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91" r:id="rId2"/>
    <p:sldId id="305" r:id="rId3"/>
    <p:sldId id="306" r:id="rId4"/>
    <p:sldId id="311" r:id="rId5"/>
    <p:sldId id="362" r:id="rId6"/>
    <p:sldId id="375" r:id="rId7"/>
    <p:sldId id="368" r:id="rId8"/>
    <p:sldId id="363" r:id="rId9"/>
    <p:sldId id="371" r:id="rId10"/>
    <p:sldId id="364" r:id="rId11"/>
    <p:sldId id="372" r:id="rId12"/>
    <p:sldId id="365" r:id="rId13"/>
    <p:sldId id="374" r:id="rId14"/>
    <p:sldId id="366" r:id="rId15"/>
    <p:sldId id="367" r:id="rId16"/>
    <p:sldId id="369" r:id="rId17"/>
    <p:sldId id="373" r:id="rId18"/>
    <p:sldId id="376" r:id="rId19"/>
    <p:sldId id="377" r:id="rId20"/>
    <p:sldId id="378" r:id="rId21"/>
    <p:sldId id="380" r:id="rId22"/>
    <p:sldId id="381" r:id="rId23"/>
    <p:sldId id="382" r:id="rId24"/>
    <p:sldId id="383" r:id="rId25"/>
    <p:sldId id="385" r:id="rId26"/>
    <p:sldId id="386" r:id="rId27"/>
    <p:sldId id="387" r:id="rId28"/>
    <p:sldId id="388" r:id="rId29"/>
    <p:sldId id="393" r:id="rId30"/>
    <p:sldId id="389" r:id="rId31"/>
    <p:sldId id="390" r:id="rId32"/>
    <p:sldId id="391" r:id="rId33"/>
    <p:sldId id="394" r:id="rId34"/>
    <p:sldId id="395" r:id="rId35"/>
    <p:sldId id="396" r:id="rId36"/>
    <p:sldId id="361" r:id="rId37"/>
  </p:sldIdLst>
  <p:sldSz cx="12192000" cy="6858000"/>
  <p:notesSz cx="6669088" cy="9926638"/>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kcja domyślna" id="{F960DF4C-1D61-4422-ABC0-2AFB7937B69D}">
          <p14:sldIdLst>
            <p14:sldId id="291"/>
            <p14:sldId id="305"/>
            <p14:sldId id="306"/>
            <p14:sldId id="311"/>
            <p14:sldId id="362"/>
            <p14:sldId id="375"/>
            <p14:sldId id="368"/>
            <p14:sldId id="363"/>
            <p14:sldId id="371"/>
            <p14:sldId id="364"/>
            <p14:sldId id="372"/>
            <p14:sldId id="365"/>
            <p14:sldId id="374"/>
            <p14:sldId id="366"/>
            <p14:sldId id="367"/>
            <p14:sldId id="369"/>
            <p14:sldId id="373"/>
            <p14:sldId id="376"/>
            <p14:sldId id="377"/>
            <p14:sldId id="378"/>
            <p14:sldId id="380"/>
            <p14:sldId id="381"/>
            <p14:sldId id="382"/>
            <p14:sldId id="383"/>
            <p14:sldId id="385"/>
            <p14:sldId id="386"/>
            <p14:sldId id="387"/>
            <p14:sldId id="388"/>
            <p14:sldId id="393"/>
            <p14:sldId id="389"/>
            <p14:sldId id="390"/>
            <p14:sldId id="391"/>
            <p14:sldId id="394"/>
            <p14:sldId id="395"/>
            <p14:sldId id="396"/>
            <p14:sldId id="361"/>
          </p14:sldIdLst>
        </p14:section>
        <p14:section name="Sekcja bez tytułu" id="{E472243A-75E2-4C5C-A217-C5A1E30F585F}">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yl pośredni 4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92500" autoAdjust="0"/>
  </p:normalViewPr>
  <p:slideViewPr>
    <p:cSldViewPr snapToGrid="0">
      <p:cViewPr varScale="1">
        <p:scale>
          <a:sx n="80" d="100"/>
          <a:sy n="80" d="100"/>
        </p:scale>
        <p:origin x="85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890665"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776866" y="0"/>
            <a:ext cx="2890665" cy="496888"/>
          </a:xfrm>
          <a:prstGeom prst="rect">
            <a:avLst/>
          </a:prstGeom>
        </p:spPr>
        <p:txBody>
          <a:bodyPr vert="horz" lIns="91440" tIns="45720" rIns="91440" bIns="45720" rtlCol="0"/>
          <a:lstStyle>
            <a:lvl1pPr algn="r">
              <a:defRPr sz="1200"/>
            </a:lvl1pPr>
          </a:lstStyle>
          <a:p>
            <a:fld id="{3C851162-4C50-45C9-8887-12CFED92A96C}" type="datetimeFigureOut">
              <a:rPr lang="pl-PL" smtClean="0"/>
              <a:t>17.10.2018</a:t>
            </a:fld>
            <a:endParaRPr lang="pl-PL"/>
          </a:p>
        </p:txBody>
      </p:sp>
      <p:sp>
        <p:nvSpPr>
          <p:cNvPr id="4" name="Symbol zastępczy stopki 3"/>
          <p:cNvSpPr>
            <a:spLocks noGrp="1"/>
          </p:cNvSpPr>
          <p:nvPr>
            <p:ph type="ftr" sz="quarter" idx="2"/>
          </p:nvPr>
        </p:nvSpPr>
        <p:spPr>
          <a:xfrm>
            <a:off x="0" y="9429750"/>
            <a:ext cx="2890665" cy="496888"/>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776866" y="9429750"/>
            <a:ext cx="2890665" cy="496888"/>
          </a:xfrm>
          <a:prstGeom prst="rect">
            <a:avLst/>
          </a:prstGeom>
        </p:spPr>
        <p:txBody>
          <a:bodyPr vert="horz" lIns="91440" tIns="45720" rIns="91440" bIns="45720" rtlCol="0" anchor="b"/>
          <a:lstStyle>
            <a:lvl1pPr algn="r">
              <a:defRPr sz="1200"/>
            </a:lvl1pPr>
          </a:lstStyle>
          <a:p>
            <a:fld id="{0A624956-A55A-4C22-886A-6F46241E24AC}" type="slidenum">
              <a:rPr lang="pl-PL" smtClean="0"/>
              <a:t>‹#›</a:t>
            </a:fld>
            <a:endParaRPr lang="pl-PL"/>
          </a:p>
        </p:txBody>
      </p:sp>
    </p:spTree>
    <p:extLst>
      <p:ext uri="{BB962C8B-B14F-4D97-AF65-F5344CB8AC3E}">
        <p14:creationId xmlns:p14="http://schemas.microsoft.com/office/powerpoint/2010/main" val="713992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890665"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776866" y="0"/>
            <a:ext cx="2890665" cy="496888"/>
          </a:xfrm>
          <a:prstGeom prst="rect">
            <a:avLst/>
          </a:prstGeom>
        </p:spPr>
        <p:txBody>
          <a:bodyPr vert="horz" lIns="91440" tIns="45720" rIns="91440" bIns="45720" rtlCol="0"/>
          <a:lstStyle>
            <a:lvl1pPr algn="r">
              <a:defRPr sz="1200"/>
            </a:lvl1pPr>
          </a:lstStyle>
          <a:p>
            <a:fld id="{6E493C17-4B63-42A3-B7A8-BFC51C0D2DE1}" type="datetimeFigureOut">
              <a:rPr lang="pl-PL" smtClean="0"/>
              <a:t>17.10.2018</a:t>
            </a:fld>
            <a:endParaRPr lang="pl-PL"/>
          </a:p>
        </p:txBody>
      </p:sp>
      <p:sp>
        <p:nvSpPr>
          <p:cNvPr id="4" name="Symbol zastępczy obrazu slajdu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66598" y="4776789"/>
            <a:ext cx="5335893" cy="3908425"/>
          </a:xfrm>
          <a:prstGeom prst="rect">
            <a:avLst/>
          </a:prstGeom>
        </p:spPr>
        <p:txBody>
          <a:bodyPr vert="horz" lIns="91440" tIns="45720" rIns="91440" bIns="45720" rtlCol="0"/>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429750"/>
            <a:ext cx="2890665" cy="496888"/>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776866" y="9429750"/>
            <a:ext cx="2890665" cy="496888"/>
          </a:xfrm>
          <a:prstGeom prst="rect">
            <a:avLst/>
          </a:prstGeom>
        </p:spPr>
        <p:txBody>
          <a:bodyPr vert="horz" lIns="91440" tIns="45720" rIns="91440" bIns="45720" rtlCol="0" anchor="b"/>
          <a:lstStyle>
            <a:lvl1pPr algn="r">
              <a:defRPr sz="1200"/>
            </a:lvl1pPr>
          </a:lstStyle>
          <a:p>
            <a:fld id="{35808C0F-2686-441A-9DAD-A9BA3A86FD8A}" type="slidenum">
              <a:rPr lang="pl-PL" smtClean="0"/>
              <a:t>‹#›</a:t>
            </a:fld>
            <a:endParaRPr lang="pl-PL"/>
          </a:p>
        </p:txBody>
      </p:sp>
    </p:spTree>
    <p:extLst>
      <p:ext uri="{BB962C8B-B14F-4D97-AF65-F5344CB8AC3E}">
        <p14:creationId xmlns:p14="http://schemas.microsoft.com/office/powerpoint/2010/main" val="525624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66211DEE-1AC9-4FA6-9EBB-98B431596E3B}" type="datetimeFigureOut">
              <a:rPr lang="pl-PL" smtClean="0"/>
              <a:t>17.10.2018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2505365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11DEE-1AC9-4FA6-9EBB-98B431596E3B}" type="datetimeFigureOut">
              <a:rPr lang="pl-PL" smtClean="0"/>
              <a:t>17.10.2018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2195567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11DEE-1AC9-4FA6-9EBB-98B431596E3B}" type="datetimeFigureOut">
              <a:rPr lang="pl-PL" smtClean="0"/>
              <a:t>17.10.2018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298745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11DEE-1AC9-4FA6-9EBB-98B431596E3B}" type="datetimeFigureOut">
              <a:rPr lang="pl-PL" smtClean="0"/>
              <a:t>17.10.2018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1732105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66211DEE-1AC9-4FA6-9EBB-98B431596E3B}" type="datetimeFigureOut">
              <a:rPr lang="pl-PL" smtClean="0"/>
              <a:t>17.10.2018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55693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66211DEE-1AC9-4FA6-9EBB-98B431596E3B}" type="datetimeFigureOut">
              <a:rPr lang="pl-PL" smtClean="0"/>
              <a:t>17.10.2018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3537283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6211DEE-1AC9-4FA6-9EBB-98B431596E3B}" type="datetimeFigureOut">
              <a:rPr lang="pl-PL" smtClean="0"/>
              <a:t>17.10.2018</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2592182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66211DEE-1AC9-4FA6-9EBB-98B431596E3B}" type="datetimeFigureOut">
              <a:rPr lang="pl-PL" smtClean="0"/>
              <a:t>17.10.2018</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772997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11DEE-1AC9-4FA6-9EBB-98B431596E3B}" type="datetimeFigureOut">
              <a:rPr lang="pl-PL" smtClean="0"/>
              <a:t>17.10.2018</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358539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11DEE-1AC9-4FA6-9EBB-98B431596E3B}" type="datetimeFigureOut">
              <a:rPr lang="pl-PL" smtClean="0"/>
              <a:t>17.10.2018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2502706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11DEE-1AC9-4FA6-9EBB-98B431596E3B}" type="datetimeFigureOut">
              <a:rPr lang="pl-PL" smtClean="0"/>
              <a:t>17.10.2018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786046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11DEE-1AC9-4FA6-9EBB-98B431596E3B}" type="datetimeFigureOut">
              <a:rPr lang="pl-PL" smtClean="0"/>
              <a:t>17.10.2018</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3EFF2A-415C-4039-80FD-839D0D09DE07}" type="slidenum">
              <a:rPr lang="pl-PL" smtClean="0"/>
              <a:t>‹#›</a:t>
            </a:fld>
            <a:endParaRPr lang="pl-PL"/>
          </a:p>
        </p:txBody>
      </p:sp>
    </p:spTree>
    <p:extLst>
      <p:ext uri="{BB962C8B-B14F-4D97-AF65-F5344CB8AC3E}">
        <p14:creationId xmlns:p14="http://schemas.microsoft.com/office/powerpoint/2010/main" val="3139783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421176" y="909568"/>
            <a:ext cx="9310992" cy="3717758"/>
          </a:xfrm>
        </p:spPr>
        <p:txBody>
          <a:bodyPr>
            <a:noAutofit/>
          </a:bodyPr>
          <a:lstStyle/>
          <a:p>
            <a:pPr algn="l"/>
            <a:r>
              <a:rPr lang="pl-PL" sz="2400" b="1" dirty="0">
                <a:latin typeface="+mn-lt"/>
              </a:rPr>
              <a:t>Równość szans i niedyskryminacji</a:t>
            </a:r>
            <a:br>
              <a:rPr lang="pl-PL" sz="2400" b="1" dirty="0">
                <a:latin typeface="+mn-lt"/>
              </a:rPr>
            </a:br>
            <a:r>
              <a:rPr lang="pl-PL" sz="2400" b="1" dirty="0">
                <a:latin typeface="+mn-lt"/>
              </a:rPr>
              <a:t> </a:t>
            </a:r>
            <a:br>
              <a:rPr lang="pl-PL" sz="2400" b="1" dirty="0">
                <a:latin typeface="+mn-lt"/>
              </a:rPr>
            </a:br>
            <a:r>
              <a:rPr lang="pl-PL" sz="2400" b="1" dirty="0">
                <a:latin typeface="+mn-lt"/>
              </a:rPr>
              <a:t>Dostępność dla osób z niepełnosprawnościami </a:t>
            </a:r>
            <a:br>
              <a:rPr lang="pl-PL" sz="2400" b="1" dirty="0">
                <a:latin typeface="+mn-lt"/>
              </a:rPr>
            </a:br>
            <a:r>
              <a:rPr lang="pl-PL" sz="2400" b="1" dirty="0">
                <a:latin typeface="+mn-lt"/>
              </a:rPr>
              <a:t>Równość szans kobiet i mężczyzn</a:t>
            </a:r>
            <a:br>
              <a:rPr lang="pl-PL" sz="2400" b="1" dirty="0">
                <a:latin typeface="+mn-lt"/>
              </a:rPr>
            </a:br>
            <a:r>
              <a:rPr lang="pl-PL" sz="2400" b="1" dirty="0">
                <a:latin typeface="+mn-lt"/>
              </a:rPr>
              <a:t/>
            </a:r>
            <a:br>
              <a:rPr lang="pl-PL" sz="2400" b="1" dirty="0">
                <a:latin typeface="+mn-lt"/>
              </a:rPr>
            </a:br>
            <a:r>
              <a:rPr lang="pl-PL" sz="2400" dirty="0">
                <a:latin typeface="+mn-lt"/>
              </a:rPr>
              <a:t>Konkurs nr RPLB.06.02.00-IP.01-08-K01/18 </a:t>
            </a:r>
            <a:br>
              <a:rPr lang="pl-PL" sz="2400" dirty="0">
                <a:latin typeface="+mn-lt"/>
              </a:rPr>
            </a:br>
            <a:r>
              <a:rPr lang="pl-PL" sz="2400" dirty="0">
                <a:latin typeface="+mn-lt"/>
              </a:rPr>
              <a:t>w ramach Regionalnego Programu Operacyjnego – Lubuskie2020</a:t>
            </a:r>
            <a:r>
              <a:rPr lang="pl-PL" sz="2400" b="1" dirty="0">
                <a:latin typeface="+mn-lt"/>
              </a:rPr>
              <a:t/>
            </a:r>
            <a:br>
              <a:rPr lang="pl-PL" sz="2400" b="1" dirty="0">
                <a:latin typeface="+mn-lt"/>
              </a:rPr>
            </a:br>
            <a:endParaRPr lang="pl-PL" sz="2400" b="1" dirty="0">
              <a:latin typeface="+mn-lt"/>
            </a:endParaRPr>
          </a:p>
        </p:txBody>
      </p:sp>
      <p:sp>
        <p:nvSpPr>
          <p:cNvPr id="3" name="Podtytuł 2"/>
          <p:cNvSpPr>
            <a:spLocks noGrp="1"/>
          </p:cNvSpPr>
          <p:nvPr>
            <p:ph type="subTitle" idx="1"/>
          </p:nvPr>
        </p:nvSpPr>
        <p:spPr>
          <a:xfrm>
            <a:off x="1421176" y="4415589"/>
            <a:ext cx="9144000" cy="1271356"/>
          </a:xfrm>
        </p:spPr>
        <p:txBody>
          <a:bodyPr>
            <a:noAutofit/>
          </a:bodyPr>
          <a:lstStyle/>
          <a:p>
            <a:pPr algn="just">
              <a:lnSpc>
                <a:spcPct val="100000"/>
              </a:lnSpc>
              <a:spcBef>
                <a:spcPts val="0"/>
              </a:spcBef>
            </a:pPr>
            <a:r>
              <a:rPr lang="pl-PL" sz="2000" dirty="0" smtClean="0"/>
              <a:t>Oś Priorytetowa 6 Regionalny rynek pracy</a:t>
            </a:r>
          </a:p>
          <a:p>
            <a:pPr algn="just">
              <a:lnSpc>
                <a:spcPct val="100000"/>
              </a:lnSpc>
              <a:spcBef>
                <a:spcPts val="0"/>
              </a:spcBef>
            </a:pPr>
            <a:r>
              <a:rPr lang="pl-PL" sz="2000" dirty="0" smtClean="0"/>
              <a:t>Działanie 6.2 Aktywizacja zawodowa osób pozostających bez pracy niezarejestrowanych w powiatowych urzędach pracy </a:t>
            </a:r>
            <a:endParaRPr lang="pl-PL" sz="2000" dirty="0"/>
          </a:p>
          <a:p>
            <a:pPr>
              <a:lnSpc>
                <a:spcPct val="100000"/>
              </a:lnSpc>
              <a:spcBef>
                <a:spcPts val="0"/>
              </a:spcBef>
            </a:pPr>
            <a:endParaRPr lang="pl-PL" dirty="0" smtClean="0"/>
          </a:p>
          <a:p>
            <a:pPr>
              <a:lnSpc>
                <a:spcPct val="100000"/>
              </a:lnSpc>
              <a:spcBef>
                <a:spcPts val="0"/>
              </a:spcBef>
            </a:pPr>
            <a:endParaRPr lang="pl-PL" dirty="0" smtClean="0"/>
          </a:p>
          <a:p>
            <a:pPr>
              <a:lnSpc>
                <a:spcPct val="100000"/>
              </a:lnSpc>
              <a:spcBef>
                <a:spcPts val="0"/>
              </a:spcBef>
            </a:pPr>
            <a:r>
              <a:rPr lang="pl-PL" sz="2000" dirty="0" smtClean="0"/>
              <a:t>październik 2018 r.</a:t>
            </a:r>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Tree>
    <p:extLst>
      <p:ext uri="{BB962C8B-B14F-4D97-AF65-F5344CB8AC3E}">
        <p14:creationId xmlns:p14="http://schemas.microsoft.com/office/powerpoint/2010/main" val="924943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06905" y="2526632"/>
            <a:ext cx="9697453" cy="2708434"/>
          </a:xfrm>
          <a:prstGeom prst="rect">
            <a:avLst/>
          </a:prstGeom>
        </p:spPr>
        <p:txBody>
          <a:bodyPr wrap="square">
            <a:spAutoFit/>
          </a:bodyPr>
          <a:lstStyle/>
          <a:p>
            <a:r>
              <a:rPr lang="pl-PL" sz="2000" b="1" dirty="0"/>
              <a:t>Dwa modele podejścia do niepełnosprawności </a:t>
            </a:r>
          </a:p>
          <a:p>
            <a:endParaRPr lang="pl-PL" sz="2000" b="1" dirty="0"/>
          </a:p>
          <a:p>
            <a:r>
              <a:rPr lang="pl-PL" sz="2000" b="1" dirty="0"/>
              <a:t>Model medyczny (pierwsza definicja)</a:t>
            </a:r>
          </a:p>
          <a:p>
            <a:endParaRPr lang="pl-PL" dirty="0" smtClean="0"/>
          </a:p>
          <a:p>
            <a:r>
              <a:rPr lang="pl-PL" dirty="0" smtClean="0"/>
              <a:t>Powodem </a:t>
            </a:r>
            <a:r>
              <a:rPr lang="pl-PL" dirty="0"/>
              <a:t>problemów osoby z niepełnosprawnością jest jej choroba, która powoduje wykluczenie ze społeczeństwa.  </a:t>
            </a:r>
          </a:p>
          <a:p>
            <a:r>
              <a:rPr lang="pl-PL" dirty="0"/>
              <a:t>Osoba z niepełnosprawnością nie jest pełnoprawnym członkiem społeczeństwa, a bardziej odbiorcą działań pomocowych. </a:t>
            </a:r>
          </a:p>
          <a:p>
            <a:endParaRPr lang="pl-PL" sz="2000" b="1" dirty="0"/>
          </a:p>
        </p:txBody>
      </p:sp>
    </p:spTree>
    <p:extLst>
      <p:ext uri="{BB962C8B-B14F-4D97-AF65-F5344CB8AC3E}">
        <p14:creationId xmlns:p14="http://schemas.microsoft.com/office/powerpoint/2010/main" val="24229023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998621" y="1828800"/>
            <a:ext cx="9963597" cy="3262432"/>
          </a:xfrm>
          <a:prstGeom prst="rect">
            <a:avLst/>
          </a:prstGeom>
        </p:spPr>
        <p:txBody>
          <a:bodyPr wrap="square">
            <a:spAutoFit/>
          </a:bodyPr>
          <a:lstStyle/>
          <a:p>
            <a:r>
              <a:rPr lang="pl-PL" sz="2000" b="1" dirty="0"/>
              <a:t>Dwa modele podejścia do niepełnosprawności </a:t>
            </a:r>
          </a:p>
          <a:p>
            <a:endParaRPr lang="pl-PL" sz="2000" b="1" dirty="0"/>
          </a:p>
          <a:p>
            <a:endParaRPr lang="pl-PL" sz="2000" b="1" dirty="0"/>
          </a:p>
          <a:p>
            <a:r>
              <a:rPr lang="pl-PL" sz="2000" b="1" dirty="0"/>
              <a:t>Model społeczny – interakcyjny (druga definicja)</a:t>
            </a:r>
          </a:p>
          <a:p>
            <a:endParaRPr lang="pl-PL" dirty="0" smtClean="0"/>
          </a:p>
          <a:p>
            <a:r>
              <a:rPr lang="pl-PL" dirty="0" smtClean="0"/>
              <a:t>Niepełnosprawność </a:t>
            </a:r>
            <a:r>
              <a:rPr lang="pl-PL" dirty="0"/>
              <a:t>powstaje na skutek interakcji osoby z barierami w otoczeniu.</a:t>
            </a:r>
          </a:p>
          <a:p>
            <a:r>
              <a:rPr lang="pl-PL" dirty="0"/>
              <a:t>Przyczyna niepełnosprawności tkwi nie w samej osobie z niepełnosprawnościami, a w barierach: środowiskowych i związanych z transportem, komunikacyjnych i informacyjnych, związanych z systemem instytucjonalnym, z postawą otoczenia.</a:t>
            </a:r>
          </a:p>
          <a:p>
            <a:r>
              <a:rPr lang="pl-PL" dirty="0"/>
              <a:t>Osoby z niepełnosprawnościami są aktywnymi uczestnikami społeczeństwa, wnoszącymi wkład w jego rozwój. Zadaniem społeczeństwa jest likwidacja barier i zapewnienie dostępności. </a:t>
            </a:r>
          </a:p>
        </p:txBody>
      </p:sp>
    </p:spTree>
    <p:extLst>
      <p:ext uri="{BB962C8B-B14F-4D97-AF65-F5344CB8AC3E}">
        <p14:creationId xmlns:p14="http://schemas.microsoft.com/office/powerpoint/2010/main" val="9802121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094874" y="2105526"/>
            <a:ext cx="9709484" cy="2554545"/>
          </a:xfrm>
          <a:prstGeom prst="rect">
            <a:avLst/>
          </a:prstGeom>
        </p:spPr>
        <p:txBody>
          <a:bodyPr wrap="square">
            <a:spAutoFit/>
          </a:bodyPr>
          <a:lstStyle/>
          <a:p>
            <a:r>
              <a:rPr lang="pl-PL" sz="2000" b="1" dirty="0"/>
              <a:t>Ważne definicje i pojęcia</a:t>
            </a:r>
          </a:p>
          <a:p>
            <a:endParaRPr lang="pl-PL" sz="2000" dirty="0" smtClean="0"/>
          </a:p>
          <a:p>
            <a:r>
              <a:rPr lang="pl-PL" sz="2000" b="1" dirty="0" smtClean="0"/>
              <a:t>Dyskryminacja – </a:t>
            </a:r>
            <a:r>
              <a:rPr lang="pl-PL" sz="2000" dirty="0" smtClean="0"/>
              <a:t>jakiekolwiek różnicowanie, wykluczanie lub ograniczanie ze względu na jakiekolwiek przesłanki (na przykład wiek, niepełnosprawność, płeć, rasę, orientację seksualną, pochodzenie etniczne, religię lub światopogląd), którego celem lub skutkiem jest naruszenie lub zniweczenie uznania, korzystania lub wykonywania wszelkich praw człowieka i podstawowych wolności w dziedzinie polityki, gospodarki, społecznej, kulturalnej, obywatelskiej lub w jakiejkolwiek innej, na zasadzie równości z innymi osobami. </a:t>
            </a:r>
            <a:endParaRPr lang="pl-PL" sz="2000" dirty="0"/>
          </a:p>
        </p:txBody>
      </p:sp>
    </p:spTree>
    <p:extLst>
      <p:ext uri="{BB962C8B-B14F-4D97-AF65-F5344CB8AC3E}">
        <p14:creationId xmlns:p14="http://schemas.microsoft.com/office/powerpoint/2010/main" val="24081028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63316" y="1275348"/>
            <a:ext cx="9541042" cy="3447098"/>
          </a:xfrm>
          <a:prstGeom prst="rect">
            <a:avLst/>
          </a:prstGeom>
        </p:spPr>
        <p:txBody>
          <a:bodyPr wrap="square">
            <a:spAutoFit/>
          </a:bodyPr>
          <a:lstStyle/>
          <a:p>
            <a:endParaRPr lang="pl-PL" sz="2000" dirty="0" smtClean="0"/>
          </a:p>
          <a:p>
            <a:r>
              <a:rPr lang="pl-PL" b="1" dirty="0" smtClean="0"/>
              <a:t>Dostępność</a:t>
            </a:r>
            <a:r>
              <a:rPr lang="pl-PL" dirty="0" smtClean="0"/>
              <a:t>  </a:t>
            </a:r>
            <a:r>
              <a:rPr lang="pl-PL" dirty="0"/>
              <a:t>-  </a:t>
            </a:r>
            <a:r>
              <a:rPr lang="pl-PL" dirty="0" smtClean="0"/>
              <a:t>w przypadku projektów realizowanych w polityce spójności dostępność oznacza, że wszystkie ich produkty (np. strona, aplikacja internetowa, materiały szkoleniowe, konferencja, wybudowane lub modernizowane obiekty, zakupione środki transportu) mogą być wykorzystywane (używane) przez osoby z niepełnosprawnościami.</a:t>
            </a:r>
          </a:p>
          <a:p>
            <a:endParaRPr lang="pl-PL" dirty="0"/>
          </a:p>
          <a:p>
            <a:r>
              <a:rPr lang="pl-PL" b="1" dirty="0"/>
              <a:t>Uniwersalne projektowanie </a:t>
            </a:r>
            <a:r>
              <a:rPr lang="pl-PL" dirty="0"/>
              <a:t>– projektowanie produktów, środowiska, programów i usług w taki sposób, by były użyteczne dla wszystkich, w możliwie największym stopniu, bez potrzeby adaptacji lub specjalistycznego projektowania. Uniwersalne projektowanie nie wyklucza pomocy technicznych dla szczególnych grup osób niepełnosprawnych, jeżeli jest to potrzebne.  </a:t>
            </a:r>
            <a:r>
              <a:rPr lang="pl-PL" dirty="0" smtClean="0"/>
              <a:t>W przypadku projektów realizowanych w polityce spójności koncepcja uniwersalnego projektowania jest realizowana przez zastosowanie co najmniej standardów dostępności dla polityki spójności 2014-2020.</a:t>
            </a:r>
            <a:endParaRPr lang="pl-PL" dirty="0"/>
          </a:p>
        </p:txBody>
      </p:sp>
    </p:spTree>
    <p:extLst>
      <p:ext uri="{BB962C8B-B14F-4D97-AF65-F5344CB8AC3E}">
        <p14:creationId xmlns:p14="http://schemas.microsoft.com/office/powerpoint/2010/main" val="4303361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15189" y="1540043"/>
            <a:ext cx="9589169" cy="3477875"/>
          </a:xfrm>
          <a:prstGeom prst="rect">
            <a:avLst/>
          </a:prstGeom>
        </p:spPr>
        <p:txBody>
          <a:bodyPr wrap="square">
            <a:spAutoFit/>
          </a:bodyPr>
          <a:lstStyle/>
          <a:p>
            <a:endParaRPr lang="pl-PL" sz="2000" dirty="0" smtClean="0"/>
          </a:p>
          <a:p>
            <a:r>
              <a:rPr lang="pl-PL" sz="2000" b="1" dirty="0"/>
              <a:t>Mechanizm racjonalnych usprawnień </a:t>
            </a:r>
            <a:r>
              <a:rPr lang="pl-PL" sz="2000" dirty="0"/>
              <a:t>– konieczne i odpowiednie zmiany oraz dostosowania, nienakładające nieproporcjonalnego lub nadmiernego obciążenia, rozpatrywane osobno dla każdego konkretnego przypadku, w celu zapewnienia osobom z niepełnosprawnościami możliwości korzystania z wszelkich praw człowieka i podstawowych wolności oraz ich wykonywania na zasadzie równości z innymi osobami.</a:t>
            </a:r>
          </a:p>
          <a:p>
            <a:endParaRPr lang="pl-PL" sz="2000" dirty="0"/>
          </a:p>
          <a:p>
            <a:endParaRPr lang="pl-PL" sz="2000" b="1" dirty="0"/>
          </a:p>
          <a:p>
            <a:r>
              <a:rPr lang="pl-PL" sz="2000" dirty="0"/>
              <a:t>Konwencja ONZ o prawach osób niepełnosprawnych nakłada na państwo obowiązek zapewnienia dostępności, a jej brak określa jako dyskryminację. </a:t>
            </a:r>
            <a:r>
              <a:rPr lang="pl-PL" sz="2000" b="1" dirty="0"/>
              <a:t>Odmowa racjonalnego usprawnienia to przejaw dyskryminacji</a:t>
            </a:r>
            <a:r>
              <a:rPr lang="pl-PL" sz="2000" b="1" dirty="0" smtClean="0"/>
              <a:t>.</a:t>
            </a:r>
            <a:endParaRPr lang="pl-PL" sz="2000" b="1" dirty="0"/>
          </a:p>
        </p:txBody>
      </p:sp>
    </p:spTree>
    <p:extLst>
      <p:ext uri="{BB962C8B-B14F-4D97-AF65-F5344CB8AC3E}">
        <p14:creationId xmlns:p14="http://schemas.microsoft.com/office/powerpoint/2010/main" val="6733682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15189" y="1828800"/>
            <a:ext cx="9589169" cy="2523768"/>
          </a:xfrm>
          <a:prstGeom prst="rect">
            <a:avLst/>
          </a:prstGeom>
        </p:spPr>
        <p:txBody>
          <a:bodyPr wrap="square">
            <a:spAutoFit/>
          </a:bodyPr>
          <a:lstStyle/>
          <a:p>
            <a:endParaRPr lang="pl-PL" sz="2000" dirty="0" smtClean="0"/>
          </a:p>
          <a:p>
            <a:r>
              <a:rPr lang="pl-PL" sz="2000" b="1" dirty="0" smtClean="0"/>
              <a:t>Standardy dostępności dla polityki spójności 2014-2020 </a:t>
            </a:r>
            <a:r>
              <a:rPr lang="pl-PL" sz="2000" dirty="0" smtClean="0"/>
              <a:t>- zestaw jakościowych i technicznych wymagań w stosunku do wsparcia finansowanego ze środków funduszy polityki spójności w celu zapewnienia osobom z niepełnosprawnościami możliwości skorzystania z udziału w projektach i  efektów ich realizacji.  </a:t>
            </a:r>
          </a:p>
          <a:p>
            <a:endParaRPr lang="pl-PL" sz="2000" dirty="0"/>
          </a:p>
          <a:p>
            <a:r>
              <a:rPr lang="pl-PL" sz="2000" dirty="0" smtClean="0"/>
              <a:t>Powinny ich przestrzegać instytucje wdrażające FE oraz beneficjenci.</a:t>
            </a:r>
          </a:p>
          <a:p>
            <a:endParaRPr lang="pl-PL" dirty="0"/>
          </a:p>
        </p:txBody>
      </p:sp>
    </p:spTree>
    <p:extLst>
      <p:ext uri="{BB962C8B-B14F-4D97-AF65-F5344CB8AC3E}">
        <p14:creationId xmlns:p14="http://schemas.microsoft.com/office/powerpoint/2010/main" val="22670134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720516"/>
            <a:ext cx="10058400" cy="3966429"/>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15189" y="1828800"/>
            <a:ext cx="9589169" cy="3139321"/>
          </a:xfrm>
          <a:prstGeom prst="rect">
            <a:avLst/>
          </a:prstGeom>
        </p:spPr>
        <p:txBody>
          <a:bodyPr wrap="square">
            <a:spAutoFit/>
          </a:bodyPr>
          <a:lstStyle/>
          <a:p>
            <a:endParaRPr lang="pl-PL" sz="2000" dirty="0" smtClean="0"/>
          </a:p>
          <a:p>
            <a:endParaRPr lang="pl-PL" dirty="0"/>
          </a:p>
          <a:p>
            <a:r>
              <a:rPr lang="pl-PL" sz="2000" b="1" dirty="0" smtClean="0"/>
              <a:t>Standardy</a:t>
            </a:r>
            <a:r>
              <a:rPr lang="pl-PL" sz="2000" dirty="0" smtClean="0"/>
              <a:t> uwzględniają potrzeby osób z różnymi niepełnosprawnościami, w szczególności osób:</a:t>
            </a:r>
          </a:p>
          <a:p>
            <a:endParaRPr lang="pl-PL" sz="2000" dirty="0" smtClean="0"/>
          </a:p>
          <a:p>
            <a:pPr marL="285750" indent="-285750">
              <a:buFont typeface="Wingdings" panose="05000000000000000000" pitchFamily="2" charset="2"/>
              <a:buChar char="ü"/>
            </a:pPr>
            <a:r>
              <a:rPr lang="pl-PL" sz="2000" dirty="0" smtClean="0"/>
              <a:t>z niepełnosprawnością ruchową</a:t>
            </a:r>
          </a:p>
          <a:p>
            <a:pPr marL="285750" indent="-285750">
              <a:buFont typeface="Wingdings" panose="05000000000000000000" pitchFamily="2" charset="2"/>
              <a:buChar char="ü"/>
            </a:pPr>
            <a:r>
              <a:rPr lang="pl-PL" sz="2000" dirty="0" smtClean="0"/>
              <a:t>niewidomych i słabowidzących </a:t>
            </a:r>
          </a:p>
          <a:p>
            <a:pPr marL="285750" indent="-285750">
              <a:buFont typeface="Wingdings" panose="05000000000000000000" pitchFamily="2" charset="2"/>
              <a:buChar char="ü"/>
            </a:pPr>
            <a:r>
              <a:rPr lang="pl-PL" sz="2000" dirty="0" smtClean="0"/>
              <a:t>z niepełnosprawnością intelektualną</a:t>
            </a:r>
          </a:p>
          <a:p>
            <a:pPr marL="285750" indent="-285750">
              <a:buFont typeface="Wingdings" panose="05000000000000000000" pitchFamily="2" charset="2"/>
              <a:buChar char="ü"/>
            </a:pPr>
            <a:r>
              <a:rPr lang="pl-PL" sz="2000" dirty="0" smtClean="0"/>
              <a:t>z zaburzeniami lub chorobami psychicznymi</a:t>
            </a:r>
          </a:p>
          <a:p>
            <a:pPr marL="285750" indent="-285750">
              <a:buFont typeface="Wingdings" panose="05000000000000000000" pitchFamily="2" charset="2"/>
              <a:buChar char="ü"/>
            </a:pPr>
            <a:r>
              <a:rPr lang="pl-PL" sz="2000" dirty="0" smtClean="0"/>
              <a:t>z trudnościami komunikacyjnymi </a:t>
            </a:r>
            <a:endParaRPr lang="pl-PL" sz="2000" dirty="0"/>
          </a:p>
        </p:txBody>
      </p:sp>
    </p:spTree>
    <p:extLst>
      <p:ext uri="{BB962C8B-B14F-4D97-AF65-F5344CB8AC3E}">
        <p14:creationId xmlns:p14="http://schemas.microsoft.com/office/powerpoint/2010/main" val="17289003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720516"/>
            <a:ext cx="10058400" cy="3966429"/>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18937" y="1455822"/>
            <a:ext cx="9685421" cy="4678204"/>
          </a:xfrm>
          <a:prstGeom prst="rect">
            <a:avLst/>
          </a:prstGeom>
        </p:spPr>
        <p:txBody>
          <a:bodyPr wrap="square">
            <a:spAutoFit/>
          </a:bodyPr>
          <a:lstStyle/>
          <a:p>
            <a:pPr marL="342900" indent="-342900">
              <a:buFont typeface="Wingdings" panose="05000000000000000000" pitchFamily="2" charset="2"/>
              <a:buChar char="q"/>
            </a:pPr>
            <a:r>
              <a:rPr lang="pl-PL" sz="2000" dirty="0" smtClean="0"/>
              <a:t>Założenie, że do projektu ogólnodostępnego nie zgłoszą się osoby z niepełnosprawnościami lub zgłoszą się osoby wyłącznie z określonymi rodzajami niepełnosprawności  - </a:t>
            </a:r>
            <a:r>
              <a:rPr lang="pl-PL" sz="2000" b="1" dirty="0" smtClean="0"/>
              <a:t>jest DYSKRYMINACJĄ.</a:t>
            </a:r>
          </a:p>
          <a:p>
            <a:pPr marL="342900" indent="-342900">
              <a:buFont typeface="Wingdings" panose="05000000000000000000" pitchFamily="2" charset="2"/>
              <a:buChar char="q"/>
            </a:pPr>
            <a:endParaRPr lang="pl-PL" sz="2000" b="1" dirty="0"/>
          </a:p>
          <a:p>
            <a:pPr marL="342900" indent="-342900">
              <a:buFont typeface="Wingdings" panose="05000000000000000000" pitchFamily="2" charset="2"/>
              <a:buChar char="q"/>
            </a:pPr>
            <a:r>
              <a:rPr lang="pl-PL" sz="2000" dirty="0" smtClean="0"/>
              <a:t>Nie można odmówić dostępu do uczestnictwa w projekcie osobie z niepełnosprawnościami ze względu na bariery, np. architektoniczne, komunikacyjne, cyfrowe. </a:t>
            </a:r>
          </a:p>
          <a:p>
            <a:pPr marL="342900" indent="-342900">
              <a:buFont typeface="Wingdings" panose="05000000000000000000" pitchFamily="2" charset="2"/>
              <a:buChar char="q"/>
            </a:pPr>
            <a:endParaRPr lang="pl-PL" sz="2000" dirty="0"/>
          </a:p>
          <a:p>
            <a:pPr marL="342900" indent="-342900">
              <a:buFont typeface="Wingdings" panose="05000000000000000000" pitchFamily="2" charset="2"/>
              <a:buChar char="q"/>
            </a:pPr>
            <a:r>
              <a:rPr lang="pl-PL" sz="2000" dirty="0" smtClean="0"/>
              <a:t>Nie wszystkie wymogi standardów są możliwe na etapie oceny wniosku o dofinansowanie projektu. Informacje z wniosku powinny być weryfikowane w ramach monitorowania i kontroli projektu.   </a:t>
            </a:r>
          </a:p>
          <a:p>
            <a:endParaRPr lang="pl-PL" sz="2000" b="1" dirty="0"/>
          </a:p>
          <a:p>
            <a:endParaRPr lang="pl-PL" sz="2000" b="1" dirty="0" smtClean="0"/>
          </a:p>
          <a:p>
            <a:endParaRPr lang="pl-PL" sz="2000" dirty="0" smtClean="0"/>
          </a:p>
          <a:p>
            <a:endParaRPr lang="pl-PL" dirty="0"/>
          </a:p>
        </p:txBody>
      </p:sp>
    </p:spTree>
    <p:extLst>
      <p:ext uri="{BB962C8B-B14F-4D97-AF65-F5344CB8AC3E}">
        <p14:creationId xmlns:p14="http://schemas.microsoft.com/office/powerpoint/2010/main" val="29743137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18937" y="1455822"/>
            <a:ext cx="9685421" cy="4431983"/>
          </a:xfrm>
          <a:prstGeom prst="rect">
            <a:avLst/>
          </a:prstGeom>
        </p:spPr>
        <p:txBody>
          <a:bodyPr wrap="square">
            <a:spAutoFit/>
          </a:bodyPr>
          <a:lstStyle/>
          <a:p>
            <a:pPr lvl="0" algn="ctr"/>
            <a:r>
              <a:rPr lang="pl-PL" sz="2000" dirty="0" smtClean="0">
                <a:latin typeface="Calibri" panose="020F0502020204030204" pitchFamily="34" charset="0"/>
              </a:rPr>
              <a:t> </a:t>
            </a:r>
            <a:endParaRPr lang="pl-PL" sz="2000" dirty="0">
              <a:latin typeface="Calibri" panose="020F0502020204030204" pitchFamily="34" charset="0"/>
            </a:endParaRPr>
          </a:p>
          <a:p>
            <a:pPr lvl="0"/>
            <a:r>
              <a:rPr lang="pl-PL" sz="2400" b="1" dirty="0" smtClean="0">
                <a:latin typeface="Calibri" panose="020F0502020204030204" pitchFamily="34" charset="0"/>
              </a:rPr>
              <a:t>Dostępny projekt</a:t>
            </a:r>
            <a:endParaRPr lang="pl-PL" sz="2000" b="1" dirty="0">
              <a:latin typeface="Calibri" panose="020F0502020204030204" pitchFamily="34" charset="0"/>
            </a:endParaRPr>
          </a:p>
          <a:p>
            <a:pPr lvl="0"/>
            <a:endParaRPr lang="pl-PL" sz="2000" b="1" dirty="0" smtClean="0">
              <a:latin typeface="Calibri" panose="020F0502020204030204" pitchFamily="34" charset="0"/>
            </a:endParaRPr>
          </a:p>
          <a:p>
            <a:pPr lvl="0"/>
            <a:r>
              <a:rPr lang="pl-PL" sz="2000" b="1" dirty="0" smtClean="0">
                <a:latin typeface="Calibri" panose="020F0502020204030204" pitchFamily="34" charset="0"/>
              </a:rPr>
              <a:t>Podczas  </a:t>
            </a:r>
            <a:r>
              <a:rPr lang="pl-PL" sz="2000" b="1" dirty="0">
                <a:latin typeface="Calibri" panose="020F0502020204030204" pitchFamily="34" charset="0"/>
              </a:rPr>
              <a:t>planowania </a:t>
            </a:r>
            <a:r>
              <a:rPr lang="pl-PL" sz="2000" b="1" dirty="0" smtClean="0">
                <a:latin typeface="Calibri" panose="020F0502020204030204" pitchFamily="34" charset="0"/>
              </a:rPr>
              <a:t>projektu wnioskodawca </a:t>
            </a:r>
            <a:r>
              <a:rPr lang="pl-PL" sz="2000" b="1" dirty="0">
                <a:latin typeface="Calibri" panose="020F0502020204030204" pitchFamily="34" charset="0"/>
              </a:rPr>
              <a:t>powinien:</a:t>
            </a:r>
          </a:p>
          <a:p>
            <a:pPr marL="285750" lvl="0" indent="-285750">
              <a:buFont typeface="Arial" panose="020B0604020202020204" pitchFamily="34" charset="0"/>
              <a:buChar char="•"/>
            </a:pPr>
            <a:r>
              <a:rPr lang="pl-PL" sz="2000" dirty="0">
                <a:latin typeface="Calibri" panose="020F0502020204030204" pitchFamily="34" charset="0"/>
              </a:rPr>
              <a:t>upewnić się, że nie zostanie wykluczona możliwość udziału </a:t>
            </a:r>
            <a:r>
              <a:rPr lang="pl-PL" sz="2000" dirty="0" smtClean="0">
                <a:latin typeface="Calibri" panose="020F0502020204030204" pitchFamily="34" charset="0"/>
              </a:rPr>
              <a:t>osób </a:t>
            </a:r>
            <a:r>
              <a:rPr lang="pl-PL" sz="2000" dirty="0">
                <a:latin typeface="Calibri" panose="020F0502020204030204" pitchFamily="34" charset="0"/>
              </a:rPr>
              <a:t>z niepełnosprawnościami,</a:t>
            </a:r>
          </a:p>
          <a:p>
            <a:pPr marL="285750" lvl="0" indent="-285750">
              <a:buFont typeface="Arial" panose="020B0604020202020204" pitchFamily="34" charset="0"/>
              <a:buChar char="•"/>
            </a:pPr>
            <a:r>
              <a:rPr lang="pl-PL" sz="2000" dirty="0" smtClean="0">
                <a:latin typeface="Calibri" panose="020F0502020204030204" pitchFamily="34" charset="0"/>
              </a:rPr>
              <a:t>oszacować ich procentowy </a:t>
            </a:r>
            <a:r>
              <a:rPr lang="pl-PL" sz="2000" dirty="0">
                <a:latin typeface="Calibri" panose="020F0502020204030204" pitchFamily="34" charset="0"/>
              </a:rPr>
              <a:t>udział </a:t>
            </a:r>
            <a:r>
              <a:rPr lang="pl-PL" sz="2000" dirty="0" smtClean="0">
                <a:latin typeface="Calibri" panose="020F0502020204030204" pitchFamily="34" charset="0"/>
              </a:rPr>
              <a:t>w</a:t>
            </a:r>
            <a:r>
              <a:rPr lang="pl-PL" sz="2000" dirty="0">
                <a:latin typeface="Calibri" panose="020F0502020204030204" pitchFamily="34" charset="0"/>
              </a:rPr>
              <a:t> grupie </a:t>
            </a:r>
            <a:r>
              <a:rPr lang="pl-PL" sz="2000" dirty="0" smtClean="0">
                <a:latin typeface="Calibri" panose="020F0502020204030204" pitchFamily="34" charset="0"/>
              </a:rPr>
              <a:t>docelowej,</a:t>
            </a:r>
            <a:endParaRPr lang="pl-PL" sz="2000" dirty="0">
              <a:latin typeface="Calibri" panose="020F0502020204030204" pitchFamily="34" charset="0"/>
            </a:endParaRPr>
          </a:p>
          <a:p>
            <a:pPr marL="285750" lvl="0" indent="-285750">
              <a:buFont typeface="Arial" panose="020B0604020202020204" pitchFamily="34" charset="0"/>
              <a:buChar char="•"/>
            </a:pPr>
            <a:r>
              <a:rPr lang="pl-PL" sz="2000" dirty="0">
                <a:latin typeface="Calibri" panose="020F0502020204030204" pitchFamily="34" charset="0"/>
              </a:rPr>
              <a:t>zdiagnozować bariery utrudniające/uniemożliwiające </a:t>
            </a:r>
            <a:r>
              <a:rPr lang="pl-PL" sz="2000" dirty="0" smtClean="0">
                <a:latin typeface="Calibri" panose="020F0502020204030204" pitchFamily="34" charset="0"/>
              </a:rPr>
              <a:t>im udział </a:t>
            </a:r>
            <a:r>
              <a:rPr lang="pl-PL" sz="2000" dirty="0">
                <a:latin typeface="Calibri" panose="020F0502020204030204" pitchFamily="34" charset="0"/>
              </a:rPr>
              <a:t>w projekcie i zaplanować sposoby ich </a:t>
            </a:r>
            <a:r>
              <a:rPr lang="pl-PL" sz="2000" dirty="0" smtClean="0">
                <a:latin typeface="Calibri" panose="020F0502020204030204" pitchFamily="34" charset="0"/>
              </a:rPr>
              <a:t>pokonywania,</a:t>
            </a:r>
            <a:endParaRPr lang="pl-PL" sz="2000" dirty="0">
              <a:latin typeface="Calibri" panose="020F0502020204030204" pitchFamily="34" charset="0"/>
            </a:endParaRPr>
          </a:p>
          <a:p>
            <a:pPr marL="285750" lvl="0" indent="-285750">
              <a:buFont typeface="Arial" panose="020B0604020202020204" pitchFamily="34" charset="0"/>
              <a:buChar char="•"/>
            </a:pPr>
            <a:r>
              <a:rPr lang="pl-PL" sz="2000" dirty="0">
                <a:latin typeface="Calibri" panose="020F0502020204030204" pitchFamily="34" charset="0"/>
              </a:rPr>
              <a:t>zdiagnozować </a:t>
            </a:r>
            <a:r>
              <a:rPr lang="pl-PL" sz="2000" dirty="0" smtClean="0">
                <a:latin typeface="Calibri" panose="020F0502020204030204" pitchFamily="34" charset="0"/>
              </a:rPr>
              <a:t>ich potrzeby w </a:t>
            </a:r>
            <a:r>
              <a:rPr lang="pl-PL" sz="2000" dirty="0">
                <a:latin typeface="Calibri" panose="020F0502020204030204" pitchFamily="34" charset="0"/>
              </a:rPr>
              <a:t>kontekście wsparcia zaplanowanego w projekcie.</a:t>
            </a:r>
          </a:p>
          <a:p>
            <a:endParaRPr lang="pl-PL" sz="2000" b="1" dirty="0"/>
          </a:p>
          <a:p>
            <a:endParaRPr lang="pl-PL" sz="2000" b="1" dirty="0" smtClean="0"/>
          </a:p>
          <a:p>
            <a:endParaRPr lang="pl-PL" sz="2000" dirty="0" smtClean="0"/>
          </a:p>
          <a:p>
            <a:endParaRPr lang="pl-PL" dirty="0"/>
          </a:p>
        </p:txBody>
      </p:sp>
    </p:spTree>
    <p:extLst>
      <p:ext uri="{BB962C8B-B14F-4D97-AF65-F5344CB8AC3E}">
        <p14:creationId xmlns:p14="http://schemas.microsoft.com/office/powerpoint/2010/main" val="7711984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79095" y="1034716"/>
            <a:ext cx="9625263" cy="4770537"/>
          </a:xfrm>
          <a:prstGeom prst="rect">
            <a:avLst/>
          </a:prstGeom>
        </p:spPr>
        <p:txBody>
          <a:bodyPr wrap="square">
            <a:spAutoFit/>
          </a:bodyPr>
          <a:lstStyle/>
          <a:p>
            <a:pPr lvl="0" algn="ctr"/>
            <a:endParaRPr lang="pl-PL" sz="2000" dirty="0">
              <a:latin typeface="Calibri" panose="020F0502020204030204" pitchFamily="34" charset="0"/>
            </a:endParaRPr>
          </a:p>
          <a:p>
            <a:pPr lvl="0"/>
            <a:r>
              <a:rPr lang="pl-PL" sz="2400" b="1" dirty="0" smtClean="0">
                <a:latin typeface="Calibri" panose="020F0502020204030204" pitchFamily="34" charset="0"/>
              </a:rPr>
              <a:t>Dostępny projekt</a:t>
            </a:r>
            <a:endParaRPr lang="pl-PL" sz="2000" b="1" dirty="0">
              <a:latin typeface="Calibri" panose="020F0502020204030204" pitchFamily="34" charset="0"/>
            </a:endParaRPr>
          </a:p>
          <a:p>
            <a:pPr lvl="0"/>
            <a:endParaRPr lang="pl-PL" sz="2000" b="1" dirty="0" smtClean="0">
              <a:latin typeface="Calibri" panose="020F0502020204030204" pitchFamily="34" charset="0"/>
            </a:endParaRPr>
          </a:p>
          <a:p>
            <a:pPr lvl="0"/>
            <a:r>
              <a:rPr lang="pl-PL" sz="2000" b="1" dirty="0" smtClean="0">
                <a:latin typeface="Calibri" panose="020F0502020204030204" pitchFamily="34" charset="0"/>
              </a:rPr>
              <a:t>Projekt dedykowany osobom z niepełnosprawnościami – analiza określa:</a:t>
            </a:r>
            <a:endParaRPr lang="pl-PL" sz="2000" b="1" dirty="0">
              <a:latin typeface="Calibri" panose="020F0502020204030204" pitchFamily="34" charset="0"/>
            </a:endParaRPr>
          </a:p>
          <a:p>
            <a:pPr lvl="0"/>
            <a:endParaRPr lang="pl-PL" sz="2000" b="1" dirty="0">
              <a:latin typeface="Calibri" panose="020F0502020204030204" pitchFamily="34" charset="0"/>
            </a:endParaRPr>
          </a:p>
          <a:p>
            <a:pPr marL="342900" lvl="0" indent="-342900">
              <a:buFont typeface="Arial" panose="020B0604020202020204" pitchFamily="34" charset="0"/>
              <a:buChar char="•"/>
            </a:pPr>
            <a:r>
              <a:rPr lang="pl-PL" sz="2000" dirty="0">
                <a:latin typeface="Calibri" panose="020F0502020204030204" pitchFamily="34" charset="0"/>
              </a:rPr>
              <a:t>ilu osób z niepełnosprawnościami dotyczy problem, który ma zostać </a:t>
            </a:r>
            <a:r>
              <a:rPr lang="pl-PL" sz="2000" dirty="0" smtClean="0">
                <a:latin typeface="Calibri" panose="020F0502020204030204" pitchFamily="34" charset="0"/>
              </a:rPr>
              <a:t>rozwiązany/ </a:t>
            </a:r>
            <a:r>
              <a:rPr lang="pl-PL" sz="2000" dirty="0">
                <a:latin typeface="Calibri" panose="020F0502020204030204" pitchFamily="34" charset="0"/>
              </a:rPr>
              <a:t>złagodzony w wyniku realizacji </a:t>
            </a:r>
            <a:r>
              <a:rPr lang="pl-PL" sz="2000" dirty="0" smtClean="0">
                <a:latin typeface="Calibri" panose="020F0502020204030204" pitchFamily="34" charset="0"/>
              </a:rPr>
              <a:t>projektu</a:t>
            </a:r>
            <a:endParaRPr lang="pl-PL" sz="2000" dirty="0">
              <a:latin typeface="Calibri" panose="020F0502020204030204" pitchFamily="34" charset="0"/>
            </a:endParaRPr>
          </a:p>
          <a:p>
            <a:pPr marL="342900" lvl="0" indent="-342900">
              <a:buFont typeface="Arial" panose="020B0604020202020204" pitchFamily="34" charset="0"/>
              <a:buChar char="•"/>
            </a:pPr>
            <a:endParaRPr lang="pl-PL" sz="2000" dirty="0" smtClean="0">
              <a:latin typeface="Calibri" panose="020F0502020204030204" pitchFamily="34" charset="0"/>
            </a:endParaRPr>
          </a:p>
          <a:p>
            <a:pPr marL="342900" lvl="0" indent="-342900">
              <a:buFont typeface="Arial" panose="020B0604020202020204" pitchFamily="34" charset="0"/>
              <a:buChar char="•"/>
            </a:pPr>
            <a:r>
              <a:rPr lang="pl-PL" sz="2000" dirty="0" smtClean="0">
                <a:latin typeface="Calibri" panose="020F0502020204030204" pitchFamily="34" charset="0"/>
              </a:rPr>
              <a:t>jaka jest struktura </a:t>
            </a:r>
            <a:r>
              <a:rPr lang="pl-PL" sz="2000" dirty="0">
                <a:latin typeface="Calibri" panose="020F0502020204030204" pitchFamily="34" charset="0"/>
              </a:rPr>
              <a:t>tej grupy osób (rodzaje niepełnosprawności, wiek, płeć, wykształcenie, kwalifikacje itp</a:t>
            </a:r>
            <a:r>
              <a:rPr lang="pl-PL" sz="2000" dirty="0" smtClean="0">
                <a:latin typeface="Calibri" panose="020F0502020204030204" pitchFamily="34" charset="0"/>
              </a:rPr>
              <a:t>.)</a:t>
            </a:r>
            <a:endParaRPr lang="pl-PL" sz="2000" dirty="0">
              <a:latin typeface="Calibri" panose="020F0502020204030204" pitchFamily="34" charset="0"/>
            </a:endParaRPr>
          </a:p>
          <a:p>
            <a:pPr marL="342900" lvl="0" indent="-342900">
              <a:buFont typeface="Arial" panose="020B0604020202020204" pitchFamily="34" charset="0"/>
              <a:buChar char="•"/>
            </a:pPr>
            <a:endParaRPr lang="pl-PL" sz="2000" dirty="0" smtClean="0">
              <a:latin typeface="Calibri" panose="020F0502020204030204" pitchFamily="34" charset="0"/>
            </a:endParaRPr>
          </a:p>
          <a:p>
            <a:pPr marL="342900" lvl="0" indent="-342900">
              <a:buFont typeface="Arial" panose="020B0604020202020204" pitchFamily="34" charset="0"/>
              <a:buChar char="•"/>
            </a:pPr>
            <a:r>
              <a:rPr lang="pl-PL" sz="2000" dirty="0" smtClean="0">
                <a:latin typeface="Calibri" panose="020F0502020204030204" pitchFamily="34" charset="0"/>
              </a:rPr>
              <a:t>gdzie </a:t>
            </a:r>
            <a:r>
              <a:rPr lang="pl-PL" sz="2000" dirty="0">
                <a:latin typeface="Calibri" panose="020F0502020204030204" pitchFamily="34" charset="0"/>
              </a:rPr>
              <a:t>zamieszkują osoby z niepełnosprawnościami, które potencjalnie będą uczestniczyły w projekcie (osoby zamieszkujące np. na obszarach wiejskich mogą potrzebować dodatkowego wsparcia, np. pomocy w dotarciu na miejsce realizacji projektu</a:t>
            </a:r>
            <a:r>
              <a:rPr lang="pl-PL" sz="2000" dirty="0" smtClean="0">
                <a:latin typeface="Calibri" panose="020F0502020204030204" pitchFamily="34" charset="0"/>
              </a:rPr>
              <a:t>)</a:t>
            </a:r>
            <a:endParaRPr lang="pl-PL" sz="2000" dirty="0">
              <a:latin typeface="Calibri" panose="020F0502020204030204" pitchFamily="34" charset="0"/>
            </a:endParaRPr>
          </a:p>
        </p:txBody>
      </p:sp>
    </p:spTree>
    <p:extLst>
      <p:ext uri="{BB962C8B-B14F-4D97-AF65-F5344CB8AC3E}">
        <p14:creationId xmlns:p14="http://schemas.microsoft.com/office/powerpoint/2010/main" val="194036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421176" y="1383633"/>
            <a:ext cx="9246824" cy="400076"/>
          </a:xfrm>
        </p:spPr>
        <p:txBody>
          <a:bodyPr>
            <a:noAutofit/>
          </a:bodyPr>
          <a:lstStyle/>
          <a:p>
            <a:pPr algn="l"/>
            <a:r>
              <a:rPr lang="pl-PL" sz="2000" b="1" dirty="0" smtClean="0">
                <a:latin typeface="+mn-lt"/>
              </a:rPr>
              <a:t>Podstawa prawna</a:t>
            </a:r>
            <a:endParaRPr lang="pl-PL" sz="2000" b="1" dirty="0">
              <a:latin typeface="+mn-lt"/>
            </a:endParaRPr>
          </a:p>
        </p:txBody>
      </p:sp>
      <p:sp>
        <p:nvSpPr>
          <p:cNvPr id="3" name="Podtytuł 2"/>
          <p:cNvSpPr>
            <a:spLocks noGrp="1"/>
          </p:cNvSpPr>
          <p:nvPr>
            <p:ph type="subTitle" idx="1"/>
          </p:nvPr>
        </p:nvSpPr>
        <p:spPr>
          <a:xfrm>
            <a:off x="1421176" y="1900990"/>
            <a:ext cx="9144000" cy="3785956"/>
          </a:xfrm>
        </p:spPr>
        <p:txBody>
          <a:bodyPr>
            <a:noAutofit/>
          </a:bodyPr>
          <a:lstStyle/>
          <a:p>
            <a:pPr marL="342900" indent="-342900" algn="just">
              <a:lnSpc>
                <a:spcPct val="150000"/>
              </a:lnSpc>
              <a:spcBef>
                <a:spcPts val="0"/>
              </a:spcBef>
              <a:buFont typeface="Wingdings" panose="05000000000000000000" pitchFamily="2" charset="2"/>
              <a:buChar char="Ø"/>
            </a:pPr>
            <a:r>
              <a:rPr lang="pl-PL" sz="2000" dirty="0" smtClean="0"/>
              <a:t>Konstytucja </a:t>
            </a:r>
            <a:r>
              <a:rPr lang="pl-PL" sz="2000" dirty="0"/>
              <a:t>Rzeczypospolitej Polskiej z dnia 2 kwietnia 1997 r.</a:t>
            </a:r>
          </a:p>
          <a:p>
            <a:pPr marL="342900" indent="-342900" algn="just">
              <a:lnSpc>
                <a:spcPct val="150000"/>
              </a:lnSpc>
              <a:spcBef>
                <a:spcPts val="0"/>
              </a:spcBef>
              <a:buFont typeface="Wingdings" panose="05000000000000000000" pitchFamily="2" charset="2"/>
              <a:buChar char="Ø"/>
            </a:pPr>
            <a:r>
              <a:rPr lang="pl-PL" sz="2000" dirty="0"/>
              <a:t>Konwencja ONZ o prawach osób niepełnosprawnych z 13 grudnia 2006 r.</a:t>
            </a:r>
          </a:p>
          <a:p>
            <a:pPr marL="342900" indent="-342900" algn="just">
              <a:lnSpc>
                <a:spcPct val="150000"/>
              </a:lnSpc>
              <a:spcBef>
                <a:spcPts val="0"/>
              </a:spcBef>
              <a:buFont typeface="Wingdings" panose="05000000000000000000" pitchFamily="2" charset="2"/>
              <a:buChar char="Ø"/>
            </a:pPr>
            <a:r>
              <a:rPr lang="pl-PL" sz="2000" dirty="0"/>
              <a:t>Traktat o Unii Europejskiej</a:t>
            </a:r>
          </a:p>
          <a:p>
            <a:pPr marL="342900" indent="-342900" algn="just">
              <a:lnSpc>
                <a:spcPct val="150000"/>
              </a:lnSpc>
              <a:spcBef>
                <a:spcPts val="0"/>
              </a:spcBef>
              <a:buFont typeface="Wingdings" panose="05000000000000000000" pitchFamily="2" charset="2"/>
              <a:buChar char="Ø"/>
            </a:pPr>
            <a:r>
              <a:rPr lang="pl-PL" sz="2000" dirty="0"/>
              <a:t>Ustawa z dnia 3 grudnia 2010 r. o wdrożeniu niektórych przepisów Unii Europejskiej w zakresie równego traktowania</a:t>
            </a:r>
          </a:p>
          <a:p>
            <a:pPr marL="342900" indent="-342900" algn="just">
              <a:lnSpc>
                <a:spcPct val="150000"/>
              </a:lnSpc>
              <a:spcBef>
                <a:spcPts val="0"/>
              </a:spcBef>
              <a:buFont typeface="Wingdings" panose="05000000000000000000" pitchFamily="2" charset="2"/>
              <a:buChar char="Ø"/>
            </a:pPr>
            <a:r>
              <a:rPr lang="pl-PL" sz="2000" dirty="0"/>
              <a:t>rozporządzenia Parlamentu Europejskiego i Rady</a:t>
            </a:r>
          </a:p>
          <a:p>
            <a:pPr marL="342900" indent="-342900" algn="just">
              <a:lnSpc>
                <a:spcPct val="150000"/>
              </a:lnSpc>
              <a:spcBef>
                <a:spcPts val="0"/>
              </a:spcBef>
              <a:buFont typeface="Wingdings" panose="05000000000000000000" pitchFamily="2" charset="2"/>
              <a:buChar char="Ø"/>
            </a:pPr>
            <a:r>
              <a:rPr lang="pl-PL" sz="2000" dirty="0"/>
              <a:t>Europejska strategia w sprawie niepełnosprawności na lata 2014-2020</a:t>
            </a:r>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75222"/>
            <a:ext cx="6895174" cy="865707"/>
          </a:xfrm>
          <a:prstGeom prst="rect">
            <a:avLst/>
          </a:prstGeom>
        </p:spPr>
      </p:pic>
    </p:spTree>
    <p:extLst>
      <p:ext uri="{BB962C8B-B14F-4D97-AF65-F5344CB8AC3E}">
        <p14:creationId xmlns:p14="http://schemas.microsoft.com/office/powerpoint/2010/main" val="20505354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87380" y="1371600"/>
            <a:ext cx="9516978" cy="3847207"/>
          </a:xfrm>
          <a:prstGeom prst="rect">
            <a:avLst/>
          </a:prstGeom>
        </p:spPr>
        <p:txBody>
          <a:bodyPr wrap="square">
            <a:spAutoFit/>
          </a:bodyPr>
          <a:lstStyle/>
          <a:p>
            <a:pPr lvl="0"/>
            <a:r>
              <a:rPr lang="pl-PL" sz="2400" b="1" dirty="0" smtClean="0">
                <a:latin typeface="Calibri" panose="020F0502020204030204" pitchFamily="34" charset="0"/>
              </a:rPr>
              <a:t>Dostępny projekt</a:t>
            </a:r>
          </a:p>
          <a:p>
            <a:pPr lvl="0"/>
            <a:endParaRPr lang="pl-PL" sz="2000" b="1" dirty="0">
              <a:latin typeface="Calibri" panose="020F0502020204030204" pitchFamily="34" charset="0"/>
            </a:endParaRPr>
          </a:p>
          <a:p>
            <a:pPr marL="285750" lvl="0" indent="-285750">
              <a:buFont typeface="Arial" panose="020B0604020202020204" pitchFamily="34" charset="0"/>
              <a:buChar char="•"/>
            </a:pPr>
            <a:r>
              <a:rPr lang="pl-PL" sz="2000" dirty="0" smtClean="0">
                <a:latin typeface="Calibri" panose="020F0502020204030204" pitchFamily="34" charset="0"/>
              </a:rPr>
              <a:t>jakie </a:t>
            </a:r>
            <a:r>
              <a:rPr lang="pl-PL" sz="2000" dirty="0">
                <a:latin typeface="Calibri" panose="020F0502020204030204" pitchFamily="34" charset="0"/>
              </a:rPr>
              <a:t>są główne trudności, na które napotykają </a:t>
            </a:r>
            <a:r>
              <a:rPr lang="pl-PL" sz="2000" dirty="0" smtClean="0">
                <a:latin typeface="Calibri" panose="020F0502020204030204" pitchFamily="34" charset="0"/>
              </a:rPr>
              <a:t>osoby </a:t>
            </a:r>
            <a:r>
              <a:rPr lang="pl-PL" sz="2000" dirty="0">
                <a:latin typeface="Calibri" panose="020F0502020204030204" pitchFamily="34" charset="0"/>
              </a:rPr>
              <a:t>z niepełnosprawnościami w życiu </a:t>
            </a:r>
            <a:r>
              <a:rPr lang="pl-PL" sz="2000" dirty="0" smtClean="0">
                <a:latin typeface="Calibri" panose="020F0502020204030204" pitchFamily="34" charset="0"/>
              </a:rPr>
              <a:t>społeczno-zawodowym</a:t>
            </a:r>
            <a:endParaRPr lang="pl-PL" sz="2000" dirty="0">
              <a:latin typeface="Calibri" panose="020F0502020204030204" pitchFamily="34" charset="0"/>
            </a:endParaRPr>
          </a:p>
          <a:p>
            <a:pPr marL="285750" lvl="0" indent="-285750">
              <a:buFont typeface="Arial" panose="020B0604020202020204" pitchFamily="34" charset="0"/>
              <a:buChar char="•"/>
            </a:pPr>
            <a:r>
              <a:rPr lang="pl-PL" sz="2000" dirty="0">
                <a:latin typeface="Calibri" panose="020F0502020204030204" pitchFamily="34" charset="0"/>
              </a:rPr>
              <a:t>czy </a:t>
            </a:r>
            <a:r>
              <a:rPr lang="pl-PL" sz="2000" dirty="0" smtClean="0">
                <a:latin typeface="Calibri" panose="020F0502020204030204" pitchFamily="34" charset="0"/>
              </a:rPr>
              <a:t>korzystały </a:t>
            </a:r>
            <a:r>
              <a:rPr lang="pl-PL" sz="2000" dirty="0">
                <a:latin typeface="Calibri" panose="020F0502020204030204" pitchFamily="34" charset="0"/>
              </a:rPr>
              <a:t>wcześniej z analogicznych form wsparcia i czy </a:t>
            </a:r>
            <a:r>
              <a:rPr lang="pl-PL" sz="2000" dirty="0" smtClean="0">
                <a:latin typeface="Calibri" panose="020F0502020204030204" pitchFamily="34" charset="0"/>
              </a:rPr>
              <a:t>były skuteczne </a:t>
            </a:r>
            <a:r>
              <a:rPr lang="pl-PL" sz="2000" dirty="0">
                <a:latin typeface="Calibri" panose="020F0502020204030204" pitchFamily="34" charset="0"/>
              </a:rPr>
              <a:t>(jeśli nie, to dlaczego</a:t>
            </a:r>
            <a:r>
              <a:rPr lang="pl-PL" sz="2000" dirty="0" smtClean="0">
                <a:latin typeface="Calibri" panose="020F0502020204030204" pitchFamily="34" charset="0"/>
              </a:rPr>
              <a:t>)</a:t>
            </a:r>
            <a:endParaRPr lang="pl-PL" sz="2000" dirty="0">
              <a:latin typeface="Calibri" panose="020F0502020204030204" pitchFamily="34" charset="0"/>
            </a:endParaRPr>
          </a:p>
          <a:p>
            <a:pPr marL="285750" lvl="0" indent="-285750">
              <a:buFont typeface="Arial" panose="020B0604020202020204" pitchFamily="34" charset="0"/>
              <a:buChar char="•"/>
            </a:pPr>
            <a:r>
              <a:rPr lang="pl-PL" sz="2000" dirty="0">
                <a:latin typeface="Calibri" panose="020F0502020204030204" pitchFamily="34" charset="0"/>
              </a:rPr>
              <a:t>kto ma wpływ na zmianę sytuacji osób z niepełnosprawnościami w </a:t>
            </a:r>
            <a:r>
              <a:rPr lang="pl-PL" sz="2000" dirty="0" smtClean="0">
                <a:latin typeface="Calibri" panose="020F0502020204030204" pitchFamily="34" charset="0"/>
              </a:rPr>
              <a:t>danym obszarze</a:t>
            </a:r>
          </a:p>
          <a:p>
            <a:pPr marL="285750" lvl="0" indent="-285750">
              <a:buFont typeface="Arial" panose="020B0604020202020204" pitchFamily="34" charset="0"/>
              <a:buChar char="•"/>
            </a:pPr>
            <a:r>
              <a:rPr lang="pl-PL" sz="2000" dirty="0" smtClean="0">
                <a:latin typeface="Calibri" panose="020F0502020204030204" pitchFamily="34" charset="0"/>
              </a:rPr>
              <a:t>czy </a:t>
            </a:r>
            <a:r>
              <a:rPr lang="pl-PL" sz="2000" dirty="0">
                <a:latin typeface="Calibri" panose="020F0502020204030204" pitchFamily="34" charset="0"/>
              </a:rPr>
              <a:t>na terenie planowanego projektu są organizacje i instytucje działające na rzecz tej </a:t>
            </a:r>
            <a:r>
              <a:rPr lang="pl-PL" sz="2000" dirty="0" smtClean="0">
                <a:latin typeface="Calibri" panose="020F0502020204030204" pitchFamily="34" charset="0"/>
              </a:rPr>
              <a:t>grupy, jakie </a:t>
            </a:r>
            <a:r>
              <a:rPr lang="pl-PL" sz="2000" dirty="0">
                <a:latin typeface="Calibri" panose="020F0502020204030204" pitchFamily="34" charset="0"/>
              </a:rPr>
              <a:t>przedsięwzięcia </a:t>
            </a:r>
            <a:r>
              <a:rPr lang="pl-PL" sz="2000" dirty="0" smtClean="0">
                <a:latin typeface="Calibri" panose="020F0502020204030204" pitchFamily="34" charset="0"/>
              </a:rPr>
              <a:t>podejmują, jakie </a:t>
            </a:r>
            <a:r>
              <a:rPr lang="pl-PL" sz="2000" dirty="0">
                <a:latin typeface="Calibri" panose="020F0502020204030204" pitchFamily="34" charset="0"/>
              </a:rPr>
              <a:t>są tego </a:t>
            </a:r>
            <a:r>
              <a:rPr lang="pl-PL" sz="2000" dirty="0" smtClean="0">
                <a:latin typeface="Calibri" panose="020F0502020204030204" pitchFamily="34" charset="0"/>
              </a:rPr>
              <a:t>efekty</a:t>
            </a:r>
            <a:endParaRPr lang="pl-PL" sz="2000" dirty="0">
              <a:latin typeface="Calibri" panose="020F0502020204030204" pitchFamily="34" charset="0"/>
            </a:endParaRPr>
          </a:p>
          <a:p>
            <a:pPr marL="285750" lvl="0" indent="-285750">
              <a:buFont typeface="Arial" panose="020B0604020202020204" pitchFamily="34" charset="0"/>
              <a:buChar char="•"/>
            </a:pPr>
            <a:r>
              <a:rPr lang="pl-PL" sz="2000" dirty="0">
                <a:latin typeface="Calibri" panose="020F0502020204030204" pitchFamily="34" charset="0"/>
              </a:rPr>
              <a:t>jakie bariery utrudniają/uniemożliwiają osobom z niepełnosprawnościami przezwyciężenie sytuacji </a:t>
            </a:r>
            <a:r>
              <a:rPr lang="pl-PL" sz="2000" dirty="0" smtClean="0">
                <a:latin typeface="Calibri" panose="020F0502020204030204" pitchFamily="34" charset="0"/>
              </a:rPr>
              <a:t>problemowej, które </a:t>
            </a:r>
            <a:r>
              <a:rPr lang="pl-PL" sz="2000" dirty="0">
                <a:latin typeface="Calibri" panose="020F0502020204030204" pitchFamily="34" charset="0"/>
              </a:rPr>
              <a:t>z nich są kluczowe i powinny zostać zniwelowane w pierwszej </a:t>
            </a:r>
            <a:r>
              <a:rPr lang="pl-PL" sz="2000" dirty="0" smtClean="0">
                <a:latin typeface="Calibri" panose="020F0502020204030204" pitchFamily="34" charset="0"/>
              </a:rPr>
              <a:t>kolejności</a:t>
            </a:r>
            <a:endParaRPr lang="pl-PL" sz="2000" dirty="0">
              <a:latin typeface="Calibri" panose="020F0502020204030204" pitchFamily="34" charset="0"/>
            </a:endParaRPr>
          </a:p>
        </p:txBody>
      </p:sp>
    </p:spTree>
    <p:extLst>
      <p:ext uri="{BB962C8B-B14F-4D97-AF65-F5344CB8AC3E}">
        <p14:creationId xmlns:p14="http://schemas.microsoft.com/office/powerpoint/2010/main" val="10564152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67063" y="1371600"/>
            <a:ext cx="9637295" cy="4185761"/>
          </a:xfrm>
          <a:prstGeom prst="rect">
            <a:avLst/>
          </a:prstGeom>
        </p:spPr>
        <p:txBody>
          <a:bodyPr wrap="square">
            <a:spAutoFit/>
          </a:bodyPr>
          <a:lstStyle/>
          <a:p>
            <a:pPr lvl="0"/>
            <a:endParaRPr lang="pl-PL" dirty="0" smtClean="0">
              <a:latin typeface="Calibri" panose="020F0502020204030204" pitchFamily="34" charset="0"/>
            </a:endParaRPr>
          </a:p>
          <a:p>
            <a:pPr lvl="0"/>
            <a:r>
              <a:rPr lang="pl-PL" sz="2000" b="1" dirty="0" smtClean="0">
                <a:latin typeface="Calibri" panose="020F0502020204030204" pitchFamily="34" charset="0"/>
              </a:rPr>
              <a:t>Podczas </a:t>
            </a:r>
            <a:r>
              <a:rPr lang="pl-PL" sz="2000" b="1" dirty="0">
                <a:latin typeface="Calibri" panose="020F0502020204030204" pitchFamily="34" charset="0"/>
              </a:rPr>
              <a:t>realizacji wszelkich działań projektowych należy:</a:t>
            </a:r>
          </a:p>
          <a:p>
            <a:pPr lvl="0"/>
            <a:endParaRPr lang="pl-PL" dirty="0" smtClean="0">
              <a:latin typeface="Calibri" panose="020F0502020204030204" pitchFamily="34" charset="0"/>
            </a:endParaRPr>
          </a:p>
          <a:p>
            <a:pPr marL="285750" lvl="0" indent="-285750">
              <a:buFont typeface="Wingdings" panose="05000000000000000000" pitchFamily="2" charset="2"/>
              <a:buChar char="q"/>
            </a:pPr>
            <a:r>
              <a:rPr lang="pl-PL" dirty="0" smtClean="0">
                <a:latin typeface="Calibri" panose="020F0502020204030204" pitchFamily="34" charset="0"/>
              </a:rPr>
              <a:t>unikać </a:t>
            </a:r>
            <a:r>
              <a:rPr lang="pl-PL" dirty="0">
                <a:latin typeface="Calibri" panose="020F0502020204030204" pitchFamily="34" charset="0"/>
              </a:rPr>
              <a:t>przekazu i jakichkolwiek elementów dyskryminujących, ośmieszających bądź utrwalających stereotypy ze względu na niepełnosprawność lub inne przesłanki jak płeć, rasę lub pochodzenie etniczne, religię lub światopogląd, wiek lub orientację seksualną;</a:t>
            </a:r>
          </a:p>
          <a:p>
            <a:pPr marL="285750" lvl="0" indent="-285750">
              <a:buFont typeface="Wingdings" panose="05000000000000000000" pitchFamily="2" charset="2"/>
              <a:buChar char="q"/>
            </a:pPr>
            <a:endParaRPr lang="pl-PL" dirty="0" smtClean="0">
              <a:latin typeface="Calibri" panose="020F0502020204030204" pitchFamily="34" charset="0"/>
            </a:endParaRPr>
          </a:p>
          <a:p>
            <a:pPr marL="285750" lvl="0" indent="-285750">
              <a:buFont typeface="Wingdings" panose="05000000000000000000" pitchFamily="2" charset="2"/>
              <a:buChar char="q"/>
            </a:pPr>
            <a:r>
              <a:rPr lang="pl-PL" dirty="0" smtClean="0">
                <a:latin typeface="Calibri" panose="020F0502020204030204" pitchFamily="34" charset="0"/>
              </a:rPr>
              <a:t>używać </a:t>
            </a:r>
            <a:r>
              <a:rPr lang="pl-PL" dirty="0">
                <a:latin typeface="Calibri" panose="020F0502020204030204" pitchFamily="34" charset="0"/>
              </a:rPr>
              <a:t>niestereotypowego i zróżnicowanego przekazu w opracowywanych materiałach informacyjnych, np. pokazywanie osób z niepełnosprawnościami w aktywnych i różnych rolach społecznych;</a:t>
            </a:r>
          </a:p>
          <a:p>
            <a:pPr marL="285750" lvl="0" indent="-285750">
              <a:buFont typeface="Wingdings" panose="05000000000000000000" pitchFamily="2" charset="2"/>
              <a:buChar char="q"/>
            </a:pPr>
            <a:endParaRPr lang="pl-PL" dirty="0" smtClean="0">
              <a:latin typeface="Calibri" panose="020F0502020204030204" pitchFamily="34" charset="0"/>
            </a:endParaRPr>
          </a:p>
          <a:p>
            <a:pPr marL="285750" lvl="0" indent="-285750">
              <a:buFont typeface="Wingdings" panose="05000000000000000000" pitchFamily="2" charset="2"/>
              <a:buChar char="q"/>
            </a:pPr>
            <a:r>
              <a:rPr lang="pl-PL" dirty="0" smtClean="0">
                <a:latin typeface="Calibri" panose="020F0502020204030204" pitchFamily="34" charset="0"/>
              </a:rPr>
              <a:t>przekazywać </a:t>
            </a:r>
            <a:r>
              <a:rPr lang="pl-PL" dirty="0">
                <a:latin typeface="Calibri" panose="020F0502020204030204" pitchFamily="34" charset="0"/>
              </a:rPr>
              <a:t>uczestnikom projektu informacje o zasadzie równości szans i niedyskryminacji, w tym dostępności dla osób z niepełnosprawnościami</a:t>
            </a:r>
            <a:r>
              <a:rPr lang="pl-PL" dirty="0" smtClean="0">
                <a:latin typeface="Calibri" panose="020F0502020204030204" pitchFamily="34" charset="0"/>
              </a:rPr>
              <a:t>.</a:t>
            </a:r>
          </a:p>
          <a:p>
            <a:pPr lvl="0"/>
            <a:endParaRPr lang="pl-PL" sz="1600" dirty="0">
              <a:latin typeface="Calibri" panose="020F0502020204030204" pitchFamily="34" charset="0"/>
            </a:endParaRPr>
          </a:p>
          <a:p>
            <a:pPr lvl="0"/>
            <a:endParaRPr lang="pl-PL" sz="1600" dirty="0">
              <a:latin typeface="Calibri" panose="020F0502020204030204" pitchFamily="34" charset="0"/>
            </a:endParaRPr>
          </a:p>
        </p:txBody>
      </p:sp>
    </p:spTree>
    <p:extLst>
      <p:ext uri="{BB962C8B-B14F-4D97-AF65-F5344CB8AC3E}">
        <p14:creationId xmlns:p14="http://schemas.microsoft.com/office/powerpoint/2010/main" val="27965593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51284" y="1840832"/>
            <a:ext cx="9553074" cy="3139321"/>
          </a:xfrm>
          <a:prstGeom prst="rect">
            <a:avLst/>
          </a:prstGeom>
        </p:spPr>
        <p:txBody>
          <a:bodyPr wrap="square">
            <a:spAutoFit/>
          </a:bodyPr>
          <a:lstStyle/>
          <a:p>
            <a:pPr lvl="0"/>
            <a:endParaRPr lang="pl-PL" dirty="0" smtClean="0">
              <a:latin typeface="Calibri" panose="020F0502020204030204" pitchFamily="34" charset="0"/>
            </a:endParaRPr>
          </a:p>
          <a:p>
            <a:pPr>
              <a:defRPr/>
            </a:pPr>
            <a:r>
              <a:rPr lang="pl-PL" sz="2000" b="1" dirty="0">
                <a:latin typeface="Calibri" panose="020F0502020204030204" pitchFamily="34" charset="0"/>
              </a:rPr>
              <a:t>Wszystkie produkty wytworzone w projektach powinny być dostępne</a:t>
            </a:r>
            <a:r>
              <a:rPr lang="pl-PL" sz="2000" b="1" dirty="0" smtClean="0">
                <a:latin typeface="Calibri" panose="020F0502020204030204" pitchFamily="34" charset="0"/>
              </a:rPr>
              <a:t>:</a:t>
            </a:r>
          </a:p>
          <a:p>
            <a:pPr>
              <a:defRPr/>
            </a:pPr>
            <a:endParaRPr lang="pl-PL" sz="2000" b="1" dirty="0">
              <a:latin typeface="Calibri" panose="020F0502020204030204" pitchFamily="34" charset="0"/>
            </a:endParaRPr>
          </a:p>
          <a:p>
            <a:pPr indent="-285750" algn="just">
              <a:buFont typeface="Arial" panose="020B0604020202020204" pitchFamily="34" charset="0"/>
              <a:buChar char="•"/>
              <a:defRPr/>
            </a:pPr>
            <a:r>
              <a:rPr lang="pl-PL" sz="2000" dirty="0">
                <a:latin typeface="Calibri" panose="020F0502020204030204" pitchFamily="34" charset="0"/>
              </a:rPr>
              <a:t>zasoby cyfrowe (wytyczne WCAG 2.0, język łatwy)</a:t>
            </a:r>
          </a:p>
          <a:p>
            <a:pPr indent="-285750" algn="just">
              <a:buFont typeface="Arial" panose="020B0604020202020204" pitchFamily="34" charset="0"/>
              <a:buChar char="•"/>
              <a:defRPr/>
            </a:pPr>
            <a:r>
              <a:rPr lang="pl-PL" sz="2000" dirty="0">
                <a:latin typeface="Calibri" panose="020F0502020204030204" pitchFamily="34" charset="0"/>
              </a:rPr>
              <a:t>multimedia (transkrypcja tekstowa, napisy dla osób głuchych, </a:t>
            </a:r>
            <a:r>
              <a:rPr lang="pl-PL" sz="2000" dirty="0" err="1">
                <a:latin typeface="Calibri" panose="020F0502020204030204" pitchFamily="34" charset="0"/>
              </a:rPr>
              <a:t>audiodeskrypcja</a:t>
            </a:r>
            <a:r>
              <a:rPr lang="pl-PL" sz="2000" dirty="0">
                <a:latin typeface="Calibri" panose="020F0502020204030204" pitchFamily="34" charset="0"/>
              </a:rPr>
              <a:t>)</a:t>
            </a:r>
          </a:p>
          <a:p>
            <a:pPr indent="-285750" algn="just">
              <a:buFont typeface="Arial" panose="020B0604020202020204" pitchFamily="34" charset="0"/>
              <a:buChar char="•"/>
              <a:defRPr/>
            </a:pPr>
            <a:r>
              <a:rPr lang="pl-PL" sz="2000" dirty="0">
                <a:latin typeface="Calibri" panose="020F0502020204030204" pitchFamily="34" charset="0"/>
              </a:rPr>
              <a:t>materiały drukowane (język łatwy, </a:t>
            </a:r>
            <a:r>
              <a:rPr lang="pl-PL" sz="2000" dirty="0" err="1">
                <a:latin typeface="Calibri" panose="020F0502020204030204" pitchFamily="34" charset="0"/>
              </a:rPr>
              <a:t>bezszeryfowa</a:t>
            </a:r>
            <a:r>
              <a:rPr lang="pl-PL" sz="2000" dirty="0">
                <a:latin typeface="Calibri" panose="020F0502020204030204" pitchFamily="34" charset="0"/>
              </a:rPr>
              <a:t> czcionka itp.)</a:t>
            </a:r>
          </a:p>
          <a:p>
            <a:pPr indent="-285750" algn="just">
              <a:buFont typeface="Arial" panose="020B0604020202020204" pitchFamily="34" charset="0"/>
              <a:buChar char="•"/>
              <a:defRPr/>
            </a:pPr>
            <a:r>
              <a:rPr lang="pl-PL" sz="2000" dirty="0">
                <a:latin typeface="Calibri" panose="020F0502020204030204" pitchFamily="34" charset="0"/>
              </a:rPr>
              <a:t>dostępne miejsca spotkań, pracy w projekcie</a:t>
            </a:r>
          </a:p>
          <a:p>
            <a:pPr indent="-285750" algn="just">
              <a:buFont typeface="Arial" panose="020B0604020202020204" pitchFamily="34" charset="0"/>
              <a:buChar char="•"/>
              <a:defRPr/>
            </a:pPr>
            <a:r>
              <a:rPr lang="pl-PL" sz="2000" dirty="0">
                <a:latin typeface="Calibri" panose="020F0502020204030204" pitchFamily="34" charset="0"/>
              </a:rPr>
              <a:t>dostępna rekrutacja: dobór kanałów informacyjnych, odpowiednie zaprojektowanie </a:t>
            </a:r>
            <a:r>
              <a:rPr lang="pl-PL" sz="2000" dirty="0" smtClean="0">
                <a:latin typeface="Calibri" panose="020F0502020204030204" pitchFamily="34" charset="0"/>
              </a:rPr>
              <a:t>materiałów </a:t>
            </a:r>
            <a:r>
              <a:rPr lang="pl-PL" sz="2000" dirty="0">
                <a:latin typeface="Calibri" panose="020F0502020204030204" pitchFamily="34" charset="0"/>
              </a:rPr>
              <a:t>informacyjno-promocyjnych, dostępność strony projektodawcy, dostępne budynki, obecność tłumacza języka migowego, asystenta, stosowanie pętli indukcyjnej</a:t>
            </a:r>
            <a:r>
              <a:rPr lang="pl-PL" sz="2000" dirty="0" smtClean="0">
                <a:latin typeface="Calibri" panose="020F0502020204030204" pitchFamily="34" charset="0"/>
              </a:rPr>
              <a:t>.</a:t>
            </a:r>
            <a:endParaRPr lang="pl-PL" sz="2000" dirty="0">
              <a:latin typeface="Calibri" panose="020F0502020204030204" pitchFamily="34" charset="0"/>
            </a:endParaRPr>
          </a:p>
        </p:txBody>
      </p:sp>
    </p:spTree>
    <p:extLst>
      <p:ext uri="{BB962C8B-B14F-4D97-AF65-F5344CB8AC3E}">
        <p14:creationId xmlns:p14="http://schemas.microsoft.com/office/powerpoint/2010/main" val="28686994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51284" y="1840832"/>
            <a:ext cx="9553074" cy="923330"/>
          </a:xfrm>
          <a:prstGeom prst="rect">
            <a:avLst/>
          </a:prstGeom>
        </p:spPr>
        <p:txBody>
          <a:bodyPr wrap="square">
            <a:spAutoFit/>
          </a:bodyPr>
          <a:lstStyle/>
          <a:p>
            <a:pPr lvl="0"/>
            <a:endParaRPr lang="pl-PL" dirty="0" smtClean="0">
              <a:latin typeface="Calibri" panose="020F0502020204030204" pitchFamily="34" charset="0"/>
            </a:endParaRPr>
          </a:p>
          <a:p>
            <a:pPr>
              <a:defRPr/>
            </a:pPr>
            <a:r>
              <a:rPr lang="pl-PL" sz="3600" b="1" dirty="0" smtClean="0">
                <a:latin typeface="Calibri" panose="020F0502020204030204" pitchFamily="34" charset="0"/>
              </a:rPr>
              <a:t>	Zasada równości szans kobiet i mężczyzn</a:t>
            </a:r>
            <a:endParaRPr lang="pl-PL" sz="3600" dirty="0">
              <a:latin typeface="Calibri" panose="020F0502020204030204" pitchFamily="34" charset="0"/>
            </a:endParaRPr>
          </a:p>
        </p:txBody>
      </p:sp>
    </p:spTree>
    <p:extLst>
      <p:ext uri="{BB962C8B-B14F-4D97-AF65-F5344CB8AC3E}">
        <p14:creationId xmlns:p14="http://schemas.microsoft.com/office/powerpoint/2010/main" val="30620249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323474" y="1732548"/>
            <a:ext cx="9480884" cy="1908215"/>
          </a:xfrm>
          <a:prstGeom prst="rect">
            <a:avLst/>
          </a:prstGeom>
        </p:spPr>
        <p:txBody>
          <a:bodyPr wrap="square">
            <a:spAutoFit/>
          </a:bodyPr>
          <a:lstStyle/>
          <a:p>
            <a:pPr lvl="0"/>
            <a:endParaRPr lang="pl-PL" dirty="0" smtClean="0">
              <a:latin typeface="Calibri" panose="020F0502020204030204" pitchFamily="34" charset="0"/>
            </a:endParaRPr>
          </a:p>
          <a:p>
            <a:pPr>
              <a:defRPr/>
            </a:pPr>
            <a:r>
              <a:rPr lang="pl-PL" sz="2000" b="1" dirty="0" smtClean="0">
                <a:latin typeface="Calibri" panose="020F0502020204030204" pitchFamily="34" charset="0"/>
              </a:rPr>
              <a:t>Zasada równości szans kobiet  i </a:t>
            </a:r>
            <a:r>
              <a:rPr lang="pl-PL" sz="2000" b="1" dirty="0">
                <a:latin typeface="Calibri" panose="020F0502020204030204" pitchFamily="34" charset="0"/>
              </a:rPr>
              <a:t>mężczyzn </a:t>
            </a:r>
            <a:r>
              <a:rPr lang="pl-PL" sz="2000" dirty="0" smtClean="0">
                <a:latin typeface="Calibri" panose="020F0502020204030204" pitchFamily="34" charset="0"/>
              </a:rPr>
              <a:t>- zasada </a:t>
            </a:r>
            <a:r>
              <a:rPr lang="pl-PL" sz="2000" dirty="0">
                <a:latin typeface="Calibri" panose="020F0502020204030204" pitchFamily="34" charset="0"/>
              </a:rPr>
              <a:t>prowadzi do podejmowania działań na rzecz osiągnięcia stanu, w którym kobietom i mężczyznom  przypisuje się taką samą  wartość społeczną, równe prawa i równe obowiązki oraz gdy mają oni równy dostęp do zasobów (środki finansowe, szanse rozwoju), z których mogą korzystać. Zasada gwarantuje możliwość wyboru drogi życiowej bez ograniczeń wynikających ze stereotypów płci</a:t>
            </a:r>
            <a:r>
              <a:rPr lang="pl-PL" sz="2000" dirty="0" smtClean="0">
                <a:latin typeface="Calibri" panose="020F0502020204030204" pitchFamily="34" charset="0"/>
              </a:rPr>
              <a:t>.</a:t>
            </a:r>
            <a:endParaRPr lang="pl-PL" sz="2000" dirty="0">
              <a:latin typeface="Calibri" panose="020F0502020204030204" pitchFamily="34" charset="0"/>
            </a:endParaRPr>
          </a:p>
        </p:txBody>
      </p:sp>
    </p:spTree>
    <p:extLst>
      <p:ext uri="{BB962C8B-B14F-4D97-AF65-F5344CB8AC3E}">
        <p14:creationId xmlns:p14="http://schemas.microsoft.com/office/powerpoint/2010/main" val="33801629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311442" y="1058779"/>
            <a:ext cx="9492916" cy="4678204"/>
          </a:xfrm>
          <a:prstGeom prst="rect">
            <a:avLst/>
          </a:prstGeom>
        </p:spPr>
        <p:txBody>
          <a:bodyPr wrap="square">
            <a:spAutoFit/>
          </a:bodyPr>
          <a:lstStyle/>
          <a:p>
            <a:pPr lvl="0"/>
            <a:endParaRPr lang="pl-PL" dirty="0" smtClean="0">
              <a:latin typeface="Calibri" panose="020F0502020204030204" pitchFamily="34" charset="0"/>
            </a:endParaRPr>
          </a:p>
          <a:p>
            <a:pPr>
              <a:defRPr/>
            </a:pPr>
            <a:r>
              <a:rPr lang="pl-PL" sz="2000" b="1" dirty="0">
                <a:latin typeface="Calibri" panose="020F0502020204030204" pitchFamily="34" charset="0"/>
              </a:rPr>
              <a:t>Przykładowe działania </a:t>
            </a:r>
            <a:r>
              <a:rPr lang="pl-PL" sz="2000" b="1" dirty="0" smtClean="0">
                <a:latin typeface="Calibri" panose="020F0502020204030204" pitchFamily="34" charset="0"/>
              </a:rPr>
              <a:t>wpływające </a:t>
            </a:r>
            <a:r>
              <a:rPr lang="pl-PL" sz="2000" b="1" dirty="0">
                <a:latin typeface="Calibri" panose="020F0502020204030204" pitchFamily="34" charset="0"/>
              </a:rPr>
              <a:t>na zasadę równości szans kobiet </a:t>
            </a:r>
          </a:p>
          <a:p>
            <a:pPr>
              <a:defRPr/>
            </a:pPr>
            <a:r>
              <a:rPr lang="pl-PL" sz="2000" b="1" dirty="0">
                <a:latin typeface="Calibri" panose="020F0502020204030204" pitchFamily="34" charset="0"/>
              </a:rPr>
              <a:t>i mężczyzn</a:t>
            </a:r>
            <a:r>
              <a:rPr lang="pl-PL" sz="2000" b="1" dirty="0" smtClean="0">
                <a:latin typeface="Calibri" panose="020F0502020204030204" pitchFamily="34" charset="0"/>
              </a:rPr>
              <a:t>:</a:t>
            </a:r>
          </a:p>
          <a:p>
            <a:pPr>
              <a:defRPr/>
            </a:pPr>
            <a:endParaRPr lang="pl-PL" sz="2000" dirty="0" smtClean="0">
              <a:latin typeface="Calibri" panose="020F0502020204030204" pitchFamily="34" charset="0"/>
            </a:endParaRPr>
          </a:p>
          <a:p>
            <a:pPr marL="342900" indent="-342900">
              <a:buFont typeface="Wingdings" panose="05000000000000000000" pitchFamily="2" charset="2"/>
              <a:buChar char="q"/>
              <a:defRPr/>
            </a:pPr>
            <a:r>
              <a:rPr lang="pl-PL" sz="2000" dirty="0">
                <a:latin typeface="Calibri" panose="020F0502020204030204" pitchFamily="34" charset="0"/>
              </a:rPr>
              <a:t>wsparcie towarzyszące w postaci zapewnienia opieki nad dziećmi i osobami zależnymi dla uczestników/czek w trakcie trwania szkoleń, staży lub innych działań.</a:t>
            </a:r>
          </a:p>
          <a:p>
            <a:pPr marL="342900" indent="-342900">
              <a:buFont typeface="Wingdings" panose="05000000000000000000" pitchFamily="2" charset="2"/>
              <a:buChar char="q"/>
              <a:defRPr/>
            </a:pPr>
            <a:r>
              <a:rPr lang="pl-PL" sz="2000" dirty="0" smtClean="0">
                <a:latin typeface="Calibri" panose="020F0502020204030204" pitchFamily="34" charset="0"/>
              </a:rPr>
              <a:t>przekazywanie </a:t>
            </a:r>
            <a:r>
              <a:rPr lang="pl-PL" sz="2000" dirty="0">
                <a:latin typeface="Calibri" panose="020F0502020204030204" pitchFamily="34" charset="0"/>
              </a:rPr>
              <a:t>uczestnikom projektu informacji praktycznych o zasadzie równości szans;</a:t>
            </a:r>
          </a:p>
          <a:p>
            <a:pPr marL="342900" indent="-342900">
              <a:buFont typeface="Wingdings" panose="05000000000000000000" pitchFamily="2" charset="2"/>
              <a:buChar char="q"/>
              <a:defRPr/>
            </a:pPr>
            <a:r>
              <a:rPr lang="pl-PL" sz="2000" dirty="0" smtClean="0">
                <a:latin typeface="Calibri" panose="020F0502020204030204" pitchFamily="34" charset="0"/>
              </a:rPr>
              <a:t>używanie </a:t>
            </a:r>
            <a:r>
              <a:rPr lang="pl-PL" sz="2000" dirty="0">
                <a:latin typeface="Calibri" panose="020F0502020204030204" pitchFamily="34" charset="0"/>
              </a:rPr>
              <a:t>niestereotypowego i zróżnicowanego przekazu w </a:t>
            </a:r>
            <a:r>
              <a:rPr lang="pl-PL" sz="2000" dirty="0" smtClean="0">
                <a:latin typeface="Calibri" panose="020F0502020204030204" pitchFamily="34" charset="0"/>
              </a:rPr>
              <a:t>materiałach </a:t>
            </a:r>
            <a:r>
              <a:rPr lang="pl-PL" sz="2000" dirty="0">
                <a:latin typeface="Calibri" panose="020F0502020204030204" pitchFamily="34" charset="0"/>
              </a:rPr>
              <a:t>informacyjnych, np. pokazywanie kobiet i mężczyzn w aktywnych, niestereotypowych rolach;</a:t>
            </a:r>
          </a:p>
          <a:p>
            <a:pPr marL="342900" indent="-342900">
              <a:buFont typeface="Wingdings" panose="05000000000000000000" pitchFamily="2" charset="2"/>
              <a:buChar char="q"/>
              <a:defRPr/>
            </a:pPr>
            <a:r>
              <a:rPr lang="pl-PL" sz="2000" dirty="0" smtClean="0">
                <a:latin typeface="Calibri" panose="020F0502020204030204" pitchFamily="34" charset="0"/>
              </a:rPr>
              <a:t>unikanie </a:t>
            </a:r>
            <a:r>
              <a:rPr lang="pl-PL" sz="2000" dirty="0">
                <a:latin typeface="Calibri" panose="020F0502020204030204" pitchFamily="34" charset="0"/>
              </a:rPr>
              <a:t>przekazu i jakichkolwiek innych elementów dyskryminujących, ośmieszających bądź utrwalających stereotypy ze względu na </a:t>
            </a:r>
            <a:r>
              <a:rPr lang="pl-PL" sz="2000" dirty="0" smtClean="0">
                <a:latin typeface="Calibri" panose="020F0502020204030204" pitchFamily="34" charset="0"/>
              </a:rPr>
              <a:t>płeć</a:t>
            </a:r>
            <a:endParaRPr lang="pl-PL" sz="2000" dirty="0">
              <a:latin typeface="Calibri" panose="020F0502020204030204" pitchFamily="34" charset="0"/>
            </a:endParaRPr>
          </a:p>
          <a:p>
            <a:pPr>
              <a:defRPr/>
            </a:pPr>
            <a:endParaRPr lang="pl-PL" sz="2000" dirty="0" smtClean="0">
              <a:latin typeface="Calibri" panose="020F0502020204030204" pitchFamily="34" charset="0"/>
            </a:endParaRPr>
          </a:p>
          <a:p>
            <a:pPr>
              <a:defRPr/>
            </a:pPr>
            <a:endParaRPr lang="pl-PL" sz="2000" dirty="0">
              <a:latin typeface="Calibri" panose="020F0502020204030204" pitchFamily="34" charset="0"/>
            </a:endParaRPr>
          </a:p>
        </p:txBody>
      </p:sp>
    </p:spTree>
    <p:extLst>
      <p:ext uri="{BB962C8B-B14F-4D97-AF65-F5344CB8AC3E}">
        <p14:creationId xmlns:p14="http://schemas.microsoft.com/office/powerpoint/2010/main" val="37432527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27221" y="1161682"/>
            <a:ext cx="9456821" cy="4401205"/>
          </a:xfrm>
          <a:prstGeom prst="rect">
            <a:avLst/>
          </a:prstGeom>
        </p:spPr>
        <p:txBody>
          <a:bodyPr wrap="square">
            <a:spAutoFit/>
          </a:bodyPr>
          <a:lstStyle/>
          <a:p>
            <a:pPr>
              <a:defRPr/>
            </a:pPr>
            <a:r>
              <a:rPr lang="pl-PL" sz="2000" b="1" dirty="0" smtClean="0">
                <a:latin typeface="Calibri" panose="020F0502020204030204" pitchFamily="34" charset="0"/>
              </a:rPr>
              <a:t>Standard </a:t>
            </a:r>
            <a:r>
              <a:rPr lang="pl-PL" sz="2000" b="1" dirty="0">
                <a:latin typeface="Calibri" panose="020F0502020204030204" pitchFamily="34" charset="0"/>
              </a:rPr>
              <a:t>minimum  </a:t>
            </a:r>
          </a:p>
          <a:p>
            <a:pPr>
              <a:defRPr/>
            </a:pPr>
            <a:endParaRPr lang="pl-PL" sz="2000" b="1" dirty="0">
              <a:latin typeface="Calibri" panose="020F0502020204030204" pitchFamily="34" charset="0"/>
            </a:endParaRPr>
          </a:p>
          <a:p>
            <a:pPr>
              <a:defRPr/>
            </a:pPr>
            <a:r>
              <a:rPr lang="pl-PL" sz="2000" dirty="0" smtClean="0">
                <a:latin typeface="Calibri" panose="020F0502020204030204" pitchFamily="34" charset="0"/>
              </a:rPr>
              <a:t>Narzędzie </a:t>
            </a:r>
            <a:r>
              <a:rPr lang="pl-PL" sz="2000" dirty="0">
                <a:latin typeface="Calibri" panose="020F0502020204030204" pitchFamily="34" charset="0"/>
              </a:rPr>
              <a:t>używane do oceny realizacji zasady równości szans kobiet i mężczyzn w projektach współfinasowanych z EFS (załącznik nr 1 do Wytycznych).</a:t>
            </a:r>
          </a:p>
          <a:p>
            <a:pPr>
              <a:defRPr/>
            </a:pPr>
            <a:endParaRPr lang="pl-PL" sz="2000" b="1" dirty="0">
              <a:latin typeface="Calibri" panose="020F0502020204030204" pitchFamily="34" charset="0"/>
            </a:endParaRPr>
          </a:p>
          <a:p>
            <a:pPr>
              <a:defRPr/>
            </a:pPr>
            <a:r>
              <a:rPr lang="pl-PL" sz="2000" dirty="0">
                <a:latin typeface="Calibri" panose="020F0502020204030204" pitchFamily="34" charset="0"/>
              </a:rPr>
              <a:t>Obejmuje </a:t>
            </a:r>
            <a:r>
              <a:rPr lang="pl-PL" sz="2000" dirty="0" smtClean="0">
                <a:latin typeface="Calibri" panose="020F0502020204030204" pitchFamily="34" charset="0"/>
              </a:rPr>
              <a:t>5 kryteriów oceny. Wymagane jest uzyskanie co najmniej </a:t>
            </a:r>
            <a:r>
              <a:rPr lang="pl-PL" sz="2000" b="1" dirty="0" smtClean="0">
                <a:latin typeface="Calibri" panose="020F0502020204030204" pitchFamily="34" charset="0"/>
              </a:rPr>
              <a:t>3 </a:t>
            </a:r>
            <a:r>
              <a:rPr lang="pl-PL" sz="2000" b="1" dirty="0">
                <a:latin typeface="Calibri" panose="020F0502020204030204" pitchFamily="34" charset="0"/>
              </a:rPr>
              <a:t>punktów</a:t>
            </a:r>
            <a:r>
              <a:rPr lang="pl-PL" sz="2000" dirty="0">
                <a:latin typeface="Calibri" panose="020F0502020204030204" pitchFamily="34" charset="0"/>
              </a:rPr>
              <a:t>. </a:t>
            </a:r>
            <a:endParaRPr lang="pl-PL" sz="2000" dirty="0" smtClean="0">
              <a:latin typeface="Calibri" panose="020F0502020204030204" pitchFamily="34" charset="0"/>
            </a:endParaRPr>
          </a:p>
          <a:p>
            <a:pPr>
              <a:defRPr/>
            </a:pPr>
            <a:endParaRPr lang="pl-PL" sz="2000" dirty="0" smtClean="0">
              <a:latin typeface="Calibri" panose="020F0502020204030204" pitchFamily="34" charset="0"/>
            </a:endParaRPr>
          </a:p>
          <a:p>
            <a:pPr>
              <a:defRPr/>
            </a:pPr>
            <a:r>
              <a:rPr lang="pl-PL" sz="2000" b="1" dirty="0" smtClean="0">
                <a:latin typeface="Calibri" panose="020F0502020204030204" pitchFamily="34" charset="0"/>
              </a:rPr>
              <a:t>0 </a:t>
            </a:r>
            <a:r>
              <a:rPr lang="pl-PL" sz="2000" b="1" dirty="0">
                <a:latin typeface="Calibri" panose="020F0502020204030204" pitchFamily="34" charset="0"/>
              </a:rPr>
              <a:t>pkt </a:t>
            </a:r>
            <a:r>
              <a:rPr lang="pl-PL" sz="2000" dirty="0">
                <a:latin typeface="Calibri" panose="020F0502020204030204" pitchFamily="34" charset="0"/>
              </a:rPr>
              <a:t>– </a:t>
            </a:r>
            <a:r>
              <a:rPr lang="pl-PL" sz="2000" dirty="0" smtClean="0">
                <a:latin typeface="Calibri" panose="020F0502020204030204" pitchFamily="34" charset="0"/>
              </a:rPr>
              <a:t>We </a:t>
            </a:r>
            <a:r>
              <a:rPr lang="pl-PL" sz="2000" dirty="0">
                <a:latin typeface="Calibri" panose="020F0502020204030204" pitchFamily="34" charset="0"/>
              </a:rPr>
              <a:t>wniosku nie ma żadnych informacji pozwalających na spełnienie kryterium lub informacje wskazują, że projekt będzie prowadzić do dyskryminacji.</a:t>
            </a:r>
          </a:p>
          <a:p>
            <a:pPr>
              <a:defRPr/>
            </a:pPr>
            <a:r>
              <a:rPr lang="pl-PL" sz="2000" b="1" dirty="0" smtClean="0">
                <a:latin typeface="Calibri" panose="020F0502020204030204" pitchFamily="34" charset="0"/>
              </a:rPr>
              <a:t>1 </a:t>
            </a:r>
            <a:r>
              <a:rPr lang="pl-PL" sz="2000" b="1" dirty="0">
                <a:latin typeface="Calibri" panose="020F0502020204030204" pitchFamily="34" charset="0"/>
              </a:rPr>
              <a:t>pkt </a:t>
            </a:r>
            <a:r>
              <a:rPr lang="pl-PL" sz="2000" dirty="0">
                <a:latin typeface="Calibri" panose="020F0502020204030204" pitchFamily="34" charset="0"/>
              </a:rPr>
              <a:t>– </a:t>
            </a:r>
            <a:r>
              <a:rPr lang="pl-PL" sz="2000" dirty="0" smtClean="0">
                <a:latin typeface="Calibri" panose="020F0502020204030204" pitchFamily="34" charset="0"/>
              </a:rPr>
              <a:t>Kwestie </a:t>
            </a:r>
            <a:r>
              <a:rPr lang="pl-PL" sz="2000" dirty="0">
                <a:latin typeface="Calibri" panose="020F0502020204030204" pitchFamily="34" charset="0"/>
              </a:rPr>
              <a:t>związane z kryterium zostały uwzględnione częściowo lub nie są w pełni trafnie dobrane – kryterium 2, 3 i 4. W kryterium 1 i 5 przyznanie 1 pkt oznacza wyczerpujące, trafne i możliwie pełne zapisy we wniosku.</a:t>
            </a:r>
          </a:p>
          <a:p>
            <a:pPr>
              <a:defRPr/>
            </a:pPr>
            <a:r>
              <a:rPr lang="pl-PL" sz="2000" b="1" dirty="0" smtClean="0">
                <a:latin typeface="Calibri" panose="020F0502020204030204" pitchFamily="34" charset="0"/>
              </a:rPr>
              <a:t>2 </a:t>
            </a:r>
            <a:r>
              <a:rPr lang="pl-PL" sz="2000" b="1" dirty="0">
                <a:latin typeface="Calibri" panose="020F0502020204030204" pitchFamily="34" charset="0"/>
              </a:rPr>
              <a:t>pkt </a:t>
            </a:r>
            <a:r>
              <a:rPr lang="pl-PL" sz="2000" dirty="0">
                <a:latin typeface="Calibri" panose="020F0502020204030204" pitchFamily="34" charset="0"/>
              </a:rPr>
              <a:t>- </a:t>
            </a:r>
            <a:r>
              <a:rPr lang="pl-PL" sz="2000" dirty="0" smtClean="0">
                <a:latin typeface="Calibri" panose="020F0502020204030204" pitchFamily="34" charset="0"/>
              </a:rPr>
              <a:t>Wyczerpujące</a:t>
            </a:r>
            <a:r>
              <a:rPr lang="pl-PL" sz="2000" dirty="0">
                <a:latin typeface="Calibri" panose="020F0502020204030204" pitchFamily="34" charset="0"/>
              </a:rPr>
              <a:t>, trafne i możliwie pełne zapisy we </a:t>
            </a:r>
            <a:r>
              <a:rPr lang="pl-PL" sz="2000" dirty="0" smtClean="0">
                <a:latin typeface="Calibri" panose="020F0502020204030204" pitchFamily="34" charset="0"/>
              </a:rPr>
              <a:t>wniosku.</a:t>
            </a:r>
            <a:endParaRPr lang="pl-PL" sz="2000" dirty="0">
              <a:latin typeface="Calibri" panose="020F0502020204030204" pitchFamily="34" charset="0"/>
            </a:endParaRPr>
          </a:p>
          <a:p>
            <a:pPr>
              <a:defRPr/>
            </a:pPr>
            <a:endParaRPr lang="pl-PL" sz="2000" dirty="0">
              <a:latin typeface="Calibri" panose="020F0502020204030204" pitchFamily="34" charset="0"/>
            </a:endParaRPr>
          </a:p>
        </p:txBody>
      </p:sp>
    </p:spTree>
    <p:extLst>
      <p:ext uri="{BB962C8B-B14F-4D97-AF65-F5344CB8AC3E}">
        <p14:creationId xmlns:p14="http://schemas.microsoft.com/office/powerpoint/2010/main" val="31109578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311442" y="1058779"/>
            <a:ext cx="9492916" cy="4401205"/>
          </a:xfrm>
          <a:prstGeom prst="rect">
            <a:avLst/>
          </a:prstGeom>
        </p:spPr>
        <p:txBody>
          <a:bodyPr wrap="square">
            <a:spAutoFit/>
          </a:bodyPr>
          <a:lstStyle/>
          <a:p>
            <a:pPr>
              <a:defRPr/>
            </a:pPr>
            <a:r>
              <a:rPr lang="pl-PL" sz="2000" b="1" dirty="0" smtClean="0">
                <a:latin typeface="Calibri" panose="020F0502020204030204" pitchFamily="34" charset="0"/>
              </a:rPr>
              <a:t>Wyjątki </a:t>
            </a:r>
            <a:r>
              <a:rPr lang="pl-PL" sz="2000" b="1" dirty="0">
                <a:latin typeface="Calibri" panose="020F0502020204030204" pitchFamily="34" charset="0"/>
              </a:rPr>
              <a:t>od standardu minimum</a:t>
            </a:r>
            <a:r>
              <a:rPr lang="pl-PL" sz="2000" dirty="0">
                <a:latin typeface="Calibri" panose="020F0502020204030204" pitchFamily="34" charset="0"/>
              </a:rPr>
              <a:t> </a:t>
            </a:r>
          </a:p>
          <a:p>
            <a:pPr>
              <a:defRPr/>
            </a:pPr>
            <a:endParaRPr lang="pl-PL" sz="2000" dirty="0">
              <a:latin typeface="Calibri" panose="020F0502020204030204" pitchFamily="34" charset="0"/>
            </a:endParaRPr>
          </a:p>
          <a:p>
            <a:pPr marL="342900" indent="-342900">
              <a:buFont typeface="Arial" panose="020B0604020202020204" pitchFamily="34" charset="0"/>
              <a:buChar char="•"/>
              <a:defRPr/>
            </a:pPr>
            <a:r>
              <a:rPr lang="pl-PL" sz="2000" dirty="0">
                <a:latin typeface="Calibri" panose="020F0502020204030204" pitchFamily="34" charset="0"/>
              </a:rPr>
              <a:t>profil działalności beneficjenta</a:t>
            </a:r>
          </a:p>
          <a:p>
            <a:pPr marL="342900" indent="-342900">
              <a:buFont typeface="Arial" panose="020B0604020202020204" pitchFamily="34" charset="0"/>
              <a:buChar char="•"/>
              <a:defRPr/>
            </a:pPr>
            <a:endParaRPr lang="pl-PL" sz="2000" dirty="0">
              <a:latin typeface="Calibri" panose="020F0502020204030204" pitchFamily="34" charset="0"/>
            </a:endParaRPr>
          </a:p>
          <a:p>
            <a:pPr>
              <a:defRPr/>
            </a:pPr>
            <a:r>
              <a:rPr lang="pl-PL" sz="2000" dirty="0">
                <a:latin typeface="Calibri" panose="020F0502020204030204" pitchFamily="34" charset="0"/>
              </a:rPr>
              <a:t>W statucie musi być jednoznaczny zapis o działalności skierowanej tylko do jednej płci. We wniosku należy podać informację, że projekt należy do wyjątku ze względu na ograniczenia wynikające z profilu działalności. Statut może być zweryfikowany przed podpisaniem umowy o dofinansowanie.</a:t>
            </a:r>
          </a:p>
          <a:p>
            <a:pPr>
              <a:defRPr/>
            </a:pPr>
            <a:endParaRPr lang="pl-PL" sz="2000" dirty="0">
              <a:latin typeface="Calibri" panose="020F0502020204030204" pitchFamily="34" charset="0"/>
            </a:endParaRPr>
          </a:p>
          <a:p>
            <a:pPr marL="342900" indent="-342900">
              <a:buFont typeface="Arial" panose="020B0604020202020204" pitchFamily="34" charset="0"/>
              <a:buChar char="•"/>
              <a:defRPr/>
            </a:pPr>
            <a:r>
              <a:rPr lang="pl-PL" sz="2000" dirty="0">
                <a:latin typeface="Calibri" panose="020F0502020204030204" pitchFamily="34" charset="0"/>
              </a:rPr>
              <a:t>zamknięta rekrutacja</a:t>
            </a:r>
          </a:p>
          <a:p>
            <a:pPr>
              <a:defRPr/>
            </a:pPr>
            <a:endParaRPr lang="pl-PL" sz="2000" dirty="0">
              <a:latin typeface="Calibri" panose="020F0502020204030204" pitchFamily="34" charset="0"/>
            </a:endParaRPr>
          </a:p>
          <a:p>
            <a:pPr>
              <a:defRPr/>
            </a:pPr>
            <a:r>
              <a:rPr lang="pl-PL" sz="2000" dirty="0">
                <a:latin typeface="Calibri" panose="020F0502020204030204" pitchFamily="34" charset="0"/>
              </a:rPr>
              <a:t>Projekt obejmuje wsparciem wszystkich pracowników konkretnego podmiotu, wyodrębnionej organizacyjnie części danego podmiotu lub konkretnej grupy podmiotów – wymienionych z nazwy we wniosku</a:t>
            </a:r>
            <a:r>
              <a:rPr lang="pl-PL" sz="2000" dirty="0" smtClean="0">
                <a:latin typeface="Calibri" panose="020F0502020204030204" pitchFamily="34" charset="0"/>
              </a:rPr>
              <a:t>.</a:t>
            </a:r>
            <a:endParaRPr lang="pl-PL" sz="2000" dirty="0">
              <a:latin typeface="Calibri" panose="020F0502020204030204" pitchFamily="34" charset="0"/>
            </a:endParaRPr>
          </a:p>
        </p:txBody>
      </p:sp>
    </p:spTree>
    <p:extLst>
      <p:ext uri="{BB962C8B-B14F-4D97-AF65-F5344CB8AC3E}">
        <p14:creationId xmlns:p14="http://schemas.microsoft.com/office/powerpoint/2010/main" val="1539628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27221" y="1949116"/>
            <a:ext cx="9577137" cy="2554545"/>
          </a:xfrm>
          <a:prstGeom prst="rect">
            <a:avLst/>
          </a:prstGeom>
        </p:spPr>
        <p:txBody>
          <a:bodyPr wrap="square">
            <a:spAutoFit/>
          </a:bodyPr>
          <a:lstStyle/>
          <a:p>
            <a:pPr>
              <a:defRPr/>
            </a:pPr>
            <a:r>
              <a:rPr lang="pl-PL" sz="2000" b="1" dirty="0">
                <a:latin typeface="Calibri" panose="020F0502020204030204" pitchFamily="34" charset="0"/>
              </a:rPr>
              <a:t>Kryteria oceny:</a:t>
            </a:r>
          </a:p>
          <a:p>
            <a:pPr>
              <a:defRPr/>
            </a:pPr>
            <a:endParaRPr lang="pl-PL" sz="2000" b="1" dirty="0">
              <a:latin typeface="Calibri" panose="020F0502020204030204" pitchFamily="34" charset="0"/>
            </a:endParaRPr>
          </a:p>
          <a:p>
            <a:pPr>
              <a:defRPr/>
            </a:pPr>
            <a:r>
              <a:rPr lang="pl-PL" sz="2000" dirty="0" smtClean="0">
                <a:latin typeface="Calibri" panose="020F0502020204030204" pitchFamily="34" charset="0"/>
              </a:rPr>
              <a:t>1. We </a:t>
            </a:r>
            <a:r>
              <a:rPr lang="pl-PL" sz="2000" dirty="0">
                <a:latin typeface="Calibri" panose="020F0502020204030204" pitchFamily="34" charset="0"/>
              </a:rPr>
              <a:t>wniosku o dofinansowanie projektu zawarte zostały informacje, które potwierdzają  istnienie (albo brak istniejących) barier równościowych w obszarze tematycznym interwencji i/lub zasięgu oddziaływania projektu. </a:t>
            </a:r>
          </a:p>
          <a:p>
            <a:pPr>
              <a:defRPr/>
            </a:pPr>
            <a:endParaRPr lang="pl-PL" sz="2000" b="1" dirty="0" smtClean="0">
              <a:latin typeface="Calibri" panose="020F0502020204030204" pitchFamily="34" charset="0"/>
            </a:endParaRPr>
          </a:p>
          <a:p>
            <a:pPr>
              <a:defRPr/>
            </a:pPr>
            <a:r>
              <a:rPr lang="pl-PL" sz="2000" i="1" dirty="0" smtClean="0">
                <a:latin typeface="Calibri" panose="020F0502020204030204" pitchFamily="34" charset="0"/>
              </a:rPr>
              <a:t>Maksymalna </a:t>
            </a:r>
            <a:r>
              <a:rPr lang="pl-PL" sz="2000" i="1" dirty="0">
                <a:latin typeface="Calibri" panose="020F0502020204030204" pitchFamily="34" charset="0"/>
              </a:rPr>
              <a:t>liczba punktów za spełnianie kryterium – 1.</a:t>
            </a:r>
          </a:p>
          <a:p>
            <a:pPr>
              <a:defRPr/>
            </a:pPr>
            <a:endParaRPr lang="pl-PL" sz="2000" b="1" dirty="0">
              <a:latin typeface="Calibri" panose="020F0502020204030204" pitchFamily="34" charset="0"/>
            </a:endParaRPr>
          </a:p>
        </p:txBody>
      </p:sp>
    </p:spTree>
    <p:extLst>
      <p:ext uri="{BB962C8B-B14F-4D97-AF65-F5344CB8AC3E}">
        <p14:creationId xmlns:p14="http://schemas.microsoft.com/office/powerpoint/2010/main" val="31200101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39253" y="1503946"/>
            <a:ext cx="9565105" cy="4093428"/>
          </a:xfrm>
          <a:prstGeom prst="rect">
            <a:avLst/>
          </a:prstGeom>
        </p:spPr>
        <p:txBody>
          <a:bodyPr wrap="square">
            <a:spAutoFit/>
          </a:bodyPr>
          <a:lstStyle/>
          <a:p>
            <a:pPr>
              <a:defRPr/>
            </a:pPr>
            <a:r>
              <a:rPr lang="pl-PL" sz="2000" b="1" dirty="0">
                <a:latin typeface="Calibri" panose="020F0502020204030204" pitchFamily="34" charset="0"/>
              </a:rPr>
              <a:t>Bariery </a:t>
            </a:r>
            <a:r>
              <a:rPr lang="pl-PL" sz="2000" b="1" dirty="0" smtClean="0">
                <a:latin typeface="Calibri" panose="020F0502020204030204" pitchFamily="34" charset="0"/>
              </a:rPr>
              <a:t>równościowe </a:t>
            </a:r>
            <a:r>
              <a:rPr lang="pl-PL" sz="2000" b="1" dirty="0">
                <a:latin typeface="Calibri" panose="020F0502020204030204" pitchFamily="34" charset="0"/>
              </a:rPr>
              <a:t>to przede wszystkim: </a:t>
            </a:r>
          </a:p>
          <a:p>
            <a:pPr>
              <a:defRPr/>
            </a:pPr>
            <a:endParaRPr lang="pl-PL" sz="2000" b="1" dirty="0">
              <a:latin typeface="Calibri" panose="020F0502020204030204" pitchFamily="34" charset="0"/>
            </a:endParaRPr>
          </a:p>
          <a:p>
            <a:pPr marL="342900" indent="-342900">
              <a:buFont typeface="Arial" panose="020B0604020202020204" pitchFamily="34" charset="0"/>
              <a:buChar char="•"/>
              <a:defRPr/>
            </a:pPr>
            <a:r>
              <a:rPr lang="pl-PL" sz="2000" dirty="0">
                <a:latin typeface="Calibri" panose="020F0502020204030204" pitchFamily="34" charset="0"/>
              </a:rPr>
              <a:t>Segregacja pozioma i pionowa rynku pracy </a:t>
            </a:r>
          </a:p>
          <a:p>
            <a:pPr marL="342900" indent="-342900">
              <a:buFont typeface="Arial" panose="020B0604020202020204" pitchFamily="34" charset="0"/>
              <a:buChar char="•"/>
              <a:defRPr/>
            </a:pPr>
            <a:r>
              <a:rPr lang="pl-PL" sz="2000" dirty="0">
                <a:latin typeface="Calibri" panose="020F0502020204030204" pitchFamily="34" charset="0"/>
              </a:rPr>
              <a:t>Różnice w płacach kobiet i mężczyzn na równoważnych stanowiskach</a:t>
            </a:r>
          </a:p>
          <a:p>
            <a:pPr marL="342900" indent="-342900">
              <a:buFont typeface="Arial" panose="020B0604020202020204" pitchFamily="34" charset="0"/>
              <a:buChar char="•"/>
              <a:defRPr/>
            </a:pPr>
            <a:r>
              <a:rPr lang="pl-PL" sz="2000" dirty="0">
                <a:latin typeface="Calibri" panose="020F0502020204030204" pitchFamily="34" charset="0"/>
              </a:rPr>
              <a:t>Mała dostępność elastycznych rozwiązań czasu pracy</a:t>
            </a:r>
          </a:p>
          <a:p>
            <a:pPr marL="342900" indent="-342900">
              <a:buFont typeface="Arial" panose="020B0604020202020204" pitchFamily="34" charset="0"/>
              <a:buChar char="•"/>
              <a:defRPr/>
            </a:pPr>
            <a:r>
              <a:rPr lang="pl-PL" sz="2000" dirty="0">
                <a:latin typeface="Calibri" panose="020F0502020204030204" pitchFamily="34" charset="0"/>
              </a:rPr>
              <a:t>Niski udział mężczyzn w wypełnianiu obowiązków rodzinnych</a:t>
            </a:r>
          </a:p>
          <a:p>
            <a:pPr marL="342900" indent="-342900">
              <a:buFont typeface="Arial" panose="020B0604020202020204" pitchFamily="34" charset="0"/>
              <a:buChar char="•"/>
              <a:defRPr/>
            </a:pPr>
            <a:r>
              <a:rPr lang="pl-PL" sz="2000" dirty="0">
                <a:latin typeface="Calibri" panose="020F0502020204030204" pitchFamily="34" charset="0"/>
              </a:rPr>
              <a:t>Niski udział kobiet w procesach podejmowania decyzji</a:t>
            </a:r>
          </a:p>
          <a:p>
            <a:pPr marL="342900" indent="-342900">
              <a:buFont typeface="Arial" panose="020B0604020202020204" pitchFamily="34" charset="0"/>
              <a:buChar char="•"/>
              <a:defRPr/>
            </a:pPr>
            <a:r>
              <a:rPr lang="pl-PL" sz="2000" dirty="0">
                <a:latin typeface="Calibri" panose="020F0502020204030204" pitchFamily="34" charset="0"/>
              </a:rPr>
              <a:t>Przemoc ze względu na płeć </a:t>
            </a:r>
          </a:p>
          <a:p>
            <a:pPr marL="342900" indent="-342900">
              <a:buFont typeface="Arial" panose="020B0604020202020204" pitchFamily="34" charset="0"/>
              <a:buChar char="•"/>
              <a:defRPr/>
            </a:pPr>
            <a:r>
              <a:rPr lang="pl-PL" sz="2000" dirty="0">
                <a:latin typeface="Calibri" panose="020F0502020204030204" pitchFamily="34" charset="0"/>
              </a:rPr>
              <a:t>Niewidoczność kwestii płci w ochronie zdrowia</a:t>
            </a:r>
          </a:p>
          <a:p>
            <a:pPr marL="342900" indent="-342900">
              <a:buFont typeface="Arial" panose="020B0604020202020204" pitchFamily="34" charset="0"/>
              <a:buChar char="•"/>
              <a:defRPr/>
            </a:pPr>
            <a:r>
              <a:rPr lang="pl-PL" sz="2000" dirty="0">
                <a:latin typeface="Calibri" panose="020F0502020204030204" pitchFamily="34" charset="0"/>
              </a:rPr>
              <a:t>Niewystarczający system opieki przedszkolnej lub </a:t>
            </a:r>
            <a:r>
              <a:rPr lang="pl-PL" sz="2000" dirty="0" smtClean="0">
                <a:latin typeface="Calibri" panose="020F0502020204030204" pitchFamily="34" charset="0"/>
              </a:rPr>
              <a:t>instytucjonalnej </a:t>
            </a:r>
            <a:r>
              <a:rPr lang="pl-PL" sz="2000" dirty="0">
                <a:latin typeface="Calibri" panose="020F0502020204030204" pitchFamily="34" charset="0"/>
              </a:rPr>
              <a:t>nad dziećmi do lat 3</a:t>
            </a:r>
          </a:p>
          <a:p>
            <a:pPr marL="342900" indent="-342900">
              <a:buFont typeface="Arial" panose="020B0604020202020204" pitchFamily="34" charset="0"/>
              <a:buChar char="•"/>
              <a:defRPr/>
            </a:pPr>
            <a:r>
              <a:rPr lang="pl-PL" sz="2000" dirty="0">
                <a:latin typeface="Calibri" panose="020F0502020204030204" pitchFamily="34" charset="0"/>
              </a:rPr>
              <a:t>Stereotypy płci we wszystkich obszarach</a:t>
            </a:r>
          </a:p>
          <a:p>
            <a:pPr marL="342900" indent="-342900">
              <a:buFont typeface="Arial" panose="020B0604020202020204" pitchFamily="34" charset="0"/>
              <a:buChar char="•"/>
              <a:defRPr/>
            </a:pPr>
            <a:r>
              <a:rPr lang="pl-PL" sz="2000" dirty="0">
                <a:latin typeface="Calibri" panose="020F0502020204030204" pitchFamily="34" charset="0"/>
              </a:rPr>
              <a:t>Dyskryminacja wielokrotna</a:t>
            </a:r>
          </a:p>
          <a:p>
            <a:pPr>
              <a:defRPr/>
            </a:pPr>
            <a:endParaRPr lang="pl-PL" sz="2000" dirty="0" smtClean="0">
              <a:latin typeface="Calibri" panose="020F0502020204030204" pitchFamily="34" charset="0"/>
            </a:endParaRPr>
          </a:p>
        </p:txBody>
      </p:sp>
    </p:spTree>
    <p:extLst>
      <p:ext uri="{BB962C8B-B14F-4D97-AF65-F5344CB8AC3E}">
        <p14:creationId xmlns:p14="http://schemas.microsoft.com/office/powerpoint/2010/main" val="23302583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421175" y="1155599"/>
            <a:ext cx="9407245" cy="1202589"/>
          </a:xfrm>
        </p:spPr>
        <p:txBody>
          <a:bodyPr>
            <a:noAutofit/>
          </a:bodyPr>
          <a:lstStyle/>
          <a:p>
            <a:pPr algn="l"/>
            <a:r>
              <a:rPr lang="pl-PL" sz="2000" b="1" dirty="0" smtClean="0">
                <a:latin typeface="+mn-lt"/>
              </a:rPr>
              <a:t>Wytyczne i inne dokumenty: </a:t>
            </a:r>
            <a:br>
              <a:rPr lang="pl-PL" sz="2000" b="1" dirty="0" smtClean="0">
                <a:latin typeface="+mn-lt"/>
              </a:rPr>
            </a:br>
            <a:r>
              <a:rPr lang="pl-PL" sz="2000" b="1" dirty="0" smtClean="0">
                <a:latin typeface="+mn-lt"/>
              </a:rPr>
              <a:t/>
            </a:r>
            <a:br>
              <a:rPr lang="pl-PL" sz="2000" b="1" dirty="0" smtClean="0">
                <a:latin typeface="+mn-lt"/>
              </a:rPr>
            </a:br>
            <a:endParaRPr lang="pl-PL" sz="3200" dirty="0">
              <a:latin typeface="+mn-lt"/>
            </a:endParaRPr>
          </a:p>
        </p:txBody>
      </p:sp>
      <p:sp>
        <p:nvSpPr>
          <p:cNvPr id="3" name="Podtytuł 2"/>
          <p:cNvSpPr>
            <a:spLocks noGrp="1"/>
          </p:cNvSpPr>
          <p:nvPr>
            <p:ph type="subTitle" idx="1"/>
          </p:nvPr>
        </p:nvSpPr>
        <p:spPr>
          <a:xfrm>
            <a:off x="1421175" y="1672389"/>
            <a:ext cx="9144001" cy="4014557"/>
          </a:xfrm>
        </p:spPr>
        <p:txBody>
          <a:bodyPr>
            <a:noAutofit/>
          </a:bodyPr>
          <a:lstStyle/>
          <a:p>
            <a:pPr marL="285750" indent="-285750" algn="just">
              <a:lnSpc>
                <a:spcPct val="100000"/>
              </a:lnSpc>
              <a:spcBef>
                <a:spcPts val="0"/>
              </a:spcBef>
              <a:buFont typeface="Wingdings" panose="05000000000000000000" pitchFamily="2" charset="2"/>
              <a:buChar char="ü"/>
            </a:pPr>
            <a:r>
              <a:rPr lang="pl-PL" sz="2000" dirty="0"/>
              <a:t>Wytyczne w zakresie realizacji zasady równości szans i niedyskryminacji, w tym dostępności dla osób z niepełnosprawnościami oraz zasady równości szans kobiet i mężczyzn w ramach funduszy unijnych na lata 2014-2020 (zwane dalej Wytycznymi)  </a:t>
            </a:r>
          </a:p>
          <a:p>
            <a:pPr marL="285750" indent="-285750" algn="just">
              <a:lnSpc>
                <a:spcPct val="100000"/>
              </a:lnSpc>
              <a:spcBef>
                <a:spcPts val="0"/>
              </a:spcBef>
              <a:buFont typeface="Wingdings" panose="05000000000000000000" pitchFamily="2" charset="2"/>
              <a:buChar char="ü"/>
            </a:pPr>
            <a:r>
              <a:rPr lang="pl-PL" sz="2000" dirty="0" smtClean="0"/>
              <a:t>Realizacja </a:t>
            </a:r>
            <a:r>
              <a:rPr lang="pl-PL" sz="2000" dirty="0"/>
              <a:t>zasady równości szans i niedyskryminacji, w tym dostępności dla osób z niepełnosprawnościami – Poradnik dla realizatorów projektów i instytucji systemu wdrażania funduszy europejskich 2014-2020  </a:t>
            </a:r>
          </a:p>
          <a:p>
            <a:pPr marL="285750" indent="-285750" algn="just">
              <a:lnSpc>
                <a:spcPct val="100000"/>
              </a:lnSpc>
              <a:spcBef>
                <a:spcPts val="0"/>
              </a:spcBef>
              <a:buFont typeface="Wingdings" panose="05000000000000000000" pitchFamily="2" charset="2"/>
              <a:buChar char="ü"/>
            </a:pPr>
            <a:r>
              <a:rPr lang="pl-PL" sz="2000" dirty="0"/>
              <a:t>Jak realizować zasadę równości szans kobiet i mężczyzn w projektach finansowanych z funduszy europejskich 2014-2020 – Poradnik dla osób realizujących projekty oraz instytucji systemu wdrażania.</a:t>
            </a:r>
          </a:p>
          <a:p>
            <a:pPr marL="285750" indent="-285750" algn="just">
              <a:lnSpc>
                <a:spcPct val="100000"/>
              </a:lnSpc>
              <a:spcBef>
                <a:spcPts val="0"/>
              </a:spcBef>
              <a:buFont typeface="Wingdings" panose="05000000000000000000" pitchFamily="2" charset="2"/>
              <a:buChar char="ü"/>
            </a:pPr>
            <a:r>
              <a:rPr lang="pl-PL" sz="2000" dirty="0"/>
              <a:t>Instrukcja </a:t>
            </a:r>
            <a:r>
              <a:rPr lang="pl-PL" sz="2000" dirty="0" smtClean="0"/>
              <a:t>wypełnienia wniosku o dofinansowanie projektu z Europejskiego Funduszu Społecznego w ramach osi Priorytetowej 6, 7, 8 Regionalnego Programu Operacyjnego – Lubuskie 2020.</a:t>
            </a:r>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Tree>
    <p:extLst>
      <p:ext uri="{BB962C8B-B14F-4D97-AF65-F5344CB8AC3E}">
        <p14:creationId xmlns:p14="http://schemas.microsoft.com/office/powerpoint/2010/main" val="9236276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51284" y="1515979"/>
            <a:ext cx="9553074" cy="3477875"/>
          </a:xfrm>
          <a:prstGeom prst="rect">
            <a:avLst/>
          </a:prstGeom>
        </p:spPr>
        <p:txBody>
          <a:bodyPr wrap="square">
            <a:spAutoFit/>
          </a:bodyPr>
          <a:lstStyle/>
          <a:p>
            <a:pPr>
              <a:defRPr/>
            </a:pPr>
            <a:endParaRPr lang="pl-PL" sz="2000" b="1" dirty="0" smtClean="0">
              <a:latin typeface="Calibri" panose="020F0502020204030204" pitchFamily="34" charset="0"/>
            </a:endParaRPr>
          </a:p>
          <a:p>
            <a:pPr>
              <a:defRPr/>
            </a:pPr>
            <a:r>
              <a:rPr lang="pl-PL" sz="2000" b="1" dirty="0" smtClean="0">
                <a:latin typeface="Calibri" panose="020F0502020204030204" pitchFamily="34" charset="0"/>
              </a:rPr>
              <a:t>1. kryterium</a:t>
            </a:r>
            <a:endParaRPr lang="pl-PL" sz="2000" b="1" dirty="0">
              <a:latin typeface="Calibri" panose="020F0502020204030204" pitchFamily="34" charset="0"/>
            </a:endParaRPr>
          </a:p>
          <a:p>
            <a:pPr>
              <a:defRPr/>
            </a:pPr>
            <a:endParaRPr lang="pl-PL" sz="2000" b="1" dirty="0">
              <a:latin typeface="Calibri" panose="020F0502020204030204" pitchFamily="34" charset="0"/>
            </a:endParaRPr>
          </a:p>
          <a:p>
            <a:pPr marL="342900" indent="-342900">
              <a:buFont typeface="Wingdings" panose="05000000000000000000" pitchFamily="2" charset="2"/>
              <a:buChar char="ü"/>
              <a:defRPr/>
            </a:pPr>
            <a:r>
              <a:rPr lang="pl-PL" sz="2000" dirty="0" smtClean="0">
                <a:latin typeface="Calibri" panose="020F0502020204030204" pitchFamily="34" charset="0"/>
              </a:rPr>
              <a:t>Oprócz </a:t>
            </a:r>
            <a:r>
              <a:rPr lang="pl-PL" sz="2000" dirty="0">
                <a:latin typeface="Calibri" panose="020F0502020204030204" pitchFamily="34" charset="0"/>
              </a:rPr>
              <a:t>podania liczby kobiet i mężczyzn, należy podać odpowiedź na pytanie, czy któraś z tych grup znajduje się w gorszym położeniu i jaka jest tego przyczyna. </a:t>
            </a:r>
          </a:p>
          <a:p>
            <a:pPr marL="342900" indent="-342900">
              <a:buFont typeface="Wingdings" panose="05000000000000000000" pitchFamily="2" charset="2"/>
              <a:buChar char="ü"/>
              <a:defRPr/>
            </a:pPr>
            <a:endParaRPr lang="pl-PL" sz="2000" dirty="0" smtClean="0">
              <a:latin typeface="Calibri" panose="020F0502020204030204" pitchFamily="34" charset="0"/>
            </a:endParaRPr>
          </a:p>
          <a:p>
            <a:pPr marL="342900" indent="-342900">
              <a:buFont typeface="Wingdings" panose="05000000000000000000" pitchFamily="2" charset="2"/>
              <a:buChar char="ü"/>
              <a:defRPr/>
            </a:pPr>
            <a:r>
              <a:rPr lang="pl-PL" sz="2000" dirty="0" smtClean="0">
                <a:latin typeface="Calibri" panose="020F0502020204030204" pitchFamily="34" charset="0"/>
              </a:rPr>
              <a:t>Jeśli </a:t>
            </a:r>
            <a:r>
              <a:rPr lang="pl-PL" sz="2000" dirty="0">
                <a:latin typeface="Calibri" panose="020F0502020204030204" pitchFamily="34" charset="0"/>
              </a:rPr>
              <a:t>nie istnieją dokładne dane jakościowe lub ilościowe, należy skorzystać z danych jak najbardziej  zbliżonych do obszaru tematycznego i zasięgu oddziaływania projektu.</a:t>
            </a:r>
          </a:p>
          <a:p>
            <a:pPr marL="342900" indent="-342900">
              <a:buFont typeface="Wingdings" panose="05000000000000000000" pitchFamily="2" charset="2"/>
              <a:buChar char="ü"/>
              <a:defRPr/>
            </a:pPr>
            <a:endParaRPr lang="pl-PL" sz="2000" dirty="0" smtClean="0">
              <a:latin typeface="Calibri" panose="020F0502020204030204" pitchFamily="34" charset="0"/>
            </a:endParaRPr>
          </a:p>
          <a:p>
            <a:pPr marL="342900" indent="-342900">
              <a:buFont typeface="Wingdings" panose="05000000000000000000" pitchFamily="2" charset="2"/>
              <a:buChar char="ü"/>
              <a:defRPr/>
            </a:pPr>
            <a:r>
              <a:rPr lang="pl-PL" sz="2000" dirty="0" smtClean="0">
                <a:latin typeface="Calibri" panose="020F0502020204030204" pitchFamily="34" charset="0"/>
              </a:rPr>
              <a:t>Dopuszczalne </a:t>
            </a:r>
            <a:r>
              <a:rPr lang="pl-PL" sz="2000" dirty="0">
                <a:latin typeface="Calibri" panose="020F0502020204030204" pitchFamily="34" charset="0"/>
              </a:rPr>
              <a:t>jest wykorzystanie danych pochodzących z badań własnych, pod warunkiem podania dokładnych informacji na temat badania</a:t>
            </a:r>
            <a:r>
              <a:rPr lang="pl-PL" sz="2000" dirty="0" smtClean="0">
                <a:latin typeface="Calibri" panose="020F0502020204030204" pitchFamily="34" charset="0"/>
              </a:rPr>
              <a:t>.</a:t>
            </a:r>
            <a:endParaRPr lang="pl-PL" sz="2000" dirty="0">
              <a:latin typeface="Calibri" panose="020F0502020204030204" pitchFamily="34" charset="0"/>
            </a:endParaRPr>
          </a:p>
        </p:txBody>
      </p:sp>
    </p:spTree>
    <p:extLst>
      <p:ext uri="{BB962C8B-B14F-4D97-AF65-F5344CB8AC3E}">
        <p14:creationId xmlns:p14="http://schemas.microsoft.com/office/powerpoint/2010/main" val="23601666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51284" y="1515979"/>
            <a:ext cx="9553074" cy="3785652"/>
          </a:xfrm>
          <a:prstGeom prst="rect">
            <a:avLst/>
          </a:prstGeom>
        </p:spPr>
        <p:txBody>
          <a:bodyPr wrap="square">
            <a:spAutoFit/>
          </a:bodyPr>
          <a:lstStyle/>
          <a:p>
            <a:pPr>
              <a:defRPr/>
            </a:pPr>
            <a:endParaRPr lang="pl-PL" sz="2000" b="1" dirty="0" smtClean="0">
              <a:latin typeface="Calibri" panose="020F0502020204030204" pitchFamily="34" charset="0"/>
            </a:endParaRPr>
          </a:p>
          <a:p>
            <a:pPr>
              <a:defRPr/>
            </a:pPr>
            <a:r>
              <a:rPr lang="pl-PL" sz="2000" b="1" dirty="0">
                <a:latin typeface="Calibri" panose="020F0502020204030204" pitchFamily="34" charset="0"/>
              </a:rPr>
              <a:t>Rynek pracy – przykładowe problemy</a:t>
            </a:r>
          </a:p>
          <a:p>
            <a:pPr>
              <a:defRPr/>
            </a:pPr>
            <a:endParaRPr lang="pl-PL" sz="2000" b="1" dirty="0">
              <a:latin typeface="Calibri" panose="020F0502020204030204" pitchFamily="34" charset="0"/>
            </a:endParaRPr>
          </a:p>
          <a:p>
            <a:pPr marL="342900" indent="-342900">
              <a:buFont typeface="Arial" panose="020B0604020202020204" pitchFamily="34" charset="0"/>
              <a:buChar char="•"/>
              <a:defRPr/>
            </a:pPr>
            <a:r>
              <a:rPr lang="pl-PL" sz="2000" dirty="0" smtClean="0">
                <a:latin typeface="Calibri" panose="020F0502020204030204" pitchFamily="34" charset="0"/>
              </a:rPr>
              <a:t>niższe </a:t>
            </a:r>
            <a:r>
              <a:rPr lang="pl-PL" sz="2000" dirty="0">
                <a:latin typeface="Calibri" panose="020F0502020204030204" pitchFamily="34" charset="0"/>
              </a:rPr>
              <a:t>wskaźniki zatrudnienia </a:t>
            </a:r>
            <a:r>
              <a:rPr lang="pl-PL" sz="2000" dirty="0" smtClean="0">
                <a:latin typeface="Calibri" panose="020F0502020204030204" pitchFamily="34" charset="0"/>
              </a:rPr>
              <a:t>kobiet</a:t>
            </a:r>
            <a:endParaRPr lang="pl-PL" sz="2000" dirty="0">
              <a:latin typeface="Calibri" panose="020F0502020204030204" pitchFamily="34" charset="0"/>
            </a:endParaRPr>
          </a:p>
          <a:p>
            <a:pPr marL="342900" indent="-342900">
              <a:buFont typeface="Arial" panose="020B0604020202020204" pitchFamily="34" charset="0"/>
              <a:buChar char="•"/>
              <a:defRPr/>
            </a:pPr>
            <a:r>
              <a:rPr lang="pl-PL" sz="2000" dirty="0" smtClean="0">
                <a:latin typeface="Calibri" panose="020F0502020204030204" pitchFamily="34" charset="0"/>
              </a:rPr>
              <a:t>segregacja </a:t>
            </a:r>
            <a:r>
              <a:rPr lang="pl-PL" sz="2000" dirty="0">
                <a:latin typeface="Calibri" panose="020F0502020204030204" pitchFamily="34" charset="0"/>
              </a:rPr>
              <a:t>pozioma rynku pracy – dominacja kobiet w sektorach o niższych zarobkach i niższym prestiżu, niski udział kobiet w sektorach strategicznych dla rozwoju kraju, niski udział mężczyzn w zawodach „opiekuńczych</a:t>
            </a:r>
            <a:r>
              <a:rPr lang="pl-PL" sz="2000" dirty="0" smtClean="0">
                <a:latin typeface="Calibri" panose="020F0502020204030204" pitchFamily="34" charset="0"/>
              </a:rPr>
              <a:t>”</a:t>
            </a:r>
            <a:endParaRPr lang="pl-PL" sz="2000" dirty="0">
              <a:latin typeface="Calibri" panose="020F0502020204030204" pitchFamily="34" charset="0"/>
            </a:endParaRPr>
          </a:p>
          <a:p>
            <a:pPr marL="342900" indent="-342900">
              <a:buFont typeface="Arial" panose="020B0604020202020204" pitchFamily="34" charset="0"/>
              <a:buChar char="•"/>
              <a:defRPr/>
            </a:pPr>
            <a:r>
              <a:rPr lang="pl-PL" sz="2000" dirty="0" smtClean="0">
                <a:latin typeface="Calibri" panose="020F0502020204030204" pitchFamily="34" charset="0"/>
              </a:rPr>
              <a:t>segregacja </a:t>
            </a:r>
            <a:r>
              <a:rPr lang="pl-PL" sz="2000" dirty="0">
                <a:latin typeface="Calibri" panose="020F0502020204030204" pitchFamily="34" charset="0"/>
              </a:rPr>
              <a:t>pionowa rynku pracy – niski udział kobiet w procesach podejmowania decyzji – dysproporcje na stanowiskach </a:t>
            </a:r>
            <a:r>
              <a:rPr lang="pl-PL" sz="2000" dirty="0" smtClean="0">
                <a:latin typeface="Calibri" panose="020F0502020204030204" pitchFamily="34" charset="0"/>
              </a:rPr>
              <a:t>kierowniczych</a:t>
            </a:r>
            <a:endParaRPr lang="pl-PL" sz="2000" dirty="0">
              <a:latin typeface="Calibri" panose="020F0502020204030204" pitchFamily="34" charset="0"/>
            </a:endParaRPr>
          </a:p>
          <a:p>
            <a:pPr marL="342900" indent="-342900">
              <a:buFont typeface="Arial" panose="020B0604020202020204" pitchFamily="34" charset="0"/>
              <a:buChar char="•"/>
              <a:defRPr/>
            </a:pPr>
            <a:r>
              <a:rPr lang="pl-PL" sz="2000" dirty="0" smtClean="0">
                <a:latin typeface="Calibri" panose="020F0502020204030204" pitchFamily="34" charset="0"/>
              </a:rPr>
              <a:t>nierówności </a:t>
            </a:r>
            <a:r>
              <a:rPr lang="pl-PL" sz="2000" dirty="0">
                <a:latin typeface="Calibri" panose="020F0502020204030204" pitchFamily="34" charset="0"/>
              </a:rPr>
              <a:t>w wynagrodzeniach kobiet i </a:t>
            </a:r>
            <a:r>
              <a:rPr lang="pl-PL" sz="2000" dirty="0" smtClean="0">
                <a:latin typeface="Calibri" panose="020F0502020204030204" pitchFamily="34" charset="0"/>
              </a:rPr>
              <a:t>mężczyzn</a:t>
            </a:r>
            <a:endParaRPr lang="pl-PL" sz="2000" dirty="0">
              <a:latin typeface="Calibri" panose="020F0502020204030204" pitchFamily="34" charset="0"/>
            </a:endParaRPr>
          </a:p>
          <a:p>
            <a:pPr marL="342900" indent="-342900">
              <a:buFont typeface="Arial" panose="020B0604020202020204" pitchFamily="34" charset="0"/>
              <a:buChar char="•"/>
              <a:defRPr/>
            </a:pPr>
            <a:r>
              <a:rPr lang="pl-PL" sz="2000" dirty="0" smtClean="0">
                <a:latin typeface="Calibri" panose="020F0502020204030204" pitchFamily="34" charset="0"/>
              </a:rPr>
              <a:t>stereotypowe </a:t>
            </a:r>
            <a:r>
              <a:rPr lang="pl-PL" sz="2000" dirty="0">
                <a:latin typeface="Calibri" panose="020F0502020204030204" pitchFamily="34" charset="0"/>
              </a:rPr>
              <a:t>przekonania na temat kobiet i mężczyzn w postawach </a:t>
            </a:r>
            <a:r>
              <a:rPr lang="pl-PL" sz="2000" dirty="0" smtClean="0">
                <a:latin typeface="Calibri" panose="020F0502020204030204" pitchFamily="34" charset="0"/>
              </a:rPr>
              <a:t>pracodawców   </a:t>
            </a:r>
            <a:endParaRPr lang="pl-PL" sz="2000" dirty="0">
              <a:latin typeface="Calibri" panose="020F0502020204030204" pitchFamily="34" charset="0"/>
            </a:endParaRPr>
          </a:p>
          <a:p>
            <a:pPr marL="342900" indent="-342900">
              <a:buFont typeface="Wingdings" panose="05000000000000000000" pitchFamily="2" charset="2"/>
              <a:buChar char="ü"/>
              <a:defRPr/>
            </a:pPr>
            <a:endParaRPr lang="pl-PL" sz="2000" b="1" dirty="0">
              <a:latin typeface="Calibri" panose="020F0502020204030204" pitchFamily="34" charset="0"/>
            </a:endParaRPr>
          </a:p>
        </p:txBody>
      </p:sp>
    </p:spTree>
    <p:extLst>
      <p:ext uri="{BB962C8B-B14F-4D97-AF65-F5344CB8AC3E}">
        <p14:creationId xmlns:p14="http://schemas.microsoft.com/office/powerpoint/2010/main" val="40061815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18937" y="1058779"/>
            <a:ext cx="9685421" cy="5016758"/>
          </a:xfrm>
          <a:prstGeom prst="rect">
            <a:avLst/>
          </a:prstGeom>
        </p:spPr>
        <p:txBody>
          <a:bodyPr wrap="square">
            <a:spAutoFit/>
          </a:bodyPr>
          <a:lstStyle/>
          <a:p>
            <a:pPr>
              <a:defRPr/>
            </a:pPr>
            <a:endParaRPr lang="pl-PL" sz="2000" b="1" dirty="0" smtClean="0">
              <a:latin typeface="Calibri" panose="020F0502020204030204" pitchFamily="34" charset="0"/>
            </a:endParaRPr>
          </a:p>
          <a:p>
            <a:pPr>
              <a:defRPr/>
            </a:pPr>
            <a:r>
              <a:rPr lang="pl-PL" sz="2000" b="1" dirty="0" smtClean="0">
                <a:latin typeface="Calibri" panose="020F0502020204030204" pitchFamily="34" charset="0"/>
              </a:rPr>
              <a:t>Kryteria oceny</a:t>
            </a:r>
          </a:p>
          <a:p>
            <a:pPr>
              <a:defRPr/>
            </a:pPr>
            <a:endParaRPr lang="pl-PL" sz="2000" dirty="0" smtClean="0">
              <a:latin typeface="Calibri" panose="020F0502020204030204" pitchFamily="34" charset="0"/>
            </a:endParaRPr>
          </a:p>
          <a:p>
            <a:pPr>
              <a:defRPr/>
            </a:pPr>
            <a:r>
              <a:rPr lang="pl-PL" sz="2000" dirty="0" smtClean="0">
                <a:latin typeface="Calibri" panose="020F0502020204030204" pitchFamily="34" charset="0"/>
              </a:rPr>
              <a:t>2. </a:t>
            </a:r>
            <a:r>
              <a:rPr lang="pl-PL" sz="2000" dirty="0">
                <a:latin typeface="Calibri" panose="020F0502020204030204" pitchFamily="34" charset="0"/>
              </a:rPr>
              <a:t>Wniosek o dofinansowanie projektu zawiera działania odpowiadające na zidentyfikowane bariery równościowe w obszarze tematycznym interwencji i/lub zasięgu oddziaływania projektu.</a:t>
            </a:r>
          </a:p>
          <a:p>
            <a:pPr>
              <a:defRPr/>
            </a:pPr>
            <a:endParaRPr lang="pl-PL" sz="2000" dirty="0" smtClean="0">
              <a:latin typeface="Calibri" panose="020F0502020204030204" pitchFamily="34" charset="0"/>
            </a:endParaRPr>
          </a:p>
          <a:p>
            <a:pPr>
              <a:defRPr/>
            </a:pPr>
            <a:r>
              <a:rPr lang="pl-PL" sz="2000" i="1" dirty="0" smtClean="0">
                <a:latin typeface="Calibri" panose="020F0502020204030204" pitchFamily="34" charset="0"/>
              </a:rPr>
              <a:t>Maksymalna </a:t>
            </a:r>
            <a:r>
              <a:rPr lang="pl-PL" sz="2000" i="1" dirty="0">
                <a:latin typeface="Calibri" panose="020F0502020204030204" pitchFamily="34" charset="0"/>
              </a:rPr>
              <a:t>liczba punktów – 2. </a:t>
            </a:r>
            <a:endParaRPr lang="pl-PL" sz="2000" i="1" dirty="0" smtClean="0">
              <a:latin typeface="Calibri" panose="020F0502020204030204" pitchFamily="34" charset="0"/>
            </a:endParaRPr>
          </a:p>
          <a:p>
            <a:pPr>
              <a:defRPr/>
            </a:pPr>
            <a:endParaRPr lang="pl-PL" sz="2000" i="1" dirty="0">
              <a:latin typeface="Calibri" panose="020F0502020204030204" pitchFamily="34" charset="0"/>
            </a:endParaRPr>
          </a:p>
          <a:p>
            <a:pPr marL="342900" indent="-342900">
              <a:buFont typeface="Wingdings" panose="05000000000000000000" pitchFamily="2" charset="2"/>
              <a:buChar char="ü"/>
              <a:defRPr/>
            </a:pPr>
            <a:r>
              <a:rPr lang="pl-PL" sz="2000" dirty="0">
                <a:latin typeface="Calibri" panose="020F0502020204030204" pitchFamily="34" charset="0"/>
              </a:rPr>
              <a:t>Należy opisać działania na rzecz  osłabiania barier równościowych.</a:t>
            </a:r>
          </a:p>
          <a:p>
            <a:pPr marL="342900" indent="-342900">
              <a:buFont typeface="Wingdings" panose="05000000000000000000" pitchFamily="2" charset="2"/>
              <a:buChar char="ü"/>
              <a:defRPr/>
            </a:pPr>
            <a:r>
              <a:rPr lang="pl-PL" sz="2000" dirty="0">
                <a:latin typeface="Calibri" panose="020F0502020204030204" pitchFamily="34" charset="0"/>
              </a:rPr>
              <a:t>Szczególnie istotna jest rekrutacja i dopasowanie form wsparcia dla uczestniczek i uczestników. </a:t>
            </a:r>
          </a:p>
          <a:p>
            <a:pPr marL="342900" indent="-342900">
              <a:buFont typeface="Wingdings" panose="05000000000000000000" pitchFamily="2" charset="2"/>
              <a:buChar char="ü"/>
              <a:defRPr/>
            </a:pPr>
            <a:r>
              <a:rPr lang="pl-PL" sz="2000" dirty="0">
                <a:latin typeface="Calibri" panose="020F0502020204030204" pitchFamily="34" charset="0"/>
              </a:rPr>
              <a:t>Istotne są również działania na rzecz godzenia życia zawodowego i prywatnego, a także zwalczania stereotypów ze względu na płeć w obszarze rynku pracy.</a:t>
            </a:r>
          </a:p>
          <a:p>
            <a:pPr>
              <a:defRPr/>
            </a:pPr>
            <a:endParaRPr lang="pl-PL" sz="2000" i="1" dirty="0">
              <a:latin typeface="Calibri" panose="020F0502020204030204" pitchFamily="34" charset="0"/>
            </a:endParaRPr>
          </a:p>
          <a:p>
            <a:pPr>
              <a:defRPr/>
            </a:pPr>
            <a:endParaRPr lang="pl-PL" sz="2000" i="1" dirty="0">
              <a:latin typeface="Calibri" panose="020F0502020204030204" pitchFamily="34" charset="0"/>
            </a:endParaRPr>
          </a:p>
        </p:txBody>
      </p:sp>
    </p:spTree>
    <p:extLst>
      <p:ext uri="{BB962C8B-B14F-4D97-AF65-F5344CB8AC3E}">
        <p14:creationId xmlns:p14="http://schemas.microsoft.com/office/powerpoint/2010/main" val="13682348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18937" y="1058779"/>
            <a:ext cx="9685421" cy="4708981"/>
          </a:xfrm>
          <a:prstGeom prst="rect">
            <a:avLst/>
          </a:prstGeom>
        </p:spPr>
        <p:txBody>
          <a:bodyPr wrap="square">
            <a:spAutoFit/>
          </a:bodyPr>
          <a:lstStyle/>
          <a:p>
            <a:pPr>
              <a:defRPr/>
            </a:pPr>
            <a:r>
              <a:rPr lang="pl-PL" sz="2000" b="1" dirty="0" smtClean="0">
                <a:latin typeface="Calibri" panose="020F0502020204030204" pitchFamily="34" charset="0"/>
              </a:rPr>
              <a:t>Kryteria oceny</a:t>
            </a:r>
          </a:p>
          <a:p>
            <a:pPr>
              <a:defRPr/>
            </a:pPr>
            <a:endParaRPr lang="pl-PL" sz="2000" dirty="0" smtClean="0">
              <a:latin typeface="Calibri" panose="020F0502020204030204" pitchFamily="34" charset="0"/>
            </a:endParaRPr>
          </a:p>
          <a:p>
            <a:pPr>
              <a:defRPr/>
            </a:pPr>
            <a:r>
              <a:rPr lang="pl-PL" sz="2000" dirty="0" smtClean="0">
                <a:latin typeface="Calibri" panose="020F0502020204030204" pitchFamily="34" charset="0"/>
              </a:rPr>
              <a:t>3. W </a:t>
            </a:r>
            <a:r>
              <a:rPr lang="pl-PL" sz="2000" dirty="0">
                <a:latin typeface="Calibri" panose="020F0502020204030204" pitchFamily="34" charset="0"/>
              </a:rPr>
              <a:t>przypadku stwierdzenia braku barier równościowych, wniosek o dofinansowanie projektu zawiera działania, zapewniające przestrzeganie zasady równości szans kobiet i mężczyzn, tak aby na żadnym etapie realizacji projektu tego typu bariery nie wystąpiły. </a:t>
            </a:r>
          </a:p>
          <a:p>
            <a:pPr>
              <a:defRPr/>
            </a:pPr>
            <a:endParaRPr lang="pl-PL" sz="2000" dirty="0">
              <a:latin typeface="Calibri" panose="020F0502020204030204" pitchFamily="34" charset="0"/>
            </a:endParaRPr>
          </a:p>
          <a:p>
            <a:pPr>
              <a:defRPr/>
            </a:pPr>
            <a:r>
              <a:rPr lang="pl-PL" sz="2000" i="1" dirty="0">
                <a:latin typeface="Calibri" panose="020F0502020204030204" pitchFamily="34" charset="0"/>
              </a:rPr>
              <a:t>Maksymalna liczba punktów – 2.</a:t>
            </a:r>
          </a:p>
          <a:p>
            <a:pPr>
              <a:defRPr/>
            </a:pPr>
            <a:r>
              <a:rPr lang="pl-PL" sz="2000" i="1" dirty="0">
                <a:latin typeface="Calibri" panose="020F0502020204030204" pitchFamily="34" charset="0"/>
              </a:rPr>
              <a:t>	</a:t>
            </a:r>
          </a:p>
          <a:p>
            <a:pPr>
              <a:defRPr/>
            </a:pPr>
            <a:endParaRPr lang="pl-PL" sz="2000" dirty="0">
              <a:latin typeface="Calibri" panose="020F0502020204030204" pitchFamily="34" charset="0"/>
            </a:endParaRPr>
          </a:p>
          <a:p>
            <a:pPr>
              <a:defRPr/>
            </a:pPr>
            <a:r>
              <a:rPr lang="pl-PL" sz="2000" dirty="0">
                <a:latin typeface="Calibri" panose="020F0502020204030204" pitchFamily="34" charset="0"/>
              </a:rPr>
              <a:t>4. Wskaźniki realizacji projektu zostały podane w podziale na płeć i/lub został umieszczony opis tego, w jaki sposób rezultaty przyczynią się do zmniejszenia barier równościowych, istniejących w obszarze tematycznym interwencji i/lub zasięgu oddziaływania projektu.</a:t>
            </a:r>
          </a:p>
          <a:p>
            <a:pPr>
              <a:defRPr/>
            </a:pPr>
            <a:r>
              <a:rPr lang="pl-PL" sz="2000" dirty="0">
                <a:latin typeface="Calibri" panose="020F0502020204030204" pitchFamily="34" charset="0"/>
              </a:rPr>
              <a:t>	</a:t>
            </a:r>
          </a:p>
          <a:p>
            <a:pPr>
              <a:defRPr/>
            </a:pPr>
            <a:r>
              <a:rPr lang="pl-PL" sz="2000" i="1" dirty="0">
                <a:latin typeface="Calibri" panose="020F0502020204030204" pitchFamily="34" charset="0"/>
              </a:rPr>
              <a:t>Maksymalna liczba punktów – 2.</a:t>
            </a:r>
          </a:p>
          <a:p>
            <a:pPr>
              <a:defRPr/>
            </a:pPr>
            <a:endParaRPr lang="pl-PL" sz="2000" i="1" dirty="0">
              <a:latin typeface="Calibri" panose="020F0502020204030204" pitchFamily="34" charset="0"/>
            </a:endParaRPr>
          </a:p>
        </p:txBody>
      </p:sp>
    </p:spTree>
    <p:extLst>
      <p:ext uri="{BB962C8B-B14F-4D97-AF65-F5344CB8AC3E}">
        <p14:creationId xmlns:p14="http://schemas.microsoft.com/office/powerpoint/2010/main" val="26421531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18937" y="1058779"/>
            <a:ext cx="9685421" cy="4708981"/>
          </a:xfrm>
          <a:prstGeom prst="rect">
            <a:avLst/>
          </a:prstGeom>
        </p:spPr>
        <p:txBody>
          <a:bodyPr wrap="square">
            <a:spAutoFit/>
          </a:bodyPr>
          <a:lstStyle/>
          <a:p>
            <a:pPr>
              <a:defRPr/>
            </a:pPr>
            <a:r>
              <a:rPr lang="pl-PL" sz="2000" b="1" dirty="0" smtClean="0">
                <a:latin typeface="Calibri" panose="020F0502020204030204" pitchFamily="34" charset="0"/>
              </a:rPr>
              <a:t>Kryteria oceny</a:t>
            </a:r>
          </a:p>
          <a:p>
            <a:pPr>
              <a:defRPr/>
            </a:pPr>
            <a:endParaRPr lang="pl-PL" sz="2000" dirty="0" smtClean="0">
              <a:latin typeface="Calibri" panose="020F0502020204030204" pitchFamily="34" charset="0"/>
            </a:endParaRPr>
          </a:p>
          <a:p>
            <a:pPr>
              <a:defRPr/>
            </a:pPr>
            <a:r>
              <a:rPr lang="pl-PL" sz="2000" dirty="0" smtClean="0">
                <a:latin typeface="Calibri" panose="020F0502020204030204" pitchFamily="34" charset="0"/>
              </a:rPr>
              <a:t>5. We </a:t>
            </a:r>
            <a:r>
              <a:rPr lang="pl-PL" sz="2000" dirty="0">
                <a:latin typeface="Calibri" panose="020F0502020204030204" pitchFamily="34" charset="0"/>
              </a:rPr>
              <a:t>wniosku o dofinansowanie projektu wskazano jakie działania zostaną podjęte w celu zapewnienia równościowego zarządzania projektem.</a:t>
            </a:r>
          </a:p>
          <a:p>
            <a:pPr>
              <a:defRPr/>
            </a:pPr>
            <a:endParaRPr lang="pl-PL" sz="2000" dirty="0">
              <a:latin typeface="Calibri" panose="020F0502020204030204" pitchFamily="34" charset="0"/>
            </a:endParaRPr>
          </a:p>
          <a:p>
            <a:pPr>
              <a:defRPr/>
            </a:pPr>
            <a:r>
              <a:rPr lang="pl-PL" sz="2000" i="1" dirty="0">
                <a:latin typeface="Calibri" panose="020F0502020204030204" pitchFamily="34" charset="0"/>
              </a:rPr>
              <a:t>Maksymalna liczba punktów – 1.</a:t>
            </a:r>
          </a:p>
          <a:p>
            <a:pPr>
              <a:defRPr/>
            </a:pPr>
            <a:endParaRPr lang="pl-PL" sz="2000" dirty="0">
              <a:latin typeface="Calibri" panose="020F0502020204030204" pitchFamily="34" charset="0"/>
            </a:endParaRPr>
          </a:p>
          <a:p>
            <a:pPr marL="342900" indent="-342900">
              <a:buFont typeface="Wingdings" panose="05000000000000000000" pitchFamily="2" charset="2"/>
              <a:buChar char="ü"/>
              <a:defRPr/>
            </a:pPr>
            <a:r>
              <a:rPr lang="pl-PL" sz="2000" dirty="0">
                <a:latin typeface="Calibri" panose="020F0502020204030204" pitchFamily="34" charset="0"/>
              </a:rPr>
              <a:t>Informacja powinna zawierać propozycję konkretnych działań. </a:t>
            </a:r>
          </a:p>
          <a:p>
            <a:pPr marL="342900" indent="-342900">
              <a:buFont typeface="Wingdings" panose="05000000000000000000" pitchFamily="2" charset="2"/>
              <a:buChar char="ü"/>
              <a:defRPr/>
            </a:pPr>
            <a:r>
              <a:rPr lang="pl-PL" sz="2000" dirty="0">
                <a:latin typeface="Calibri" panose="020F0502020204030204" pitchFamily="34" charset="0"/>
              </a:rPr>
              <a:t>Osoby zaangażowane w realizację projektu powinny posiadać wiedzę w zakresie obowiązku przestrzegania zasady równości szans kobiet i mężczyzn w odniesieniu do problematyki projektu i potrafić stosować ją w codziennej pracy. Zdobycie takiej wiedzy może się odbyć poprzez  poinformowanie personelu na temat możliwości i sposobów  zastosowania zasady równości szans kobiet i mężczyzn w projekcie.</a:t>
            </a:r>
          </a:p>
          <a:p>
            <a:pPr marL="342900" indent="-342900">
              <a:buFont typeface="Wingdings" panose="05000000000000000000" pitchFamily="2" charset="2"/>
              <a:buChar char="ü"/>
              <a:defRPr/>
            </a:pPr>
            <a:endParaRPr lang="pl-PL" sz="2000" dirty="0">
              <a:latin typeface="Calibri" panose="020F0502020204030204" pitchFamily="34" charset="0"/>
            </a:endParaRPr>
          </a:p>
          <a:p>
            <a:pPr>
              <a:defRPr/>
            </a:pPr>
            <a:endParaRPr lang="pl-PL" sz="2000" dirty="0">
              <a:latin typeface="Calibri" panose="020F0502020204030204" pitchFamily="34" charset="0"/>
            </a:endParaRPr>
          </a:p>
        </p:txBody>
      </p:sp>
    </p:spTree>
    <p:extLst>
      <p:ext uri="{BB962C8B-B14F-4D97-AF65-F5344CB8AC3E}">
        <p14:creationId xmlns:p14="http://schemas.microsoft.com/office/powerpoint/2010/main" val="29256183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745958" y="1371600"/>
            <a:ext cx="10058400" cy="43153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18937" y="1058779"/>
            <a:ext cx="9685421" cy="4862870"/>
          </a:xfrm>
          <a:prstGeom prst="rect">
            <a:avLst/>
          </a:prstGeom>
        </p:spPr>
        <p:txBody>
          <a:bodyPr wrap="square">
            <a:spAutoFit/>
          </a:bodyPr>
          <a:lstStyle/>
          <a:p>
            <a:pPr>
              <a:defRPr/>
            </a:pPr>
            <a:r>
              <a:rPr lang="pl-PL" sz="2000" b="1" dirty="0" smtClean="0">
                <a:latin typeface="Calibri" panose="020F0502020204030204" pitchFamily="34" charset="0"/>
              </a:rPr>
              <a:t>5. kryterium</a:t>
            </a:r>
          </a:p>
          <a:p>
            <a:pPr>
              <a:defRPr/>
            </a:pPr>
            <a:endParaRPr lang="pl-PL" sz="2000" b="1" dirty="0" smtClean="0">
              <a:latin typeface="Calibri" panose="020F0502020204030204" pitchFamily="34" charset="0"/>
            </a:endParaRPr>
          </a:p>
          <a:p>
            <a:pPr marL="342900" indent="-342900" algn="just">
              <a:spcBef>
                <a:spcPts val="600"/>
              </a:spcBef>
              <a:buFont typeface="Wingdings" panose="05000000000000000000" pitchFamily="2" charset="2"/>
              <a:buChar char="ü"/>
              <a:defRPr/>
            </a:pPr>
            <a:r>
              <a:rPr lang="pl-PL" sz="2000" dirty="0" smtClean="0">
                <a:latin typeface="Calibri" panose="020F0502020204030204" pitchFamily="34" charset="0"/>
              </a:rPr>
              <a:t>Włączenie </a:t>
            </a:r>
            <a:r>
              <a:rPr lang="pl-PL" sz="2000" dirty="0">
                <a:latin typeface="Calibri" panose="020F0502020204030204" pitchFamily="34" charset="0"/>
              </a:rPr>
              <a:t>do projektu osób, np. konsultantów, doradców, posiadających udokumentowaną wiedzę i doświadczenie w prowadzeniu działań z zachowaniem zasady równości szans kobiet i mężczyzn. </a:t>
            </a:r>
          </a:p>
          <a:p>
            <a:pPr marL="342900" indent="-342900" algn="just">
              <a:spcBef>
                <a:spcPts val="600"/>
              </a:spcBef>
              <a:buFont typeface="Wingdings" panose="05000000000000000000" pitchFamily="2" charset="2"/>
              <a:buChar char="ü"/>
              <a:defRPr/>
            </a:pPr>
            <a:r>
              <a:rPr lang="pl-PL" sz="2000" dirty="0" smtClean="0">
                <a:latin typeface="Calibri" panose="020F0502020204030204" pitchFamily="34" charset="0"/>
              </a:rPr>
              <a:t>Zapewnienie </a:t>
            </a:r>
            <a:r>
              <a:rPr lang="pl-PL" sz="2000" dirty="0">
                <a:latin typeface="Calibri" panose="020F0502020204030204" pitchFamily="34" charset="0"/>
              </a:rPr>
              <a:t>takiej organizacji pracy zespołu projektowego, która umożliwia godzenie życia zawodowego z prywatnym, np. elastyczne formy zatrudnienia lub godzin pracy – należy wskazać konkretne działania w tym zakresie.   </a:t>
            </a:r>
          </a:p>
          <a:p>
            <a:pPr marL="342900" indent="-342900" algn="just">
              <a:spcBef>
                <a:spcPts val="600"/>
              </a:spcBef>
              <a:buFont typeface="Wingdings" panose="05000000000000000000" pitchFamily="2" charset="2"/>
              <a:buChar char="ü"/>
              <a:defRPr/>
            </a:pPr>
            <a:endParaRPr lang="pl-PL" sz="2000" dirty="0">
              <a:solidFill>
                <a:srgbClr val="FF0000"/>
              </a:solidFill>
              <a:latin typeface="Calibri" panose="020F0502020204030204" pitchFamily="34" charset="0"/>
            </a:endParaRPr>
          </a:p>
          <a:p>
            <a:pPr algn="just">
              <a:spcBef>
                <a:spcPts val="600"/>
              </a:spcBef>
              <a:defRPr/>
            </a:pPr>
            <a:r>
              <a:rPr lang="pl-PL" sz="2000" dirty="0" smtClean="0">
                <a:solidFill>
                  <a:srgbClr val="FF0000"/>
                </a:solidFill>
                <a:latin typeface="Calibri" panose="020F0502020204030204" pitchFamily="34" charset="0"/>
              </a:rPr>
              <a:t>UWAGA</a:t>
            </a:r>
            <a:r>
              <a:rPr lang="pl-PL" sz="2000" dirty="0">
                <a:solidFill>
                  <a:srgbClr val="FF0000"/>
                </a:solidFill>
                <a:latin typeface="Calibri" panose="020F0502020204030204" pitchFamily="34" charset="0"/>
              </a:rPr>
              <a:t>!</a:t>
            </a:r>
            <a:r>
              <a:rPr lang="pl-PL" sz="2000" dirty="0">
                <a:latin typeface="Calibri" panose="020F0502020204030204" pitchFamily="34" charset="0"/>
              </a:rPr>
              <a:t> </a:t>
            </a:r>
          </a:p>
          <a:p>
            <a:pPr algn="just">
              <a:spcBef>
                <a:spcPts val="600"/>
              </a:spcBef>
              <a:buFont typeface="Wingdings" panose="05000000000000000000" pitchFamily="2" charset="2"/>
              <a:buChar char="Ø"/>
              <a:defRPr/>
            </a:pPr>
            <a:r>
              <a:rPr lang="pl-PL" sz="2000" dirty="0">
                <a:latin typeface="Calibri" panose="020F0502020204030204" pitchFamily="34" charset="0"/>
              </a:rPr>
              <a:t>Równościowe zarządzanie projektem nie oznacza zatrudnienia równej liczby kobiet i mężczyzn.</a:t>
            </a:r>
          </a:p>
          <a:p>
            <a:pPr algn="just">
              <a:spcBef>
                <a:spcPts val="600"/>
              </a:spcBef>
              <a:buFont typeface="Wingdings" panose="05000000000000000000" pitchFamily="2" charset="2"/>
              <a:buChar char="Ø"/>
              <a:defRPr/>
            </a:pPr>
            <a:r>
              <a:rPr lang="pl-PL" sz="2000" dirty="0">
                <a:latin typeface="Calibri" panose="020F0502020204030204" pitchFamily="34" charset="0"/>
              </a:rPr>
              <a:t>Do spełnienia kryterium nie wystarczy deklaracja, że projekt będzie zarządzany równościowo. </a:t>
            </a:r>
          </a:p>
        </p:txBody>
      </p:sp>
    </p:spTree>
    <p:extLst>
      <p:ext uri="{BB962C8B-B14F-4D97-AF65-F5344CB8AC3E}">
        <p14:creationId xmlns:p14="http://schemas.microsoft.com/office/powerpoint/2010/main" val="16973994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172308" y="1817078"/>
            <a:ext cx="9632050" cy="3869868"/>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72308" y="1684421"/>
            <a:ext cx="9592562" cy="3170099"/>
          </a:xfrm>
          <a:prstGeom prst="rect">
            <a:avLst/>
          </a:prstGeom>
        </p:spPr>
        <p:txBody>
          <a:bodyPr wrap="square">
            <a:spAutoFit/>
          </a:bodyPr>
          <a:lstStyle/>
          <a:p>
            <a:r>
              <a:rPr lang="pl-PL" sz="2000" b="1" smtClean="0"/>
              <a:t>			Dziękuję </a:t>
            </a:r>
            <a:r>
              <a:rPr lang="pl-PL" sz="2000" b="1" dirty="0"/>
              <a:t>za </a:t>
            </a:r>
            <a:r>
              <a:rPr lang="pl-PL" sz="2000" b="1" dirty="0" smtClean="0"/>
              <a:t>uwagę.</a:t>
            </a:r>
            <a:endParaRPr lang="pl-PL" sz="2000" b="1" dirty="0"/>
          </a:p>
          <a:p>
            <a:endParaRPr lang="pl-PL" sz="2000" b="1" dirty="0"/>
          </a:p>
          <a:p>
            <a:endParaRPr lang="pl-PL" sz="2000" b="1" dirty="0"/>
          </a:p>
          <a:p>
            <a:endParaRPr lang="pl-PL" sz="2000" b="1" dirty="0"/>
          </a:p>
          <a:p>
            <a:r>
              <a:rPr lang="pl-PL" sz="2000" b="1" dirty="0"/>
              <a:t>IOK udziela wyjaśnień w kwestiach dotyczących konkursu:</a:t>
            </a:r>
          </a:p>
          <a:p>
            <a:endParaRPr lang="pl-PL" sz="2000" b="1" dirty="0" smtClean="0"/>
          </a:p>
          <a:p>
            <a:endParaRPr lang="pl-PL" sz="2000" b="1" dirty="0"/>
          </a:p>
          <a:p>
            <a:pPr marL="342900" indent="-342900">
              <a:buFont typeface="Wingdings" panose="05000000000000000000" pitchFamily="2" charset="2"/>
              <a:buChar char="v"/>
            </a:pPr>
            <a:r>
              <a:rPr lang="pl-PL" sz="2000" dirty="0" smtClean="0"/>
              <a:t>telefonicznie </a:t>
            </a:r>
            <a:r>
              <a:rPr lang="pl-PL" sz="2000" dirty="0"/>
              <a:t>- pod nr.  68 456 56 04  </a:t>
            </a:r>
          </a:p>
          <a:p>
            <a:pPr marL="342900" indent="-342900">
              <a:buFont typeface="Wingdings" panose="05000000000000000000" pitchFamily="2" charset="2"/>
              <a:buChar char="v"/>
            </a:pPr>
            <a:r>
              <a:rPr lang="pl-PL" sz="2000" dirty="0"/>
              <a:t>pod adresem poczty elektronicznej: efs@wup.zgora.pl</a:t>
            </a:r>
          </a:p>
          <a:p>
            <a:pPr marL="342900" indent="-342900">
              <a:buFont typeface="Wingdings" panose="05000000000000000000" pitchFamily="2" charset="2"/>
              <a:buChar char="v"/>
            </a:pPr>
            <a:r>
              <a:rPr lang="pl-PL" sz="2000" dirty="0"/>
              <a:t>w siedzibie WUP w Zielonej Górze, ul. Wyspiańskiego 15, pokój 311</a:t>
            </a:r>
          </a:p>
        </p:txBody>
      </p:sp>
    </p:spTree>
    <p:extLst>
      <p:ext uri="{BB962C8B-B14F-4D97-AF65-F5344CB8AC3E}">
        <p14:creationId xmlns:p14="http://schemas.microsoft.com/office/powerpoint/2010/main" val="3312616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63316" y="1275348"/>
            <a:ext cx="9541042" cy="4708981"/>
          </a:xfrm>
          <a:prstGeom prst="rect">
            <a:avLst/>
          </a:prstGeom>
        </p:spPr>
        <p:txBody>
          <a:bodyPr wrap="square">
            <a:spAutoFit/>
          </a:bodyPr>
          <a:lstStyle/>
          <a:p>
            <a:r>
              <a:rPr lang="pl-PL" sz="2000" b="1" dirty="0"/>
              <a:t>Kryteria horyzontalne oceniane na etapie oceny merytorycznej</a:t>
            </a:r>
          </a:p>
          <a:p>
            <a:endParaRPr lang="pl-PL" sz="2000" b="1" dirty="0"/>
          </a:p>
          <a:p>
            <a:r>
              <a:rPr lang="pl-PL" sz="2000" b="1" dirty="0"/>
              <a:t>Kryterium 3</a:t>
            </a:r>
          </a:p>
          <a:p>
            <a:r>
              <a:rPr lang="pl-PL" sz="2000" dirty="0"/>
              <a:t>Zgodność z zasadą równości szans kobiet i mężczyzn (badana poprzez spełnienie standardu minimum).</a:t>
            </a:r>
          </a:p>
          <a:p>
            <a:endParaRPr lang="pl-PL" sz="2000" dirty="0" smtClean="0"/>
          </a:p>
          <a:p>
            <a:r>
              <a:rPr lang="pl-PL" sz="2000" b="1" dirty="0"/>
              <a:t>Kryterium 4</a:t>
            </a:r>
          </a:p>
          <a:p>
            <a:r>
              <a:rPr lang="pl-PL" sz="2000" dirty="0"/>
              <a:t>Zgodność z zasadami równości szans i niedyskryminacji (w tym dostępności dla osób z niepełnosprawnościami</a:t>
            </a:r>
            <a:r>
              <a:rPr lang="pl-PL" sz="2000" dirty="0" smtClean="0"/>
              <a:t>).</a:t>
            </a:r>
          </a:p>
          <a:p>
            <a:endParaRPr lang="pl-PL" sz="2000" dirty="0"/>
          </a:p>
          <a:p>
            <a:r>
              <a:rPr lang="pl-PL" sz="2000" b="1" dirty="0"/>
              <a:t>Kryterium 5</a:t>
            </a:r>
          </a:p>
          <a:p>
            <a:r>
              <a:rPr lang="pl-PL" sz="2000" dirty="0"/>
              <a:t>Zgodność z pozostałymi politykami i zasadami wspólnotowymi (w tym: polityką równych szans i koncepcją zrównoważonego rozwoju).</a:t>
            </a:r>
          </a:p>
          <a:p>
            <a:endParaRPr lang="pl-PL" sz="2000" dirty="0"/>
          </a:p>
          <a:p>
            <a:endParaRPr lang="pl-PL" sz="2000" dirty="0"/>
          </a:p>
        </p:txBody>
      </p:sp>
    </p:spTree>
    <p:extLst>
      <p:ext uri="{BB962C8B-B14F-4D97-AF65-F5344CB8AC3E}">
        <p14:creationId xmlns:p14="http://schemas.microsoft.com/office/powerpoint/2010/main" val="3712018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87378" y="2081463"/>
            <a:ext cx="9516979" cy="1785104"/>
          </a:xfrm>
          <a:prstGeom prst="rect">
            <a:avLst/>
          </a:prstGeom>
        </p:spPr>
        <p:txBody>
          <a:bodyPr wrap="square">
            <a:spAutoFit/>
          </a:bodyPr>
          <a:lstStyle/>
          <a:p>
            <a:r>
              <a:rPr lang="pl-PL" sz="3600" b="1" dirty="0"/>
              <a:t>Dostępność dla osób z niepełnosprawnościami</a:t>
            </a:r>
          </a:p>
          <a:p>
            <a:endParaRPr lang="pl-PL" dirty="0" smtClean="0"/>
          </a:p>
          <a:p>
            <a:endParaRPr lang="pl-PL" dirty="0" smtClean="0"/>
          </a:p>
          <a:p>
            <a:endParaRPr lang="pl-PL" dirty="0" smtClean="0"/>
          </a:p>
          <a:p>
            <a:endParaRPr lang="pl-PL" sz="2000" b="1" dirty="0"/>
          </a:p>
        </p:txBody>
      </p:sp>
    </p:spTree>
    <p:extLst>
      <p:ext uri="{BB962C8B-B14F-4D97-AF65-F5344CB8AC3E}">
        <p14:creationId xmlns:p14="http://schemas.microsoft.com/office/powerpoint/2010/main" val="5280054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87378" y="2081463"/>
            <a:ext cx="9516979" cy="2769989"/>
          </a:xfrm>
          <a:prstGeom prst="rect">
            <a:avLst/>
          </a:prstGeom>
        </p:spPr>
        <p:txBody>
          <a:bodyPr wrap="square">
            <a:spAutoFit/>
          </a:bodyPr>
          <a:lstStyle/>
          <a:p>
            <a:endParaRPr lang="pl-PL" dirty="0" smtClean="0"/>
          </a:p>
          <a:p>
            <a:endParaRPr lang="pl-PL" dirty="0" smtClean="0"/>
          </a:p>
          <a:p>
            <a:r>
              <a:rPr lang="pl-PL" sz="2000" b="1" dirty="0" smtClean="0"/>
              <a:t>Osoby </a:t>
            </a:r>
            <a:r>
              <a:rPr lang="pl-PL" sz="2000" b="1" dirty="0"/>
              <a:t>z niepełnosprawnościami </a:t>
            </a:r>
            <a:r>
              <a:rPr lang="pl-PL" sz="2000" dirty="0" smtClean="0"/>
              <a:t>- osoby </a:t>
            </a:r>
            <a:r>
              <a:rPr lang="pl-PL" sz="2000" dirty="0"/>
              <a:t>niepełnosprawne w rozumieniu Ustawy z dnia 27 sierpnia 1997 r. o rehabilitacji zawodowej i społecznej oraz zatrudnianiu osób niepełnosprawnych, a także osoby z zaburzeniami psychicznymi w rozumieniu Ustawy z dnia 19 sierpnia 1994 r. o ochronie zdrowia psychicznego, tj. osoby z odpowiednim orzeczeniem lub innym dokumentem poświadczającym stan zdrowia. </a:t>
            </a:r>
          </a:p>
          <a:p>
            <a:endParaRPr lang="pl-PL" dirty="0" smtClean="0"/>
          </a:p>
          <a:p>
            <a:endParaRPr lang="pl-PL" sz="2000" b="1" dirty="0"/>
          </a:p>
        </p:txBody>
      </p:sp>
    </p:spTree>
    <p:extLst>
      <p:ext uri="{BB962C8B-B14F-4D97-AF65-F5344CB8AC3E}">
        <p14:creationId xmlns:p14="http://schemas.microsoft.com/office/powerpoint/2010/main" val="17441072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87378" y="2081462"/>
            <a:ext cx="9516979" cy="2831544"/>
          </a:xfrm>
          <a:prstGeom prst="rect">
            <a:avLst/>
          </a:prstGeom>
        </p:spPr>
        <p:txBody>
          <a:bodyPr wrap="square">
            <a:spAutoFit/>
          </a:bodyPr>
          <a:lstStyle/>
          <a:p>
            <a:endParaRPr lang="pl-PL" dirty="0" smtClean="0"/>
          </a:p>
          <a:p>
            <a:r>
              <a:rPr lang="pl-PL" sz="2000" dirty="0" smtClean="0"/>
              <a:t>Osoby </a:t>
            </a:r>
            <a:r>
              <a:rPr lang="pl-PL" sz="2000" dirty="0"/>
              <a:t>niepełnosprawne w rozumieniu ustawy to te, których niepełnosprawność została potwierdzona orzeczeniem: </a:t>
            </a:r>
            <a:endParaRPr lang="pl-PL" sz="2000" dirty="0" smtClean="0"/>
          </a:p>
          <a:p>
            <a:endParaRPr lang="pl-PL" sz="2000" dirty="0"/>
          </a:p>
          <a:p>
            <a:pPr marL="342900" indent="-342900">
              <a:buFont typeface="Arial" panose="020B0604020202020204" pitchFamily="34" charset="0"/>
              <a:buChar char="•"/>
            </a:pPr>
            <a:r>
              <a:rPr lang="pl-PL" sz="2000" dirty="0"/>
              <a:t>o zakwalifikowaniu przez organy orzekające do jednego z trzech stopni niepełnosprawności (znacznego, umiarkowanego, lekkiego);</a:t>
            </a:r>
          </a:p>
          <a:p>
            <a:pPr marL="342900" indent="-342900">
              <a:buFont typeface="Arial" panose="020B0604020202020204" pitchFamily="34" charset="0"/>
              <a:buChar char="•"/>
            </a:pPr>
            <a:r>
              <a:rPr lang="pl-PL" sz="2000" dirty="0"/>
              <a:t>o całkowitej lub częściowej niezdolności do pracy na podstawie odrębnych przepisów;</a:t>
            </a:r>
          </a:p>
          <a:p>
            <a:pPr marL="342900" indent="-342900">
              <a:buFont typeface="Arial" panose="020B0604020202020204" pitchFamily="34" charset="0"/>
              <a:buChar char="•"/>
            </a:pPr>
            <a:r>
              <a:rPr lang="pl-PL" sz="2000" dirty="0"/>
              <a:t>o niepełnosprawności, wydanym przed ukończeniem 16 roku życia.</a:t>
            </a:r>
          </a:p>
          <a:p>
            <a:endParaRPr lang="pl-PL" sz="2000" b="1" dirty="0"/>
          </a:p>
        </p:txBody>
      </p:sp>
    </p:spTree>
    <p:extLst>
      <p:ext uri="{BB962C8B-B14F-4D97-AF65-F5344CB8AC3E}">
        <p14:creationId xmlns:p14="http://schemas.microsoft.com/office/powerpoint/2010/main" val="1463659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227221" y="1949116"/>
            <a:ext cx="9577137" cy="2862322"/>
          </a:xfrm>
          <a:prstGeom prst="rect">
            <a:avLst/>
          </a:prstGeom>
        </p:spPr>
        <p:txBody>
          <a:bodyPr wrap="square">
            <a:spAutoFit/>
          </a:bodyPr>
          <a:lstStyle/>
          <a:p>
            <a:r>
              <a:rPr lang="pl-PL" sz="2000" b="1" dirty="0"/>
              <a:t>Dwie definicje niepełnosprawności </a:t>
            </a:r>
          </a:p>
          <a:p>
            <a:endParaRPr lang="pl-PL" sz="2000" b="1" dirty="0" smtClean="0"/>
          </a:p>
          <a:p>
            <a:r>
              <a:rPr lang="pl-PL" sz="2000" b="1" dirty="0" smtClean="0"/>
              <a:t>Definicja </a:t>
            </a:r>
            <a:r>
              <a:rPr lang="pl-PL" sz="2000" b="1" dirty="0"/>
              <a:t>z Ustawy o rehabilitacji zawodowej i społecznej oraz zatrudnianiu osób niepełnosprawnych:</a:t>
            </a:r>
          </a:p>
          <a:p>
            <a:endParaRPr lang="pl-PL" sz="2000" dirty="0" smtClean="0"/>
          </a:p>
          <a:p>
            <a:r>
              <a:rPr lang="pl-PL" sz="2000" dirty="0" smtClean="0"/>
              <a:t>Niepełnosprawność </a:t>
            </a:r>
            <a:r>
              <a:rPr lang="pl-PL" sz="2000" dirty="0"/>
              <a:t>oznacza trwałą lub okresową niezdolność do wypełniania ról społecznych z powodu stałego lub długotrwałego naruszenia sprawności organizmu, w szczególności powodującą niezdolność do pracy.</a:t>
            </a:r>
          </a:p>
          <a:p>
            <a:endParaRPr lang="pl-PL" sz="2000" b="1" dirty="0"/>
          </a:p>
        </p:txBody>
      </p:sp>
    </p:spTree>
    <p:extLst>
      <p:ext uri="{BB962C8B-B14F-4D97-AF65-F5344CB8AC3E}">
        <p14:creationId xmlns:p14="http://schemas.microsoft.com/office/powerpoint/2010/main" val="9599354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421176" y="1828800"/>
            <a:ext cx="9383182" cy="3858145"/>
          </a:xfrm>
        </p:spPr>
        <p:txBody>
          <a:bodyPr>
            <a:noAutofit/>
          </a:bodyPr>
          <a:lstStyle/>
          <a:p>
            <a:pPr algn="just">
              <a:lnSpc>
                <a:spcPct val="100000"/>
              </a:lnSpc>
              <a:spcBef>
                <a:spcPts val="0"/>
              </a:spcBef>
            </a:pPr>
            <a:endParaRPr lang="pl-PL" sz="2000" dirty="0"/>
          </a:p>
          <a:p>
            <a:pPr algn="just">
              <a:lnSpc>
                <a:spcPct val="100000"/>
              </a:lnSpc>
              <a:spcBef>
                <a:spcPts val="0"/>
              </a:spcBef>
            </a:pPr>
            <a:endParaRPr lang="pl-PL" sz="2000" dirty="0" smtClean="0"/>
          </a:p>
          <a:p>
            <a:pPr algn="just">
              <a:lnSpc>
                <a:spcPct val="100000"/>
              </a:lnSpc>
              <a:spcBef>
                <a:spcPts val="0"/>
              </a:spcBef>
            </a:pPr>
            <a:endParaRPr lang="pl-PL" sz="2000" dirty="0" smtClean="0"/>
          </a:p>
        </p:txBody>
      </p:sp>
      <p:pic>
        <p:nvPicPr>
          <p:cNvPr id="6" name="Obraz 5"/>
          <p:cNvPicPr>
            <a:picLocks noChangeAspect="1"/>
          </p:cNvPicPr>
          <p:nvPr/>
        </p:nvPicPr>
        <p:blipFill>
          <a:blip r:embed="rId2"/>
          <a:stretch>
            <a:fillRect/>
          </a:stretch>
        </p:blipFill>
        <p:spPr>
          <a:xfrm>
            <a:off x="2428767" y="174044"/>
            <a:ext cx="6820654" cy="987638"/>
          </a:xfrm>
          <a:prstGeom prst="rect">
            <a:avLst/>
          </a:prstGeom>
        </p:spPr>
      </p:pic>
      <p:pic>
        <p:nvPicPr>
          <p:cNvPr id="7" name="Obraz 6"/>
          <p:cNvPicPr>
            <a:picLocks noChangeAspect="1"/>
          </p:cNvPicPr>
          <p:nvPr/>
        </p:nvPicPr>
        <p:blipFill>
          <a:blip r:embed="rId3"/>
          <a:stretch>
            <a:fillRect/>
          </a:stretch>
        </p:blipFill>
        <p:spPr>
          <a:xfrm>
            <a:off x="2391507" y="5686945"/>
            <a:ext cx="6895174" cy="865707"/>
          </a:xfrm>
          <a:prstGeom prst="rect">
            <a:avLst/>
          </a:prstGeom>
        </p:spPr>
      </p:pic>
      <p:sp>
        <p:nvSpPr>
          <p:cNvPr id="8" name="Prostokąt 7"/>
          <p:cNvSpPr/>
          <p:nvPr/>
        </p:nvSpPr>
        <p:spPr>
          <a:xfrm>
            <a:off x="1191126" y="1828800"/>
            <a:ext cx="9613232" cy="2862322"/>
          </a:xfrm>
          <a:prstGeom prst="rect">
            <a:avLst/>
          </a:prstGeom>
        </p:spPr>
        <p:txBody>
          <a:bodyPr wrap="square">
            <a:spAutoFit/>
          </a:bodyPr>
          <a:lstStyle/>
          <a:p>
            <a:r>
              <a:rPr lang="pl-PL" sz="2000" b="1" dirty="0"/>
              <a:t>Dwie definicje niepełnosprawności </a:t>
            </a:r>
          </a:p>
          <a:p>
            <a:endParaRPr lang="pl-PL" sz="2000" b="1" dirty="0" smtClean="0"/>
          </a:p>
          <a:p>
            <a:endParaRPr lang="pl-PL" sz="2000" b="1" dirty="0"/>
          </a:p>
          <a:p>
            <a:r>
              <a:rPr lang="pl-PL" sz="2000" b="1" dirty="0"/>
              <a:t>Definicja z Konwencji ONZ o prawach osób niepełnosprawnych:</a:t>
            </a:r>
          </a:p>
          <a:p>
            <a:endParaRPr lang="pl-PL" sz="2000" dirty="0" smtClean="0"/>
          </a:p>
          <a:p>
            <a:r>
              <a:rPr lang="pl-PL" sz="2000" dirty="0" smtClean="0"/>
              <a:t>Niepełnosprawność </a:t>
            </a:r>
            <a:r>
              <a:rPr lang="pl-PL" sz="2000" dirty="0"/>
              <a:t>powstaje w wyniku interakcji pomiędzy osobami z dysfunkcjami a barierami środowiskowymi i wynikającymi z postaw ludzkich, będącej przeszkodą dla pełnego uczestnictwa osób niepełnosprawnych w życiu społecznym, na równych zasadach z innymi obywatelami. </a:t>
            </a:r>
          </a:p>
        </p:txBody>
      </p:sp>
    </p:spTree>
    <p:extLst>
      <p:ext uri="{BB962C8B-B14F-4D97-AF65-F5344CB8AC3E}">
        <p14:creationId xmlns:p14="http://schemas.microsoft.com/office/powerpoint/2010/main" val="4219149772"/>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4284</TotalTime>
  <Words>2110</Words>
  <Application>Microsoft Office PowerPoint</Application>
  <PresentationFormat>Panoramiczny</PresentationFormat>
  <Paragraphs>282</Paragraphs>
  <Slides>36</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36</vt:i4>
      </vt:variant>
    </vt:vector>
  </HeadingPairs>
  <TitlesOfParts>
    <vt:vector size="41" baseType="lpstr">
      <vt:lpstr>Arial</vt:lpstr>
      <vt:lpstr>Calibri</vt:lpstr>
      <vt:lpstr>Calibri Light</vt:lpstr>
      <vt:lpstr>Wingdings</vt:lpstr>
      <vt:lpstr>Motyw pakietu Office</vt:lpstr>
      <vt:lpstr>Równość szans i niedyskryminacji   Dostępność dla osób z niepełnosprawnościami  Równość szans kobiet i mężczyzn  Konkurs nr RPLB.06.02.00-IP.01-08-K01/18  w ramach Regionalnego Programu Operacyjnego – Lubuskie2020 </vt:lpstr>
      <vt:lpstr>Podstawa prawna</vt:lpstr>
      <vt:lpstr>Wytyczne i inne dokumenty: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Tomasz Fedorowicz</dc:creator>
  <cp:lastModifiedBy>Ewa Hebdzyńska</cp:lastModifiedBy>
  <cp:revision>526</cp:revision>
  <cp:lastPrinted>2018-09-03T06:12:54Z</cp:lastPrinted>
  <dcterms:created xsi:type="dcterms:W3CDTF">2015-01-16T09:53:47Z</dcterms:created>
  <dcterms:modified xsi:type="dcterms:W3CDTF">2018-10-17T06:20:43Z</dcterms:modified>
</cp:coreProperties>
</file>