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965" r:id="rId8"/>
    <p:sldMasterId id="2147483990" r:id="rId9"/>
    <p:sldMasterId id="2147484016" r:id="rId10"/>
  </p:sldMasterIdLst>
  <p:notesMasterIdLst>
    <p:notesMasterId r:id="rId46"/>
  </p:notesMasterIdLst>
  <p:handoutMasterIdLst>
    <p:handoutMasterId r:id="rId47"/>
  </p:handoutMasterIdLst>
  <p:sldIdLst>
    <p:sldId id="742" r:id="rId11"/>
    <p:sldId id="724" r:id="rId12"/>
    <p:sldId id="708" r:id="rId13"/>
    <p:sldId id="662" r:id="rId14"/>
    <p:sldId id="537" r:id="rId15"/>
    <p:sldId id="597" r:id="rId16"/>
    <p:sldId id="745" r:id="rId17"/>
    <p:sldId id="746" r:id="rId18"/>
    <p:sldId id="747" r:id="rId19"/>
    <p:sldId id="748" r:id="rId20"/>
    <p:sldId id="749" r:id="rId21"/>
    <p:sldId id="750" r:id="rId22"/>
    <p:sldId id="751" r:id="rId23"/>
    <p:sldId id="755" r:id="rId24"/>
    <p:sldId id="756" r:id="rId25"/>
    <p:sldId id="760" r:id="rId26"/>
    <p:sldId id="761" r:id="rId27"/>
    <p:sldId id="725" r:id="rId28"/>
    <p:sldId id="679" r:id="rId29"/>
    <p:sldId id="709" r:id="rId30"/>
    <p:sldId id="710" r:id="rId31"/>
    <p:sldId id="743" r:id="rId32"/>
    <p:sldId id="712" r:id="rId33"/>
    <p:sldId id="713" r:id="rId34"/>
    <p:sldId id="714" r:id="rId35"/>
    <p:sldId id="728" r:id="rId36"/>
    <p:sldId id="740" r:id="rId37"/>
    <p:sldId id="741" r:id="rId38"/>
    <p:sldId id="762" r:id="rId39"/>
    <p:sldId id="763" r:id="rId40"/>
    <p:sldId id="730" r:id="rId41"/>
    <p:sldId id="731" r:id="rId42"/>
    <p:sldId id="757" r:id="rId43"/>
    <p:sldId id="758" r:id="rId44"/>
    <p:sldId id="759" r:id="rId45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6AFC6BDA-362A-4A24-90B3-08BF083E9C67}">
          <p14:sldIdLst>
            <p14:sldId id="742"/>
            <p14:sldId id="724"/>
            <p14:sldId id="708"/>
            <p14:sldId id="662"/>
            <p14:sldId id="537"/>
            <p14:sldId id="597"/>
            <p14:sldId id="745"/>
            <p14:sldId id="746"/>
            <p14:sldId id="747"/>
            <p14:sldId id="748"/>
            <p14:sldId id="749"/>
            <p14:sldId id="750"/>
            <p14:sldId id="751"/>
            <p14:sldId id="755"/>
            <p14:sldId id="756"/>
            <p14:sldId id="760"/>
            <p14:sldId id="761"/>
            <p14:sldId id="725"/>
            <p14:sldId id="679"/>
            <p14:sldId id="709"/>
            <p14:sldId id="710"/>
            <p14:sldId id="743"/>
            <p14:sldId id="712"/>
            <p14:sldId id="713"/>
            <p14:sldId id="714"/>
            <p14:sldId id="728"/>
            <p14:sldId id="740"/>
            <p14:sldId id="741"/>
            <p14:sldId id="762"/>
            <p14:sldId id="763"/>
            <p14:sldId id="730"/>
            <p14:sldId id="731"/>
            <p14:sldId id="757"/>
            <p14:sldId id="758"/>
            <p14:sldId id="75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FBBA00"/>
    <a:srgbClr val="FFB900"/>
    <a:srgbClr val="FFB400"/>
    <a:srgbClr val="1070A0"/>
    <a:srgbClr val="FF9900"/>
    <a:srgbClr val="FFB800"/>
    <a:srgbClr val="008000"/>
    <a:srgbClr val="FF9966"/>
    <a:srgbClr val="FF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964" autoAdjust="0"/>
    <p:restoredTop sz="86346" autoAdjust="0"/>
  </p:normalViewPr>
  <p:slideViewPr>
    <p:cSldViewPr snapToGrid="0">
      <p:cViewPr varScale="1">
        <p:scale>
          <a:sx n="115" d="100"/>
          <a:sy n="115" d="100"/>
        </p:scale>
        <p:origin x="1704" y="1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3354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slide" Target="slides/slide32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slide" Target="slides/slide3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4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slide" Target="slides/slide34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slide" Target="slides/slide33.xml"/><Relationship Id="rId4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0.xml"/><Relationship Id="rId41" Type="http://schemas.openxmlformats.org/officeDocument/2006/relationships/slide" Target="slides/slide3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1DB5-E1F9-4FB8-A2CC-9672718C73FA}" type="datetimeFigureOut">
              <a:rPr lang="pl-PL" smtClean="0"/>
              <a:pPr/>
              <a:t>08.12.2021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0EE3-86C3-4A86-857A-7E80D18E18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76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08B6-522C-4A2E-8A4A-29650C96FAAA}" type="datetimeFigureOut">
              <a:rPr lang="pl-PL" smtClean="0"/>
              <a:pPr/>
              <a:t>08.12.2021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D669-23D8-4A7B-BC26-4E562F24D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Konkurs nr </a:t>
            </a:r>
          </a:p>
          <a:p>
            <a:r>
              <a:rPr lang="pl-PL" dirty="0"/>
              <a:t>RPDS.09.02.01-IP.02-02-361/19</a:t>
            </a:r>
          </a:p>
          <a:p>
            <a:r>
              <a:rPr lang="pl-PL" dirty="0"/>
              <a:t>Dostęp do wysokiej jakości usług społecznych </a:t>
            </a:r>
          </a:p>
          <a:p>
            <a:r>
              <a:rPr lang="pl-PL" dirty="0"/>
              <a:t>Działanie 9.2 RPO WD 2014-2020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0327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879756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2406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618958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54646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50168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728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75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94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0221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09658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48475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3956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67431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69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007-10BC-4570-AA93-B89E2D8BD8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33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407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23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81697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744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070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77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8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7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B10A-05C1-42B5-946F-F83045E2D4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0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2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29902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4329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82856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04678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500877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940-65B5-4AE2-AB0B-1F88FBC6A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8237-5158-4B7C-930E-FBC2244560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9133-8071-4CBC-823A-F3D446F4F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A568-537E-4A22-BED5-9F9D14A206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B4EB-B886-488A-ABC8-E698793165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5765-E626-43B3-AE77-138B601E1E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9EE-7716-4C47-9D79-3D08789E2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407E-E079-4AC2-9751-F59A5AF8D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C2BC-767A-43C6-A595-C9AF32D85C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ED8C-F095-4274-B6BA-B7B0A7C1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28B6-7CD0-461E-8145-5442C51BC9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015-F115-47D3-9F03-3C31A981B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011-9940-4EEA-9D0C-8AE1E06E4D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1962-776D-4ACF-A610-14A79AC1CD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113B-A332-4691-AC3C-50C64DFCCE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9AFE-20A1-43EE-B94E-3ABBD5C078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4233-9982-4436-A8F5-B33DFB6B84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67EC-C765-41C8-A9C6-5635F9AD78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BD90-DE26-46C3-ACBA-EC028CB11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7FDA-43C7-418D-B53B-C8BAFCB7D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A653-65C5-4F62-9132-8CCC4C49FA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-119063"/>
            <a:ext cx="4237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7358-3123-49AF-B0A5-CF1357F5F5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DC40-EB1E-4C59-A628-F04976F059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EEDB-ABCF-447F-ADDA-B89E3012F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1446-2E59-4E7D-B393-B4CA44AA9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0346-CCD7-4F55-A6FF-345460679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138F-8CB9-4E55-9E74-7BEEC4575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F419-C5A2-4015-898D-9B7E8CAC2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7087-E8FA-468F-98A7-E6E852F04A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EF3A-C6F6-43FB-BB43-0B325F11B5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29-D916-4251-8119-AA6463213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84BA-E256-46CF-8F39-210A2938A5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370A-3F8D-4430-ADA7-E2C8D3E8E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9654-46EF-46E0-886A-30D320B64E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346-B7F5-4F95-B6A8-20C74B3F49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2D6A-F29F-496D-AEB5-02515193B0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DE7-3D29-453F-91C9-D10EF2658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5CB-8FD5-4124-854D-C020F11ED1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D58F-B6AD-46C0-88EC-D789B9E6A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A8B-0313-4CF7-AE4E-2221F9AA9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0659-E524-4230-AFE4-B954867A52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2F1C-8F60-4402-9548-A21721D57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7929-50DD-462D-97EB-6559B25F8B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6C40-8F77-4FC9-8B1F-BB521824F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2202-13AB-4787-8FD1-3B0252620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84D8-4175-4D06-A0AF-731ED0A32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7D2-DC00-40F9-8A86-3D0C7D661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0EBA-8CB2-4374-9676-F3C851943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89E-2689-461C-8D8C-887FFB67A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CE6B-E548-4458-BF4F-E80EC4B105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34D4-CC02-4A9C-B3B0-5FBF485A0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928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25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1376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2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70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2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F9E6-52F1-4FD5-9649-15F13D164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891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775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520187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98854" y="0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5419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1284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4158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9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2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9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3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30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3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071C2-305B-4462-9203-39719E4D27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96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9820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3D227-65F5-41D6-9FF0-CB91992D9D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3C021-3010-4D38-B0AE-05F7B4107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8F23A-CBF3-4888-95E0-3BE0338B7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86C02-8285-4183-8CE5-567C165FE0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8C33E-ADAB-48A0-8B9B-17F117630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1968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Relationship Id="rId4" Type="http://schemas.openxmlformats.org/officeDocument/2006/relationships/image" Target="../media/image3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azakonkurencyjnosci.funduszeeuropejskie.gov.pl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Relationship Id="rId5" Type="http://schemas.openxmlformats.org/officeDocument/2006/relationships/image" Target="../media/image37.png"/><Relationship Id="rId4" Type="http://schemas.openxmlformats.org/officeDocument/2006/relationships/hyperlink" Target="https://konkurencyjnosc.gov.pl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ppuslugi.mf.gov.pl/_/#1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mailto:witold.galuszka@dwup.pl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 descr="Pomarańczowy prostokąt, stanowiący tło pod tytułe prezentacji" title="Pomarańczowe tło"/>
          <p:cNvSpPr/>
          <p:nvPr/>
        </p:nvSpPr>
        <p:spPr>
          <a:xfrm>
            <a:off x="1110343" y="5029200"/>
            <a:ext cx="7396843" cy="563336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dtytuł 2"/>
          <p:cNvSpPr txBox="1">
            <a:spLocks/>
          </p:cNvSpPr>
          <p:nvPr/>
        </p:nvSpPr>
        <p:spPr bwMode="auto">
          <a:xfrm>
            <a:off x="1045903" y="6445188"/>
            <a:ext cx="7886700" cy="30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Wrocław, </a:t>
            </a:r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 grudzień </a:t>
            </a:r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</a:t>
            </a:r>
            <a:r>
              <a:rPr lang="pl-PL" sz="1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r.</a:t>
            </a:r>
          </a:p>
          <a:p>
            <a:endParaRPr lang="pl-PL" b="1" i="1" dirty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8" name="Symbol zastępczy zawartości 7"/>
          <p:cNvSpPr>
            <a:spLocks noGrp="1"/>
          </p:cNvSpPr>
          <p:nvPr>
            <p:ph idx="1"/>
          </p:nvPr>
        </p:nvSpPr>
        <p:spPr>
          <a:xfrm>
            <a:off x="233095" y="4477407"/>
            <a:ext cx="8699507" cy="1699555"/>
          </a:xfrm>
        </p:spPr>
        <p:txBody>
          <a:bodyPr>
            <a:normAutofit fontScale="92500" lnSpcReduction="10000"/>
          </a:bodyPr>
          <a:lstStyle/>
          <a:p>
            <a:endParaRPr lang="pl-PL" b="1" dirty="0" smtClean="0">
              <a:solidFill>
                <a:schemeClr val="tx1"/>
              </a:solidFill>
            </a:endParaRPr>
          </a:p>
          <a:p>
            <a:endParaRPr lang="pl-PL" b="1" dirty="0" smtClean="0">
              <a:solidFill>
                <a:schemeClr val="tx1"/>
              </a:solidFill>
            </a:endParaRPr>
          </a:p>
          <a:p>
            <a:r>
              <a:rPr lang="pl-PL" b="1" dirty="0" smtClean="0">
                <a:solidFill>
                  <a:schemeClr val="tx1"/>
                </a:solidFill>
              </a:rPr>
              <a:t>Weryfikacja wniosków o płatność oraz dokonywanie zmian wniosku o dofinansowanie w ramach Działania </a:t>
            </a:r>
            <a:r>
              <a:rPr lang="pl-PL" b="1" dirty="0" smtClean="0">
                <a:solidFill>
                  <a:schemeClr val="tx1"/>
                </a:solidFill>
              </a:rPr>
              <a:t>9.2</a:t>
            </a:r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6D75657-1BF5-F04B-A913-177171CAC5E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3529" y="914379"/>
            <a:ext cx="893066" cy="1195387"/>
          </a:xfrm>
          <a:prstGeom prst="rect">
            <a:avLst/>
          </a:prstGeom>
        </p:spPr>
      </p:pic>
      <p:grpSp>
        <p:nvGrpSpPr>
          <p:cNvPr id="9" name="Grupa 8"/>
          <p:cNvGrpSpPr/>
          <p:nvPr/>
        </p:nvGrpSpPr>
        <p:grpSpPr>
          <a:xfrm>
            <a:off x="101697" y="97969"/>
            <a:ext cx="5445579" cy="963383"/>
            <a:chOff x="101697" y="97969"/>
            <a:chExt cx="5445579" cy="963383"/>
          </a:xfrm>
        </p:grpSpPr>
        <p:sp>
          <p:nvSpPr>
            <p:cNvPr id="5" name="Prostokąt 4" descr="Pomarańczowy prostokąt stanowiący tło pod obrazkiem z logotypami" title="Pomarańczowy prostokąt"/>
            <p:cNvSpPr/>
            <p:nvPr/>
          </p:nvSpPr>
          <p:spPr>
            <a:xfrm>
              <a:off x="101697" y="97969"/>
              <a:ext cx="5445579" cy="963383"/>
            </a:xfrm>
            <a:prstGeom prst="rect">
              <a:avLst/>
            </a:prstGeom>
            <a:solidFill>
              <a:srgbClr val="FF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8D393CC8-9DF3-6145-863A-BF7CC1F3C1A3}"/>
                </a:ext>
              </a:extLst>
            </p:cNvPr>
            <p:cNvSpPr/>
            <p:nvPr/>
          </p:nvSpPr>
          <p:spPr>
            <a:xfrm>
              <a:off x="233096" y="209049"/>
              <a:ext cx="5140416" cy="705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564" y="217126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1519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Dobór próby dokumentów do kontroli wniosków o płatność. Założenia metodyki Instytucji Pośredniczącej RPO WD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pl-PL" altLang="pl-PL" sz="24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UWAGA!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pl-PL" altLang="pl-PL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Wydatki dotyczące przeprowadzanych zamówień publicznych będą stanowić część składową próby dokumentacji weryfikowanej na etapie wniosku Beneficjenta o płatność, w ramach której sprawdzeniu podlega dokumentacja źródłowa. 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pl-PL" altLang="pl-PL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przypadku wystąpienia zamówień publicznych realizowanych w oparciu o ustawę </a:t>
            </a:r>
            <a:r>
              <a:rPr lang="pl-PL" altLang="pl-PL" sz="1600" dirty="0" err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pzp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 wartości równej lub wyższej od progu </a:t>
            </a:r>
            <a:r>
              <a:rPr lang="pl-PL" alt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unijnych o kt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ó</a:t>
            </a:r>
            <a:r>
              <a:rPr lang="pl-PL" alt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rych mowa w art. 3 ustawy </a:t>
            </a:r>
            <a:r>
              <a:rPr lang="pl-PL" altLang="pl-PL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pzp</a:t>
            </a:r>
            <a:r>
              <a:rPr lang="pl-PL" alt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weryfikacja 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uwzględnia obowiązkowo dokumenty związane z wyborem tych wykonawców.  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pl-PL" altLang="pl-PL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Jeżeli w trakcie weryfikacji danego wniosku o płatność wykryto wydatki niekwalifikowalne, które mogą mieć istotny wpływ na prawidłowość realizacji projektu, Instytucja Pośrednicząca powinna zwiększyć próbę kontrolowanych dokumentów w danym obszarze, lub poddać weryfikacji wszystkie dokumenty z danego obszaru, dotyczące weryfikowanego okresu rozliczeniowego. 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10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62592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pl-PL" altLang="pl-PL" sz="2400" b="1" dirty="0"/>
              <a:t>Dokonywanie zmian w budżecie projektu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800" b="1" dirty="0"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 dirty="0" smtClean="0"/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 dirty="0" smtClean="0"/>
              <a:t>Jeśli </a:t>
            </a:r>
            <a:r>
              <a:rPr lang="pl-PL" altLang="pl-PL" sz="1800" dirty="0"/>
              <a:t>zmiana dokonywana jest w ramach 10% elastyczności budżetu, nie ma konieczności informowania o niej Instytucję Pośredniczącą</a:t>
            </a:r>
            <a:r>
              <a:rPr lang="pl-PL" altLang="pl-PL" sz="1800" dirty="0" smtClean="0"/>
              <a:t>. Nie mniej </a:t>
            </a:r>
            <a:r>
              <a:rPr lang="pl-PL" altLang="pl-PL" sz="1800" b="1" u="sng" dirty="0" smtClean="0"/>
              <a:t>IP RPO WD ZALECA KAŻDORAZOWE SKONSULTOWANIE WPROWADZANYCH ZMIAN Z OPIEKUNEM PROJEKTU.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 dirty="0"/>
              <a:t>W przypadku jednak, gdy ma to wpływ na wysokość jakiegoś limitu (np. limit </a:t>
            </a:r>
            <a:r>
              <a:rPr lang="pl-PL" altLang="pl-PL" sz="1800" i="1" dirty="0"/>
              <a:t>cross-</a:t>
            </a:r>
            <a:r>
              <a:rPr lang="pl-PL" altLang="pl-PL" sz="1800" i="1" dirty="0" err="1"/>
              <a:t>financing</a:t>
            </a:r>
            <a:r>
              <a:rPr lang="pl-PL" altLang="pl-PL" sz="1800" dirty="0"/>
              <a:t> i środków trwałych), powoduje to konieczność zmiany wniosku o dofinansowanie, ale bez konieczności aneksowania umowy. </a:t>
            </a:r>
            <a:endParaRPr lang="pl-PL" altLang="pl-PL" sz="1800" dirty="0" smtClean="0"/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 dirty="0"/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1800" dirty="0" smtClean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1800" b="1" u="sng" dirty="0" smtClean="0"/>
              <a:t>Zmiany związane z COVID-19!!!!</a:t>
            </a:r>
            <a:endParaRPr lang="pl-PL" altLang="pl-PL" sz="1800" b="1" u="sng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11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0376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Zastosowanie reguły proporcjonalności  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18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Właściwa instytucja będąca stroną umowy zobowiązuje beneficjenta w umowie o dofinansowanie projektu do jego realizacji w zakresie określonym i zatwierdzonym we wniosku o dofinansowanie, z uwzględnieniem konieczności zachowania trwałości rezultatów projektu. 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18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Na etapie rozliczenia końcowego wniosku o płatność kwalifikowalność wydatków w projekcie oceniana jest w odniesieniu do stopnia osiągnięcia założeń merytorycznych określonych we wniosku o dofinansowanie projektu, co jest określane jako „reguła proporcjonalności”.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18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Właściwa instytucja będąca stroną umowy o dofinansowanie projektu podejmuje decyzję o:</a:t>
            </a:r>
          </a:p>
          <a:p>
            <a:pPr marL="342900" lvl="0" indent="-342900" algn="ctr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odstąpieniu od rozliczenia projektu zgodnie z regułą proporcjonalności przypadku wystąpienia siły wyższej,</a:t>
            </a:r>
          </a:p>
          <a:p>
            <a:pPr marL="342900" lvl="0" indent="-342900" algn="ctr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obniżeniu wysokości albo odstąpieniu od żądania zwrotu wydatków niekwalifikowalnych z tytułu reguły proporcjonalności, jeśli Beneficjent o to zawnioskuje lub należycie uzasadni przyczyny nieosiągnięcia założeń, w szczególności wykaże swoje starania zmierzające do osiągnięcia założeń projektu. 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12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261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Baza Konkurencyjności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pl-PL" altLang="pl-PL" sz="18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Baza konkurencyjności dla perspektywy finansowej 2014-2020 dostępna jest pod adresem </a:t>
            </a: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https://bazakonkurencyjnosci.funduszeeuropejskie.gov.pl</a:t>
            </a: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oraz </a:t>
            </a: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hlinkClick r:id="rId4"/>
              </a:rPr>
              <a:t>https://konkurencyjnosc.gov.pl</a:t>
            </a: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.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Jest to narzędzie służące publikacji zapytań ofertowych przez Beneficjentów zobowiązanych do stosowania zasady konkurencyjności. Zasada ta wynika </a:t>
            </a:r>
            <a:b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altLang="pl-PL" sz="1800" i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Wytycznych w zakresie kwalifikowalności wydatków w ramach Europejskiego Funduszu Rozwoju Regionalnego, Europejskiego Funduszu Społecznego oraz Funduszu Spójności na lata 2014-2020 </a:t>
            </a: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powinna być stosowana przez Beneficjentów w przypadku udzielania zamówień, których wartość przekracza 50 tys. zł netto.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celu ułatwienia użytkownikom korzystania z Bazy, na stronie są opublikowane instrukcje „Jak dodać ogłoszenie”, „Jak znaleźć ogłoszenie”, zawierające zalecenia </a:t>
            </a:r>
            <a:b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 wskazówki?”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13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3971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Baza Konkurencyjności, a rozeznanie rynku 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pl-PL" altLang="pl-PL" sz="16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Zasada konkurencyjności ma zastosowanie do zamówień o wartości powyżej 50 tys. zł netto, a rozeznanie rynku do wydatków o wartości od 20 tys. zł netto do 50 tys. zł netto włącznie. Zarówno rozeznanie rynku, jak i zasada konkurencyjności zmierzają do wyboru najkorzystniejszej oferty, jednakże w przypadku zasady konkurencyjności wymagane jest ponadto przeprowadzenie postępowania o udzielenie zamówienia publicznego w sposób zapewniający w szczególności zachowanie uczciwej konkurencji i równe traktowanie wykonawców. Celem </a:t>
            </a:r>
            <a:r>
              <a:rPr lang="pl-PL" altLang="pl-PL" sz="1600" i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Wytycznych w zakresie kwalifikowalności wydatków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zatem jest, aby dla wydatków o wartości poniżej 50 tys. zł netto włącznie zastosowanie miała bardziej uproszczona procedura wyboru najkorzystniejszej oferty aniżeli zasada konkurencyjności. Jednakże, w związku z faktem, że </a:t>
            </a:r>
            <a:r>
              <a:rPr lang="pl-PL" altLang="pl-PL" sz="1600" i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Wytyczne 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nie przewidują możliwości zastąpienia procedury rozeznania rynku zasadą konkurencyjności, beneficjenci dla wydatków do 50 tys. PLN netto włącznie mogą zastosować zasadę konkurencyjności pod warunkiem dopełnienia procedur rozeznania rynku wskazanych w </a:t>
            </a:r>
            <a:r>
              <a:rPr lang="pl-PL" altLang="pl-PL" sz="1600" i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Wytycznych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i umowie o dofinansowanie. </a:t>
            </a:r>
            <a:r>
              <a:rPr lang="pl-PL" altLang="pl-PL" sz="1600" i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Bazakonkurencyjności.gov.pl </a:t>
            </a:r>
            <a:r>
              <a:rPr lang="pl-PL" alt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dedykowana zamówieniom udzielanym zgodnie z zasadą konkurencyjności nie służy jednak do upubliczniania zapytań ofertowych powstałych w związku z prowadzonym rozeznaniem rynku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14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73389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dirty="0"/>
              <a:t>Łączenie zamówień publicznych lidera i partnera</a:t>
            </a:r>
            <a:br>
              <a:rPr lang="pl-PL" altLang="pl-PL" sz="2400" b="1" dirty="0"/>
            </a:br>
            <a:r>
              <a:rPr lang="pl-PL" altLang="pl-PL" sz="2400" b="1" dirty="0"/>
              <a:t> w projekcie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000" b="1" dirty="0"/>
              <a:t> </a:t>
            </a:r>
            <a:endParaRPr lang="pl-PL" altLang="pl-PL" sz="18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000" i="1" dirty="0" smtClean="0"/>
              <a:t>    Wytyczne </a:t>
            </a:r>
            <a:r>
              <a:rPr lang="pl-PL" altLang="pl-PL" sz="2000" i="1" dirty="0"/>
              <a:t>w zakresie kwalifikowalności … </a:t>
            </a:r>
            <a:r>
              <a:rPr lang="pl-PL" altLang="pl-PL" sz="2000" dirty="0"/>
              <a:t>nie nakładają na Beneficjenta jako lidera współodpowiedzialnego za realizację projektu partnerskiego obowiązku szacowania wartości zamówienia z uwzględnieniem wartości zamówień planowanych do realizacji przez poszczególnych jego partnerów. </a:t>
            </a:r>
            <a:r>
              <a:rPr lang="pl-PL" altLang="pl-PL" sz="2000" b="1" dirty="0"/>
              <a:t>W związku z tym, że lider i partner stanowią odrębne podmioty posiadające samodzielność finansową, jako zamawiający udzielają zamówienia związanego z ich własną działalnością, a więc wartość udzielanego zamówienia ustala się odrębnie</a:t>
            </a:r>
            <a:r>
              <a:rPr lang="pl-PL" altLang="pl-PL" sz="1800" b="1" dirty="0"/>
              <a:t>. </a:t>
            </a:r>
            <a:endParaRPr lang="pl-PL" altLang="pl-PL" sz="1800" i="1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15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8529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Weryfikacja wniosku o płatność w zakresie </a:t>
            </a:r>
            <a:b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kwalifikowalności VAT 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1) Zgodnie ze wzorem listy sprawdzającej do wniosku o płatność w ramach RPO WD należy zweryfikować: Czy w przypadku wykazania we wniosku podatku VAT jest on kwalifikowalny? Weryfikacja polega na sprawdzeniu zgodności z oświadczeniem złożonym do umowy o dofinansowanie, </a:t>
            </a:r>
            <a:r>
              <a:rPr lang="pl-PL" altLang="pl-PL" sz="1800" b="1" u="sng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 następnie przekazywanym aktualnym oświadczeniem </a:t>
            </a: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przypadku weryfikacji wniosków o płatność.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 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2)  W przypadku: 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a) projektu, w którym beneficjent lub partner wskazuje, że wniosek zawiera/częściowo zawiera wydatki dotyczące podatku VAT i 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b) wyłącznie beneficjenta lub partnera, którzy na etapie oceny wniosku o dofinansowanie nie byli czynnymi podatnikami VAT, albo byli ale prowadzili działalność zwolnioną z VAT 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Weryfikacja obejmuje każdy wniosek o płatność i jest przeprowadzana w oparciu o Portal Podatkowy Ministerstwa Finansów </a:t>
            </a:r>
            <a:r>
              <a:rPr lang="pl-PL" altLang="pl-PL" sz="1800" u="sng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  <a:hlinkClick r:id="rId3"/>
              </a:rPr>
              <a:t>https://ppuslugi.mf.gov.pl/_/#1</a:t>
            </a: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 –</a:t>
            </a:r>
            <a:r>
              <a:rPr lang="pl-PL" altLang="pl-PL" sz="18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 zakładce sprawdź podmiot w VAT. </a:t>
            </a:r>
            <a:endParaRPr lang="pl-PL" altLang="pl-PL" sz="18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16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8095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Weryfikacja wniosku o płatność w zakresie </a:t>
            </a:r>
            <a:b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kwalifikowalności VAT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3)  W przypadku beneficjenta lub partnerów, którzy są zarejestrowani jako czynni podatnicy VAT, IP RPO WD sprawdza kwalifikowalność podatku VAT </a:t>
            </a:r>
            <a:r>
              <a:rPr lang="pl-PL" altLang="pl-PL" sz="18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ramach weryfikacji pogłębionej, tj. potwierdza, że dokumenty objęte próbą nie są ujęte w rejestrze VAT (zakupowym) z danego miesiąca. </a:t>
            </a:r>
            <a:endParaRPr lang="pl-PL" altLang="pl-PL" sz="18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endParaRPr lang="pl-PL" altLang="pl-PL" sz="18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</a:pPr>
            <a:r>
              <a:rPr lang="pl-PL" altLang="pl-PL" sz="18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4)  Na każdym etapie rozliczania projektu, w ramach weryfikacji wniosku o płatność, IP RPO WD może zażądać wyjaśnień lub dokumentów od beneficjenta, jeżeli ma wątpliwości co do kwalifikowalności podatku VAT ujętego we wniosku o płatność.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17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11251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CB6344A8-0E82-F44D-BAA7-7007347FCD6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069145"/>
            <a:ext cx="9143999" cy="5542671"/>
          </a:xfrm>
          <a:prstGeom prst="rect">
            <a:avLst/>
          </a:prstGeom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1257300" y="2404382"/>
            <a:ext cx="7886700" cy="2049236"/>
          </a:xfrm>
        </p:spPr>
        <p:txBody>
          <a:bodyPr/>
          <a:lstStyle/>
          <a:p>
            <a:pPr algn="ctr"/>
            <a:r>
              <a:rPr lang="pl-PL" altLang="pl-PL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Monitorowanie  </a:t>
            </a:r>
            <a:r>
              <a:rPr lang="pl-PL" altLang="pl-PL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40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kryteriów </a:t>
            </a:r>
            <a:r>
              <a:rPr lang="pl-PL" altLang="pl-PL" sz="4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oceny i wskaźniki</a:t>
            </a:r>
            <a:endParaRPr lang="pl-PL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18</a:t>
            </a:fld>
            <a:endParaRPr lang="pl-PL"/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5" name="Prostokąt 4">
              <a:extLst>
                <a:ext uri="{FF2B5EF4-FFF2-40B4-BE49-F238E27FC236}">
                  <a16:creationId xmlns:a16="http://schemas.microsoft.com/office/drawing/2014/main" id="{01355FEC-1CF7-B840-9DF6-3C1F108E32B5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9D39D8C-B1CA-DB4F-BC55-2CCFCE22FB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42537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997" y="1484555"/>
            <a:ext cx="8568952" cy="4604273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30000"/>
              </a:lnSpc>
              <a:buNone/>
            </a:pPr>
            <a:endParaRPr lang="pl-PL" sz="1700" spc="30" dirty="0">
              <a:cs typeface="Arial" panose="020B0604020202020204" pitchFamily="34" charset="0"/>
            </a:endParaRPr>
          </a:p>
          <a:p>
            <a:pPr marL="457200" lvl="1" indent="0">
              <a:lnSpc>
                <a:spcPct val="130000"/>
              </a:lnSpc>
              <a:buNone/>
            </a:pPr>
            <a:endParaRPr lang="pl-PL" sz="1700" spc="30" dirty="0" smtClean="0">
              <a:cs typeface="Arial" panose="020B0604020202020204" pitchFamily="34" charset="0"/>
            </a:endParaRPr>
          </a:p>
          <a:p>
            <a:pPr marL="457200" lvl="1" indent="0">
              <a:lnSpc>
                <a:spcPct val="130000"/>
              </a:lnSpc>
              <a:buNone/>
            </a:pPr>
            <a:r>
              <a:rPr lang="pl-PL" sz="1700" spc="30" dirty="0" smtClean="0">
                <a:cs typeface="Arial" panose="020B0604020202020204" pitchFamily="34" charset="0"/>
              </a:rPr>
              <a:t> </a:t>
            </a:r>
            <a:endParaRPr lang="pl-PL" sz="1700" spc="30" dirty="0">
              <a:cs typeface="Arial" panose="020B0604020202020204" pitchFamily="34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26473" y="2133600"/>
            <a:ext cx="7988877" cy="2078182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/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>
                <a:latin typeface="+mn-lt"/>
                <a:ea typeface="+mn-ea"/>
                <a:cs typeface="+mn-cs"/>
              </a:rPr>
              <a:t/>
            </a:r>
            <a:br>
              <a:rPr lang="pl-PL" sz="2400" b="1" spc="30" dirty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/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1. Kryteria dostępu 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2. Kryteria premiujące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3. Wskaźniki produktu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4. Wskaźniki rezultatu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5. Wskaźniki specyficzne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6. Wskaźniki </a:t>
            </a:r>
            <a:r>
              <a:rPr lang="pl-PL" sz="2400" b="1" spc="30" dirty="0" err="1" smtClean="0">
                <a:latin typeface="+mn-lt"/>
                <a:ea typeface="+mn-ea"/>
                <a:cs typeface="+mn-cs"/>
              </a:rPr>
              <a:t>covidowe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/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7. Trwałość projektu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 smtClean="0">
                <a:latin typeface="+mn-lt"/>
                <a:ea typeface="+mn-ea"/>
                <a:cs typeface="+mn-cs"/>
              </a:rPr>
              <a:t>8. Trwałość rezultatów</a:t>
            </a:r>
            <a:br>
              <a:rPr lang="pl-PL" sz="2400" b="1" spc="30" dirty="0" smtClean="0">
                <a:latin typeface="+mn-lt"/>
                <a:ea typeface="+mn-ea"/>
                <a:cs typeface="+mn-cs"/>
              </a:rPr>
            </a:br>
            <a:r>
              <a:rPr lang="pl-PL" sz="2400" b="1" spc="30" dirty="0">
                <a:latin typeface="+mn-lt"/>
                <a:ea typeface="+mn-ea"/>
                <a:cs typeface="+mn-cs"/>
              </a:rPr>
              <a:t/>
            </a:r>
            <a:br>
              <a:rPr lang="pl-PL" sz="2400" b="1" spc="30" dirty="0">
                <a:latin typeface="+mn-lt"/>
                <a:ea typeface="+mn-ea"/>
                <a:cs typeface="+mn-cs"/>
              </a:rPr>
            </a:b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8" name="Grupa 7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9" name="Prostokąt 8">
              <a:extLst>
                <a:ext uri="{FF2B5EF4-FFF2-40B4-BE49-F238E27FC236}">
                  <a16:creationId xmlns:a16="http://schemas.microsoft.com/office/drawing/2014/main" id="{A5F85A91-38AE-844F-B181-B464E497DCCA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0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BDFA1E8-88EA-9443-BEE7-8F7794161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764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>
            <a:extLst>
              <a:ext uri="{FF2B5EF4-FFF2-40B4-BE49-F238E27FC236}">
                <a16:creationId xmlns:a16="http://schemas.microsoft.com/office/drawing/2014/main" id="{403DF153-CC18-6349-A8CE-FBAB04B4B95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711" y="970844"/>
            <a:ext cx="5091290" cy="5750631"/>
          </a:xfrm>
          <a:prstGeom prst="rect">
            <a:avLst/>
          </a:prstGeom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420233" y="3055130"/>
            <a:ext cx="4859463" cy="1582057"/>
          </a:xfrm>
        </p:spPr>
        <p:txBody>
          <a:bodyPr/>
          <a:lstStyle/>
          <a:p>
            <a: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  <a:t>Ogólne </a:t>
            </a:r>
            <a:br>
              <a:rPr lang="pl-PL" sz="32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zasady kwalifikowalności wydatków</a:t>
            </a:r>
            <a:endParaRPr lang="pl-PL" sz="3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2</a:t>
            </a:fld>
            <a:endParaRPr lang="pl-PL" dirty="0"/>
          </a:p>
        </p:txBody>
      </p:sp>
      <p:grpSp>
        <p:nvGrpSpPr>
          <p:cNvPr id="3" name="Grupa 2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2" name="Prostokąt 1">
              <a:extLst>
                <a:ext uri="{FF2B5EF4-FFF2-40B4-BE49-F238E27FC236}">
                  <a16:creationId xmlns:a16="http://schemas.microsoft.com/office/drawing/2014/main" id="{CEB699D1-814C-7940-9F39-BB9AD981A816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4D4436CC-7A58-8747-88BB-BAEB269F2D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3590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121" y="1869622"/>
            <a:ext cx="8239991" cy="3135086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/>
              <a:t>Zasada </a:t>
            </a:r>
            <a:r>
              <a:rPr lang="pl-PL" sz="1800" dirty="0"/>
              <a:t>równości szans kobiet i mężczyzn, to zasada, która ma prowadzić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dirty="0"/>
              <a:t>podejmowania działań na rzecz osiągnięcia stanu, w którym kobietom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mężczyznom przypisuje się taką samą wartość społeczną, równe prawa i równe obowiązki oraz gdy mają oni równy dostęp do zasobów (środki finansowe, szanse rozwoju), z których mogą korzystać. Zasada ta ma gwarantować możliwość wyboru drogi życiowej bez ograniczeń wynikających ze stereotypów płci. Jest to również uwzględnienie perspektywy płci w głównym nurcie wszystkich procesów politycznych, priorytetów i działań w ramach RPO WD, na wszystkich jego etapach wdrażania,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tj</a:t>
            </a:r>
            <a:r>
              <a:rPr lang="pl-PL" sz="1800" dirty="0"/>
              <a:t>. na etapie planowania, realizacji, ewaluacji. To celowe, systematyczne i świadome ocenianie danej polityki i działań z perspektywy wpływu na warunki życia kobiet i mężczyzn, które ma na celu przeciwdziałanie dyskryminacji i osiągniecie równości szans kobiet i mężczyzn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49"/>
            <a:ext cx="7933459" cy="853621"/>
          </a:xfrm>
        </p:spPr>
        <p:txBody>
          <a:bodyPr/>
          <a:lstStyle/>
          <a:p>
            <a:pPr lvl="0" algn="ctr"/>
            <a:r>
              <a:rPr lang="pl-PL" sz="2400" b="1" dirty="0"/>
              <a:t>Kryterium </a:t>
            </a:r>
            <a:r>
              <a:rPr lang="pl-PL" sz="2400" b="1" dirty="0" smtClean="0"/>
              <a:t>horyzontalne</a:t>
            </a:r>
            <a:br>
              <a:rPr lang="pl-PL" sz="2400" b="1" dirty="0" smtClean="0"/>
            </a:br>
            <a:r>
              <a:rPr lang="pl-PL" sz="1800" b="1" dirty="0" smtClean="0"/>
              <a:t>Zasada </a:t>
            </a:r>
            <a:r>
              <a:rPr lang="pl-PL" sz="1800" b="1" dirty="0"/>
              <a:t>równości szans kobiet i </a:t>
            </a:r>
            <a:r>
              <a:rPr lang="pl-PL" sz="1800" b="1" dirty="0" smtClean="0"/>
              <a:t>mężczyzn  </a:t>
            </a:r>
            <a:endParaRPr lang="pl-PL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5F85A91-38AE-844F-B181-B464E497DCCA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BDFA1E8-88EA-9443-BEE7-8F7794161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61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0793" y="2130879"/>
            <a:ext cx="8239991" cy="3608614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 smtClean="0"/>
              <a:t>Zasada </a:t>
            </a:r>
            <a:r>
              <a:rPr lang="pl-PL" sz="1800" dirty="0"/>
              <a:t>równości szans i niedyskryminacji polega na umożliwieniu wszystkim osobom – bez względu na płeć, wiek, niepełnosprawność, rasę lub pochodzenie etniczne, wyznawaną religię lub światopogląd, orientację seksualną, miejsce zamieszkania – sprawiedliwego, pełnego uczestnictwa we wszystkich dziedzinach życia na jednakowych zasadach.</a:t>
            </a:r>
          </a:p>
          <a:p>
            <a:pPr marL="0" indent="0" algn="just">
              <a:buNone/>
            </a:pPr>
            <a:r>
              <a:rPr lang="pl-PL" sz="1800" dirty="0"/>
              <a:t>Wnioskodawca zobowiązany jest do realizacji projektu w oparciu o standardy dostępności dla polityki spójności na lata 2014-2020. Jest to zestaw jakościowych i technicznych wymagań w stosunku do wsparcia finansowanego ze środków funduszy polityki spójności, w celu zapewnienia osobom z niepełnosprawnościami możliwości skorzystania z udziału w projektach, jak i z efektów ich realizacji. Wnioskodawcę obowiązuje 6 standardów: szkoleniowy, edukacyjny, informacyjno-promocyjny, cyfrowy, architektoniczny oraz transportowy.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50"/>
            <a:ext cx="7933459" cy="1082222"/>
          </a:xfrm>
        </p:spPr>
        <p:txBody>
          <a:bodyPr/>
          <a:lstStyle/>
          <a:p>
            <a:pPr lvl="0" algn="ctr"/>
            <a:r>
              <a:rPr lang="pl-PL" sz="2400" b="1" dirty="0" smtClean="0"/>
              <a:t>Kryterium horyzontalne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1800" b="1" dirty="0"/>
              <a:t>Zasada równości szans i niedyskryminacji, w tym dostępności dla osób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z niepełnosprawnościami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5F85A91-38AE-844F-B181-B464E497DCCA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BDFA1E8-88EA-9443-BEE7-8F7794161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096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778" y="1992086"/>
            <a:ext cx="8239991" cy="4419472"/>
          </a:xfrm>
        </p:spPr>
        <p:txBody>
          <a:bodyPr/>
          <a:lstStyle/>
          <a:p>
            <a:pPr marL="360000" lvl="1" indent="-288000">
              <a:lnSpc>
                <a:spcPct val="114000"/>
              </a:lnSpc>
              <a:spcBef>
                <a:spcPts val="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spc="30" dirty="0">
                <a:cs typeface="Arial" panose="020B0604020202020204" pitchFamily="34" charset="0"/>
              </a:rPr>
              <a:t>Standard szkoleniowy dotyczy realizacji szkoleń, kursów, warsztatów </a:t>
            </a:r>
            <a:br>
              <a:rPr lang="pl-PL" sz="1700" spc="30" dirty="0">
                <a:cs typeface="Arial" panose="020B0604020202020204" pitchFamily="34" charset="0"/>
              </a:rPr>
            </a:br>
            <a:r>
              <a:rPr lang="pl-PL" sz="1700" spc="30" dirty="0">
                <a:cs typeface="Arial" panose="020B0604020202020204" pitchFamily="34" charset="0"/>
              </a:rPr>
              <a:t>czy </a:t>
            </a:r>
            <a:r>
              <a:rPr lang="pl-PL" sz="1700" spc="30" dirty="0" smtClean="0">
                <a:cs typeface="Arial" panose="020B0604020202020204" pitchFamily="34" charset="0"/>
              </a:rPr>
              <a:t>doradztwa</a:t>
            </a:r>
          </a:p>
          <a:p>
            <a:pPr marL="360000" lvl="1" indent="-288000">
              <a:lnSpc>
                <a:spcPct val="114000"/>
              </a:lnSpc>
              <a:spcBef>
                <a:spcPts val="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spc="30" dirty="0" smtClean="0">
                <a:cs typeface="Arial" panose="020B0604020202020204" pitchFamily="34" charset="0"/>
              </a:rPr>
              <a:t>Standard </a:t>
            </a:r>
            <a:r>
              <a:rPr lang="pl-PL" sz="1700" spc="30" dirty="0">
                <a:cs typeface="Arial" panose="020B0604020202020204" pitchFamily="34" charset="0"/>
              </a:rPr>
              <a:t>cyfrowy dotyczy dokumentów elektronicznych, multimediów, serwisów internetowych (m.in. innymi strony, portale, platformy i moduły </a:t>
            </a:r>
            <a:r>
              <a:rPr lang="pl-PL" sz="1700" spc="30" dirty="0" smtClean="0"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cs typeface="Arial" panose="020B0604020202020204" pitchFamily="34" charset="0"/>
              </a:rPr>
            </a:br>
            <a:r>
              <a:rPr lang="pl-PL" sz="1700" spc="30" dirty="0" smtClean="0">
                <a:cs typeface="Arial" panose="020B0604020202020204" pitchFamily="34" charset="0"/>
              </a:rPr>
              <a:t>e-learningowe</a:t>
            </a:r>
            <a:r>
              <a:rPr lang="pl-PL" sz="1700" spc="30" dirty="0">
                <a:cs typeface="Arial" panose="020B0604020202020204" pitchFamily="34" charset="0"/>
              </a:rPr>
              <a:t>, aplikacje webowe, formularze online, serwisy </a:t>
            </a:r>
            <a:r>
              <a:rPr lang="pl-PL" sz="1700" spc="30" dirty="0" smtClean="0">
                <a:cs typeface="Arial" panose="020B0604020202020204" pitchFamily="34" charset="0"/>
              </a:rPr>
              <a:t>społecznościowe)</a:t>
            </a:r>
          </a:p>
          <a:p>
            <a:pPr marL="360000" lvl="1" indent="-288000">
              <a:lnSpc>
                <a:spcPct val="114000"/>
              </a:lnSpc>
              <a:spcBef>
                <a:spcPts val="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spc="30" dirty="0" smtClean="0">
                <a:cs typeface="Arial" panose="020B0604020202020204" pitchFamily="34" charset="0"/>
              </a:rPr>
              <a:t>Standard </a:t>
            </a:r>
            <a:r>
              <a:rPr lang="pl-PL" sz="1700" spc="30" dirty="0">
                <a:cs typeface="Arial" panose="020B0604020202020204" pitchFamily="34" charset="0"/>
              </a:rPr>
              <a:t>edukacyjny dotyczy budowanych, modernizowanych </a:t>
            </a:r>
            <a:r>
              <a:rPr lang="pl-PL" sz="1700" spc="30" dirty="0" smtClean="0"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cs typeface="Arial" panose="020B0604020202020204" pitchFamily="34" charset="0"/>
              </a:rPr>
            </a:br>
            <a:r>
              <a:rPr lang="pl-PL" sz="1700" spc="30" dirty="0" smtClean="0">
                <a:cs typeface="Arial" panose="020B0604020202020204" pitchFamily="34" charset="0"/>
              </a:rPr>
              <a:t>lub </a:t>
            </a:r>
            <a:r>
              <a:rPr lang="pl-PL" sz="1700" spc="30" dirty="0">
                <a:cs typeface="Arial" panose="020B0604020202020204" pitchFamily="34" charset="0"/>
              </a:rPr>
              <a:t>wyposażanych placówek </a:t>
            </a:r>
            <a:r>
              <a:rPr lang="pl-PL" sz="1700" spc="30" dirty="0" smtClean="0">
                <a:cs typeface="Arial" panose="020B0604020202020204" pitchFamily="34" charset="0"/>
              </a:rPr>
              <a:t>edukacyjnych</a:t>
            </a:r>
          </a:p>
          <a:p>
            <a:pPr marL="360000" lvl="1" indent="-288000">
              <a:lnSpc>
                <a:spcPct val="114000"/>
              </a:lnSpc>
              <a:spcBef>
                <a:spcPts val="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spc="30" dirty="0" smtClean="0">
                <a:cs typeface="Arial" panose="020B0604020202020204" pitchFamily="34" charset="0"/>
              </a:rPr>
              <a:t>Standard </a:t>
            </a:r>
            <a:r>
              <a:rPr lang="pl-PL" sz="1700" spc="30" dirty="0">
                <a:cs typeface="Arial" panose="020B0604020202020204" pitchFamily="34" charset="0"/>
              </a:rPr>
              <a:t>informacyjno-promocyjny dotyczy organizowanych kampanii medialnych, materiałów informacyjnych i wydarzeń informacyjno-promocyjnych </a:t>
            </a:r>
            <a:br>
              <a:rPr lang="pl-PL" sz="1700" spc="30" dirty="0">
                <a:cs typeface="Arial" panose="020B0604020202020204" pitchFamily="34" charset="0"/>
              </a:rPr>
            </a:br>
            <a:r>
              <a:rPr lang="pl-PL" sz="1700" spc="30" dirty="0">
                <a:cs typeface="Arial" panose="020B0604020202020204" pitchFamily="34" charset="0"/>
              </a:rPr>
              <a:t>w ramach </a:t>
            </a:r>
            <a:r>
              <a:rPr lang="pl-PL" sz="1700" spc="30" dirty="0" smtClean="0">
                <a:cs typeface="Arial" panose="020B0604020202020204" pitchFamily="34" charset="0"/>
              </a:rPr>
              <a:t>projektów</a:t>
            </a:r>
          </a:p>
          <a:p>
            <a:pPr marL="360000" lvl="1" indent="-288000">
              <a:lnSpc>
                <a:spcPct val="114000"/>
              </a:lnSpc>
              <a:spcBef>
                <a:spcPts val="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spc="30" dirty="0" smtClean="0">
                <a:cs typeface="Arial" panose="020B0604020202020204" pitchFamily="34" charset="0"/>
              </a:rPr>
              <a:t>Standard </a:t>
            </a:r>
            <a:r>
              <a:rPr lang="pl-PL" sz="1700" spc="30" dirty="0">
                <a:cs typeface="Arial" panose="020B0604020202020204" pitchFamily="34" charset="0"/>
              </a:rPr>
              <a:t>architektoniczny dotyczy dostosowania architektonicznego budynków jak i otoczenia dla osób z </a:t>
            </a:r>
            <a:r>
              <a:rPr lang="pl-PL" sz="1700" spc="30" dirty="0" smtClean="0">
                <a:cs typeface="Arial" panose="020B0604020202020204" pitchFamily="34" charset="0"/>
              </a:rPr>
              <a:t>niepełnosprawnościami</a:t>
            </a:r>
          </a:p>
          <a:p>
            <a:pPr marL="360000" lvl="1" indent="-288000">
              <a:lnSpc>
                <a:spcPct val="114000"/>
              </a:lnSpc>
              <a:spcBef>
                <a:spcPts val="800"/>
              </a:spcBef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Ø"/>
            </a:pPr>
            <a:r>
              <a:rPr lang="pl-PL" sz="1700" spc="30" dirty="0" smtClean="0">
                <a:cs typeface="Arial" panose="020B0604020202020204" pitchFamily="34" charset="0"/>
              </a:rPr>
              <a:t>Standard </a:t>
            </a:r>
            <a:r>
              <a:rPr lang="pl-PL" sz="1700" spc="30" dirty="0">
                <a:cs typeface="Arial" panose="020B0604020202020204" pitchFamily="34" charset="0"/>
              </a:rPr>
              <a:t>transportowy dotyczy infrastruktury transportu publicznego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1032328"/>
            <a:ext cx="7933459" cy="1008744"/>
          </a:xfrm>
        </p:spPr>
        <p:txBody>
          <a:bodyPr/>
          <a:lstStyle/>
          <a:p>
            <a:pPr lvl="0" algn="ctr"/>
            <a:r>
              <a:rPr lang="pl-PL" sz="2400" b="1" dirty="0"/>
              <a:t>Kryterium </a:t>
            </a:r>
            <a:r>
              <a:rPr lang="pl-PL" sz="2400" b="1" dirty="0" smtClean="0"/>
              <a:t>horyzontalne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1800" b="1" dirty="0"/>
              <a:t>Zasada równości szans i niedyskryminacji, w tym dostępności dla osób </a:t>
            </a:r>
            <a:br>
              <a:rPr lang="pl-PL" sz="1800" b="1" dirty="0"/>
            </a:br>
            <a:r>
              <a:rPr lang="pl-PL" sz="1800" b="1" dirty="0"/>
              <a:t>z niepełnosprawnościami cd.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987862" y="6356350"/>
            <a:ext cx="527488" cy="365125"/>
          </a:xfrm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46E84943-3824-4048-8C7E-E7C2E6E4E98B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F22D8D2B-BF2E-D24A-9EAB-9453B7B8BBB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737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855" y="1885949"/>
            <a:ext cx="8229600" cy="418827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 smtClean="0"/>
              <a:t>Zasada </a:t>
            </a:r>
            <a:r>
              <a:rPr lang="pl-PL" sz="1600" dirty="0"/>
              <a:t>zrównoważonego rozwoju oznacza, że rozwój społeczny i gospodarczy nie może pozostawać w konflikcie z interesami ochrony środowiska i ładu przestrzennego. Projektowane działania muszą zatem uwzględniać potrzeby przyszłych pokoleń, dlatego nie mogą naruszać równowagi przyrodniczej i przestrzennej. Wszelkie działania będą realizowane z uwzględnieniem potrzeb zachowania różnorodności biologicznej, zrównoważonego podejścia do użytkowania zasobów przyrody, przywrócenia i utrwalenia ładu przestrzennego oraz wymogów ochrony obszarów cennych przyrodniczo, w tym ich integralności i spójności.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 smtClean="0"/>
              <a:t>Przykłady</a:t>
            </a:r>
            <a:r>
              <a:rPr lang="pl-PL" sz="1600" dirty="0"/>
              <a:t>: minimalizowanie ilości drukowanych materiałów szkoleniowych i umieszczanie ich w sieci w formie elektronicznej, drukowanie dwustronne materiałów szkoleniowych, w miarę możliwości zastępowanie drukowania umieszczaniem ich na stronach www (eliminujemy wtedy również płyty CD), w miarę możliwości wykorzystywanie </a:t>
            </a:r>
            <a:r>
              <a:rPr lang="pl-PL" sz="1600" dirty="0" err="1"/>
              <a:t>sal</a:t>
            </a:r>
            <a:r>
              <a:rPr lang="pl-PL" sz="1600" dirty="0"/>
              <a:t> zaprojektowanych w systemie energooszczędnym, wyrzucanie zużytego papieru do pojemników na makulaturę, świadome używanie klimatyzacji i otwieranie okien w sytuacjach, gdy pozwoli to na utrzymanie właściwej temperatury, korzystanie tylko z niezbędnego źródła światła np. jeśli w pokoju jest tylko 1 osoba – nie trzeba używać wszystkich żarówek.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49"/>
            <a:ext cx="7933459" cy="902607"/>
          </a:xfrm>
        </p:spPr>
        <p:txBody>
          <a:bodyPr/>
          <a:lstStyle/>
          <a:p>
            <a:pPr algn="ctr"/>
            <a:r>
              <a:rPr lang="pl-PL" sz="2400" b="1" dirty="0"/>
              <a:t>Realizacja zasad </a:t>
            </a:r>
            <a:r>
              <a:rPr lang="pl-PL" sz="2400" b="1" dirty="0" smtClean="0"/>
              <a:t>horyzontalnych</a:t>
            </a:r>
            <a:br>
              <a:rPr lang="pl-PL" sz="2400" b="1" dirty="0" smtClean="0"/>
            </a:br>
            <a:r>
              <a:rPr lang="pl-PL" sz="1800" b="1" dirty="0" smtClean="0"/>
              <a:t>Zasada zrównoważonego rozwoju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5F85A91-38AE-844F-B181-B464E497DCCA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BDFA1E8-88EA-9443-BEE7-8F7794161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840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855" y="1787978"/>
            <a:ext cx="8229600" cy="4677368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 smtClean="0"/>
              <a:t>Koncepcja uniwersalnego projektowania - projektowanie produktów, środowiska, programów i usług w taki sposób, by były użyteczne dla wszystkich, w możliwie największym stopniu, bez potrzeby adaptacji lub specjalistycznego projektowania. Uniwersalne projektowanie nie wyklucza możliwości zapewniania dodatkowych udogodnień dla szczególnych grup osób z niepełnosprawnościami, jeżeli jest to potrzebne.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 smtClean="0"/>
              <a:t>Co </a:t>
            </a:r>
            <a:r>
              <a:rPr lang="pl-PL" sz="1450" dirty="0"/>
              <a:t>do zasady, wszystkie produkty projektów realizowanych ze środków EFS, EFRR i FS (produkty, towary, usługi, infrastruktura) są dostępne dla wszystkich osób, w tym również dostosowane do zidentyfikowanych potrzeb osób z niepełnosprawnościami. Oznacza to, że muszą być zgodne z koncepcją uniwersalnego projektowania, opartego na ośmiu regułach: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1. Użyteczność dla osób o różnej sprawności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2. Elastyczność w użytkowaniu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3. Proste i intuicyjne użytkowanie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4. Czytelna informacja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5. Tolerancja na błędy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6. Wygodne użytkowanie bez wysiłku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7. Wielkość i przestrzeń odpowiednie dla dostępu i użytkowania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8. Percepcja równości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50" dirty="0"/>
              <a:t>Wszystkie projekty (zarówno z EFS jak i z EFRR) powinny być dostępne dla osób niepełnosprawnych – </a:t>
            </a:r>
            <a:r>
              <a:rPr lang="pl-PL" sz="1450" dirty="0" smtClean="0"/>
              <a:t/>
            </a:r>
            <a:br>
              <a:rPr lang="pl-PL" sz="1450" dirty="0" smtClean="0"/>
            </a:br>
            <a:r>
              <a:rPr lang="pl-PL" sz="1450" dirty="0" smtClean="0"/>
              <a:t>co </a:t>
            </a:r>
            <a:r>
              <a:rPr lang="pl-PL" sz="1450" dirty="0"/>
              <a:t>nie oznacza automatycznie, że muszą być one uniwersalnie zaprojektowane, tzn. od razu, z góry zapewniać zestaw wszelkiego rodzaju możliwych ułatwień dla różnych rodzajów niepełnosprawności . To dotyczy tylko projektów, w których powstaje nowa infrastruktura lub istniejąca jest znacząco przebudowywana.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49"/>
            <a:ext cx="7933459" cy="853621"/>
          </a:xfrm>
        </p:spPr>
        <p:txBody>
          <a:bodyPr/>
          <a:lstStyle/>
          <a:p>
            <a:pPr algn="ctr"/>
            <a:r>
              <a:rPr lang="pl-PL" sz="2400" b="1" dirty="0"/>
              <a:t>Kryterium </a:t>
            </a:r>
            <a:r>
              <a:rPr lang="pl-PL" sz="2400" b="1" dirty="0" smtClean="0"/>
              <a:t>horyzontalne</a:t>
            </a:r>
            <a:r>
              <a:rPr lang="pl-PL" sz="2400" b="1" dirty="0"/>
              <a:t/>
            </a:r>
            <a:br>
              <a:rPr lang="pl-PL" sz="2400" b="1" dirty="0"/>
            </a:br>
            <a:r>
              <a:rPr lang="pl-PL" sz="1800" b="1" dirty="0"/>
              <a:t>Koncepcja „uniwersalnego projektowania</a:t>
            </a:r>
            <a:r>
              <a:rPr lang="pl-PL" sz="1800" b="1" dirty="0" smtClean="0"/>
              <a:t>”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5F85A91-38AE-844F-B181-B464E497DCCA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BDFA1E8-88EA-9443-BEE7-8F7794161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887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855" y="1975757"/>
            <a:ext cx="8229600" cy="333919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W </a:t>
            </a:r>
            <a:r>
              <a:rPr lang="pl-PL" sz="1800" dirty="0"/>
              <a:t>przypadku planowania projektu/usługi w pierwszej kolejności należy dążyć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dirty="0"/>
              <a:t>zapewnienia jej dostępności w oparciu o koncepcję uniwersalnego projektowania. Mechanizm racjonalnych usprawnień (MRU) jako narzędzie zapewnienia dostępności jest rozpatrywany w drugiej kolejności.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/>
              <a:t>W projektach ogólnodostępnych, w przypadku wystąpienia potrzeby sfinansowania kosztów wynikających z posiadanych niepełnosprawności przez uczestników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lub personel) projektu, Beneficjent korzysta z przesunięcia środków w projekcie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lub </a:t>
            </a:r>
            <a:r>
              <a:rPr lang="pl-PL" sz="1800" dirty="0"/>
              <a:t>wnioskuje do IOK będącej stroną umowy o dofinansowanie projektu o zwiększenie wartości projektu. Maksymalny koszt MRU na 1 osobę w projekcie wynosi wtedy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12 </a:t>
            </a:r>
            <a:r>
              <a:rPr lang="pl-PL" sz="1800" dirty="0"/>
              <a:t>tysięcy złotych brutto.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50"/>
            <a:ext cx="7933459" cy="682914"/>
          </a:xfrm>
        </p:spPr>
        <p:txBody>
          <a:bodyPr/>
          <a:lstStyle/>
          <a:p>
            <a:pPr lvl="0" algn="ctr"/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Mechanizm </a:t>
            </a:r>
            <a:r>
              <a:rPr lang="pl-PL" sz="2400" b="1" dirty="0"/>
              <a:t>racjonalnych usprawnień</a:t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A5F85A91-38AE-844F-B181-B464E497DCCA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BDFA1E8-88EA-9443-BEE7-8F77941611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266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8EA7D16D-E9DB-8948-B674-33E9D82BF68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052931"/>
            <a:ext cx="9144000" cy="3556000"/>
          </a:xfrm>
          <a:prstGeom prst="rect">
            <a:avLst/>
          </a:prstGeom>
        </p:spPr>
      </p:pic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98474" y="963245"/>
            <a:ext cx="8693834" cy="2030581"/>
          </a:xfrm>
        </p:spPr>
        <p:txBody>
          <a:bodyPr/>
          <a:lstStyle/>
          <a:p>
            <a:pPr marL="228600" indent="-228600" algn="ctr"/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Najczęstsze </a:t>
            </a: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problemy w realizacji oraz błędy popełniane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 etapie sporządzania wniosku </a:t>
            </a:r>
            <a:b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płatność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26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39EF4A1A-6E1B-8C41-8DF9-9E6E24B5760E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772E0311-F44C-1444-9FE4-43E70F90A5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6913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1567542"/>
            <a:ext cx="7886700" cy="4767943"/>
          </a:xfrm>
          <a:noFill/>
        </p:spPr>
        <p:txBody>
          <a:bodyPr>
            <a:normAutofit/>
          </a:bodyPr>
          <a:lstStyle/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Bark zgodności harmonogramu płatności z jego uszczegółowieniem.</a:t>
            </a: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Zgłaszanie zmian w projekcie dokonujemy na </a:t>
            </a:r>
            <a:r>
              <a:rPr lang="pl-PL" altLang="pl-PL" sz="2000" i="1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Formularzu zgłaszania zmian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, zapytania w formie pisma – wszystko przez SL2014.</a:t>
            </a: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Zgłaszanie zmian nie wiąże się każdorazowo z koniecznością przekazania wniosku o dofinansowanie.</a:t>
            </a: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Nie ma obowiązku dostosowywania wniosku o dofinansowanie do wydatkowania za lata ubiegłe – robimy to raczej porządkowo i nie w każdym przypadku, a nie traktujemy jako obligatoryjne zmiany.</a:t>
            </a: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457200" lvl="0" indent="-45720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Przy zgłaszaniu zmian rozpatrujemy ich charakter i wagę – w jaki sposób wpływają na realizację </a:t>
            </a: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projektu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 </a:t>
            </a: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– w szczególności COVID-19.</a:t>
            </a: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478063"/>
          </a:xfrm>
        </p:spPr>
        <p:txBody>
          <a:bodyPr/>
          <a:lstStyle/>
          <a:p>
            <a:pPr marL="228600" indent="-228600"/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Najczęstsze </a:t>
            </a: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problemy/błędy – 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część 1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00E7E012-AF82-3E4E-894C-52DA3C921F60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D133B8DB-9E79-044F-ABF6-4B2BF30DED1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48104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8449" y="1397876"/>
            <a:ext cx="7886700" cy="5002924"/>
          </a:xfrm>
          <a:noFill/>
        </p:spPr>
        <p:txBody>
          <a:bodyPr/>
          <a:lstStyle/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 startAt="6"/>
            </a:pP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Zmiany 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związane z zagospodarowaniem wolnych środków -  tylko na niezbędne, nieprzewidziane i/lub niedoszacowane wydatki – po uzasadnieniu, np. nie przewidziano zwrotu kosztów dojazdu, wzrost wynagrodzenia ze względu na zmianę wysokości minimalnego wynagrodzenia.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 startAt="6"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 startAt="6"/>
            </a:pP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Zmiany 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związane z zagospodarowaniem wolnych środków – na nowe działania, dodatkowe </a:t>
            </a: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wsparcie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tylko pod warunkiem wzrostu wskaźników produktu i/lub rezultatu w projekcie wskazanych w regulaminie konkursu – po uzasadnieniu.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 startAt="6"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rabicPeriod" startAt="6"/>
            </a:pP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W 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przypadku projektów partnerskich – </a:t>
            </a: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zmiany 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wpływają na zapisy umów partnerskich</a:t>
            </a:r>
            <a:r>
              <a:rPr lang="pl-PL" altLang="pl-PL" sz="20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pPr marL="228600" indent="-228600"/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Najczęstsze </a:t>
            </a: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problemy/ błędy 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– część 2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8592F6F5-300F-BC4D-9F15-7B54384A3E73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CEFE32A6-A97E-5D48-84E0-1E451EB6C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99131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8449" y="1397876"/>
            <a:ext cx="7886700" cy="5002924"/>
          </a:xfrm>
          <a:noFill/>
        </p:spPr>
        <p:txBody>
          <a:bodyPr/>
          <a:lstStyle/>
          <a:p>
            <a:pPr algn="just">
              <a:buNone/>
              <a:defRPr/>
            </a:pPr>
            <a:r>
              <a:rPr lang="pl-PL" altLang="pl-PL" sz="1400" dirty="0">
                <a:cs typeface="Arial" charset="0"/>
              </a:rPr>
              <a:t>9. Opóźnienia w realizacji projektów – przyczyny leżące po stronie beneficjenta – kwestie organizacyjne w strukturze zarządzania, problemy z rekrutacją grupy docelowej, realizacja procedur zamówień publicznych.</a:t>
            </a:r>
          </a:p>
          <a:p>
            <a:pPr algn="just">
              <a:defRPr/>
            </a:pPr>
            <a:endParaRPr lang="pl-PL" altLang="pl-PL" sz="1400" dirty="0">
              <a:cs typeface="Arial" charset="0"/>
            </a:endParaRPr>
          </a:p>
          <a:p>
            <a:pPr algn="just">
              <a:buNone/>
              <a:defRPr/>
            </a:pPr>
            <a:r>
              <a:rPr lang="pl-PL" altLang="pl-PL" sz="1400" dirty="0">
                <a:cs typeface="Arial" charset="0"/>
              </a:rPr>
              <a:t>10. Formularze rekrutacyjne, deklaracje przystąpienia do projektu – nie zawierają danych wykazywanych w SL2014</a:t>
            </a:r>
            <a:r>
              <a:rPr lang="pl-PL" altLang="pl-PL" sz="1400" dirty="0" smtClean="0">
                <a:cs typeface="Arial" charset="0"/>
              </a:rPr>
              <a:t>.</a:t>
            </a:r>
          </a:p>
          <a:p>
            <a:pPr algn="just">
              <a:buNone/>
              <a:defRPr/>
            </a:pPr>
            <a:endParaRPr lang="pl-PL" altLang="pl-PL" sz="1400" dirty="0">
              <a:cs typeface="Arial" charset="0"/>
            </a:endParaRPr>
          </a:p>
          <a:p>
            <a:pPr algn="just">
              <a:buNone/>
              <a:defRPr/>
            </a:pPr>
            <a:r>
              <a:rPr lang="pl-PL" altLang="pl-PL" sz="1400" dirty="0" smtClean="0">
                <a:cs typeface="Arial" charset="0"/>
              </a:rPr>
              <a:t>11</a:t>
            </a:r>
            <a:r>
              <a:rPr lang="pl-PL" altLang="pl-PL" sz="1400" dirty="0">
                <a:cs typeface="Arial" charset="0"/>
              </a:rPr>
              <a:t>. Błędnie określany status uczestników projektu na rynku pracy (bezrobotny, bierny zawodowo, pracujący</a:t>
            </a:r>
            <a:r>
              <a:rPr lang="pl-PL" altLang="pl-PL" sz="1400" dirty="0" smtClean="0">
                <a:cs typeface="Arial" charset="0"/>
              </a:rPr>
              <a:t>).</a:t>
            </a:r>
          </a:p>
          <a:p>
            <a:pPr algn="just">
              <a:buNone/>
              <a:defRPr/>
            </a:pPr>
            <a:endParaRPr lang="pl-PL" altLang="pl-PL" sz="1400" dirty="0">
              <a:cs typeface="Arial" charset="0"/>
            </a:endParaRPr>
          </a:p>
          <a:p>
            <a:pPr algn="just">
              <a:buNone/>
              <a:defRPr/>
            </a:pPr>
            <a:r>
              <a:rPr lang="pl-PL" altLang="pl-PL" sz="1400" dirty="0" smtClean="0">
                <a:cs typeface="Arial" charset="0"/>
              </a:rPr>
              <a:t>12</a:t>
            </a:r>
            <a:r>
              <a:rPr lang="pl-PL" altLang="pl-PL" sz="1400" dirty="0">
                <a:cs typeface="Arial" charset="0"/>
              </a:rPr>
              <a:t>. Konieczność przedstawiania w przypadku analizy uczestników projektu dokumentów/ zaświadczeń/ oświadczeń o spełnieniu warunku, iż uczestnik jest osobą zagrożoną wykluczeniem społecznym.</a:t>
            </a:r>
          </a:p>
          <a:p>
            <a:pPr algn="just">
              <a:buNone/>
              <a:defRPr/>
            </a:pPr>
            <a:r>
              <a:rPr lang="pl-PL" altLang="pl-PL" sz="1400" dirty="0" smtClean="0">
                <a:cs typeface="Arial" charset="0"/>
              </a:rPr>
              <a:t>13. </a:t>
            </a:r>
            <a:r>
              <a:rPr lang="pl-PL" altLang="pl-PL" sz="1400" dirty="0">
                <a:cs typeface="Arial" charset="0"/>
              </a:rPr>
              <a:t>Brak informacji w postępie rzeczowym WNP o działaniach: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cs typeface="Arial" charset="0"/>
              </a:rPr>
              <a:t>na rzecz równości szans i niedyskryminacji, w tym dostępności dla osób z niepełnosprawnościami  oraz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pl-PL" altLang="pl-PL" sz="1400" dirty="0">
                <a:cs typeface="Arial" charset="0"/>
              </a:rPr>
              <a:t>zasady równości szans kobiet i mężczyzn.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endParaRPr lang="pl-PL" altLang="pl-PL" sz="1400" dirty="0">
              <a:cs typeface="Arial" charset="0"/>
            </a:endParaRPr>
          </a:p>
          <a:p>
            <a:pPr algn="just">
              <a:buNone/>
              <a:defRPr/>
            </a:pPr>
            <a:r>
              <a:rPr lang="pl-PL" altLang="pl-PL" sz="1400" dirty="0" smtClean="0">
                <a:cs typeface="Arial" charset="0"/>
              </a:rPr>
              <a:t>14. </a:t>
            </a:r>
            <a:r>
              <a:rPr lang="pl-PL" altLang="pl-PL" sz="1400" dirty="0">
                <a:cs typeface="Arial" charset="0"/>
              </a:rPr>
              <a:t>Niekompletne dokumenty do próby – dotyczy zarówno uczestników jak i wydatków.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pPr marL="228600" indent="-228600"/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Najczęstsze </a:t>
            </a: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problemy/ błędy 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– część 2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8592F6F5-300F-BC4D-9F15-7B54384A3E73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CEFE32A6-A97E-5D48-84E0-1E451EB6C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1499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28650" y="1851478"/>
            <a:ext cx="7886700" cy="3713163"/>
          </a:xfrm>
        </p:spPr>
        <p:txBody>
          <a:bodyPr/>
          <a:lstStyle/>
          <a:p>
            <a:pPr algn="ctr">
              <a:spcBef>
                <a:spcPct val="0"/>
              </a:spcBef>
              <a:buNone/>
            </a:pPr>
            <a:r>
              <a:rPr lang="pl-PL" altLang="pl-PL" sz="2000" b="1" dirty="0"/>
              <a:t>RODO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800" b="1" dirty="0"/>
          </a:p>
          <a:p>
            <a:pPr algn="ctr">
              <a:spcBef>
                <a:spcPct val="0"/>
              </a:spcBef>
              <a:buNone/>
            </a:pPr>
            <a:r>
              <a:rPr lang="pl-PL" altLang="pl-PL" sz="1800" dirty="0"/>
              <a:t>Odpowiednie wersje dokumentów </a:t>
            </a:r>
            <a:r>
              <a:rPr lang="pl-PL" altLang="pl-PL" sz="1800" dirty="0" smtClean="0"/>
              <a:t>dotyczące </a:t>
            </a:r>
            <a:r>
              <a:rPr lang="pl-PL" altLang="pl-PL" sz="1800" dirty="0"/>
              <a:t>obowiązku informacyjnego wynikające z rozporządzenia ogólnego o ochronie danych osobowych z dnia 27 kwietnia 2016 r. (RODO) </a:t>
            </a:r>
            <a:r>
              <a:rPr lang="pl-PL" altLang="pl-PL" sz="1800" dirty="0" smtClean="0"/>
              <a:t>są umieszczone na stronie internetowej IP </a:t>
            </a:r>
            <a:r>
              <a:rPr lang="pl-PL" altLang="pl-PL" sz="1800" dirty="0"/>
              <a:t>RPO </a:t>
            </a:r>
            <a:r>
              <a:rPr lang="pl-PL" altLang="pl-PL" sz="1800" dirty="0" smtClean="0"/>
              <a:t>WD.</a:t>
            </a:r>
          </a:p>
          <a:p>
            <a:pPr algn="ctr">
              <a:spcBef>
                <a:spcPct val="0"/>
              </a:spcBef>
              <a:buNone/>
            </a:pPr>
            <a:endParaRPr lang="pl-PL" altLang="pl-PL" sz="1800" u="sng" dirty="0"/>
          </a:p>
          <a:p>
            <a:pPr algn="ctr">
              <a:spcBef>
                <a:spcPct val="0"/>
              </a:spcBef>
              <a:buNone/>
            </a:pPr>
            <a:r>
              <a:rPr lang="pl-PL" altLang="pl-PL" sz="1800" b="1" u="sng" dirty="0" smtClean="0"/>
              <a:t>Paragraf 22 umów o dofinansowanie zawiera regulacje w zakresie przetwarzania danych osobowych.</a:t>
            </a:r>
            <a:endParaRPr lang="pl-PL" altLang="pl-PL" sz="1800" b="1" u="sng" dirty="0"/>
          </a:p>
          <a:p>
            <a:pPr algn="ctr">
              <a:spcBef>
                <a:spcPct val="0"/>
              </a:spcBef>
              <a:buNone/>
            </a:pPr>
            <a:endParaRPr lang="pl-PL" altLang="pl-PL" sz="1800" dirty="0" smtClean="0"/>
          </a:p>
          <a:p>
            <a:pPr algn="ctr">
              <a:spcBef>
                <a:spcPct val="0"/>
              </a:spcBef>
              <a:buNone/>
            </a:pPr>
            <a:r>
              <a:rPr lang="pl-PL" altLang="pl-PL" sz="1800" dirty="0" smtClean="0"/>
              <a:t>O ewentualnej </a:t>
            </a:r>
            <a:r>
              <a:rPr lang="pl-PL" altLang="pl-PL" sz="1800" dirty="0"/>
              <a:t>zmianie załączników w zakresie przetwarzania danych osobowych Beneficjenci będą informowani na bieżąco oraz o terminie ich stosowania.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3</a:t>
            </a:fld>
            <a:endParaRPr lang="pl-PL" dirty="0"/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41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8449" y="1397876"/>
            <a:ext cx="7886700" cy="5002924"/>
          </a:xfrm>
          <a:noFill/>
        </p:spPr>
        <p:txBody>
          <a:bodyPr/>
          <a:lstStyle/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16. Zmiana warunków umowy po przeprowadzeniu postępowania zamówień publicznych.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17. Brak wymaganego 7 dniowego terminu na złożenie oferty na bazie konkurencyjności w przypadku zakupu dostaw i usług.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18. Taryfikator korekt, wydatki niekwalifikowalne – dyscyplina finansów publicznych.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19. Szacowanie wartości zamówień!!!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20. Dokumentowanie z szacowania zamówień.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21. Brak prawidłowo opisanego przedmiotu zamówienia.</a:t>
            </a: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altLang="pl-PL" sz="2000" dirty="0">
              <a:solidFill>
                <a:prstClr val="black"/>
              </a:solidFill>
              <a:latin typeface="Calibri" panose="020F0502020204030204" pitchFamily="34" charset="0"/>
              <a:cs typeface="Arial" charset="0"/>
            </a:endParaRPr>
          </a:p>
          <a:p>
            <a:pPr marL="0" lvl="0" indent="0" algn="just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altLang="pl-PL" sz="2000" dirty="0">
                <a:solidFill>
                  <a:prstClr val="black"/>
                </a:solidFill>
                <a:latin typeface="Calibri" panose="020F0502020204030204" pitchFamily="34" charset="0"/>
                <a:cs typeface="Arial" charset="0"/>
              </a:rPr>
              <a:t>22. Brak właściwego upublicznienia zapytania ofertowego.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pPr marL="228600" indent="-228600"/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Najczęstsze </a:t>
            </a:r>
            <a:r>
              <a:rPr lang="pl-PL" alt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problemy/błędy </a:t>
            </a:r>
            <a:r>
              <a:rPr lang="pl-PL" alt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– część 2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Grupa 4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7" name="Prostokąt 6">
              <a:extLst>
                <a:ext uri="{FF2B5EF4-FFF2-40B4-BE49-F238E27FC236}">
                  <a16:creationId xmlns:a16="http://schemas.microsoft.com/office/drawing/2014/main" id="{8592F6F5-300F-BC4D-9F15-7B54384A3E73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CEFE32A6-A97E-5D48-84E0-1E451EB6C89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060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665B8007-C1EE-DE46-A826-BF818E26D8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52711" y="1097280"/>
            <a:ext cx="5091289" cy="5486400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01371" y="2562140"/>
            <a:ext cx="7933459" cy="2188670"/>
          </a:xfrm>
        </p:spPr>
        <p:txBody>
          <a:bodyPr/>
          <a:lstStyle/>
          <a:p>
            <a:pPr lvl="0"/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Wyniki audytów </a:t>
            </a:r>
            <a:b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 kontroli</a:t>
            </a:r>
            <a:b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zewnętrznych</a:t>
            </a:r>
            <a:endParaRPr lang="pl-PL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6" name="Prostokąt 5">
              <a:extLst>
                <a:ext uri="{FF2B5EF4-FFF2-40B4-BE49-F238E27FC236}">
                  <a16:creationId xmlns:a16="http://schemas.microsoft.com/office/drawing/2014/main" id="{BD6D5F6D-7962-0743-91B7-2D7DD2DE5D41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68E49C68-6BBE-B246-8301-47CDC2ED771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7390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2" descr="5 DWUP poziome skrot pelna nazwa www KOLOR">
            <a:extLst>
              <a:ext uri="{FF2B5EF4-FFF2-40B4-BE49-F238E27FC236}">
                <a16:creationId xmlns:a16="http://schemas.microsoft.com/office/drawing/2014/main" id="{87979F7D-2119-8446-AD49-EDBAF23E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2216" y="5003089"/>
            <a:ext cx="1959614" cy="10645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81891" y="2808267"/>
            <a:ext cx="7933459" cy="820964"/>
          </a:xfrm>
        </p:spPr>
        <p:txBody>
          <a:bodyPr/>
          <a:lstStyle/>
          <a:p>
            <a:pPr algn="ctr"/>
            <a:r>
              <a:rPr lang="pl-PL" altLang="pl-PL" sz="2000" dirty="0"/>
              <a:t>Wydziały merytoryczne w ramach cyklicznie prowadzonych spotkań dla Beneficjentów realizujących projekty współfinansowane ze środków EFS przekazują informacje o najczęściej występujących błędach we wnioskach o płatność, w celu ich wyeliminowania przy realizacji projektów. Część z nich wynika z ustaleń instytucji audytowych, czy też innych organów uprawnionych do przeprowadzania kontroli. </a:t>
            </a:r>
            <a:r>
              <a:rPr lang="pl-PL" altLang="pl-PL" sz="2000" b="1" dirty="0"/>
              <a:t>   </a:t>
            </a:r>
            <a:r>
              <a:rPr lang="pl-PL" altLang="pl-PL" sz="2000" b="1" dirty="0" smtClean="0"/>
              <a:t/>
            </a:r>
            <a:br>
              <a:rPr lang="pl-PL" altLang="pl-PL" sz="2000" b="1" dirty="0" smtClean="0"/>
            </a:br>
            <a:r>
              <a:rPr lang="pl-PL" altLang="pl-PL" sz="2000" b="1" dirty="0"/>
              <a:t/>
            </a:r>
            <a:br>
              <a:rPr lang="pl-PL" altLang="pl-PL" sz="2000" b="1" dirty="0"/>
            </a:br>
            <a:r>
              <a:rPr lang="pl-PL" altLang="pl-PL" sz="2000" b="1" dirty="0" smtClean="0"/>
              <a:t/>
            </a:r>
            <a:br>
              <a:rPr lang="pl-PL" altLang="pl-PL" sz="2000" b="1" dirty="0" smtClean="0"/>
            </a:br>
            <a:r>
              <a:rPr lang="pl-PL" altLang="pl-PL" sz="1800" dirty="0"/>
              <a:t>Taka sytuacja dotyczyła stwierdzonego błędu systemowego w sprawie kwalifikowalności VAT, gdzie  Beneficjenci byli informowani za pośrednictwem SL2014 o zagrożeniu wystąpienia niekwalifikowalnego VAT oraz przesyłano zalecenia z </a:t>
            </a:r>
            <a:r>
              <a:rPr lang="pl-PL" altLang="pl-PL" sz="1800" dirty="0" err="1"/>
              <a:t>MIiR</a:t>
            </a:r>
            <a:r>
              <a:rPr lang="pl-PL" altLang="pl-PL" sz="1800" dirty="0"/>
              <a:t> w celu uniknięcia podwójnego finansowania wydatków. </a:t>
            </a:r>
            <a:r>
              <a:rPr lang="pl-PL" altLang="pl-PL" sz="2400" b="1" dirty="0"/>
              <a:t/>
            </a:r>
            <a:br>
              <a:rPr lang="pl-PL" altLang="pl-PL" sz="2400" b="1" dirty="0"/>
            </a:br>
            <a:endParaRPr lang="pl-PL" alt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5E0EF28-D46F-7F41-B475-97AE9D3942AB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B9E146C3-4E29-2347-ADEB-12669981D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645771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2" descr="5 DWUP poziome skrot pelna nazwa www KOLOR">
            <a:extLst>
              <a:ext uri="{FF2B5EF4-FFF2-40B4-BE49-F238E27FC236}">
                <a16:creationId xmlns:a16="http://schemas.microsoft.com/office/drawing/2014/main" id="{87979F7D-2119-8446-AD49-EDBAF23E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2216" y="5003089"/>
            <a:ext cx="1959614" cy="10645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81891" y="2808267"/>
            <a:ext cx="7933459" cy="820964"/>
          </a:xfrm>
        </p:spPr>
        <p:txBody>
          <a:bodyPr/>
          <a:lstStyle/>
          <a:p>
            <a:pPr algn="ctr">
              <a:buFont typeface="Arial" panose="020B0604020202020204" pitchFamily="34" charset="0"/>
              <a:buNone/>
            </a:pPr>
            <a:r>
              <a:rPr lang="pl-PL" altLang="pl-PL" sz="2000" b="1" dirty="0" smtClean="0"/>
              <a:t/>
            </a:r>
            <a:br>
              <a:rPr lang="pl-PL" altLang="pl-PL" sz="2000" b="1" dirty="0" smtClean="0"/>
            </a:br>
            <a:r>
              <a:rPr lang="pl-PL" altLang="pl-PL" sz="1800" b="1" dirty="0" smtClean="0"/>
              <a:t>Kwestie </a:t>
            </a:r>
            <a:r>
              <a:rPr lang="pl-PL" altLang="pl-PL" sz="1800" b="1" dirty="0"/>
              <a:t>problemowe związane z kwalifikowalnością VAT</a:t>
            </a:r>
            <a:r>
              <a:rPr lang="pl-PL" altLang="pl-PL" sz="1800" dirty="0"/>
              <a:t/>
            </a:r>
            <a:br>
              <a:rPr lang="pl-PL" altLang="pl-PL" sz="1800" dirty="0"/>
            </a:br>
            <a:r>
              <a:rPr lang="pl-PL" altLang="pl-PL" sz="1800" dirty="0"/>
              <a:t/>
            </a:r>
            <a:br>
              <a:rPr lang="pl-PL" altLang="pl-PL" sz="1800" dirty="0"/>
            </a:br>
            <a:r>
              <a:rPr lang="pl-PL" altLang="pl-PL" sz="1800" dirty="0"/>
              <a:t>Audytorzy ETO i KE w oparciu o art. 69 ust. 3c rozporządzenia (UE) nr 1303/2013 stwierdzili </a:t>
            </a:r>
            <a:r>
              <a:rPr lang="pl-PL" altLang="pl-PL" sz="1800" dirty="0" err="1"/>
              <a:t>niekwalifikowalność</a:t>
            </a:r>
            <a:r>
              <a:rPr lang="pl-PL" altLang="pl-PL" sz="1800" dirty="0"/>
              <a:t> VAT w projektach, w których udzielano: </a:t>
            </a:r>
            <a:br>
              <a:rPr lang="pl-PL" altLang="pl-PL" sz="1800" dirty="0"/>
            </a:br>
            <a:r>
              <a:rPr lang="pl-PL" altLang="pl-PL" sz="1800" dirty="0"/>
              <a:t/>
            </a:r>
            <a:br>
              <a:rPr lang="pl-PL" altLang="pl-PL" sz="1800" dirty="0"/>
            </a:br>
            <a:r>
              <a:rPr lang="pl-PL" altLang="pl-PL" sz="1800" dirty="0"/>
              <a:t>dotacji na rozpoczęcie działalności gospodarczej,</a:t>
            </a:r>
            <a:br>
              <a:rPr lang="pl-PL" altLang="pl-PL" sz="1800" dirty="0"/>
            </a:br>
            <a:r>
              <a:rPr lang="pl-PL" altLang="pl-PL" sz="1800" dirty="0"/>
              <a:t>wsparcia pomostowego,</a:t>
            </a:r>
            <a:br>
              <a:rPr lang="pl-PL" altLang="pl-PL" sz="1800" dirty="0"/>
            </a:br>
            <a:r>
              <a:rPr lang="pl-PL" altLang="pl-PL" sz="1800" dirty="0"/>
              <a:t>dofinansowania na doposażenie/wyposażenie miejsc pracy.</a:t>
            </a:r>
            <a:br>
              <a:rPr lang="pl-PL" altLang="pl-PL" sz="1800" dirty="0"/>
            </a:br>
            <a:r>
              <a:rPr lang="pl-PL" altLang="pl-PL" sz="1800" dirty="0"/>
              <a:t> </a:t>
            </a:r>
            <a:br>
              <a:rPr lang="pl-PL" altLang="pl-PL" sz="1800" dirty="0"/>
            </a:br>
            <a:r>
              <a:rPr lang="pl-PL" altLang="pl-PL" sz="1800" b="1" dirty="0"/>
              <a:t>Podatek VAT, który w świetle przepisów krajowych może być w jakikolwiek sposób odzyskany przez uczestnika lub pracodawcę, powinien być niekwalifikowalny w projekcie, nawet jeśli nie zdecydowano się na jego odzyskanie. </a:t>
            </a:r>
            <a:br>
              <a:rPr lang="pl-PL" altLang="pl-PL" sz="1800" b="1" dirty="0"/>
            </a:br>
            <a:r>
              <a:rPr lang="pl-PL" altLang="pl-PL" sz="1800" dirty="0"/>
              <a:t/>
            </a:r>
            <a:br>
              <a:rPr lang="pl-PL" altLang="pl-PL" sz="1800" dirty="0"/>
            </a:br>
            <a:r>
              <a:rPr lang="pl-PL" altLang="pl-PL" sz="1800" b="1" dirty="0"/>
              <a:t>Liczy się bowiem prawna możliwość odzyskania VAT, a nie tylko faktyczna.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5E0EF28-D46F-7F41-B475-97AE9D3942AB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B9E146C3-4E29-2347-ADEB-12669981D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11758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2" descr="5 DWUP poziome skrot pelna nazwa www KOLOR">
            <a:extLst>
              <a:ext uri="{FF2B5EF4-FFF2-40B4-BE49-F238E27FC236}">
                <a16:creationId xmlns:a16="http://schemas.microsoft.com/office/drawing/2014/main" id="{87979F7D-2119-8446-AD49-EDBAF23E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2216" y="5003089"/>
            <a:ext cx="1959614" cy="10645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81891" y="2808267"/>
            <a:ext cx="7933459" cy="820964"/>
          </a:xfrm>
        </p:spPr>
        <p:txBody>
          <a:bodyPr/>
          <a:lstStyle/>
          <a:p>
            <a:pPr algn="ctr"/>
            <a:r>
              <a:rPr lang="pl-PL" altLang="pl-PL" sz="2000" b="1" dirty="0" smtClean="0">
                <a:latin typeface="Arial" panose="020B0604020202020204" pitchFamily="34" charset="0"/>
              </a:rPr>
              <a:t>Kwalifikowalność uczestników projektu</a:t>
            </a: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Zaktualizowane </a:t>
            </a:r>
            <a:r>
              <a:rPr lang="pl-PL" altLang="pl-PL" sz="2000" dirty="0">
                <a:latin typeface="Arial" panose="020B0604020202020204" pitchFamily="34" charset="0"/>
              </a:rPr>
              <a:t>Wytyczne w zakresie kwalifikowalności wydatków w ramach EFRR, EFS oraz Funduszu Spójności na lata 2014-2020, które obowiązują od 1 stycznia 2021 roku i mają zastosowanie do wszystkich realizowanych projektów EFS.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>Zmiana </a:t>
            </a:r>
            <a:r>
              <a:rPr lang="pl-PL" altLang="pl-PL" sz="2000" dirty="0">
                <a:latin typeface="Arial" panose="020B0604020202020204" pitchFamily="34" charset="0"/>
              </a:rPr>
              <a:t>wprowadza nowe wymogi dotyczące potwierdzania kwalifikowalności uczestników projektów EFS (podrozdział 8.2). W celu zapewnienia prawidłowego wdrożenia tej zmiany wytycznych IP RPO WD przesyła również „Materiał informacyjny w zakresie procedury potwierdzania dokumentem urzędowym kwalifikowalności uczestników (osób bezrobotnych oraz biernych zawodowo) w projektach EFS”. </a:t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r>
              <a:rPr lang="pl-PL" altLang="pl-PL" sz="2000" dirty="0" smtClean="0">
                <a:latin typeface="Arial" panose="020B0604020202020204" pitchFamily="34" charset="0"/>
              </a:rPr>
              <a:t/>
            </a:r>
            <a:br>
              <a:rPr lang="pl-PL" altLang="pl-PL" sz="2000" dirty="0" smtClean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</a:rPr>
              <a:t/>
            </a:r>
            <a:br>
              <a:rPr lang="pl-PL" altLang="pl-PL" sz="2000" dirty="0">
                <a:latin typeface="Arial" panose="020B0604020202020204" pitchFamily="34" charset="0"/>
              </a:rPr>
            </a:br>
            <a:endParaRPr lang="pl-PL" altLang="pl-PL" sz="2000" dirty="0">
              <a:latin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5E0EF28-D46F-7F41-B475-97AE9D3942AB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B9E146C3-4E29-2347-ADEB-12669981D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47951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2" descr="5 DWUP poziome skrot pelna nazwa www KOLOR">
            <a:extLst>
              <a:ext uri="{FF2B5EF4-FFF2-40B4-BE49-F238E27FC236}">
                <a16:creationId xmlns:a16="http://schemas.microsoft.com/office/drawing/2014/main" id="{87979F7D-2119-8446-AD49-EDBAF23E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5102216" y="5003089"/>
            <a:ext cx="1959614" cy="106459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81891" y="2808267"/>
            <a:ext cx="7933459" cy="820964"/>
          </a:xfrm>
        </p:spPr>
        <p:txBody>
          <a:bodyPr/>
          <a:lstStyle/>
          <a:p>
            <a:pPr algn="ctr"/>
            <a:r>
              <a:rPr lang="pl-PL" altLang="pl-PL" sz="2000" b="1" i="1" dirty="0">
                <a:latin typeface="Arial" panose="020B0604020202020204" pitchFamily="34" charset="0"/>
              </a:rPr>
              <a:t>Witold Gałuszka </a:t>
            </a:r>
            <a:br>
              <a:rPr lang="pl-PL" altLang="pl-PL" sz="2000" b="1" i="1" dirty="0">
                <a:latin typeface="Arial" panose="020B0604020202020204" pitchFamily="34" charset="0"/>
              </a:rPr>
            </a:br>
            <a:r>
              <a:rPr lang="pl-PL" altLang="pl-PL" sz="2000" i="1" dirty="0">
                <a:latin typeface="Arial" panose="020B0604020202020204" pitchFamily="34" charset="0"/>
              </a:rPr>
              <a:t>Kierownik Wydziału Włączenia Społecznego </a:t>
            </a:r>
            <a:br>
              <a:rPr lang="pl-PL" altLang="pl-PL" sz="2000" i="1" dirty="0">
                <a:latin typeface="Arial" panose="020B0604020202020204" pitchFamily="34" charset="0"/>
              </a:rPr>
            </a:br>
            <a:r>
              <a:rPr lang="pl-PL" altLang="pl-PL" sz="2000" dirty="0">
                <a:latin typeface="Arial" panose="020B0604020202020204" pitchFamily="34" charset="0"/>
                <a:hlinkClick r:id="rId3"/>
              </a:rPr>
              <a:t>witold.galuszka@dwup.pl</a:t>
            </a:r>
            <a:r>
              <a:rPr lang="pl-PL" altLang="pl-PL" sz="2000" dirty="0">
                <a:latin typeface="Arial" panose="020B0604020202020204" pitchFamily="34" charset="0"/>
              </a:rPr>
              <a:t>, tel. 71 39 74 131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upa 1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11" name="Prostokąt 10">
              <a:extLst>
                <a:ext uri="{FF2B5EF4-FFF2-40B4-BE49-F238E27FC236}">
                  <a16:creationId xmlns:a16="http://schemas.microsoft.com/office/drawing/2014/main" id="{C5E0EF28-D46F-7F41-B475-97AE9D3942AB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12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B9E146C3-4E29-2347-ADEB-12669981D9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24989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742" y="1385455"/>
            <a:ext cx="7886700" cy="4264232"/>
          </a:xfrm>
          <a:noFill/>
        </p:spPr>
        <p:txBody>
          <a:bodyPr/>
          <a:lstStyle/>
          <a:p>
            <a:pPr marL="252000" lvl="0" algn="ctr">
              <a:spcBef>
                <a:spcPts val="3000"/>
              </a:spcBef>
              <a:buNone/>
            </a:pPr>
            <a:r>
              <a:rPr lang="pl-PL" sz="2000" b="1" dirty="0">
                <a:solidFill>
                  <a:prstClr val="black"/>
                </a:solidFill>
                <a:cs typeface="Arial" panose="020B0604020202020204" pitchFamily="34" charset="0"/>
              </a:rPr>
              <a:t>Złożenie I wniosku o płatność przekazanie transz, zmiana harmonogramu</a:t>
            </a:r>
          </a:p>
          <a:p>
            <a:pPr marL="252000" lvl="0" algn="ctr">
              <a:spcBef>
                <a:spcPts val="3000"/>
              </a:spcBef>
              <a:buNone/>
            </a:pPr>
            <a:r>
              <a:rPr lang="pl-PL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Wnioski </a:t>
            </a:r>
            <a:r>
              <a:rPr lang="pl-PL" sz="1800" dirty="0">
                <a:solidFill>
                  <a:prstClr val="black"/>
                </a:solidFill>
                <a:cs typeface="Arial" panose="020B0604020202020204" pitchFamily="34" charset="0"/>
              </a:rPr>
              <a:t>o płatność składane są za pośrednictwem systemu teleinformatycznego SL2014. W przypadku ubiegania się o I transzę, Beneficjent zobowiązany jest złożyć wniosek o płatność (wniosek o zaliczkę). Kolejne wnioski o płatność są składane zgodnie z harmonogramem płatności, który nie jest funkcjonalnie powiązany z umową lub wnioskiem o płatność (jest oddzielną kartą) – co zapewnia maksymalną elastyczność. </a:t>
            </a:r>
          </a:p>
          <a:p>
            <a:pPr marL="252000" lvl="0" algn="ctr">
              <a:spcBef>
                <a:spcPts val="3000"/>
              </a:spcBef>
              <a:buNone/>
            </a:pPr>
            <a:r>
              <a:rPr lang="pl-PL" sz="1800" dirty="0" smtClean="0">
                <a:solidFill>
                  <a:prstClr val="black"/>
                </a:solidFill>
                <a:cs typeface="Arial" panose="020B0604020202020204" pitchFamily="34" charset="0"/>
              </a:rPr>
              <a:t>Aktualizacja </a:t>
            </a:r>
            <a:r>
              <a:rPr lang="pl-PL" sz="1800" dirty="0">
                <a:solidFill>
                  <a:prstClr val="black"/>
                </a:solidFill>
                <a:cs typeface="Arial" panose="020B0604020202020204" pitchFamily="34" charset="0"/>
              </a:rPr>
              <a:t>harmonogramu – ramy czasowe, w czasie których możliwa jest aktualizacja harmonogramu płatności, określa instytucja w umowie o dofinansowanie projektu. W gestii instytucji pozostaje zatem decyzja w zakresie częstotliwości obowiązku aktualizacji harmonogramu oraz ewentualnego powiązania obowiązku aktualizacji ze złożeniem wniosku o płatność.</a:t>
            </a:r>
          </a:p>
          <a:p>
            <a:pPr lvl="0" algn="ctr">
              <a:lnSpc>
                <a:spcPct val="120000"/>
              </a:lnSpc>
              <a:spcBef>
                <a:spcPts val="3000"/>
              </a:spcBef>
              <a:buNone/>
            </a:pPr>
            <a:endParaRPr lang="pl-PL" sz="1600" b="1" spc="1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190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04703"/>
            <a:ext cx="7579435" cy="4717612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sz="2400" b="1" dirty="0"/>
              <a:t>Dobór próby dokumentów do kontroli wniosków o płatność. Założenia metodyki Instytucji Pośredniczącej RPO WD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2000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000" dirty="0"/>
              <a:t>Weryfikacja dokumentów w odniesieniu do projektów rozliczanych na podstawie rzeczywiście poniesionych wydatków na etapie weryfikacji wniosku Beneficjenta o płatność może przybrać dwojaką </a:t>
            </a:r>
            <a:r>
              <a:rPr lang="pl-PL" altLang="pl-PL" sz="2000" dirty="0" smtClean="0"/>
              <a:t>formę: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2000" b="1" i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000" b="1" i="1" dirty="0" smtClean="0"/>
              <a:t>weryfikacja </a:t>
            </a:r>
            <a:r>
              <a:rPr lang="pl-PL" altLang="pl-PL" sz="2000" b="1" i="1" dirty="0"/>
              <a:t>podstawowa </a:t>
            </a:r>
            <a:r>
              <a:rPr lang="pl-PL" altLang="pl-PL" sz="2000" dirty="0"/>
              <a:t>– weryfikacja dokumentów źródłowych dotyczących poniesionych wydatków (np. faktury, dowody zapłaty</a:t>
            </a:r>
            <a:r>
              <a:rPr lang="pl-PL" altLang="pl-PL" sz="2000" dirty="0" smtClean="0"/>
              <a:t>).</a:t>
            </a:r>
          </a:p>
          <a:p>
            <a:pPr algn="just">
              <a:spcBef>
                <a:spcPct val="0"/>
              </a:spcBef>
              <a:buFontTx/>
              <a:buNone/>
            </a:pPr>
            <a:endParaRPr lang="pl-PL" altLang="pl-PL" sz="2000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000" b="1" i="1" dirty="0" smtClean="0"/>
              <a:t>weryfikacja </a:t>
            </a:r>
            <a:r>
              <a:rPr lang="pl-PL" altLang="pl-PL" sz="2000" b="1" i="1" dirty="0"/>
              <a:t>pogłębiona </a:t>
            </a:r>
            <a:r>
              <a:rPr lang="pl-PL" altLang="pl-PL" sz="2000" dirty="0"/>
              <a:t>– kontroli podlegają oprócz faktur i dowodów zapłaty również pozostałe dokumenty źródłowe dotyczące danego wydatku</a:t>
            </a:r>
            <a:endParaRPr lang="pl-PL" sz="2000" b="1" dirty="0"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05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endParaRPr lang="pl-PL" altLang="pl-PL" sz="1800" b="1" i="1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800" b="1" i="1" dirty="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800" b="1" i="1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1800" b="1" i="1" dirty="0"/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sz="2000" b="1" i="1" dirty="0" smtClean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b="1" i="1" dirty="0" smtClean="0"/>
              <a:t>weryfikacja </a:t>
            </a:r>
            <a:r>
              <a:rPr lang="pl-PL" altLang="pl-PL" sz="2400" b="1" i="1" dirty="0"/>
              <a:t>pogłębiona </a:t>
            </a:r>
            <a:r>
              <a:rPr lang="pl-PL" altLang="pl-PL" sz="2400" dirty="0"/>
              <a:t>– zostanie zapewniona dla co najmniej dwóch wniosków Beneficjenta o płatność w toku życia projektu. Weryfikacja zostanie przeprowadzona dla </a:t>
            </a:r>
            <a:r>
              <a:rPr lang="pl-PL" altLang="pl-PL" sz="2400" dirty="0" smtClean="0"/>
              <a:t>dwóch wniosków </a:t>
            </a:r>
            <a:r>
              <a:rPr lang="pl-PL" altLang="pl-PL" sz="2400" dirty="0"/>
              <a:t>o płatność </a:t>
            </a:r>
            <a:r>
              <a:rPr lang="pl-PL" altLang="pl-PL" sz="2400" dirty="0" smtClean="0"/>
              <a:t>rozliczających </a:t>
            </a:r>
            <a:r>
              <a:rPr lang="pl-PL" altLang="pl-PL" sz="2400" dirty="0"/>
              <a:t>wydatki </a:t>
            </a:r>
            <a:r>
              <a:rPr lang="pl-PL" altLang="pl-PL" sz="2400" dirty="0" smtClean="0"/>
              <a:t>wybranych </a:t>
            </a:r>
            <a:r>
              <a:rPr lang="pl-PL" altLang="pl-PL" sz="2400" dirty="0"/>
              <a:t>wg osądu </a:t>
            </a:r>
            <a:r>
              <a:rPr lang="pl-PL" altLang="pl-PL" sz="2400" dirty="0" smtClean="0"/>
              <a:t>eksperckiego opiekuna projektu. </a:t>
            </a:r>
            <a:r>
              <a:rPr lang="pl-PL" altLang="pl-PL" sz="2400" dirty="0"/>
              <a:t>Wniosek, na którym będzie przeprowadzana analiza pogłębiona powinien być dobrany z uwzględnieniem stosownego postępu rzeczowego i finansowego realizacji projektu. 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49" y="986559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6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737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Dobór próby dokumentów do kontroli wniosków o płatność. Założenia metodyki Instytucji Pośredniczącej RPO WD</a:t>
            </a:r>
          </a:p>
          <a:p>
            <a:pPr marL="342900" lvl="0" indent="-342900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endParaRPr lang="pl-PL" sz="1600" dirty="0" smtClean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l-PL" sz="24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przypadku projektów rozliczanych na podstawie rzeczywiście poniesionych wydatków – 5% rozliczanych we wniosku pozycji wydatków.</a:t>
            </a: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sz="24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I</a:t>
            </a:r>
            <a:r>
              <a:rPr lang="pl-PL" sz="2400" b="1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lość </a:t>
            </a: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pozycji w próbie stanowi nie miej niż 3 i nie więcej niż 10 pozycji  wskazanych we wniosku, a w przypadku wykazania mniej niż 3 pozycji, weryfikacji podlegają pozycje wykazane we wniosku o płatność.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7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45646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pl-PL" altLang="pl-PL" b="1" dirty="0"/>
              <a:t>Dobór próby dokumentów do kontroli wniosków o płatność. Założenia metodyki Instytucji Pośredniczącej RPO WD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pl-PL" altLang="pl-PL" b="1" dirty="0"/>
          </a:p>
          <a:p>
            <a:pPr algn="just">
              <a:spcBef>
                <a:spcPct val="0"/>
              </a:spcBef>
              <a:buFontTx/>
              <a:buNone/>
            </a:pPr>
            <a:r>
              <a:rPr lang="pl-PL" altLang="pl-PL" sz="2400" dirty="0" smtClean="0"/>
              <a:t>   Dokumentacja </a:t>
            </a:r>
            <a:r>
              <a:rPr lang="pl-PL" altLang="pl-PL" sz="2400" b="1" dirty="0"/>
              <a:t>dotycząca kwalifikowalności uczestników</a:t>
            </a:r>
            <a:r>
              <a:rPr lang="pl-PL" altLang="pl-PL" sz="2400" dirty="0"/>
              <a:t>, </a:t>
            </a:r>
            <a:r>
              <a:rPr lang="pl-PL" altLang="pl-PL" sz="2400" dirty="0" smtClean="0"/>
              <a:t> weryfikowana </a:t>
            </a:r>
            <a:r>
              <a:rPr lang="pl-PL" altLang="pl-PL" sz="2400" dirty="0"/>
              <a:t>jest na próbie 5% uczestników, którzy przystąpili do projektu w okresie rozliczeniowym, za jaki składany jest wniosek, przy czym ilość pozycji w próbie stanowi nie mniej niż 3 i nie więcej niż 10 pozycji wykazanych we wniosku, a w przypadku wykazania mniej niż 3 pozycji należy zweryfikować wszystkie pozycje wykazane we wniosku.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8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787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347107"/>
            <a:ext cx="7886700" cy="5110843"/>
          </a:xfrm>
        </p:spPr>
        <p:txBody>
          <a:bodyPr/>
          <a:lstStyle/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sz="2400" b="1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Dobór próby dokumentów do kontroli wniosków o płatność. Założenia metodyki Instytucji Pośredniczącej RPO WD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sz="2400" b="1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Próba wydatków w przypadku projektów rozliczanych na podstawie rzeczywiście poniesionych wydatków, uwzględnia wydatki wybrane metodą osądu eksperckiego z obszarów ryzykownych.</a:t>
            </a: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0" lvl="0" indent="0" algn="ctr" defTabSz="457200" eaLnBrk="0" hangingPunc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Wydatki ryzykowne powinny być dobierane w szczególności z następujących obszarów:</a:t>
            </a:r>
          </a:p>
          <a:p>
            <a:pPr marL="342900" lvl="0" indent="-342900" algn="ctr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Angażowanie personelu projektu,</a:t>
            </a:r>
          </a:p>
          <a:p>
            <a:pPr marL="342900" lvl="0" indent="-342900" algn="ctr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Udzielanie zamówień publicznych o wartości przekraczającej 50 000 PLN netto, m.in. w kontekście stosowania konkurencyjności procedur, o których mowa w Wytycznych w zakresie kwalifikowalności wydatków w ramach Europejskiego Funduszu Rozwoju Regionalnego, Europejskiego Funduszu Społecznego oraz Funduszu Spójności na lata 2014-2020 oraz udzielanie zamówień publicznych o wartości powyżej progu </a:t>
            </a:r>
            <a:r>
              <a:rPr 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dla którego stosuje się ustawę </a:t>
            </a:r>
            <a:r>
              <a:rPr lang="pl-PL" sz="1600" dirty="0" err="1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pzp</a:t>
            </a:r>
            <a:r>
              <a:rPr 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(130 000 zł),</a:t>
            </a:r>
            <a:endParaRPr lang="pl-PL" sz="1600" dirty="0">
              <a:solidFill>
                <a:prstClr val="black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ctr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Udzielanie zamówień publicznych o wartości powyżej </a:t>
            </a:r>
            <a:r>
              <a:rPr 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progów unijnych określonych                     w </a:t>
            </a: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art. </a:t>
            </a:r>
            <a:r>
              <a:rPr lang="pl-PL" sz="1600" dirty="0" smtClean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3 ustawy </a:t>
            </a:r>
            <a:r>
              <a:rPr lang="pl-PL" sz="1600" dirty="0" err="1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pzp</a:t>
            </a: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342900" lvl="0" indent="-342900" algn="ctr" defTabSz="457200" eaLnBrk="0" hangingPunct="0">
              <a:lnSpc>
                <a:spcPct val="100000"/>
              </a:lnSpc>
              <a:spcBef>
                <a:spcPct val="0"/>
              </a:spcBef>
              <a:buFontTx/>
              <a:buAutoNum type="alphaLcParenR"/>
              <a:defRPr/>
            </a:pPr>
            <a:r>
              <a:rPr lang="pl-PL" sz="1600" dirty="0">
                <a:solidFill>
                  <a:prstClr val="black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Wykonanie produktów/opracowań/ekspertyz na rzecz projektu, w szczególności powstałych jako efekty umów cywilnoprawnych zawartych w projekcie.  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endParaRPr lang="pl-PL" sz="24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xfrm>
            <a:off x="7527470" y="6356350"/>
            <a:ext cx="987879" cy="365125"/>
          </a:xfrm>
        </p:spPr>
        <p:txBody>
          <a:bodyPr/>
          <a:lstStyle/>
          <a:p>
            <a:fld id="{ECB52235-1339-48E5-A73B-3694FDF843BF}" type="slidenum">
              <a:rPr lang="pl-PL" smtClean="0"/>
              <a:pPr/>
              <a:t>9</a:t>
            </a:fld>
            <a:endParaRPr lang="pl-PL" dirty="0"/>
          </a:p>
        </p:txBody>
      </p:sp>
      <p:grpSp>
        <p:nvGrpSpPr>
          <p:cNvPr id="7" name="Grupa 6"/>
          <p:cNvGrpSpPr/>
          <p:nvPr/>
        </p:nvGrpSpPr>
        <p:grpSpPr>
          <a:xfrm>
            <a:off x="4052711" y="79022"/>
            <a:ext cx="5023556" cy="779247"/>
            <a:chOff x="4052711" y="79022"/>
            <a:chExt cx="5023556" cy="779247"/>
          </a:xfrm>
        </p:grpSpPr>
        <p:sp>
          <p:nvSpPr>
            <p:cNvPr id="8" name="Prostokąt 7">
              <a:extLst>
                <a:ext uri="{FF2B5EF4-FFF2-40B4-BE49-F238E27FC236}">
                  <a16:creationId xmlns:a16="http://schemas.microsoft.com/office/drawing/2014/main" id="{8B1D3F9B-0E32-744A-A9D2-41791B5EBDD7}"/>
                </a:ext>
              </a:extLst>
            </p:cNvPr>
            <p:cNvSpPr/>
            <p:nvPr/>
          </p:nvSpPr>
          <p:spPr>
            <a:xfrm>
              <a:off x="4052711" y="79022"/>
              <a:ext cx="5023556" cy="77924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pic>
          <p:nvPicPr>
  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>
              <a:extLst>
                <a:ext uri="{FF2B5EF4-FFF2-40B4-BE49-F238E27FC236}">
                  <a16:creationId xmlns:a16="http://schemas.microsoft.com/office/drawing/2014/main" id="{29AA46FD-7927-D244-80DB-3015479C3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6099" y="101911"/>
              <a:ext cx="4880770" cy="6972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621812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4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1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9.xml><?xml version="1.0" encoding="utf-8"?>
<a:theme xmlns:a="http://schemas.openxmlformats.org/drawingml/2006/main" name="2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unduszeEuropejskiePrezentacjaTemplate.potx" id="{E1C8E9E8-192D-4AF6-9B43-48AB8A3797D1}" vid="{92000801-0B03-4AC3-8040-626073FD0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0</TotalTime>
  <Words>3409</Words>
  <Application>Microsoft Office PowerPoint</Application>
  <PresentationFormat>Pokaz na ekranie (4:3)</PresentationFormat>
  <Paragraphs>237</Paragraphs>
  <Slides>35</Slides>
  <Notes>15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10</vt:i4>
      </vt:variant>
      <vt:variant>
        <vt:lpstr>Tytuły slajdów</vt:lpstr>
      </vt:variant>
      <vt:variant>
        <vt:i4>35</vt:i4>
      </vt:variant>
    </vt:vector>
  </HeadingPairs>
  <TitlesOfParts>
    <vt:vector size="48" baseType="lpstr">
      <vt:lpstr>Arial</vt:lpstr>
      <vt:lpstr>Calibri</vt:lpstr>
      <vt:lpstr>Wingdings</vt:lpstr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1_Programy Regionalne</vt:lpstr>
      <vt:lpstr>2_Programy Regionalne</vt:lpstr>
      <vt:lpstr>4_Programy Regionalne</vt:lpstr>
      <vt:lpstr>Prezentacja programu PowerPoint</vt:lpstr>
      <vt:lpstr>Ogólne  zasady kwalifikowalności wydatków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Monitorowanie   kryteriów oceny i wskaźniki</vt:lpstr>
      <vt:lpstr>   1. Kryteria dostępu  2. Kryteria premiujące 3. Wskaźniki produktu 4. Wskaźniki rezultatu 5. Wskaźniki specyficzne 6. Wskaźniki covidowe 7. Trwałość projektu 8. Trwałość rezultatów   </vt:lpstr>
      <vt:lpstr>Kryterium horyzontalne Zasada równości szans kobiet i mężczyzn  </vt:lpstr>
      <vt:lpstr>Kryterium horyzontalne Zasada równości szans i niedyskryminacji, w tym dostępności dla osób  z niepełnosprawnościami</vt:lpstr>
      <vt:lpstr>Kryterium horyzontalne Zasada równości szans i niedyskryminacji, w tym dostępności dla osób  z niepełnosprawnościami cd.</vt:lpstr>
      <vt:lpstr>Realizacja zasad horyzontalnych Zasada zrównoważonego rozwoju</vt:lpstr>
      <vt:lpstr>Kryterium horyzontalne Koncepcja „uniwersalnego projektowania”</vt:lpstr>
      <vt:lpstr> Mechanizm racjonalnych usprawnień </vt:lpstr>
      <vt:lpstr>Najczęstsze problemy w realizacji oraz błędy popełniane na etapie sporządzania wniosku  o płatność</vt:lpstr>
      <vt:lpstr>Najczęstsze problemy/błędy – część 1</vt:lpstr>
      <vt:lpstr>Najczęstsze problemy/ błędy – część 2</vt:lpstr>
      <vt:lpstr>Najczęstsze problemy/ błędy – część 2</vt:lpstr>
      <vt:lpstr>Najczęstsze problemy/błędy – część 2</vt:lpstr>
      <vt:lpstr>Wyniki audytów  i kontroli zewnętrznych</vt:lpstr>
      <vt:lpstr>Wydziały merytoryczne w ramach cyklicznie prowadzonych spotkań dla Beneficjentów realizujących projekty współfinansowane ze środków EFS przekazują informacje o najczęściej występujących błędach we wnioskach o płatność, w celu ich wyeliminowania przy realizacji projektów. Część z nich wynika z ustaleń instytucji audytowych, czy też innych organów uprawnionych do przeprowadzania kontroli.       Taka sytuacja dotyczyła stwierdzonego błędu systemowego w sprawie kwalifikowalności VAT, gdzie  Beneficjenci byli informowani za pośrednictwem SL2014 o zagrożeniu wystąpienia niekwalifikowalnego VAT oraz przesyłano zalecenia z MIiR w celu uniknięcia podwójnego finansowania wydatków.  </vt:lpstr>
      <vt:lpstr> Kwestie problemowe związane z kwalifikowalnością VAT  Audytorzy ETO i KE w oparciu o art. 69 ust. 3c rozporządzenia (UE) nr 1303/2013 stwierdzili niekwalifikowalność VAT w projektach, w których udzielano:   dotacji na rozpoczęcie działalności gospodarczej, wsparcia pomostowego, dofinansowania na doposażenie/wyposażenie miejsc pracy.   Podatek VAT, który w świetle przepisów krajowych może być w jakikolwiek sposób odzyskany przez uczestnika lub pracodawcę, powinien być niekwalifikowalny w projekcie, nawet jeśli nie zdecydowano się na jego odzyskanie.   Liczy się bowiem prawna możliwość odzyskania VAT, a nie tylko faktyczna.</vt:lpstr>
      <vt:lpstr>Kwalifikowalność uczestników projektu          Zaktualizowane Wytyczne w zakresie kwalifikowalności wydatków w ramach EFRR, EFS oraz Funduszu Spójności na lata 2014-2020, które obowiązują od 1 stycznia 2021 roku i mają zastosowanie do wszystkich realizowanych projektów EFS.   Zmiana wprowadza nowe wymogi dotyczące potwierdzania kwalifikowalności uczestników projektów EFS (podrozdział 8.2). W celu zapewnienia prawidłowego wdrożenia tej zmiany wytycznych IP RPO WD przesyła również „Materiał informacyjny w zakresie procedury potwierdzania dokumentem urzędowym kwalifikowalności uczestników (osób bezrobotnych oraz biernych zawodowo) w projektach EFS”.         </vt:lpstr>
      <vt:lpstr>Witold Gałuszka  Kierownik Wydziału Włączenia Społecznego  witold.galuszka@dwup.pl, tel. 71 39 74 131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2019-07-26T09:56:24Z</dcterms:created>
  <dcterms:modified xsi:type="dcterms:W3CDTF">2021-12-08T10:43:32Z</dcterms:modified>
</cp:coreProperties>
</file>