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965" r:id="rId8"/>
    <p:sldMasterId id="2147483990" r:id="rId9"/>
    <p:sldMasterId id="2147484003" r:id="rId10"/>
    <p:sldMasterId id="2147484016" r:id="rId11"/>
  </p:sldMasterIdLst>
  <p:notesMasterIdLst>
    <p:notesMasterId r:id="rId74"/>
  </p:notesMasterIdLst>
  <p:handoutMasterIdLst>
    <p:handoutMasterId r:id="rId75"/>
  </p:handoutMasterIdLst>
  <p:sldIdLst>
    <p:sldId id="257" r:id="rId12"/>
    <p:sldId id="660" r:id="rId13"/>
    <p:sldId id="708" r:id="rId14"/>
    <p:sldId id="537" r:id="rId15"/>
    <p:sldId id="597" r:id="rId16"/>
    <p:sldId id="779" r:id="rId17"/>
    <p:sldId id="580" r:id="rId18"/>
    <p:sldId id="675" r:id="rId19"/>
    <p:sldId id="758" r:id="rId20"/>
    <p:sldId id="659" r:id="rId21"/>
    <p:sldId id="620" r:id="rId22"/>
    <p:sldId id="664" r:id="rId23"/>
    <p:sldId id="666" r:id="rId24"/>
    <p:sldId id="667" r:id="rId25"/>
    <p:sldId id="668" r:id="rId26"/>
    <p:sldId id="669" r:id="rId27"/>
    <p:sldId id="777" r:id="rId28"/>
    <p:sldId id="670" r:id="rId29"/>
    <p:sldId id="778" r:id="rId30"/>
    <p:sldId id="673" r:id="rId31"/>
    <p:sldId id="674" r:id="rId32"/>
    <p:sldId id="770" r:id="rId33"/>
    <p:sldId id="554" r:id="rId34"/>
    <p:sldId id="678" r:id="rId35"/>
    <p:sldId id="760" r:id="rId36"/>
    <p:sldId id="679" r:id="rId37"/>
    <p:sldId id="743" r:id="rId38"/>
    <p:sldId id="680" r:id="rId39"/>
    <p:sldId id="687" r:id="rId40"/>
    <p:sldId id="688" r:id="rId41"/>
    <p:sldId id="709" r:id="rId42"/>
    <p:sldId id="710" r:id="rId43"/>
    <p:sldId id="711" r:id="rId44"/>
    <p:sldId id="712" r:id="rId45"/>
    <p:sldId id="713" r:id="rId46"/>
    <p:sldId id="714" r:id="rId47"/>
    <p:sldId id="695" r:id="rId48"/>
    <p:sldId id="696" r:id="rId49"/>
    <p:sldId id="693" r:id="rId50"/>
    <p:sldId id="694" r:id="rId51"/>
    <p:sldId id="697" r:id="rId52"/>
    <p:sldId id="772" r:id="rId53"/>
    <p:sldId id="773" r:id="rId54"/>
    <p:sldId id="774" r:id="rId55"/>
    <p:sldId id="771" r:id="rId56"/>
    <p:sldId id="698" r:id="rId57"/>
    <p:sldId id="699" r:id="rId58"/>
    <p:sldId id="700" r:id="rId59"/>
    <p:sldId id="702" r:id="rId60"/>
    <p:sldId id="775" r:id="rId61"/>
    <p:sldId id="645" r:id="rId62"/>
    <p:sldId id="704" r:id="rId63"/>
    <p:sldId id="705" r:id="rId64"/>
    <p:sldId id="776" r:id="rId65"/>
    <p:sldId id="707" r:id="rId66"/>
    <p:sldId id="717" r:id="rId67"/>
    <p:sldId id="718" r:id="rId68"/>
    <p:sldId id="716" r:id="rId69"/>
    <p:sldId id="703" r:id="rId70"/>
    <p:sldId id="715" r:id="rId71"/>
    <p:sldId id="691" r:id="rId72"/>
    <p:sldId id="692" r:id="rId73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6AFC6BDA-362A-4A24-90B3-08BF083E9C67}">
          <p14:sldIdLst>
            <p14:sldId id="257"/>
            <p14:sldId id="660"/>
            <p14:sldId id="708"/>
            <p14:sldId id="537"/>
            <p14:sldId id="597"/>
            <p14:sldId id="779"/>
            <p14:sldId id="580"/>
            <p14:sldId id="675"/>
            <p14:sldId id="758"/>
            <p14:sldId id="659"/>
            <p14:sldId id="620"/>
            <p14:sldId id="664"/>
            <p14:sldId id="666"/>
            <p14:sldId id="667"/>
            <p14:sldId id="668"/>
            <p14:sldId id="669"/>
            <p14:sldId id="777"/>
            <p14:sldId id="670"/>
            <p14:sldId id="778"/>
            <p14:sldId id="673"/>
            <p14:sldId id="674"/>
            <p14:sldId id="770"/>
            <p14:sldId id="554"/>
            <p14:sldId id="678"/>
            <p14:sldId id="760"/>
            <p14:sldId id="679"/>
            <p14:sldId id="743"/>
            <p14:sldId id="680"/>
            <p14:sldId id="687"/>
            <p14:sldId id="688"/>
            <p14:sldId id="709"/>
            <p14:sldId id="710"/>
            <p14:sldId id="711"/>
            <p14:sldId id="712"/>
            <p14:sldId id="713"/>
            <p14:sldId id="714"/>
            <p14:sldId id="695"/>
            <p14:sldId id="696"/>
            <p14:sldId id="693"/>
            <p14:sldId id="694"/>
            <p14:sldId id="697"/>
            <p14:sldId id="772"/>
            <p14:sldId id="773"/>
            <p14:sldId id="774"/>
            <p14:sldId id="771"/>
            <p14:sldId id="698"/>
            <p14:sldId id="699"/>
            <p14:sldId id="700"/>
            <p14:sldId id="702"/>
            <p14:sldId id="775"/>
            <p14:sldId id="645"/>
            <p14:sldId id="704"/>
            <p14:sldId id="705"/>
            <p14:sldId id="776"/>
            <p14:sldId id="707"/>
            <p14:sldId id="717"/>
            <p14:sldId id="718"/>
            <p14:sldId id="716"/>
            <p14:sldId id="703"/>
            <p14:sldId id="715"/>
            <p14:sldId id="691"/>
            <p14:sldId id="6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0A0"/>
    <a:srgbClr val="FFB800"/>
    <a:srgbClr val="FBBA00"/>
    <a:srgbClr val="FFB400"/>
    <a:srgbClr val="FFB900"/>
    <a:srgbClr val="0033CC"/>
    <a:srgbClr val="FF9900"/>
    <a:srgbClr val="008000"/>
    <a:srgbClr val="FF9966"/>
    <a:srgbClr val="FF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0" autoAdjust="0"/>
    <p:restoredTop sz="86346" autoAdjust="0"/>
  </p:normalViewPr>
  <p:slideViewPr>
    <p:cSldViewPr snapToGrid="0">
      <p:cViewPr varScale="1">
        <p:scale>
          <a:sx n="115" d="100"/>
          <a:sy n="115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3354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1DB5-E1F9-4FB8-A2CC-9672718C73FA}" type="datetimeFigureOut">
              <a:rPr lang="pl-PL" smtClean="0"/>
              <a:pPr/>
              <a:t>30.09.2020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50EE3-86C3-4A86-857A-7E80D18E18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76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08B6-522C-4A2E-8A4A-29650C96FAAA}" type="datetimeFigureOut">
              <a:rPr lang="pl-PL" smtClean="0"/>
              <a:pPr/>
              <a:t>30.09.2020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D669-23D8-4A7B-BC26-4E562F24D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Konkurs nr </a:t>
            </a:r>
          </a:p>
          <a:p>
            <a:r>
              <a:rPr lang="pl-PL" dirty="0"/>
              <a:t>RPDS.09.02.01-IP.02-02-361/19</a:t>
            </a:r>
          </a:p>
          <a:p>
            <a:r>
              <a:rPr lang="pl-PL" dirty="0"/>
              <a:t>Dostęp do wysokiej jakości usług społecznych </a:t>
            </a:r>
          </a:p>
          <a:p>
            <a:r>
              <a:rPr lang="pl-PL" dirty="0"/>
              <a:t>Działanie 9.2 RPO WD 2014-2020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032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62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75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94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71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728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284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28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007-10BC-4570-AA93-B89E2D8BD8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407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01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423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881697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2364555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0190703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32565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022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36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3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B10A-05C1-42B5-946F-F83045E2D4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7702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2353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7256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0971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5066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84492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474425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0607009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7716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80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700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073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2444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2990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3432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8285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0467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5008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D940-65B5-4AE2-AB0B-1F88FBC6AA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8237-5158-4B7C-930E-FBC2244560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9133-8071-4CBC-823A-F3D446F4FD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A568-537E-4A22-BED5-9F9D14A206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B4EB-B886-488A-ABC8-E698793165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5765-E626-43B3-AE77-138B601E1E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09EE-7716-4C47-9D79-3D08789E2E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407E-E079-4AC2-9751-F59A5AF8D3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C2BC-767A-43C6-A595-C9AF32D85C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ED8C-F095-4274-B6BA-B7B0A7C1EE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28B6-7CD0-461E-8145-5442C51BC9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B015-F115-47D3-9F03-3C31A981B7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7011-9940-4EEA-9D0C-8AE1E06E4D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113B-A332-4691-AC3C-50C64DFCCE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1962-776D-4ACF-A610-14A79AC1CD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9AFE-20A1-43EE-B94E-3ABBD5C078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4233-9982-4436-A8F5-B33DFB6B84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67EC-C765-41C8-A9C6-5635F9AD78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BD90-DE26-46C3-ACBA-EC028CB11E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7FDA-43C7-418D-B53B-C8BAFCB7DD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A653-65C5-4F62-9132-8CCC4C49FA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-119063"/>
            <a:ext cx="42370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7358-3123-49AF-B0A5-CF1357F5F5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EEDB-ABCF-447F-ADDA-B89E3012FA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DC40-EB1E-4C59-A628-F04976F059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1446-2E59-4E7D-B393-B4CA44AA96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0346-CCD7-4F55-A6FF-3454606796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138F-8CB9-4E55-9E74-7BEEC45751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F419-C5A2-4015-898D-9B7E8CAC2E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7087-E8FA-468F-98A7-E6E852F04A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EF3A-C6F6-43FB-BB43-0B325F11B5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29-D916-4251-8119-AA6463213B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370A-3F8D-4430-ADA7-E2C8D3E8E6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84BA-E256-46CF-8F39-210A2938A5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9654-46EF-46E0-886A-30D320B64E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C346-B7F5-4F95-B6A8-20C74B3F49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2D6A-F29F-496D-AEB5-02515193B0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DDE7-3D29-453F-91C9-D10EF2658D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65CB-8FD5-4124-854D-C020F11ED1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D58F-B6AD-46C0-88EC-D789B9E6A5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0659-E524-4230-AFE4-B954867A52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0A8B-0313-4CF7-AE4E-2221F9AA9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2F1C-8F60-4402-9548-A21721D57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7929-50DD-462D-97EB-6559B25F8B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6C40-8F77-4FC9-8B1F-BB521824F0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2202-13AB-4787-8FD1-3B0252620A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84D8-4175-4D06-A0AF-731ED0A32C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47D2-DC00-40F9-8A86-3D0C7D6618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0EBA-8CB2-4374-9676-F3C851943D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C89E-2689-461C-8D8C-887FFB67A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CE6B-E548-4458-BF4F-E80EC4B105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34D4-CC02-4A9C-B3B0-5FBF485A08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492887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372589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137641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223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845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352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264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70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4216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8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F9E6-52F1-4FD5-9649-15F13D164B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775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520187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107" b="-30590"/>
          <a:stretch/>
        </p:blipFill>
        <p:spPr bwMode="auto">
          <a:xfrm>
            <a:off x="98854" y="0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541930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107" b="-30590"/>
          <a:stretch/>
        </p:blipFill>
        <p:spPr bwMode="auto">
          <a:xfrm>
            <a:off x="4572000" y="98853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128416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415853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951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852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205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944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1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33.png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30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33.pn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3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3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33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30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3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071C2-305B-4462-9203-39719E4D27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4445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820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E3D227-65F5-41D6-9FF0-CB91992D9D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3C021-3010-4D38-B0AE-05F7B41075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28F23A-CBF3-4888-95E0-3BE0338B7A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186C02-8285-4183-8CE5-567C165FE0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58C33E-ADAB-48A0-8B9B-17F117630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1968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1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sowa.britenet.com.pl/SOWA_WR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wroclaw.dwup@dwup.pl" TargetMode="External"/><Relationship Id="rId1" Type="http://schemas.openxmlformats.org/officeDocument/2006/relationships/slideLayout" Target="../slideLayouts/slideLayout8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promocja@dwup.pl" TargetMode="External"/><Relationship Id="rId1" Type="http://schemas.openxmlformats.org/officeDocument/2006/relationships/slideLayout" Target="../slideLayouts/slideLayout8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 descr="Pomarańczowy prostokąt, stanowiący tło pod tytułe prezentacji" title="Pomarańczowe tło"/>
          <p:cNvSpPr/>
          <p:nvPr/>
        </p:nvSpPr>
        <p:spPr>
          <a:xfrm>
            <a:off x="1110343" y="5029200"/>
            <a:ext cx="7396843" cy="563336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dtytuł 2"/>
          <p:cNvSpPr txBox="1">
            <a:spLocks/>
          </p:cNvSpPr>
          <p:nvPr/>
        </p:nvSpPr>
        <p:spPr bwMode="auto">
          <a:xfrm>
            <a:off x="1045903" y="6445188"/>
            <a:ext cx="7886700" cy="30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Wrocław, </a:t>
            </a:r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wrzesień 2020 </a:t>
            </a:r>
            <a:r>
              <a:rPr lang="pl-P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</a:p>
          <a:p>
            <a:endParaRPr lang="pl-PL" b="1" i="1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628650" y="4477407"/>
            <a:ext cx="7886700" cy="1699555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Konkurs </a:t>
            </a:r>
            <a:r>
              <a:rPr lang="pl-PL" b="1" dirty="0" smtClean="0">
                <a:solidFill>
                  <a:schemeClr val="tx1"/>
                </a:solidFill>
              </a:rPr>
              <a:t>nr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RPDS.08.03.00-IP.02-02-407/20</a:t>
            </a:r>
            <a:r>
              <a:rPr lang="pl-PL" b="1" dirty="0" smtClean="0">
                <a:solidFill>
                  <a:schemeClr val="tx1"/>
                </a:solidFill>
              </a:rPr>
              <a:t/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Samozatrudnienie, przedsiębiorczość oraz tworzenie nowych miejsc pracy</a:t>
            </a:r>
            <a:r>
              <a:rPr lang="pl-PL" b="1" dirty="0" smtClean="0">
                <a:solidFill>
                  <a:schemeClr val="tx1"/>
                </a:solidFill>
              </a:rPr>
              <a:t/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Działanie 8.3 </a:t>
            </a:r>
            <a:r>
              <a:rPr lang="pl-PL" b="1" dirty="0">
                <a:solidFill>
                  <a:schemeClr val="tx1"/>
                </a:solidFill>
              </a:rPr>
              <a:t>RPO WD </a:t>
            </a:r>
            <a:r>
              <a:rPr lang="pl-PL" b="1" dirty="0" smtClean="0">
                <a:solidFill>
                  <a:schemeClr val="tx1"/>
                </a:solidFill>
              </a:rPr>
              <a:t>2014-2020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6D75657-1BF5-F04B-A913-177171CAC5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529" y="914379"/>
            <a:ext cx="893066" cy="1195387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101697" y="97969"/>
            <a:ext cx="5445579" cy="963383"/>
            <a:chOff x="101697" y="97969"/>
            <a:chExt cx="5445579" cy="963383"/>
          </a:xfrm>
        </p:grpSpPr>
        <p:sp>
          <p:nvSpPr>
            <p:cNvPr id="5" name="Prostokąt 4" descr="Pomarańczowy prostokąt stanowiący tło pod obrazkiem z logotypami" title="Pomarańczowy prostokąt"/>
            <p:cNvSpPr/>
            <p:nvPr/>
          </p:nvSpPr>
          <p:spPr>
            <a:xfrm>
              <a:off x="101697" y="97969"/>
              <a:ext cx="5445579" cy="963383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8D393CC8-9DF3-6145-863A-BF7CC1F3C1A3}"/>
                </a:ext>
              </a:extLst>
            </p:cNvPr>
            <p:cNvSpPr/>
            <p:nvPr/>
          </p:nvSpPr>
          <p:spPr>
            <a:xfrm>
              <a:off x="233096" y="209049"/>
              <a:ext cx="5140416" cy="705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64" y="217126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4604886" y="2554808"/>
            <a:ext cx="4385291" cy="3707199"/>
            <a:chOff x="4604886" y="2554808"/>
            <a:chExt cx="4385291" cy="3707199"/>
          </a:xfrm>
        </p:grpSpPr>
        <p:sp>
          <p:nvSpPr>
            <p:cNvPr id="2" name="Gwiazda 32-ramienna 1"/>
            <p:cNvSpPr/>
            <p:nvPr/>
          </p:nvSpPr>
          <p:spPr>
            <a:xfrm>
              <a:off x="4604886" y="2554808"/>
              <a:ext cx="4385291" cy="3707199"/>
            </a:xfrm>
            <a:prstGeom prst="star32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 dirty="0">
                <a:ln w="1905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5482442" y="3254245"/>
              <a:ext cx="2630179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Zalecamy</a:t>
              </a:r>
            </a:p>
            <a:p>
              <a:pPr algn="ctr"/>
              <a:r>
                <a:rPr lang="pl-PL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zakończenie</a:t>
              </a:r>
            </a:p>
            <a:p>
              <a:pPr algn="ctr"/>
              <a:r>
                <a:rPr lang="pl-PL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realizacji projektu</a:t>
              </a:r>
            </a:p>
            <a:p>
              <a:pPr algn="ctr"/>
              <a:r>
                <a:rPr lang="pl-PL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najpóźniej </a:t>
              </a:r>
            </a:p>
            <a:p>
              <a:pPr algn="ctr"/>
              <a:r>
                <a:rPr lang="pl-PL" sz="24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w</a:t>
              </a:r>
              <a:r>
                <a:rPr lang="pl-PL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czerwcu </a:t>
              </a:r>
            </a:p>
            <a:p>
              <a:pPr algn="ctr"/>
              <a:r>
                <a:rPr lang="pl-PL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2023 r.</a:t>
              </a:r>
              <a:endPara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Prostokąt zaokrąglony 5"/>
          <p:cNvSpPr/>
          <p:nvPr/>
        </p:nvSpPr>
        <p:spPr>
          <a:xfrm>
            <a:off x="304292" y="1656737"/>
            <a:ext cx="4141584" cy="29141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Zalecamy rozpoczęcie realizacji projektu: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wcześniej niż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kwartał 2021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ytuł 5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38722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Okres realizacji projektu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855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318" y="1452785"/>
            <a:ext cx="7886700" cy="4831057"/>
          </a:xfrm>
          <a:noFill/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ocena formalna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(ocena kryteriów formalnych 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kryteriów dostępu)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oraz weryfikacja wymogów formalnych – 21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dni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 daty zakończenia naboru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Ocena spełniania danego kryterium jest dokonywana przez jedną osobę.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ocena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merytoryczna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(ocena kryteriów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horyzontalnych, merytorycznych i premiujących)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 zakończenia oceny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formalnej. Oceny na tym etapie dokonuje 2 członków KOP. </a:t>
            </a:r>
          </a:p>
          <a:p>
            <a:pPr marL="457200" lvl="1" indent="0"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*Termin ten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może zostać wydłużony do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dni gdy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ocenie merytorycznej podlegać będzie powyżej 100 wniosków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negocjacje – 40 dni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niespełniający któregokolwiek z kryteriów weryfikowanych </a:t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 wcześniejszym etapie nie zostanie zakwalifikowany do kolejnego etapu.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prowadzone są tylko z Wnioskodawcami, którzy spełnili kryterium minimalnych wymagań, do wyczerpania kwoty środków przeznaczonych na konkurs.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7939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Etapy oceny wniosków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11E78E18-94BC-7D42-B976-A4919E071C6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51CD1DB8-D962-9443-9E1E-D10803B14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467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CB6344A8-0E82-F44D-BAA7-7007347FCD6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069145"/>
            <a:ext cx="9143999" cy="5542671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57300" y="2404382"/>
            <a:ext cx="7886700" cy="2049236"/>
          </a:xfrm>
        </p:spPr>
        <p:txBody>
          <a:bodyPr/>
          <a:lstStyle/>
          <a:p>
            <a:pPr algn="ctr"/>
            <a:r>
              <a:rPr lang="pl-PL" altLang="pl-PL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Zestaw </a:t>
            </a:r>
            <a:br>
              <a:rPr lang="pl-PL" altLang="pl-PL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kryteriów oceny</a:t>
            </a: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12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01355FEC-1CF7-B840-9DF6-3C1F108E32B5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9D39D8C-B1CA-DB4F-BC55-2CCFCE22F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670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6814" y="1941287"/>
            <a:ext cx="7886700" cy="4377870"/>
          </a:xfrm>
        </p:spPr>
        <p:txBody>
          <a:bodyPr/>
          <a:lstStyle/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pl-PL" spc="30" dirty="0">
                <a:latin typeface="Arial" panose="020B0604020202020204" pitchFamily="34" charset="0"/>
                <a:cs typeface="Arial" panose="020B0604020202020204" pitchFamily="34" charset="0"/>
              </a:rPr>
              <a:t>kryteriów formalnych ogólnych oraz </a:t>
            </a:r>
            <a:r>
              <a:rPr lang="pl-PL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4 kryteria </a:t>
            </a:r>
            <a:r>
              <a:rPr lang="pl-PL" spc="30" dirty="0">
                <a:latin typeface="Arial" panose="020B0604020202020204" pitchFamily="34" charset="0"/>
                <a:cs typeface="Arial" panose="020B0604020202020204" pitchFamily="34" charset="0"/>
              </a:rPr>
              <a:t>formalne specyficzne dla </a:t>
            </a:r>
            <a:r>
              <a:rPr lang="pl-PL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konkursu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Część </a:t>
            </a:r>
            <a:r>
              <a:rPr lang="pl-PL" spc="30" dirty="0">
                <a:latin typeface="Arial" panose="020B0604020202020204" pitchFamily="34" charset="0"/>
                <a:cs typeface="Arial" panose="020B0604020202020204" pitchFamily="34" charset="0"/>
              </a:rPr>
              <a:t>z nich  jest weryfikowana na podstawie oświadczeń wpisanych </a:t>
            </a:r>
            <a:r>
              <a:rPr lang="pl-PL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pc="30" dirty="0">
                <a:latin typeface="Arial" panose="020B0604020202020204" pitchFamily="34" charset="0"/>
                <a:cs typeface="Arial" panose="020B0604020202020204" pitchFamily="34" charset="0"/>
              </a:rPr>
              <a:t>stałe w części wniosku </a:t>
            </a:r>
            <a:r>
              <a:rPr lang="pl-PL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Oświadczenia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Przesłanie </a:t>
            </a:r>
            <a:r>
              <a:rPr lang="pl-PL" spc="30" dirty="0">
                <a:latin typeface="Arial" panose="020B0604020202020204" pitchFamily="34" charset="0"/>
                <a:cs typeface="Arial" panose="020B0604020202020204" pitchFamily="34" charset="0"/>
              </a:rPr>
              <a:t>elektronicznej wersji  wniosku </a:t>
            </a:r>
            <a:br>
              <a:rPr lang="pl-PL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pc="30" dirty="0">
                <a:latin typeface="Arial" panose="020B0604020202020204" pitchFamily="34" charset="0"/>
                <a:cs typeface="Arial" panose="020B0604020202020204" pitchFamily="34" charset="0"/>
              </a:rPr>
              <a:t>do instytucji organizującej konkurs w ramach naboru w systemie SOWA EFS RPDS oznacza równocześnie złożenie wszystkich zawartych </a:t>
            </a:r>
            <a:br>
              <a:rPr lang="pl-PL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pc="30" dirty="0">
                <a:latin typeface="Arial" panose="020B0604020202020204" pitchFamily="34" charset="0"/>
                <a:cs typeface="Arial" panose="020B0604020202020204" pitchFamily="34" charset="0"/>
              </a:rPr>
              <a:t>we wniosku </a:t>
            </a:r>
            <a:r>
              <a:rPr lang="pl-PL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oświadczeń</a:t>
            </a:r>
            <a:endParaRPr lang="pl-PL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36814" y="1122136"/>
            <a:ext cx="7886700" cy="608693"/>
          </a:xfrm>
        </p:spPr>
        <p:txBody>
          <a:bodyPr/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kryteriów formalnych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13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2DDD1B7A-4395-2D4C-8642-ADD8E1C30679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9F66A7F6-5CB4-0146-9138-2163234912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910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689956" y="1885950"/>
            <a:ext cx="7747462" cy="45638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tego kryterium sprawdzane będzie czy wybór partnerów został dokonany w sposób prawidłowy, to znaczy: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wybór partnerów został dokonany przed złożeniem wniosku o dofinansowanie,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jeśli inicjującym projekt partnerski jest podmiot, o którym mowa w art. 3 ust. 1 ustawy z dnia 29 stycznia 2004 r. - Prawo zamówień publicznych, sprawdzane jest czy wybór partnerów spośród podmiotów innych niż wymienione w art. 3 ust. 1 pkt 1-3a tej ustawy, został dokonany z zachowaniem zasady przejrzystości i równego traktowania, w szczególności zgodnie z zasadami określonymi w art. 33 ust. 2 ustawy z dnia 11 lipca 2014 r. </a:t>
            </a: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zasadach realizacji programów w zakresie polityki spójności finansowanych w perspektywie finansowej 2014–2020</a:t>
            </a: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pl-PL" sz="1600" spc="3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będzie weryfikowane na podstawie zapisów wniosku o dofinansowanie projektu oraz dokumentów załączonych do </a:t>
            </a: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wniosku.</a:t>
            </a:r>
            <a:endParaRPr lang="pl-PL" sz="1600" spc="3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394457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Kryterium formalne nr 1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Prawidłowość wyboru partnerów w projekcie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Kryteria formalne ogólne – kryterium 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FC1AE2D3-7336-5746-8AA2-C192DE99DDE3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D2376897-3BCF-D44A-86BC-431E51EE7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8659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689956" y="1967593"/>
            <a:ext cx="7747462" cy="40903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spełnić kryterium?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wniosku należy dołączyć dokument potwierdzający prawidłowość dokonania wyboru partnerów do projektu, np. list intencyjny, oświadczenie. Taki dokument powinien zawierać co najmniej: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datę sporządzenia/ podpisania dokumentu (</a:t>
            </a:r>
            <a:r>
              <a:rPr lang="pl-PL" sz="1600" spc="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późniejsza niż data złożenia wniosku</a:t>
            </a: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wskazanie </a:t>
            </a: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 (podmiotów), które oświadczają chęć wspólnej realizacji projektu z wyróżnieniem Partnera </a:t>
            </a: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Wiodącego;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 </a:t>
            </a: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projektu, który strony zdecydowały się realizować </a:t>
            </a: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wspólnie;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 </a:t>
            </a: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chęci wspólnej realizacji przedmiotowego </a:t>
            </a: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projektu;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podpisy </a:t>
            </a: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wszystkich stron partnerstwa</a:t>
            </a: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1700" spc="30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Kryteria formalne ogólne – kryterium 1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(c.d.)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34AB3C77-7385-3143-A336-85DCAF257582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164C69F9-A140-0B4C-A355-C4B4233A9A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79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689956" y="5798645"/>
            <a:ext cx="7747462" cy="5865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Dopuszcza się jednokrotne skierowanie projektu do poprawy/uzupełnienia </a:t>
            </a:r>
            <a:br>
              <a:rPr lang="pl-PL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zakresie określonym w definicji kryterium</a:t>
            </a:r>
            <a:r>
              <a:rPr lang="pl-PL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689956" y="1877787"/>
            <a:ext cx="7747462" cy="3755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spełnić kryterium, jeśli </a:t>
            </a:r>
            <a:r>
              <a:rPr lang="pl-PL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podmiotem inicjującym partnerstwo jest podmiot sektora finansów publicznych</a:t>
            </a:r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rozumieniu przepisów o finansach publicznych i dokonuje on wyboru Partnerów spoza sektora finansów publicznych?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wniosku należy dodatkowo dołączyć co najmniej następujące dokumenty: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wydruk ogłoszenia otwartego naboru partnerów ze strony internetowej Wnioskodawcy lub wskazanie we wniosku o dofinansowanie linka pod którym zamieszczono ogłoszenie – </a:t>
            </a:r>
            <a:r>
              <a:rPr lang="pl-PL" sz="1600" spc="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 minimum 21 dni </a:t>
            </a:r>
            <a:r>
              <a:rPr lang="pl-PL" sz="1600" spc="3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!!!;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wydruk </a:t>
            </a: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informacji o podmiotach wybranych do pełnienia funkcji partnera ze strony internetowej Wnioskodawcy lub wskazanie we wniosku </a:t>
            </a:r>
            <a:b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dofinansowanie linka, pod którym zamieszczono </a:t>
            </a: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informację;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skan </a:t>
            </a: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potwierdzonej za zgodność z oryginałem wybranej oferty.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0337" y="969361"/>
            <a:ext cx="7886700" cy="645506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Kryteria formalne ogólne – kryterium 1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(c.d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C153BC72-6DC1-8F4C-97AE-6F69A311772F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E6B0A51E-0FD4-9B48-801A-C29527E5F8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5690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Kryteria formalne ogólne – kryterium 1 (c.d.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Zgodnie z art. 57 § 1 Kodeksu postępowania administracyjnego jeżeli początkiem terminu określonego w dniach jest pewne zdarzenie, przy obliczaniu tego terminu nie uwzględnia się dnia, w którym zdarzenie nastąpiło. Upływ ostatniego z wyznaczonej liczby dni uważa </a:t>
            </a:r>
            <a:r>
              <a:rPr lang="pl-PL" sz="2000" dirty="0" smtClean="0"/>
              <a:t>się </a:t>
            </a:r>
            <a:r>
              <a:rPr lang="pl-PL" sz="2000" dirty="0"/>
              <a:t>za koniec terminu. </a:t>
            </a:r>
            <a:endParaRPr lang="pl-PL" sz="2000" dirty="0" smtClean="0"/>
          </a:p>
          <a:p>
            <a:r>
              <a:rPr lang="pl-PL" sz="2000" dirty="0" smtClean="0"/>
              <a:t>Jeśli ogłoszenie o </a:t>
            </a:r>
            <a:r>
              <a:rPr lang="pl-PL" sz="2000" dirty="0"/>
              <a:t>naborze </a:t>
            </a:r>
            <a:r>
              <a:rPr lang="pl-PL" sz="2000" dirty="0" smtClean="0"/>
              <a:t>partnerów zostało </a:t>
            </a:r>
            <a:r>
              <a:rPr lang="pl-PL" sz="2000" dirty="0"/>
              <a:t>opublikowane </a:t>
            </a:r>
            <a:r>
              <a:rPr lang="pl-PL" sz="2000" dirty="0" smtClean="0"/>
              <a:t>1 października 2020 </a:t>
            </a:r>
            <a:r>
              <a:rPr lang="pl-PL" sz="2000" dirty="0"/>
              <a:t>r., termin 21 dni rozpoczyna swój bieg w dniu </a:t>
            </a:r>
            <a:r>
              <a:rPr lang="pl-PL" sz="2000" dirty="0" smtClean="0"/>
              <a:t>2 października </a:t>
            </a:r>
            <a:r>
              <a:rPr lang="pl-PL" sz="2000" dirty="0"/>
              <a:t>2020 r., zaś jego koniec upływa o godz. 24.00 dnia </a:t>
            </a:r>
            <a:r>
              <a:rPr lang="pl-PL" sz="2000" dirty="0" smtClean="0"/>
              <a:t>22 października 2020 </a:t>
            </a:r>
            <a:r>
              <a:rPr lang="pl-PL" sz="2000" dirty="0"/>
              <a:t>r.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60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5626625" y="4134264"/>
            <a:ext cx="2951317" cy="147379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Weryfikowane na podstawie oświadczeń  - brak możliwości poprawy/uzupełnienie wniosku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5564033" y="1785296"/>
            <a:ext cx="2951317" cy="147379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Niespełnienie kryteriów oznacza odrzucenie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49" y="1446415"/>
            <a:ext cx="5123757" cy="5195454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Kryterium formalne nr 2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Niepodleganie wykluczeniu z możliwości otrzymania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dofinansowania ze środków Unii Europejskiej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Kryterium formalne nr 3 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Zgodność z przepisami art. 65 ust. 6 i art. 125 ust. 3 lit. e) i f) Rozporządzenia Parlamentu Europejskiego i Rady (UE) nr 1303/2013 z dnia 17 grudnia 2013 r. 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Kryterium formalne nr 4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Zakaz podwójnego finansowania</a:t>
            </a:r>
          </a:p>
          <a:p>
            <a:pPr marL="0" indent="0"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Kryterium formalne nr 5</a:t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Kryterium niezalegania z należnościami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Kryterium formalne nr 6 </a:t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Pomoc de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l-PL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dotyczy (brak pomocy de </a:t>
            </a:r>
            <a:r>
              <a:rPr lang="pl-PL" sz="1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udzielanej Wnioskodawcy przez IOK)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Kryteria formalne ogólne – kryteria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2-6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4450CD76-2F96-C042-8CA0-DF2871A691A4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B5301BC4-835C-6642-9B6F-952ABC9BB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840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formalne nr 7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Kryterium potencjału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finansowego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019994"/>
            <a:ext cx="7886700" cy="4156970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Wnioskodawca oraz partnerzy (o ile dotyczy), ponoszący wydatki w danym projekcie ze środków europejskich, posiadają łączny obrót za ostatni zatwierdzony rok obrotowy zgodnie z ustawą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 rachunkowości z dnia 29 września 1994 r. (jeśli dotyczy) lub za ostatni zamknięty i zatwierdzony rok kalendarzowy równy lub wyższy od średnich rocznych wydatków w ocenianym projekcie?</a:t>
            </a:r>
          </a:p>
          <a:p>
            <a:pPr marL="0" indent="0">
              <a:buNone/>
            </a:pP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nie dotyczy jednostek sektora finansów publicznych w tym projektów partnerskich w których liderem jest jednostka sektora finansów publicznych.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1330036" y="5220392"/>
            <a:ext cx="6902681" cy="121365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Dopuszcza się jednokrotne skierowanie projektu </a:t>
            </a:r>
            <a:br>
              <a:rPr lang="pl-PL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poprawy/uzupełnienia </a:t>
            </a:r>
            <a:br>
              <a:rPr lang="pl-PL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zakresie określonym </a:t>
            </a:r>
            <a:br>
              <a:rPr lang="pl-PL" sz="1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definicji kryterium</a:t>
            </a:r>
            <a:r>
              <a:rPr lang="pl-PL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4233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403DF153-CC18-6349-A8CE-FBAB04B4B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2711" y="970844"/>
            <a:ext cx="5091290" cy="5750631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20233" y="3055130"/>
            <a:ext cx="4859463" cy="1582057"/>
          </a:xfrm>
        </p:spPr>
        <p:txBody>
          <a:bodyPr/>
          <a:lstStyle/>
          <a:p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Ogólne </a:t>
            </a:r>
            <a:b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informacje dotyczące konkursu</a:t>
            </a:r>
            <a:endParaRPr lang="pl-PL" sz="4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2</a:t>
            </a:fld>
            <a:endParaRPr lang="pl-PL" dirty="0"/>
          </a:p>
        </p:txBody>
      </p:sp>
      <p:grpSp>
        <p:nvGrpSpPr>
          <p:cNvPr id="3" name="Grupa 2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CEB699D1-814C-7940-9F39-BB9AD981A816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4D4436CC-7A58-8747-88BB-BAEB269F2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6120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539142" y="3645359"/>
            <a:ext cx="5122418" cy="2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Kryterium formalne specyficzne dla naboru nr 2</a:t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Wkład własny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Wnioskodawca/Beneficjent zapewnił wkład własny w wysokości co najmniej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% wartości projektu pomniejszonej o wartość dotacji na rozpoczęcie działalności gospodarczej?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5661560" y="4166792"/>
            <a:ext cx="2709950" cy="13843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Dopuszcza się jednokrotne skierowanie projektu </a:t>
            </a:r>
            <a:br>
              <a:rPr lang="pl-PL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poprawy/uzupełnienia </a:t>
            </a:r>
            <a:br>
              <a:rPr lang="pl-PL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zakresie kryterium </a:t>
            </a:r>
            <a:r>
              <a:rPr lang="pl-PL" sz="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l-PL" sz="15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142" y="1781596"/>
            <a:ext cx="5122418" cy="1623755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Kryterium formalne specyficzne dla naboru nr 1</a:t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Wnioskodawca/ Beneficjent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Wnioskodawca/Beneficjent jest uprawniony do ubiegania się o wsparcie w ramach ogłoszonego konkursu?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Kryteria formalne specyficzne dla naboru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6867DFD-DA5A-D448-9E1E-B4CF17E5CF25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FED5E26B-A1BC-6047-A5DD-EDCDBE8993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560" y="2098858"/>
            <a:ext cx="2709950" cy="128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97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5612194" y="2859980"/>
            <a:ext cx="3012325" cy="149465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Niespełnienie kryterium oznacza odrzucenie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186505"/>
            <a:ext cx="4983544" cy="2701444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Kryterium formalne specyficzne dla naboru nr 3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Minimalna wartość dofinansowania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wartość projektu przekracza równowartość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złotych kwoty 100 tys. euro?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Wartość dofinasowania projektu musi być wyższa niż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439 210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złotych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Kryteria formalne specyficzne dla naboru – c.d.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D3089FA2-4B1D-CF49-8CAF-75BECEBDB5F3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6FF08942-4C2F-EF41-91E4-1621EB9876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4531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5769724" y="2486937"/>
            <a:ext cx="3012325" cy="149465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Niespełnienie kryterium oznacza odrzucenie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099656"/>
            <a:ext cx="4983544" cy="2701444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Kryterium formalne specyficzne dla naboru nr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Forma wsparcia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wsparcie bezzwrotne na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rozpoczęcie działalności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gospodarczej jest przyznawane wyłącznie w formie stawki jednostkowej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(stawka jednostkowa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 samozatrudnienie w wysokości 23 050 PLN).</a:t>
            </a:r>
            <a:endParaRPr lang="pl-PL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Kryteria formalne specyficzne dla naboru –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c.d.2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D3089FA2-4B1D-CF49-8CAF-75BECEBDB5F3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6FF08942-4C2F-EF41-91E4-1621EB9876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6903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591863" y="2480440"/>
            <a:ext cx="7886700" cy="1761951"/>
          </a:xfrm>
        </p:spPr>
        <p:txBody>
          <a:bodyPr/>
          <a:lstStyle/>
          <a:p>
            <a:pPr marL="228600" indent="-228600" algn="ctr">
              <a:spcBef>
                <a:spcPts val="3000"/>
              </a:spcBef>
            </a:pPr>
            <a:r>
              <a:rPr lang="pl-PL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lang="pl-PL" sz="32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kryteriów dostępu</a:t>
            </a:r>
            <a:br>
              <a:rPr lang="pl-PL" sz="32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pl-PL" sz="320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 bwMode="auto">
          <a:xfrm>
            <a:off x="628650" y="958850"/>
            <a:ext cx="7886700" cy="64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Kryteria dostępu – etap oceny formalnej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23</a:t>
            </a:fld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F01B217B-4F6F-9B47-A3B8-69547E1A5E6D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4C0A69AC-0A74-464A-9653-84C655999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5671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3682" y="1679540"/>
            <a:ext cx="7945821" cy="4008880"/>
          </a:xfrm>
        </p:spPr>
        <p:txBody>
          <a:bodyPr/>
          <a:lstStyle/>
          <a:p>
            <a:pPr lvl="1">
              <a:lnSpc>
                <a:spcPct val="114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Czy Wnioskodawca złożył w ramach konkursu (jako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lider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lub partner)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maksymalnie 1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wniosek o dofinansowanie projektu?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rejestru prowadzonego przez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Instytucję Organizującą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Konkurs. W przypadku złożenia więcej niż jednego wniosku o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dofinansowanie projektu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, przez jednego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Wnioskodawcę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, niezależnie od tego czy jest on liderem czy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partnerem w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projekcie, Instytucja Organizująca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Konkurs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odrzuca wszystkie złożone w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odpowiedzi na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konkurs wnioski, w związku z niespełnieniem przez Wnioskodawcę kryterium. W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przypadku wycofania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wniosku o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dofinansowanie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Wnioskodawca ma prawo złożyć kolejny wniosek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1. Kryterium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liczby wniosków</a:t>
            </a: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9FD7800D-9B8C-A448-8923-13521C7330BE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A3E3B71B-A448-3043-9375-2F16BCD06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3682" y="1679539"/>
            <a:ext cx="7945821" cy="4444813"/>
          </a:xfrm>
        </p:spPr>
        <p:txBody>
          <a:bodyPr/>
          <a:lstStyle/>
          <a:p>
            <a:pPr lvl="1">
              <a:lnSpc>
                <a:spcPct val="114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Czy Wnioskodawca (lider) w okresie realizacji projektu posiada siedzibę lub będzie prowadził biuro projektu na terenie województwa dolnośląskiego?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o dofinansowanie projektu w części 2.8 lub w przypadku braku posiadania przez Wnioskodawcę (lidera) siedziby na terenie województwa dolnośląskiego na podstawie oświadczenia Wnioskodawcy zamieszczonego we wniosku o dofinansowanie projektu w części Potencjał i doświadczenie Wnioskodawcy/partnerów oraz sposób zarządzania projektem.</a:t>
            </a: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Dopuszczamy </a:t>
            </a:r>
            <a:r>
              <a:rPr lang="pl-PL" sz="1700" b="1" spc="30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poprawy/uzupełnienia w zakresie skutkującym jego spełnieniem.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Kryterium biura projektu</a:t>
            </a: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9FD7800D-9B8C-A448-8923-13521C7330BE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A3E3B71B-A448-3043-9375-2F16BCD06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4603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9997" y="1616149"/>
            <a:ext cx="8568952" cy="4848446"/>
          </a:xfrm>
        </p:spPr>
        <p:txBody>
          <a:bodyPr>
            <a:noAutofit/>
          </a:bodyPr>
          <a:lstStyle/>
          <a:p>
            <a:pPr lvl="1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zakłada, że co najmniej 80% jego uczestników, u których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zidentyfikowano predyspozycje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do samodzielnego założenia i prowadzenia działalności gospodarczej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oraz którzy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zakończyli udział w etapie szkoleniowym, otrzyma środki finansowe na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rozwój przedsiębiorczości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i rozpocznie prowadzenie działalności gospodarczej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16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Z powyższego obowiązku wyłączone są osoby biorące udział w projekcie jako otoczenie grupy docelowej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o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dofinansowanie projektu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w pkt. 3.1.2 Cel szczegółowy Osi priorytetowej i wskaźniki realizacji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celu. </a:t>
            </a: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Kryterium nie podlega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uzupełnieniu.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424A4D61-E05F-714C-BAD8-434A125BE001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C40A58E1-694A-0F4C-B746-94E01303A5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formy wsparcia</a:t>
            </a:r>
            <a:r>
              <a:rPr lang="pl-PL" sz="2400" dirty="0">
                <a:latin typeface="+mn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76432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468586" y="1842503"/>
            <a:ext cx="7886700" cy="501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Czy we wniosku o dofinansowanie zapewniono kompleksowe wsparcie dla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osób zamierzających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rozpocząć działalność gospodarczą obejmujące co najmniej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następujące instrumenty:</a:t>
            </a: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szkolenia umożliwiające uzyskanie wiedzy i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umiejętności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niezbędnych do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podjęcia i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prowadzenia działalności gospodarczej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przyznanie bezzwrotnych środków finansowych na rozwój przedsiębiorczości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pomostowe wsparcie finansowe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lvl="1" indent="0">
              <a:lnSpc>
                <a:spcPct val="114000"/>
              </a:lnSpc>
              <a:buClr>
                <a:schemeClr val="accent5">
                  <a:lumMod val="75000"/>
                </a:schemeClr>
              </a:buClr>
              <a:buNone/>
            </a:pPr>
            <a:endParaRPr lang="pl-PL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podstawie zapisów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wniosku o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dofinansowanie projektu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w części Sposób realizacji projektu (pkt. 4.1 Zadania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Kryterium nie podlega uzupełnieniu.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Kryterium formy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wsparcia (2)</a:t>
            </a:r>
            <a:r>
              <a:rPr lang="pl-PL" sz="2400" dirty="0">
                <a:latin typeface="+mn-lt"/>
              </a:rPr>
              <a:t>	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682E7811-B532-F24D-9EC0-080568ABDE4F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BE2F0BA8-C4C0-5147-85F0-5834B5B9B2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41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608286" y="1416834"/>
            <a:ext cx="7886700" cy="530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zakłada, że wszyscy uczestnicy projektu,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którzy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utracili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zatrudnienie po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1 marca 2020 r., otrzymają środki finansowe na rozwój przedsiębiorczości i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rozpoczną prowadzenie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działalności gospodarczej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400" spc="30" dirty="0">
                <a:latin typeface="Arial" panose="020B0604020202020204" pitchFamily="34" charset="0"/>
                <a:cs typeface="Arial" panose="020B0604020202020204" pitchFamily="34" charset="0"/>
              </a:rPr>
              <a:t>Z uwagi na wyjątkowy charakter zaistniałych okoliczności </a:t>
            </a: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 spowodowanych pandemią COVID </a:t>
            </a:r>
            <a:r>
              <a:rPr lang="pl-PL" sz="1400" spc="30" dirty="0">
                <a:latin typeface="Arial" panose="020B0604020202020204" pitchFamily="34" charset="0"/>
                <a:cs typeface="Arial" panose="020B0604020202020204" pitchFamily="34" charset="0"/>
              </a:rPr>
              <a:t>19 oraz konieczność przeciwdziałania kryzysowi </a:t>
            </a:r>
            <a:r>
              <a:rPr lang="pl-PL" sz="1400" spc="30" dirty="0" err="1">
                <a:latin typeface="Arial" panose="020B0604020202020204" pitchFamily="34" charset="0"/>
                <a:cs typeface="Arial" panose="020B0604020202020204" pitchFamily="34" charset="0"/>
              </a:rPr>
              <a:t>społeczno</a:t>
            </a:r>
            <a:r>
              <a:rPr lang="pl-PL" sz="1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gospodarczemu wywołanemu </a:t>
            </a:r>
            <a:r>
              <a:rPr lang="pl-PL" sz="1400" spc="30" dirty="0">
                <a:latin typeface="Arial" panose="020B0604020202020204" pitchFamily="34" charset="0"/>
                <a:cs typeface="Arial" panose="020B0604020202020204" pitchFamily="34" charset="0"/>
              </a:rPr>
              <a:t>epidemią COVID 19 zapewnienie wsparcia dla uczestników projektu, </a:t>
            </a: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którzy stracili </a:t>
            </a:r>
            <a:r>
              <a:rPr lang="pl-PL" sz="1400" spc="30" dirty="0">
                <a:latin typeface="Arial" panose="020B0604020202020204" pitchFamily="34" charset="0"/>
                <a:cs typeface="Arial" panose="020B0604020202020204" pitchFamily="34" charset="0"/>
              </a:rPr>
              <a:t>pracę po 1 marca 2020 r. zwiększy szansę na powrót tych osób do </a:t>
            </a: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aktywności zawodowej.</a:t>
            </a:r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zostanie zweryfikowane na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podstawie zapisów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wniosku o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dofinansowanie projektu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 części Grupy docelowe (pkt. 3.2)	</a:t>
            </a:r>
            <a:endParaRPr lang="pl-PL" sz="14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Dopuszczamy </a:t>
            </a:r>
            <a:r>
              <a:rPr lang="pl-PL" sz="1400" b="1" spc="30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400" spc="3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</a:t>
            </a: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 poprawy/uzupełnienia </a:t>
            </a:r>
            <a:b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00" spc="30" dirty="0">
                <a:latin typeface="Arial" panose="020B0604020202020204" pitchFamily="34" charset="0"/>
                <a:cs typeface="Arial" panose="020B0604020202020204" pitchFamily="34" charset="0"/>
              </a:rPr>
              <a:t>zakresie skutkującym jego spełnieniem</a:t>
            </a:r>
            <a:r>
              <a:rPr lang="pl-PL" sz="14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Zgodnie z kryterium dostępu nr 5 w projekcie należy założyć, że wszyscy uczestnicy, którzy utracili zatrudnienie po 1 marca 2020 r., otrzymają środki finansowe na rozwój przedsiębiorczości i rozpoczną prowadzenie działalności gospodarczej. Powyższe oznacza konieczność zapewnienia środków na założenie działalności dla uczestników projektu którzy stracili pracę po 1 marca 2020, niemniej jednak w przypadku negatywnej oceny biznesplanu dany uczestnik nie otrzyma dotacji. 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formy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wsparcia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pl-PL" sz="2400" dirty="0">
                <a:latin typeface="+mn-lt"/>
              </a:rPr>
              <a:t>	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682E7811-B532-F24D-9EC0-080568ABDE4F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BE2F0BA8-C4C0-5147-85F0-5834B5B9B2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07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10293" y="2836635"/>
            <a:ext cx="7886700" cy="933450"/>
          </a:xfrm>
        </p:spPr>
        <p:txBody>
          <a:bodyPr/>
          <a:lstStyle/>
          <a:p>
            <a:pPr algn="ctr"/>
            <a:r>
              <a:rPr lang="pl-PL" b="1" dirty="0"/>
              <a:t>Kryteria horyzontalne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29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AC107DFC-4374-0D4E-A8A6-AD9AFE197558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E0AFC03B-3F17-2B4C-A2E4-F5E4B8286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82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45522" y="2183360"/>
            <a:ext cx="7825394" cy="4441883"/>
          </a:xfrm>
        </p:spPr>
        <p:txBody>
          <a:bodyPr/>
          <a:lstStyle/>
          <a:p>
            <a:pPr marL="0" lvl="0" indent="0" algn="ctr">
              <a:buNone/>
              <a:defRPr/>
            </a:pPr>
            <a:r>
              <a:rPr lang="pl-PL" sz="2000" b="1" dirty="0"/>
              <a:t>Konkurs zamknięty na projekty na rzecz tworzenia nowych miejsc pracy poprzez udzielanie bezzwrotnych </a:t>
            </a:r>
            <a:r>
              <a:rPr lang="pl-PL" sz="2000" b="1" dirty="0" smtClean="0"/>
              <a:t>dotacji</a:t>
            </a:r>
          </a:p>
          <a:p>
            <a:pPr marL="252000" lvl="0" algn="ctr">
              <a:spcBef>
                <a:spcPts val="3000"/>
              </a:spcBef>
              <a:buNone/>
            </a:pPr>
            <a:r>
              <a:rPr lang="pl-PL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Kwota </a:t>
            </a: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środków europejskich </a:t>
            </a:r>
            <a:b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przeznaczona na dofinansowanie projektów w ramach konkursu (alokacja):</a:t>
            </a:r>
          </a:p>
          <a:p>
            <a:pPr algn="ctr">
              <a:spcBef>
                <a:spcPts val="3000"/>
              </a:spcBef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9 441 </a:t>
            </a: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 EURO</a:t>
            </a:r>
            <a:endParaRPr lang="pl-PL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3000"/>
              </a:spcBef>
              <a:buNone/>
            </a:pPr>
            <a:r>
              <a:rPr lang="pl-PL" sz="3200" b="1" dirty="0" smtClean="0">
                <a:latin typeface="Arial"/>
                <a:ea typeface="Times New Roman"/>
                <a:cs typeface="Calibri"/>
              </a:rPr>
              <a:t>41 </a:t>
            </a:r>
            <a:r>
              <a:rPr lang="pl-PL" sz="3200" b="1" dirty="0">
                <a:latin typeface="Arial"/>
                <a:ea typeface="Times New Roman"/>
                <a:cs typeface="Calibri"/>
              </a:rPr>
              <a:t>467 217</a:t>
            </a:r>
            <a:r>
              <a:rPr lang="pl-PL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PLN</a:t>
            </a:r>
          </a:p>
          <a:p>
            <a:pPr lvl="0" algn="ctr">
              <a:spcBef>
                <a:spcPts val="3000"/>
              </a:spcBef>
              <a:buNone/>
            </a:pPr>
            <a:r>
              <a:rPr lang="pl-PL" sz="2400" dirty="0"/>
              <a:t>w tym zabezpiecza się na procedurę odwoławczą 15% kwoty przeznaczonej na konkurs</a:t>
            </a:r>
            <a:endParaRPr lang="pl-PL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  <a:defRPr/>
            </a:pPr>
            <a:endParaRPr lang="pl-PL" sz="20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28650" y="1499177"/>
            <a:ext cx="7886700" cy="687070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Ogólne informacje dotyczące konkursu – cz. 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3</a:t>
            </a:fld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0C97BB82-AFE1-9F4A-B2BF-B9DF43736E73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C89C051-2ED8-EA4D-BE8A-F0AC9D71B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4120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217966" y="1480787"/>
            <a:ext cx="8853854" cy="4944506"/>
          </a:xfrm>
        </p:spPr>
        <p:txBody>
          <a:bodyPr>
            <a:noAutofit/>
          </a:bodyPr>
          <a:lstStyle/>
          <a:p>
            <a:pPr marL="745200" lvl="1" indent="-2880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>
                <a:latin typeface="Arial" panose="020B0604020202020204" pitchFamily="34" charset="0"/>
                <a:cs typeface="Arial" panose="020B0604020202020204" pitchFamily="34" charset="0"/>
              </a:rPr>
              <a:t>Kryterium zgodności projektu z prawem 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w trakcie oceny nie stwierdzono niezgodności z prawodawstwem krajowym i unijnym w zakresie odnoszącym się do sposobu realizacji i zakresu projektu?</a:t>
            </a:r>
            <a:endParaRPr lang="en-US" sz="16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zrównoważonego rozwoju? 	</a:t>
            </a: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równości szans kobiet i mężczyzn? </a:t>
            </a: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	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równości szans i niedyskryminacji, </a:t>
            </a:r>
            <a:b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w tym dostępności dla osób z niepełnosprawnościami?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spc="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horyzontalne są weryfikowane na podstawie treści wniosku o dofinansowanie (kryterium 3 – tzw. Standard minimum, kryterium 4 – standardy dostępności)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spc="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Spełnienie każdego z kryteriów horyzontalnych może być przedmiotem negocjacji.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spc="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Niespełnienie powyższych kryteriów oznacza odrzucenie wniosku.</a:t>
            </a:r>
            <a:endParaRPr lang="pl-PL" sz="1800" dirty="0"/>
          </a:p>
          <a:p>
            <a:pPr>
              <a:buNone/>
            </a:pPr>
            <a:endParaRPr lang="pl-PL" sz="1800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4 kryteria horyzontalne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735614" y="6356350"/>
            <a:ext cx="779736" cy="365125"/>
          </a:xfrm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FD23EC14-B007-394C-9FCD-2E8EB113097C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419A8B49-0603-C644-ACB8-63F2770A24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27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121" y="1869622"/>
            <a:ext cx="8239991" cy="428944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Zasada równości szans kobiet i mężczyzn, to zasada, która ma prowadzić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 podejmowania działań na rzecz osiągnięcia stanu, w którym kobietom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mężczyznom przypisuje się taką samą wartość społeczną, równe prawa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równe obowiązki oraz gdy mają oni równy dostęp do zasobów (środki finansowe, szanse rozwoju), z których mogą korzystać. Zasada ta ma gwarantować możliwość wyboru drogi życiowej bez ograniczeń wynikających ze stereotypów płci. Jest to również uwzględnienie perspektywy płci w głównym nurcie wszystkich procesów politycznych, priorytetów i działań w ramach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RPO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WD, na wszystkich jego etapach wdrażania,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tj. na etapie planowania, realizacji, ewaluacji. To celowe, systematyczne i świadome ocenianie danej polityki i działań z perspektywy wpływu na warunki życia kobiet i mężczyzn, które ma na celu przeciwdziałanie dyskryminacji i osiągniecie równości szans kobiet i mężczyzn.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49"/>
            <a:ext cx="7933459" cy="853621"/>
          </a:xfrm>
        </p:spPr>
        <p:txBody>
          <a:bodyPr/>
          <a:lstStyle/>
          <a:p>
            <a:pPr lvl="0"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Realizacja zasad horyzontalnych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1800" b="1" dirty="0"/>
              <a:t>Zasada równości szans kobiet i mężczyzn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86868751-85B7-2D47-B333-68682855C908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DF6E4B5-A211-BE45-BA91-D91F783EF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6193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0793" y="2130878"/>
            <a:ext cx="8239991" cy="4280431"/>
          </a:xfrm>
        </p:spPr>
        <p:txBody>
          <a:bodyPr/>
          <a:lstStyle/>
          <a:p>
            <a:pPr marL="0" indent="0" algn="just">
              <a:lnSpc>
                <a:spcPct val="114000"/>
              </a:lnSpc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Zasada równości szans i niedyskryminacji polega na umożliwieniu wszystkim osobom – bez względu na płeć, wiek, niepełnosprawność, rasę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pochodzenie etniczne, wyznawaną religię lub światopogląd, orientację seksualną, miejsce zamieszkania – sprawiedliwego, pełnego uczestnictwa we wszystkich dziedzinach życia na jednakowych zasadach.</a:t>
            </a:r>
          </a:p>
          <a:p>
            <a:pPr marL="0" indent="0" algn="just">
              <a:lnSpc>
                <a:spcPct val="114000"/>
              </a:lnSpc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Wnioskodawca zobowiązany jest do realizacji projektu w oparciu o standardy dostępności dla polityki spójności na lata 2014-2020. Jest to zestaw jakościowych i technicznych wymagań w stosunku do wsparcia finansowanego ze środków funduszy polityki spójności, w celu zapewnienia osobom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niepełnosprawnościami możliwości skorzystania z udziału w projektach,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jak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z efektów ich realizacji.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Wnioskodawcę obowiązuje 6 standardów: szkoleniowy, edukacyjny, informacyjno-promocyjny, cyfrowy, architektoniczny oraz transportowy.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50"/>
            <a:ext cx="7933459" cy="1082222"/>
          </a:xfrm>
        </p:spPr>
        <p:txBody>
          <a:bodyPr/>
          <a:lstStyle/>
          <a:p>
            <a:pPr lvl="0"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Realizacja zasad horyzontalnych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1800" b="1" dirty="0"/>
              <a:t>Zasada równości szans i niedyskryminacji, w tym dostępności dla osób </a:t>
            </a:r>
            <a:br>
              <a:rPr lang="pl-PL" sz="1800" b="1" dirty="0"/>
            </a:br>
            <a:r>
              <a:rPr lang="pl-PL" sz="1800" b="1" dirty="0"/>
              <a:t>z niepełnosprawnościami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8A9A29A7-FDCF-834B-8F33-7DC876E949A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8E91C14F-0BE2-6E47-8C06-B48D642DC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9636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778" y="1992086"/>
            <a:ext cx="8239991" cy="4324631"/>
          </a:xfrm>
        </p:spPr>
        <p:txBody>
          <a:bodyPr/>
          <a:lstStyle/>
          <a:p>
            <a:pPr marL="360000" lvl="1" indent="-288000">
              <a:lnSpc>
                <a:spcPct val="114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Standard szkoleniowy dotyczy realizacji szkoleń, kursów, warsztatów </a:t>
            </a:r>
            <a:b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doradztwa</a:t>
            </a:r>
          </a:p>
          <a:p>
            <a:pPr marL="360000" lvl="1" indent="-288000">
              <a:lnSpc>
                <a:spcPct val="114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cyfrowy dotyczy dokumentów elektronicznych, multimediów, serwisów internetowych (m.in. innymi strony, portale, platformy i moduły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e-learningowe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, aplikacje webowe, formularze online, serwisy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społecznościowe)</a:t>
            </a:r>
          </a:p>
          <a:p>
            <a:pPr marL="360000" lvl="1" indent="-288000">
              <a:lnSpc>
                <a:spcPct val="114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edukacyjny dotyczy budowanych, modernizowanych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wyposażanych placówek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edukacyjnych</a:t>
            </a:r>
          </a:p>
          <a:p>
            <a:pPr marL="360000" lvl="1" indent="-288000">
              <a:lnSpc>
                <a:spcPct val="114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informacyjno-promocyjny dotyczy organizowanych kampanii medialnych, materiałów informacyjnych i wydarzeń informacyjno-promocyjnych </a:t>
            </a:r>
            <a:b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w ramach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projektów</a:t>
            </a:r>
          </a:p>
          <a:p>
            <a:pPr marL="360000" lvl="1" indent="-288000">
              <a:lnSpc>
                <a:spcPct val="114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architektoniczny dotyczy dostosowania architektonicznego budynków jak i otoczenia dla osób z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niepełnosprawnościami</a:t>
            </a:r>
          </a:p>
          <a:p>
            <a:pPr marL="360000" lvl="1" indent="-288000">
              <a:lnSpc>
                <a:spcPct val="114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transportowy dotyczy infrastruktury transportu publicznego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1032328"/>
            <a:ext cx="7933459" cy="1008744"/>
          </a:xfrm>
        </p:spPr>
        <p:txBody>
          <a:bodyPr/>
          <a:lstStyle/>
          <a:p>
            <a:pPr lvl="0"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Realizacja zasad horyzontalnych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1800" b="1" dirty="0"/>
              <a:t>Zasada równości szans i niedyskryminacji, w tym dostępności dla osób </a:t>
            </a:r>
            <a:br>
              <a:rPr lang="pl-PL" sz="1800" b="1" dirty="0"/>
            </a:br>
            <a:r>
              <a:rPr lang="pl-PL" sz="1800" b="1" dirty="0"/>
              <a:t>z niepełnosprawnościami cd.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987862" y="6356350"/>
            <a:ext cx="527488" cy="365125"/>
          </a:xfrm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46E84943-3824-4048-8C7E-E7C2E6E4E98B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F22D8D2B-BF2E-D24A-9EAB-9453B7B8B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5857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855" y="1728294"/>
            <a:ext cx="8229600" cy="480914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Zasada zrównoważonego rozwoju oznacza, że rozwój społeczny i gospodarczy nie może pozostawać w konflikcie z interesami ochrony środowiska i ładu przestrzennego. Projektowane działania muszą zatem uwzględniać potrzeby przyszłych pokoleń, dlatego nie mogą naruszać równowagi przyrodniczej i przestrzennej. Wszelkie działania będą realizowane z uwzględnieniem potrzeb zachowania różnorodności biologicznej, zrównoważonego podejścia do użytkowania zasobów przyrody, przywrócenia i utrwalenia ładu przestrzennego oraz wymogów ochrony obszarów cennych przyrodniczo, w tym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integralności i spójności.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Przykłady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: minimalizowanie ilości drukowanych materiałów szkoleniowych i umieszczanie ich w sieci w formie elektronicznej, drukowanie dwustronne materiałów szkoleniowych,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miarę możliwości zastępowanie drukowania umieszczaniem ich na stronach www (eliminujemy wtedy również płyty CD), w miarę możliwości wykorzystywanie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zaprojektowanych w systemie energooszczędnym, wyrzucanie zużytego papieru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pojemników na makulaturę, świadome używanie klimatyzacji i otwieranie okien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sytuacjach, gdy pozwoli to na utrzymanie właściwej temperatury, korzystanie tylko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niezbędnego źródła światła np. jeśli w pokoju jest tylko 1 osoba – nie trzeba używać wszystkich żarówek.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49"/>
            <a:ext cx="7933459" cy="902607"/>
          </a:xfrm>
        </p:spPr>
        <p:txBody>
          <a:bodyPr/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Realizacja zasad horyzontalnych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/>
              <a:t>Zasada zrównoważonego rozwoju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903778" y="6356350"/>
            <a:ext cx="611571" cy="365125"/>
          </a:xfrm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743044F1-9594-6047-BB8F-1BD8C577667E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AEB9331-8AF7-EA4F-B1BA-19BEAA4FB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4008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855" y="1787978"/>
            <a:ext cx="8229600" cy="475996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Koncepcja uniwersalnego projektowania - projektowanie produktów, środowiska, programów i usług w taki sposób, by były użyteczne dla wszystkich, w możliwie największym stopniu, bez potrzeby adaptacji lub specjalistycznego projektowania. Uniwersalne projektowanie nie wyklucza możliwości zapewniania dodatkowych udogodnień dla szczególnych grup osób z niepełnosprawnościami, jeżeli jest to potrzebne.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Co do zasady, wszystkie produkty projektów realizowanych ze środków EFS, EFRR i FS (produkty, towary, usługi, infrastruktura) są dostępne dla wszystkich osób, w tym również dostosowane do zidentyfikowanych potrzeb osób z niepełnosprawnościami. Oznacza to, że muszą być zgodne z koncepcją uniwersalnego projektowania, opartego na ośmiu regułach: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1. Użyteczność dla osób o różnej sprawności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2. Elastyczność w użytkowaniu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3. Proste i intuicyjne użytkowanie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4. Czytelna informacja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5. Tolerancja na błędy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6. Wygodne użytkowanie bez wysiłku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7. Wielkość i przestrzeń odpowiednie dla dostępu i użytkowania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8. Percepcja równości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Wszystkie projekty (zarówno z EFS jak i z EFRR) powinny być dostępne dla osób niepełnosprawnych – co nie oznacza automatycznie, że muszą być one uniwersalnie zaprojektowane, tzn. od razu, z góry zapewniać zestaw wszelkiego rodzaju możliwych ułatwień dla różnych rodzajów niepełnosprawności . To dotyczy tylko projektów, w których powstaje nowa infrastruktura lub istniejąca jest znacząco przebudowywana.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49"/>
            <a:ext cx="7933459" cy="853621"/>
          </a:xfrm>
        </p:spPr>
        <p:txBody>
          <a:bodyPr/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Realizacja zasad horyzontalnych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1800" b="1" dirty="0"/>
              <a:t>Koncepcja „uniwersalnego projektowania”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840716" y="6356350"/>
            <a:ext cx="674633" cy="365125"/>
          </a:xfrm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EA7359E0-EF3F-2549-AE93-9A135250B025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C69FFC8A-94C9-5C40-8A73-C4283AF549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8744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855" y="1975757"/>
            <a:ext cx="8229600" cy="319533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przypadku planowania projektu/usługi w pierwszej kolejności należy dążyć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 zapewnienia jej dostępności w oparciu o koncepcję uniwersalnego projektowania. Mechanizm racjonalnych usprawnień (MRU) jako narzędzie zapewnienia dostępności jest rozpatrywany w drugiej kolejności.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projektach ogólnodostępnych, w przypadku wystąpienia potrzeby sfinansowania kosztów wynikających z posiadanych niepełnosprawności przez uczestników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lub personel) projektu, Beneficjent korzysta z przesunięcia środków w projekcie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wnioskuje do IOK będącej stroną umowy o dofinansowanie projektu o zwiększenie wartości projektu. Maksymalny koszt MRU na 1 osobę w projekcie wynosi wtedy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tysięcy złotych brutto.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50"/>
            <a:ext cx="7933459" cy="682914"/>
          </a:xfrm>
        </p:spPr>
        <p:txBody>
          <a:bodyPr/>
          <a:lstStyle/>
          <a:p>
            <a:pPr lvl="0"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Mechanizm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racjonalnych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usprawnień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5EAF361E-4D45-0A49-A04C-E01DEE772D44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6644FDDC-D6C2-3540-A1B0-9B54B1AD2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6643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524" y="3223930"/>
            <a:ext cx="8568952" cy="1463683"/>
          </a:xfrm>
        </p:spPr>
        <p:txBody>
          <a:bodyPr>
            <a:noAutofit/>
          </a:bodyPr>
          <a:lstStyle/>
          <a:p>
            <a:pPr algn="ctr">
              <a:spcBef>
                <a:spcPts val="3000"/>
              </a:spcBef>
              <a:buNone/>
            </a:pPr>
            <a:r>
              <a:rPr lang="pl-PL" sz="3200" b="1" dirty="0">
                <a:solidFill>
                  <a:prstClr val="black"/>
                </a:solidFill>
              </a:rPr>
              <a:t>10 ogólnych kryteriów merytorycznych </a:t>
            </a:r>
            <a:r>
              <a:rPr lang="pl-PL" sz="3200" b="1" dirty="0" smtClean="0">
                <a:solidFill>
                  <a:prstClr val="black"/>
                </a:solidFill>
              </a:rPr>
              <a:t/>
            </a:r>
            <a:br>
              <a:rPr lang="pl-PL" sz="3200" b="1" dirty="0" smtClean="0">
                <a:solidFill>
                  <a:prstClr val="black"/>
                </a:solidFill>
              </a:rPr>
            </a:br>
            <a:r>
              <a:rPr lang="pl-PL" sz="3200" b="1" dirty="0" smtClean="0">
                <a:solidFill>
                  <a:prstClr val="black"/>
                </a:solidFill>
              </a:rPr>
              <a:t>oraz </a:t>
            </a:r>
            <a:r>
              <a:rPr lang="pl-PL" sz="3200" b="1" dirty="0">
                <a:solidFill>
                  <a:prstClr val="black"/>
                </a:solidFill>
              </a:rPr>
              <a:t>1 kryterium merytoryczne specyficzne </a:t>
            </a:r>
            <a:r>
              <a:rPr lang="pl-PL" sz="3200" b="1" dirty="0" smtClean="0">
                <a:solidFill>
                  <a:prstClr val="black"/>
                </a:solidFill>
              </a:rPr>
              <a:t/>
            </a:r>
            <a:br>
              <a:rPr lang="pl-PL" sz="3200" b="1" dirty="0" smtClean="0">
                <a:solidFill>
                  <a:prstClr val="black"/>
                </a:solidFill>
              </a:rPr>
            </a:br>
            <a:r>
              <a:rPr lang="pl-PL" sz="3200" b="1" dirty="0" smtClean="0">
                <a:solidFill>
                  <a:prstClr val="black"/>
                </a:solidFill>
              </a:rPr>
              <a:t>dla </a:t>
            </a:r>
            <a:r>
              <a:rPr lang="pl-PL" sz="3200" b="1" dirty="0">
                <a:solidFill>
                  <a:prstClr val="black"/>
                </a:solidFill>
              </a:rPr>
              <a:t>naboru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30877" y="2142672"/>
            <a:ext cx="7933459" cy="682914"/>
          </a:xfrm>
        </p:spPr>
        <p:txBody>
          <a:bodyPr/>
          <a:lstStyle/>
          <a:p>
            <a:pPr marL="228600" indent="-228600"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Kryteria merytoryczne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FD163486-30F2-0B4D-AD8C-3FCE7A755BF1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6E751DC5-4D4C-8343-BCF7-3EE24FEBF4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4292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0678" y="1616528"/>
            <a:ext cx="7886700" cy="4098472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zgodność projektu z celami szczegółowymi RPO WD 2014-2020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celowości projektu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osiągnięcia skwantyfikowanych rezultatów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doboru grupy docelowej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trafności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racjonalności harmonogramu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adekwatności sposobu zarządzania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potencjału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doświadczenia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budżetu projektu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81891" y="958850"/>
            <a:ext cx="7933459" cy="682914"/>
          </a:xfrm>
        </p:spPr>
        <p:txBody>
          <a:bodyPr/>
          <a:lstStyle/>
          <a:p>
            <a:pPr marL="228600" lvl="0" indent="-228600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Kryteria merytoryczne ogólne – kryteria 1-10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EAD6EA79-A321-8A40-99C0-5E42F8DE538B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EBF05655-DAF2-C044-B55D-2BB78FF1A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8011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321" y="1730828"/>
            <a:ext cx="7886700" cy="4114801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buFont typeface="+mj-lt"/>
              <a:buAutoNum type="arabicPeriod" startAt="11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spełnienia minimalnych wymagań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projekt otrzymał wymagane minimum 60 punktów ogółem oraz co najmniej 60% punktów w poszczególnych grupach kryteriów merytorycznych: </a:t>
            </a:r>
          </a:p>
          <a:p>
            <a:pPr lvl="1">
              <a:lnSpc>
                <a:spcPct val="114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nr 1, 2 oraz 3, </a:t>
            </a:r>
          </a:p>
          <a:p>
            <a:pPr lvl="1">
              <a:lnSpc>
                <a:spcPct val="114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nr 4, </a:t>
            </a:r>
          </a:p>
          <a:p>
            <a:pPr lvl="1">
              <a:lnSpc>
                <a:spcPct val="114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nr 5 oraz 6, </a:t>
            </a:r>
          </a:p>
          <a:p>
            <a:pPr lvl="1">
              <a:lnSpc>
                <a:spcPct val="114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nr 7 oraz 8, </a:t>
            </a:r>
          </a:p>
          <a:p>
            <a:pPr lvl="1">
              <a:lnSpc>
                <a:spcPct val="114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nr 9, </a:t>
            </a:r>
          </a:p>
          <a:p>
            <a:pPr lvl="1">
              <a:lnSpc>
                <a:spcPct val="114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nr 10 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oraz otrzymał pozytywną ocenę lub został skierowany do negocjacji w zakresie spełnienia kryteriów dostępu (jeśli były weryfikowane na etapie oceny merytorycznej), horyzontalnych oraz kryteriów merytorycznych specyficznych dla poszczególnych naborów?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81891" y="958850"/>
            <a:ext cx="7933459" cy="682914"/>
          </a:xfrm>
        </p:spPr>
        <p:txBody>
          <a:bodyPr/>
          <a:lstStyle/>
          <a:p>
            <a:pPr marL="228600" indent="-228600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Kryteria merytoryczne ogólne – kryterium 11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0D1A1EF0-A38A-D44A-9B08-11D500A1EC19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84A45E68-A698-F441-8D73-9A7F3C0ED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050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04704"/>
            <a:ext cx="7886700" cy="4870663"/>
          </a:xfrm>
        </p:spPr>
        <p:txBody>
          <a:bodyPr/>
          <a:lstStyle/>
          <a:p>
            <a:pPr defTabSz="360000">
              <a:lnSpc>
                <a:spcPct val="114000"/>
              </a:lnSpc>
              <a:spcBef>
                <a:spcPts val="1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Maksymalny dopuszczalny poziom dofinansowania całkowitego wydatków kwalifikowalnych na poziomie projektu (środki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UE) 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95%(85% środki europejskie, 10% budżet państwa) – bez uwzględnienia wartości środków przeznaczonych na dotacje na rozpoczęcie działalności gospodarczej, które są dofinansowane w 100%</a:t>
            </a:r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lnSpc>
                <a:spcPct val="114000"/>
              </a:lnSpc>
              <a:spcBef>
                <a:spcPts val="1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Minimalny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udział wkładu własnego Beneficjenta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ramach konkursu 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co najmniej 5% wartości projektu pomniejszonej o wartość dotacji na rozpoczęcie działalności gospodarczej</a:t>
            </a:r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87070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Ogólne informacje dotyczące konkursu – cz.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1E9C1E4C-53EE-D04F-9C89-ACA833B8F115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A57B9142-611E-8943-8D8A-A26A3E2C2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0578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3336" y="1828799"/>
            <a:ext cx="7886700" cy="3742661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Kryterium zgodności z </a:t>
            </a:r>
            <a:r>
              <a:rPr lang="pl-PL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SzOOP</a:t>
            </a:r>
            <a:endParaRPr lang="pl-PL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jest zgodny z zapisami </a:t>
            </a:r>
            <a:r>
              <a:rPr lang="pl-PL" sz="1700" spc="30" dirty="0" err="1">
                <a:latin typeface="Arial" panose="020B0604020202020204" pitchFamily="34" charset="0"/>
                <a:cs typeface="Arial" panose="020B0604020202020204" pitchFamily="34" charset="0"/>
              </a:rPr>
              <a:t>SzOOP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 RPO WD 2014-2020 2020 właściwymi dla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typu projektu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8.3.A aktualnymi na dzień przyjęcia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kryterium? </a:t>
            </a: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Kryterium ma na celu zweryfikować zgodność z zapisami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SzOOP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. Dofinansowania nie może otrzymać projekt, który zakłada realizację działań niezgodnych z zapisami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SzOOP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jest weryfikowane na podstawie zapisów wniosku o dofinansowanie. </a:t>
            </a:r>
            <a:endParaRPr lang="pl-PL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Dopuszczamy możliwość poprawy/uzupełnienia wniosku w zakresie skutkującym spełnieniem kryterium na etapie negocjacji.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81891" y="958850"/>
            <a:ext cx="7933459" cy="682914"/>
          </a:xfrm>
        </p:spPr>
        <p:txBody>
          <a:bodyPr/>
          <a:lstStyle/>
          <a:p>
            <a:pPr marL="228600" lvl="0" indent="-228600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merytoryczne specyficzne dla naboru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C4C183A6-29DA-8649-A091-B77F271806AB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ACC770F-06D1-674F-9207-746C4B219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8781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2713" y="2918279"/>
            <a:ext cx="7933459" cy="820964"/>
          </a:xfrm>
        </p:spPr>
        <p:txBody>
          <a:bodyPr/>
          <a:lstStyle/>
          <a:p>
            <a:pPr marL="228600" indent="-228600"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Kryteria premiujące</a:t>
            </a:r>
            <a:b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kryteria premiujące – możliwość uzyskania dodatkowo 10 punktów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350562C9-2265-4342-AE51-F65D8654D709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304DA4AB-9100-0F47-9B38-A2B9BECF6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5695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30613" y="1081824"/>
            <a:ext cx="7933459" cy="820964"/>
          </a:xfrm>
        </p:spPr>
        <p:txBody>
          <a:bodyPr/>
          <a:lstStyle/>
          <a:p>
            <a:pPr marL="228600" indent="-228600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Kryterium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formy wsparcia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350562C9-2265-4342-AE51-F65D8654D709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304DA4AB-9100-0F47-9B38-A2B9BECF6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330613" y="1946331"/>
            <a:ext cx="7886700" cy="477514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Czy we wniosku założono, że uczestnikami projektu będą w co najmniej 40% osoby zamieszkujące w rozumieniu przepisów Kodeksu Cywilnego obszary wiejskie</a:t>
            </a:r>
            <a:r>
              <a:rPr lang="pl-P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Kryterium wprowadzono w celu preferowania mieszkańców obszarów wiejskich zidentyfikowanych jako osoby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defaworyzowane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na dolnośląskim rynku pracy. Definicja obszarów wiejskich została wskazana w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SzOOP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RPO WD 2014-2020. Około 50% ludności obszarów określanych jako wiejskie zamieszkuje na obszarze powiatów, w których stopa bezrobocia przekracza 150% stopy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bezrobocia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w województwie dolnośląskim (wg. danych GUS za rok 2019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pkt. – osoby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zamieszkujące obszary wiejskie stanowią w projekcie mniej niż 40% uczestników projektu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pkt. - co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najmniej 40% uczestników projektu stanowią mieszkańcy obszarów wiejskich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o dofinansowanie projektu w części Grupy docelowe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(w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pkt. 3.2)</a:t>
            </a:r>
          </a:p>
        </p:txBody>
      </p:sp>
    </p:spTree>
    <p:extLst>
      <p:ext uri="{BB962C8B-B14F-4D97-AF65-F5344CB8AC3E}">
        <p14:creationId xmlns:p14="http://schemas.microsoft.com/office/powerpoint/2010/main" val="2921165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30613" y="1081824"/>
            <a:ext cx="7933459" cy="820964"/>
          </a:xfrm>
        </p:spPr>
        <p:txBody>
          <a:bodyPr/>
          <a:lstStyle/>
          <a:p>
            <a:pPr marL="228600" indent="-228600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Kryterium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doświadczenia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350562C9-2265-4342-AE51-F65D8654D709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304DA4AB-9100-0F47-9B38-A2B9BECF6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330613" y="1946331"/>
            <a:ext cx="7886700" cy="477514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Czy Wnioskodawca (lider projektu) zrealizował w ciągu ostatnich 3 lat przed </a:t>
            </a:r>
            <a:r>
              <a:rPr lang="pl-P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złożeniem wniosku </a:t>
            </a: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o dofinansowanie na terenie </a:t>
            </a:r>
            <a:r>
              <a:rPr lang="pl-P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województwa </a:t>
            </a: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dolnośląskiego co </a:t>
            </a:r>
            <a:r>
              <a:rPr lang="pl-P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najmniej 1 </a:t>
            </a: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przedsięwzięcie w obszarze merytorycznym i dla grupy docelowej objętej </a:t>
            </a:r>
            <a:r>
              <a:rPr lang="pl-P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interwencją projektową</a:t>
            </a: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, w ramach których osiągnął zakładane cele</a:t>
            </a:r>
            <a:r>
              <a:rPr lang="pl-P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zostanie zweryfikowane na podstawie deklaracji złożonej przez Wnioskodawcę w treści wniosku o dofinansowanie projektu. Wnioskodawca zawrze krótki opis zrealizowanego przedsięwzięcia, w tym przedstawi co najmniej tytuł projektu, źródło finansowania, informację o jego obszarze merytorycznym, grupie docelowej oraz rezultatach projektu. Wnioskodawca we wniosku o dofinansowanie oświadczy, że zaplanowany cel w opisywanym przedsięwzięciu został zrealizowany.</a:t>
            </a:r>
            <a:endParaRPr lang="pl-PL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 pkt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. – brak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przedsięwzięcia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1 pkt – 1 przedsięwzięcie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pkt. - co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najmniej dwa przedsięwzięcia</a:t>
            </a:r>
            <a:r>
              <a:rPr lang="pl-PL" sz="1800" dirty="0"/>
              <a:t>	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03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30613" y="1081824"/>
            <a:ext cx="7933459" cy="820964"/>
          </a:xfrm>
        </p:spPr>
        <p:txBody>
          <a:bodyPr/>
          <a:lstStyle/>
          <a:p>
            <a:pPr marL="228600" indent="-228600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Kryterium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Wnioskodawcy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350562C9-2265-4342-AE51-F65D8654D709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304DA4AB-9100-0F47-9B38-A2B9BECF6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377372" y="1902788"/>
            <a:ext cx="7886700" cy="477514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Czy Wnioskodawca (lider projektu) na dzień składania wniosku o dofinansowanie </a:t>
            </a:r>
            <a:r>
              <a:rPr lang="pl-P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projektu posiada </a:t>
            </a: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swoją główną siedzibę na terenie województwa dolnośląskiego</a:t>
            </a:r>
            <a:r>
              <a:rPr lang="pl-P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ma na celu wspieranie podmiotów funkcjonujących na terenie województwa dolnośląskiego. Jest to gwarancja, że projekty będą w większym stopniu odpowiadały na lokalne i prawidłowo zdiagnozowane potrzeby uczestników projektów. Jednocześnie jak wskazują analizy realizacja projektów przez lokalne podmioty wpływa pozytywnie na ich jakość i efektywność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o dofinansowanie projektu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 pkt – Wnioskodawca (lider projektu) na dzień składania wniosku o dofinansowanie</a:t>
            </a:r>
          </a:p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 nie posiada swojej głównej siedziby na terenie województwa dolnośląskiego</a:t>
            </a:r>
          </a:p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 pkt – Wnioskodawca (lider projektu) na dzień składania wniosku o dofinansowanie</a:t>
            </a:r>
          </a:p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 posiada swoją główną siedzibę na terenie województwa dolnośląskiego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383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2713" y="2918279"/>
            <a:ext cx="7933459" cy="820964"/>
          </a:xfrm>
        </p:spPr>
        <p:txBody>
          <a:bodyPr/>
          <a:lstStyle/>
          <a:p>
            <a:pPr marL="228600" indent="-228600"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etapu negocjacji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350562C9-2265-4342-AE51-F65D8654D709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304DA4AB-9100-0F47-9B38-A2B9BECF6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1572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5993" y="1597573"/>
            <a:ext cx="7886700" cy="4811392"/>
          </a:xfrm>
          <a:noFill/>
        </p:spPr>
        <p:txBody>
          <a:bodyPr/>
          <a:lstStyle/>
          <a:p>
            <a:pPr lvl="1">
              <a:lnSpc>
                <a:spcPct val="13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negocjacje zakończyły się wynikiem pozytywnym to znaczy </a:t>
            </a:r>
            <a:b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zostały udzielone informacje i wyjaśnienia wymagane podczas negocjacji lub spełnione zostały warunki określone przez oceniających lub przewodniczącego KOP podczas negocjacji oraz czy do projektu nie wprowadzono innych nieuzgodnionych w ramach negocjacji zmian? </a:t>
            </a:r>
          </a:p>
          <a:p>
            <a:pPr marL="0" indent="0">
              <a:buNone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Ocena spełniania kryterium obejmuje weryfikację: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Czy do wniosku zostały wprowadzone korekty wskazane przez oceniających </a:t>
            </a:r>
            <a:b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w kartach oceny projektu lub przez przewodniczącego KOP lub inne zmiany wynikające z ustaleń dokonanych podczas negocjacji?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Czy KOP uzyskała od Wnioskodawcy/Beneficjenta informacje i wyjaśnienia dotyczące określonych zapisów we wniosku, wskazanych przez oceniających </a:t>
            </a:r>
            <a:b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w kartach oceny projektu lub przewodniczącego KOP?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Czy do wniosku zostały wprowadzone inne zmiany niż wynikające z kart oceny projektu lub uwag przewodniczącego KOP lub ustaleń wynikających z procesu negocjacji?</a:t>
            </a:r>
          </a:p>
          <a:p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Udzielenie odpowiedzi: „TAK” na pytanie nr 1 i 2 oraz odpowiedzi „NIE” na pyt nr 3 oznacza spełnienie kryterium. 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81891" y="958850"/>
            <a:ext cx="7933459" cy="701783"/>
          </a:xfrm>
        </p:spPr>
        <p:txBody>
          <a:bodyPr/>
          <a:lstStyle/>
          <a:p>
            <a:pPr marL="228600" indent="-228600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Kryterium spełnienia warunków postawionych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przez oceniających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lub przewodniczącego KOP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291E4152-CC8A-6042-9CE7-9C857B85EF5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99DF94B3-78B2-9145-821C-95A9BFA54F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0623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EA7D16D-E9DB-8948-B674-33E9D82BF6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52931"/>
            <a:ext cx="9144000" cy="3556000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8474" y="963245"/>
            <a:ext cx="8693834" cy="2030581"/>
          </a:xfrm>
        </p:spPr>
        <p:txBody>
          <a:bodyPr/>
          <a:lstStyle/>
          <a:p>
            <a:pPr marL="228600" indent="-228600" algn="ctr"/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Najczęstsze problemy </a:t>
            </a:r>
            <a:b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 etapie sporządzania wniosku </a:t>
            </a:r>
            <a:b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 dofinansowanie przez pryzmat doświadczeń wynikających z procesu oceny wniosków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47</a:t>
            </a:fld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39EF4A1A-6E1B-8C41-8DF9-9E6E24B5760E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72E0311-F44C-1444-9FE4-43E70F90A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6226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926" y="1567542"/>
            <a:ext cx="7886700" cy="4767943"/>
          </a:xfrm>
          <a:noFill/>
        </p:spPr>
        <p:txBody>
          <a:bodyPr>
            <a:normAutofit fontScale="85000" lnSpcReduction="20000"/>
          </a:bodyPr>
          <a:lstStyle/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Błędna nazwa Wnioskodawcy lub błędne wykazywanie partnerów i innych podmiotów zaangażowanych w realizację </a:t>
            </a: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Dane </a:t>
            </a:r>
            <a:r>
              <a:rPr lang="pl-PL" alt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Wnioskodawcy, Partnerów lub Realizatorów niezgodne </a:t>
            </a: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alt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dokumentami rejestrowymi (KRS, Regon, wpis do </a:t>
            </a:r>
            <a:r>
              <a:rPr lang="pl-PL" altLang="pl-PL" sz="2000" spc="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CEiDG</a:t>
            </a: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Wybieranie innej wartości niż </a:t>
            </a:r>
            <a:r>
              <a:rPr lang="pl-PL" alt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„Nabór horyzontalny” </a:t>
            </a: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pkt 1.20 wniosku oraz wskazywanie terytorialnych mechanizmów </a:t>
            </a: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wdrażania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Zaznaczanie </a:t>
            </a:r>
            <a:r>
              <a:rPr lang="pl-PL" alt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wartości „TAK w polu 1.17 wniosku „Projekt </a:t>
            </a: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partnerski” – tzw. </a:t>
            </a:r>
            <a:r>
              <a:rPr lang="pl-PL" altLang="pl-PL" sz="2000" spc="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checkbox</a:t>
            </a: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 powinien być </a:t>
            </a:r>
            <a:r>
              <a:rPr lang="pl-PL" altLang="pl-PL" sz="20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niezaznaczony</a:t>
            </a: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 (na wydruku odpowiedź „NIE”)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Wpisywanie </a:t>
            </a:r>
            <a:r>
              <a:rPr lang="pl-PL" alt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w polu 2.9 adresu osoby do kontaktów roboczych zamiast </a:t>
            </a:r>
            <a:r>
              <a:rPr lang="pl-PL" altLang="pl-PL" sz="2000" b="1" spc="30" dirty="0">
                <a:latin typeface="Arial" panose="020B0604020202020204" pitchFamily="34" charset="0"/>
                <a:cs typeface="Arial" panose="020B0604020202020204" pitchFamily="34" charset="0"/>
              </a:rPr>
              <a:t>adresu do korespondencji z </a:t>
            </a:r>
            <a:r>
              <a:rPr lang="pl-PL" altLang="pl-PL" sz="20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Wnioskodawcą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Brak </a:t>
            </a:r>
            <a:r>
              <a:rPr lang="pl-PL" alt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dokumentów potwierdzających wybór </a:t>
            </a: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Partnera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Wybór </a:t>
            </a:r>
            <a:r>
              <a:rPr lang="pl-PL" alt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Partnera niepublicznego przez podmiot sektora finansów publicznych z niedochowaniem terminu 21 </a:t>
            </a: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Wpisywanie </a:t>
            </a:r>
            <a:r>
              <a:rPr lang="pl-PL" alt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we wniosku niekompletnych informacji dot. spełnienia kryteriów dostępu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478063"/>
          </a:xfrm>
        </p:spPr>
        <p:txBody>
          <a:bodyPr/>
          <a:lstStyle/>
          <a:p>
            <a:pPr marL="228600" indent="-228600"/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Najczęstsze problemy – część 1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00E7E012-AF82-3E4E-894C-52DA3C921F60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D133B8DB-9E79-044F-ABF6-4B2BF30DE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2081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8449" y="1397875"/>
            <a:ext cx="7886700" cy="5290003"/>
          </a:xfrm>
          <a:noFill/>
        </p:spPr>
        <p:txBody>
          <a:bodyPr/>
          <a:lstStyle/>
          <a:p>
            <a:pPr marL="360000" lvl="1" indent="-28800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Kopiowanie treści wniosków złożonych w odpowiedzi na inne </a:t>
            </a:r>
            <a:r>
              <a:rPr lang="pl-PL" alt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konkursy</a:t>
            </a:r>
          </a:p>
          <a:p>
            <a:pPr marL="360000" lvl="1" indent="-28800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Brak </a:t>
            </a:r>
            <a:r>
              <a:rPr lang="pl-PL" alt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wszystkich obligatoryjnych </a:t>
            </a:r>
            <a:r>
              <a:rPr lang="pl-PL" alt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wskaźników</a:t>
            </a:r>
          </a:p>
          <a:p>
            <a:pPr marL="360000" lvl="1" indent="-28800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Nieoznaczenie wydatków jako usługi zlecone (w przypadku umów cywilno-prawnych i zakupu usług zewnętrznych)</a:t>
            </a:r>
          </a:p>
          <a:p>
            <a:pPr marL="360000" lvl="1" indent="-28800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Brak zapisów dotyczących spełnienia kryterium w zgodności z zasadą zrównoważonego </a:t>
            </a:r>
            <a:r>
              <a:rPr lang="pl-PL" alt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rozwoju</a:t>
            </a:r>
          </a:p>
          <a:p>
            <a:pPr marL="0" indent="0"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 -  Brak wypełnienia pola 7.9 </a:t>
            </a:r>
            <a:r>
              <a:rPr lang="pl-PL" sz="1700" i="1" spc="30" dirty="0">
                <a:latin typeface="Arial" panose="020B0604020202020204" pitchFamily="34" charset="0"/>
                <a:cs typeface="Arial" panose="020B0604020202020204" pitchFamily="34" charset="0"/>
              </a:rPr>
              <a:t>Uzasadnienie dla częściowej kwalifikowalności </a:t>
            </a:r>
            <a:r>
              <a:rPr lang="pl-PL" sz="1700" i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0" indent="0">
              <a:buNone/>
            </a:pPr>
            <a:r>
              <a:rPr lang="pl-PL" sz="17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700" i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     VAT </a:t>
            </a:r>
            <a:r>
              <a:rPr lang="pl-PL" sz="1700" i="1" spc="30" dirty="0">
                <a:latin typeface="Arial" panose="020B0604020202020204" pitchFamily="34" charset="0"/>
                <a:cs typeface="Arial" panose="020B0604020202020204" pitchFamily="34" charset="0"/>
              </a:rPr>
              <a:t>oraz podstawa prawna w przypadku </a:t>
            </a:r>
            <a:r>
              <a:rPr lang="pl-PL" sz="1700" i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całkowitej lub </a:t>
            </a:r>
            <a:r>
              <a:rPr lang="pl-PL" sz="1700" i="1" spc="30" dirty="0">
                <a:latin typeface="Arial" panose="020B0604020202020204" pitchFamily="34" charset="0"/>
                <a:cs typeface="Arial" panose="020B0604020202020204" pitchFamily="34" charset="0"/>
              </a:rPr>
              <a:t>częściowej </a:t>
            </a:r>
            <a:r>
              <a:rPr lang="pl-PL" sz="1700" i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pl-PL" sz="1700" i="1" spc="3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700" i="1" spc="30" smtClean="0">
                <a:latin typeface="Arial" panose="020B0604020202020204" pitchFamily="34" charset="0"/>
                <a:cs typeface="Arial" panose="020B0604020202020204" pitchFamily="34" charset="0"/>
              </a:rPr>
              <a:t>     kwalifikowalności </a:t>
            </a:r>
            <a:r>
              <a:rPr lang="pl-PL" sz="1700" i="1" spc="30" dirty="0">
                <a:latin typeface="Arial" panose="020B0604020202020204" pitchFamily="34" charset="0"/>
                <a:cs typeface="Arial" panose="020B0604020202020204" pitchFamily="34" charset="0"/>
              </a:rPr>
              <a:t>podatku </a:t>
            </a:r>
            <a:r>
              <a:rPr lang="pl-PL" sz="1700" i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VAT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osobno dla lidera i partnera projektu.</a:t>
            </a:r>
            <a:endParaRPr lang="pl-PL" alt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494393"/>
          </a:xfrm>
        </p:spPr>
        <p:txBody>
          <a:bodyPr/>
          <a:lstStyle/>
          <a:p>
            <a:pPr marL="228600" indent="-228600"/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Najczęstsze problemy – część 2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8592F6F5-300F-BC4D-9F15-7B54384A3E73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CEFE32A6-A97E-5D48-84E0-1E451EB6C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75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636" y="2468880"/>
            <a:ext cx="7886700" cy="3711203"/>
          </a:xfrm>
        </p:spPr>
        <p:txBody>
          <a:bodyPr/>
          <a:lstStyle/>
          <a:p>
            <a:pPr marL="0" lv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ramach niniejszego konkursu ogłoszony jest nabór na typ projektów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8.3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A.,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tj.: bezzwrotne dotacje obejmujące: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1800" dirty="0" smtClean="0"/>
              <a:t>szkolenia </a:t>
            </a:r>
            <a:r>
              <a:rPr lang="pl-PL" sz="1800" dirty="0"/>
              <a:t>umożliwiające uzyskanie wiedzy i umiejętności niezbędnych do podjęcia i prowadzenia działalności gospodarczej;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1800" dirty="0"/>
              <a:t>przyznanie bezzwrotnych środków finansowych na rozwój przedsiębiorczości;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1800" dirty="0" smtClean="0"/>
              <a:t>pomostowe </a:t>
            </a:r>
            <a:r>
              <a:rPr lang="pl-PL" sz="1800" dirty="0"/>
              <a:t>wsparcie finansowe.</a:t>
            </a:r>
          </a:p>
          <a:p>
            <a:pPr marL="0" lv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0461" y="1324610"/>
            <a:ext cx="7886700" cy="551543"/>
          </a:xfrm>
        </p:spPr>
        <p:txBody>
          <a:bodyPr/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Przedmiot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konkursu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5</a:t>
            </a:fld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38A9980D-BC60-7042-A99D-152D264B1096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6CBDB565-58CC-AA4C-864A-73F68D94D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37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8449" y="1397875"/>
            <a:ext cx="7886700" cy="5290003"/>
          </a:xfrm>
          <a:noFill/>
        </p:spPr>
        <p:txBody>
          <a:bodyPr/>
          <a:lstStyle/>
          <a:p>
            <a:pPr marL="342900" indent="-342900" algn="just">
              <a:defRPr/>
            </a:pP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Błędne oznaczanie wydatków jako pomoc de </a:t>
            </a:r>
            <a:r>
              <a:rPr lang="pl-PL" alt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/pomoc publiczna. W projektach w ramach konkursu 8.3 występują wydatki objęte pomocą de </a:t>
            </a:r>
            <a:r>
              <a:rPr lang="pl-PL" alt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pl-PL" alt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Do </a:t>
            </a: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wydatków objętych pomocą de </a:t>
            </a:r>
            <a:r>
              <a:rPr lang="pl-PL" alt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należą: </a:t>
            </a:r>
            <a:endParaRPr lang="pl-PL" alt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pl-PL" alt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l-PL" alt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Dotacja </a:t>
            </a: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 rozpoczęcie działalności gospodarczej,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l-PL" alt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Wsparcie </a:t>
            </a: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pomostowe </a:t>
            </a:r>
            <a:r>
              <a:rPr lang="pl-PL" alt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finansowe</a:t>
            </a: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alt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  <a:defRPr/>
            </a:pPr>
            <a:endParaRPr lang="pl-PL" alt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pl-PL" alt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Do </a:t>
            </a: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wydatków objętych pomocą de </a:t>
            </a:r>
            <a:r>
              <a:rPr lang="pl-PL" alt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nie należą</a:t>
            </a:r>
            <a:r>
              <a:rPr lang="pl-PL" alt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  <a:defRPr/>
            </a:pPr>
            <a:endParaRPr lang="pl-PL" alt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alt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Wynagrodzenie </a:t>
            </a: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członków </a:t>
            </a:r>
            <a:r>
              <a:rPr lang="pl-PL" alt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KOW.</a:t>
            </a:r>
            <a:endParaRPr lang="pl-PL" alt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pl-PL" altLang="pl-PL" sz="1800" dirty="0"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494393"/>
          </a:xfrm>
        </p:spPr>
        <p:txBody>
          <a:bodyPr/>
          <a:lstStyle/>
          <a:p>
            <a:pPr marL="228600" indent="-228600"/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Najczęstsze problemy – część </a:t>
            </a: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8592F6F5-300F-BC4D-9F15-7B54384A3E73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CEFE32A6-A97E-5D48-84E0-1E451EB6C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61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B8FE6CB-E2B7-1A45-A74E-CCDA56B004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46" y="1068062"/>
            <a:ext cx="9144000" cy="3137353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595024" y="4968974"/>
            <a:ext cx="7933459" cy="820964"/>
          </a:xfrm>
        </p:spPr>
        <p:txBody>
          <a:bodyPr/>
          <a:lstStyle/>
          <a:p>
            <a:pPr lvl="0" algn="ctr"/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Wskaźniki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0384641D-8979-2C4D-A7E6-0960FDD1365D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C3431C59-A5E5-1D46-8D32-0F08329D3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7714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ykres, na którym słupki są ustawione rosnąco od lewej do prawej strony. Nad słupkami znajduje sie szeroka strzałka wskazująca kierunek wzrostu słupków. Całość w kolorze zielonym." title="Wykres słupkowy - symboliczna ilustracja do kryteri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0178" y="4852428"/>
            <a:ext cx="3166691" cy="168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1225" y="1629688"/>
            <a:ext cx="8595644" cy="4805362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Wybieramy z poniższych wskaźników </a:t>
            </a:r>
            <a:r>
              <a:rPr lang="pl-PL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wszystkie adekwatne dla</a:t>
            </a:r>
            <a: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 </a:t>
            </a:r>
            <a:br>
              <a:rPr lang="pl-PL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 co </a:t>
            </a:r>
            <a: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najmniej, jeden wskaźnik programowy produktu i jeden wskaźnik </a:t>
            </a:r>
            <a:r>
              <a:rPr lang="pl-PL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programowy rezultatu</a:t>
            </a:r>
          </a:p>
          <a:p>
            <a:pPr marL="0" indent="0" algn="just">
              <a:buNone/>
            </a:pPr>
            <a:r>
              <a:rPr lang="pl-PL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Wskaźniki produktu:</a:t>
            </a:r>
            <a:endParaRPr lang="pl-PL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Liczba osób pozostających bez pracy, które otrzymały bezzwrotne środki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 podjęcie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działalności gospodarczej w programie [osoby].</a:t>
            </a:r>
          </a:p>
          <a:p>
            <a:pPr marL="342900" indent="-342900"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Liczba osób pracujących, które otrzymały bezzwrotne środki na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podjęcie działalności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gospodarczej w programie [osoby].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Wskaźniki rezultatu:</a:t>
            </a:r>
          </a:p>
          <a:p>
            <a:pPr marL="342900" indent="-342900"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Liczba utworzonych miejsc pracy w ramach udzielonych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EFS środków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 podjęcie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działalności gospodarczej [osoby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342900" indent="-342900">
              <a:buAutoNum type="arabicPeriod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Jeżeli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powyższe wskaźniki są niewystarczające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 monitorowania realizacji projektu,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można ustalić wskaźniki specyficzne dla projektu.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28650" y="1183935"/>
            <a:ext cx="7886700" cy="494393"/>
          </a:xfrm>
        </p:spPr>
        <p:txBody>
          <a:bodyPr/>
          <a:lstStyle/>
          <a:p>
            <a:pPr marL="228600" lvl="0" indent="-228600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Lista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wskaźników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3D6FA1FF-351C-7544-BE87-FC6D29AFAC80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ABACE2E-BB8A-BB47-9E25-9272E9582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08588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8021" y="1912283"/>
            <a:ext cx="8568952" cy="4084480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każdym projekcie należy wybrać wszystkie wskaźniki horyzontalne, </a:t>
            </a:r>
            <a:r>
              <a:rPr lang="pl-PL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czym ich </a:t>
            </a:r>
            <a: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wartość na etapie składania wniosku o dofinansowanie może być równa 0 (zero).</a:t>
            </a:r>
          </a:p>
          <a:p>
            <a:pPr marL="0" indent="0" algn="just">
              <a:buNone/>
            </a:pPr>
            <a:endParaRPr lang="pl-PL" sz="1800" b="1" u="sng" dirty="0"/>
          </a:p>
          <a:p>
            <a:pPr marL="342900" indent="-342900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liczba projektów, w których sfinansowano koszty racjonalnych usprawnień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osób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niepełnosprawnościami  (w projektach ogólnodostępnych należy wpisać wartość wskaźnika równą zero) [szt.]</a:t>
            </a:r>
          </a:p>
          <a:p>
            <a:pPr marL="342900" lvl="0" indent="-342900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liczba obiektów dostosowanych do potrzeb osób z niepełnosprawnościami [szt.]</a:t>
            </a:r>
          </a:p>
          <a:p>
            <a:pPr marL="342900" lvl="0" indent="-342900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liczba osób objętych szkoleniami/doradztwem w zakresie kompetencji cyfrowych [osoby]</a:t>
            </a:r>
          </a:p>
          <a:p>
            <a:pPr marL="342900" indent="-342900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liczba podmiotów wykorzystujących technologie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informacyjno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–komunikacyjne (TIK) [szt.] 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1240204"/>
            <a:ext cx="7886700" cy="494393"/>
          </a:xfrm>
        </p:spPr>
        <p:txBody>
          <a:bodyPr/>
          <a:lstStyle/>
          <a:p>
            <a:pPr marL="228600" indent="-228600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Wskaźniki horyzontalne (produktu)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A5F85A91-38AE-844F-B181-B464E497DCCA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BDFA1E8-88EA-9443-BEE7-8F7794161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07276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8021" y="1912283"/>
            <a:ext cx="8568952" cy="4084480"/>
          </a:xfrm>
          <a:noFill/>
        </p:spPr>
        <p:txBody>
          <a:bodyPr>
            <a:noAutofit/>
          </a:bodyPr>
          <a:lstStyle/>
          <a:p>
            <a:pPr lvl="0"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prstClr val="black"/>
                </a:solidFill>
              </a:rPr>
              <a:t>Liczba </a:t>
            </a:r>
            <a:r>
              <a:rPr lang="pl-PL" sz="2000" dirty="0">
                <a:solidFill>
                  <a:prstClr val="black"/>
                </a:solidFill>
              </a:rPr>
              <a:t>osób, które podjęły działalność gospodarczą</a:t>
            </a:r>
          </a:p>
          <a:p>
            <a:pPr marL="0" lvl="0" indent="0" fontAlgn="auto">
              <a:spcAft>
                <a:spcPts val="0"/>
              </a:spcAft>
              <a:buNone/>
            </a:pPr>
            <a:endParaRPr lang="pl-PL" sz="2000" dirty="0">
              <a:solidFill>
                <a:prstClr val="black"/>
              </a:solidFill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pl-PL" sz="2400" b="1" dirty="0" smtClean="0">
                <a:solidFill>
                  <a:prstClr val="black"/>
                </a:solidFill>
              </a:rPr>
              <a:t>Wskaźnik dodatkowy, </a:t>
            </a:r>
            <a:r>
              <a:rPr lang="pl-PL" sz="2400" b="1" dirty="0">
                <a:solidFill>
                  <a:prstClr val="black"/>
                </a:solidFill>
              </a:rPr>
              <a:t>gdy w projekcie założono spełnianie </a:t>
            </a:r>
            <a:r>
              <a:rPr lang="pl-PL" sz="2400" b="1" dirty="0" smtClean="0">
                <a:solidFill>
                  <a:prstClr val="black"/>
                </a:solidFill>
              </a:rPr>
              <a:t>  kryterium </a:t>
            </a:r>
            <a:r>
              <a:rPr lang="pl-PL" sz="2400" b="1" dirty="0">
                <a:solidFill>
                  <a:prstClr val="black"/>
                </a:solidFill>
              </a:rPr>
              <a:t>premiującego: </a:t>
            </a:r>
          </a:p>
          <a:p>
            <a:pPr lvl="0"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prstClr val="black"/>
                </a:solidFill>
              </a:rPr>
              <a:t>Liczba </a:t>
            </a:r>
            <a:r>
              <a:rPr lang="pl-PL" sz="2000" dirty="0" smtClean="0">
                <a:solidFill>
                  <a:prstClr val="black"/>
                </a:solidFill>
              </a:rPr>
              <a:t>osób </a:t>
            </a:r>
            <a:r>
              <a:rPr lang="pl-PL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zamieszkujących w rozumieniu przepisów Kodeksu Cywilnego obszary </a:t>
            </a:r>
            <a:r>
              <a:rPr lang="pl-PL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wiejskie</a:t>
            </a:r>
            <a:r>
              <a:rPr lang="pl-PL" sz="2000" dirty="0" smtClean="0">
                <a:solidFill>
                  <a:prstClr val="black"/>
                </a:solidFill>
              </a:rPr>
              <a:t>[osoby]</a:t>
            </a:r>
            <a:endParaRPr lang="pl-PL" sz="2000" dirty="0">
              <a:solidFill>
                <a:prstClr val="black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48887" y="1240204"/>
            <a:ext cx="8066463" cy="494393"/>
          </a:xfrm>
        </p:spPr>
        <p:txBody>
          <a:bodyPr/>
          <a:lstStyle/>
          <a:p>
            <a:pPr marL="228600" indent="-228600"/>
            <a:r>
              <a:rPr lang="pl-PL" sz="2400" b="1" dirty="0" smtClean="0">
                <a:latin typeface="+mn-lt"/>
                <a:cs typeface="Arial" panose="020B0604020202020204" pitchFamily="34" charset="0"/>
              </a:rPr>
              <a:t>Wskaźnik dodatkowy rozliczający stawkę jednostkową</a:t>
            </a:r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A5F85A91-38AE-844F-B181-B464E497DCCA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BDFA1E8-88EA-9443-BEE7-8F7794161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62302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65B8007-C1EE-DE46-A826-BF818E26D8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2711" y="1097280"/>
            <a:ext cx="5091289" cy="5486400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01371" y="2562140"/>
            <a:ext cx="7933459" cy="2188670"/>
          </a:xfrm>
        </p:spPr>
        <p:txBody>
          <a:bodyPr/>
          <a:lstStyle/>
          <a:p>
            <a:pPr lvl="0"/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Informacje </a:t>
            </a:r>
            <a:b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dotyczące </a:t>
            </a:r>
            <a:b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składania </a:t>
            </a:r>
            <a:b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wniosków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BD6D5F6D-7962-0743-91B7-2D7DD2DE5D41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68E49C68-6BBE-B246-8301-47CDC2ED7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28083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ymboliczny obrazek przedstawiajacy budzik" title="Budz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5509" y="2569588"/>
            <a:ext cx="1507166" cy="150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2802581" y="4547509"/>
            <a:ext cx="3538838" cy="173082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ORIENTACYJNY TERMIN ROZSTRZYGNIĘCIA KONKURSU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endParaRPr lang="pl-PL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Kwiecień 2021 </a:t>
            </a: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</a:p>
          <a:p>
            <a:pPr marL="0" indent="0">
              <a:buFont typeface="Arial" charset="0"/>
              <a:buNone/>
            </a:pPr>
            <a:endParaRPr lang="pl-PL" sz="18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6835" y="1800054"/>
            <a:ext cx="7845840" cy="274745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Nabór wniosków za pośrednictwem systemu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SOWA EFS RPDS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rozpocznie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się:	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16.10.2020 r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. o godz. 00:01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zakończy się:	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30.10.2020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r. o godz. 15:30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l-PL" sz="1800" b="1" dirty="0">
              <a:latin typeface="+mj-lt"/>
              <a:cs typeface="Arial" pitchFamily="34" charset="0"/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494393"/>
          </a:xfrm>
        </p:spPr>
        <p:txBody>
          <a:bodyPr/>
          <a:lstStyle/>
          <a:p>
            <a:pPr marL="228600" lvl="0" indent="-228600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Nabór wniosków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374C12C6-1F49-3E44-9433-8011AF133A7E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09821895-2546-5249-B957-120680611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7303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18409"/>
            <a:ext cx="7845840" cy="3231963"/>
          </a:xfrm>
        </p:spPr>
        <p:txBody>
          <a:bodyPr/>
          <a:lstStyle/>
          <a:p>
            <a:pPr marL="360000" lvl="1" indent="-288000">
              <a:lnSpc>
                <a:spcPct val="110000"/>
              </a:lnSpc>
              <a:spcBef>
                <a:spcPts val="24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Za datę wpływu wniosku o dofinansowanie do IOK uznaje się datę złożenia wersji elektronicznej wniosku w systemie obsługi wniosków aplikacyjnych SOWA EFS RPDS </a:t>
            </a:r>
            <a:b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(decyduje data zegara systemowego SOWA EFS RPDS)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IOK nie wymaga złożenia wersji papierowej wniosku </a:t>
            </a:r>
            <a:b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dofinansowanie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systemie SOWA w zakładce Pomoc dostępna jest aktualna instrukcja wypełniania wniosku – wersja 1.8.</a:t>
            </a:r>
            <a:endParaRPr lang="pl-PL" sz="20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494393"/>
          </a:xfrm>
        </p:spPr>
        <p:txBody>
          <a:bodyPr/>
          <a:lstStyle/>
          <a:p>
            <a:pPr marL="228600" indent="-228600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Nabór wniosków – c.d.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51C97CA7-931D-1A43-96AA-6645E9CB23C5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F08FE9B7-7D53-914B-B958-1520C30EB8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14910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rzut z ekranu przedstawiający stronę ekran startowy systemu SOWA (generator wniosków aplikacyjnych) z oknem logowania." title="Strona logowania SOW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6030" y="1805388"/>
            <a:ext cx="6460620" cy="47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>
                <a:hlinkClick r:id="rId3"/>
              </a:rPr>
              <a:t>SOWA EFS RPDS</a:t>
            </a:r>
            <a:r>
              <a:rPr lang="pl-PL" sz="3600" dirty="0"/>
              <a:t> </a:t>
            </a:r>
            <a:br>
              <a:rPr lang="pl-PL" sz="3600" dirty="0"/>
            </a:br>
            <a:r>
              <a:rPr lang="pl-PL" sz="2000" u="sng" dirty="0"/>
              <a:t>https://generator-efs.dwup.pl </a:t>
            </a:r>
            <a:endParaRPr lang="pl-PL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5E0DFB05-1AB8-524D-BEEC-678CAC963F92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162CB1D4-0323-454A-9C68-49AC78CFB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3616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3013" y="1555317"/>
            <a:ext cx="7886700" cy="4672779"/>
          </a:xfrm>
          <a:noFill/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Komunikacja między Wnioskodawcą, a IOK w zakresie wezwania do korekty lub uzupełnienia wniosku odbywa się </a:t>
            </a:r>
            <a:r>
              <a:rPr lang="pl-PL" sz="2000" dirty="0">
                <a:solidFill>
                  <a:srgbClr val="0070C0"/>
                </a:solidFill>
              </a:rPr>
              <a:t>elektronicznie poprzez moduł korespondencji w systemie SOWA EFS RPDS</a:t>
            </a:r>
            <a:r>
              <a:rPr lang="pl-PL" sz="2000" dirty="0"/>
              <a:t>. </a:t>
            </a:r>
          </a:p>
          <a:p>
            <a:pPr marL="0" indent="0">
              <a:buNone/>
            </a:pPr>
            <a:r>
              <a:rPr lang="pl-PL" sz="2000" dirty="0"/>
              <a:t>W przypadku wezwań/pism przekazanych poprzez przedmiotowy system informatyczny terminy liczy się od dnia następującego po dniu wysłania ww. dokumentu. </a:t>
            </a:r>
          </a:p>
          <a:p>
            <a:pPr marL="0" indent="0">
              <a:buNone/>
            </a:pPr>
            <a:r>
              <a:rPr lang="pl-PL" sz="2000" dirty="0"/>
              <a:t>Wnioskodawca jest zobowiązany do odbioru korespondencji kierowanej do niego w ten sposób. Nieprzestrzeganie wskazanej formy komunikacji grozi zastosowaniem konsekwencji wynikających z informacji zawartych w samej korespondencji (np. pozostawieniem wniosku bez rozpatrzenia, odrzuceniem wniosku z powodu niespełnienia kryteriów wyboru projektów).</a:t>
            </a:r>
          </a:p>
          <a:p>
            <a:pPr marL="0" indent="0">
              <a:buNone/>
            </a:pPr>
            <a:r>
              <a:rPr lang="pl-PL" sz="2000" dirty="0"/>
              <a:t>Składając wniosek o dofinansowanie Wnioskodawca składa również zawarte we wniosku oświadczenie, że jest świadomy skutków niezachowania obowiązującej formy komunikacji.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8140" y="1064764"/>
            <a:ext cx="7886700" cy="545210"/>
          </a:xfrm>
          <a:noFill/>
        </p:spPr>
        <p:txBody>
          <a:bodyPr/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Komunikacja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EDB54D83-21DA-1847-B993-4247BF926DDD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4EFB6B55-CEBC-1942-BE22-4647627342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367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636" y="2036619"/>
            <a:ext cx="7886700" cy="4580312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Rekrutacja dwuetapowa: 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Ocena formularzy rekrutacyjnych (formalna i merytoryczna) – w ramach kosztów pośrednich;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Weryfikacja predyspozycji podczas rozmowy z doradcą zawodowym. (Wynagrodzenie doradcy można zaliczyć do kosztów bezpośrednich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lvl="0" indent="-342900">
              <a:buFont typeface="+mj-lt"/>
              <a:buAutoNum type="arabicPeriod" startAt="2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Szkolenia mogą być zarówno indywidualne jak i grupowe;</a:t>
            </a:r>
          </a:p>
          <a:p>
            <a:pPr marL="342900" lvl="0" indent="-342900">
              <a:buFont typeface="+mj-lt"/>
              <a:buAutoNum type="arabicPeriod" startAt="2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Wsparcie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bezzwrotne na rozpoczęcie działalności gospodarczej jest przyznawane wyłącznie w formie stawki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jednostkowej.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2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Beneficjent powinien utworzyć rezerwą finansową na procedurę odwoławczą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(minimum 15% wartości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środków finansowych na rozwój przedsiębiorczości planowanych do udzielenia w ramach projektu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342900" lvl="0" indent="-342900">
              <a:buFont typeface="+mj-lt"/>
              <a:buAutoNum type="arabicPeriod" startAt="2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Wsparcie pomostowe tylko w postaci finansowej w kwocie netto (bez podatku VAT) do kwoty 2 600,00 PLN;</a:t>
            </a:r>
          </a:p>
          <a:p>
            <a:pPr marL="342900" lvl="0" indent="-342900">
              <a:buFont typeface="+mj-lt"/>
              <a:buAutoNum type="arabicPeriod" startAt="2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Ocena wniosków o przyznanie wsparcia pomostowego jest dokonywana przez jedną osobę.</a:t>
            </a:r>
          </a:p>
          <a:p>
            <a:pPr marL="342900" lvl="0" indent="-342900">
              <a:buFont typeface="+mj-lt"/>
              <a:buAutoNum type="arabicPeriod" startAt="2"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l-PL" sz="1800" dirty="0"/>
          </a:p>
          <a:p>
            <a:pPr marL="0" lv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0461" y="1324610"/>
            <a:ext cx="7886700" cy="551543"/>
          </a:xfrm>
        </p:spPr>
        <p:txBody>
          <a:bodyPr/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Przedmiot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konkursu c.d.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6</a:t>
            </a:fld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38A9980D-BC60-7042-A99D-152D264B1096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6CBDB565-58CC-AA4C-864A-73F68D94D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72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3013" y="1583453"/>
            <a:ext cx="7886700" cy="4942200"/>
          </a:xfrm>
          <a:noFill/>
        </p:spPr>
        <p:txBody>
          <a:bodyPr/>
          <a:lstStyle/>
          <a:p>
            <a:pPr marL="0" lvl="0" indent="0"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Każdemu Wnioskodawcy przysługuje prawo wystąpienia do IOK o wycofanie złożonego przez siebie wniosku o dofinansowanie z uczestnictwa w procedurze wyboru projektu do dofinansowania. Aby wycofać wniosek, należy dostarczyć do IOK pismo z prośbą o wycofanie wniosku podpisane przez osobę/y uprawnioną/e do reprezentowania Wnioskodawcy, wskazaną/e we wniosku. </a:t>
            </a:r>
          </a:p>
          <a:p>
            <a:pPr marL="0" indent="0"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Pismo z prośbą o wycofanie zawiera następujące informacje: numer konkursu, nazwę Wnioskodawcy, datę złożenia wniosku o dofinansowanie projektu w systemie elektronicznym, sumę kontrolną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wniosku.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Skan pisma należy przesłać na adres e-mail: </a:t>
            </a: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wroclaw.dwup@dwup.pl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, a oryginał pisma przesłać kurierem lub pocztą lub złożyć osobiście do Instytucji Organizującej Konkurs na adres:</a:t>
            </a:r>
          </a:p>
          <a:p>
            <a:pPr indent="38100">
              <a:buNone/>
            </a:pP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Dolnośląski Wojewódzki Urząd Pracy</a:t>
            </a:r>
          </a:p>
          <a:p>
            <a:pPr indent="38100">
              <a:buNone/>
            </a:pP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Filia we Wrocławiu</a:t>
            </a:r>
          </a:p>
          <a:p>
            <a:pPr indent="38100">
              <a:buNone/>
            </a:pP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al. Armii Krajowej 54</a:t>
            </a:r>
          </a:p>
          <a:p>
            <a:pPr indent="38100">
              <a:buNone/>
            </a:pP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50-541 Wrocław</a:t>
            </a:r>
          </a:p>
          <a:p>
            <a:pPr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	Powyższe wystąpienie jest skuteczne w każdym momencie przeprowadzania procedury wyboru projektu do dofinansowania.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7118" y="1050858"/>
            <a:ext cx="7886700" cy="545210"/>
          </a:xfrm>
          <a:noFill/>
        </p:spPr>
        <p:txBody>
          <a:bodyPr/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Wycofanie wniosku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960F688A-FCED-FE4F-97F2-2317CF7ED25F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46A88752-4182-2645-BEC9-E261C2262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88862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09880" y="2397662"/>
            <a:ext cx="8568952" cy="147014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Wyjaśnienia o charakterze ogólnym publikowane są na stronie internetowej IOK: </a:t>
            </a:r>
            <a:r>
              <a:rPr lang="pl-PL" sz="18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http://rpo.wupdolnoslaski.praca.gov.pl/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Pytania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indywidualne można kierować na adres: </a:t>
            </a:r>
            <a:r>
              <a:rPr lang="pl-PL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promocja@dwup.pl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telefonicznie: 71 39 74 110 lub 71 39 74 111 lub nr infolinii 0 800 300 376.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1310544"/>
            <a:ext cx="7886700" cy="494393"/>
          </a:xfrm>
        </p:spPr>
        <p:txBody>
          <a:bodyPr/>
          <a:lstStyle/>
          <a:p>
            <a:pPr lvl="0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Pytania i odpowiedzi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DB4BF456-D452-A34F-8448-0DBF000D2D60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4F0BD3F3-8CAA-1543-9FF6-E2E0631B1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07311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2" descr="5 DWUP poziome skrot pelna nazwa www KOLOR">
            <a:extLst>
              <a:ext uri="{FF2B5EF4-FFF2-40B4-BE49-F238E27FC236}">
                <a16:creationId xmlns:a16="http://schemas.microsoft.com/office/drawing/2014/main" id="{87979F7D-2119-8446-AD49-EDBAF23E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92193" y="4782372"/>
            <a:ext cx="1959614" cy="10645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81891" y="2808267"/>
            <a:ext cx="7933459" cy="820964"/>
          </a:xfrm>
        </p:spPr>
        <p:txBody>
          <a:bodyPr/>
          <a:lstStyle/>
          <a:p>
            <a: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4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Dziękujemy </a:t>
            </a:r>
            <a:br>
              <a:rPr lang="pl-PL" sz="4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sz="4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uwagę!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C5E0EF28-D46F-7F41-B475-97AE9D3942AB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B9E146C3-4E29-2347-ADEB-12669981D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97024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661308" y="1802493"/>
            <a:ext cx="7886700" cy="4026807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organizacje pracodawców;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osoby prowadzące działalność gospodarczą;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przedsiębiorcy;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jednostki samorządu terytorialnego, ich związki i stowarzyszenia;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jednostki organizacyjne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jst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samorządy gospodarcze i zawodowe;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organizacje pozarządowe;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szkoły lub placówki oświatowe;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uczelnie wyższe;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wspólnoty samorządowe.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739321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Kto może składać wnioski?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7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24738231-E27C-0D43-890B-FEC1A16F1224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3BC97F2B-FF05-B04E-940B-AE0CFC801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05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616660" y="2052500"/>
            <a:ext cx="7886700" cy="4390341"/>
          </a:xfrm>
        </p:spPr>
        <p:txBody>
          <a:bodyPr/>
          <a:lstStyle/>
          <a:p>
            <a:pPr marL="360000" indent="-288000"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W części </a:t>
            </a:r>
            <a:r>
              <a:rPr lang="pl-PL" sz="1750" b="1" spc="30" dirty="0">
                <a:latin typeface="Arial" panose="020B0604020202020204" pitchFamily="34" charset="0"/>
                <a:cs typeface="Arial" panose="020B0604020202020204" pitchFamily="34" charset="0"/>
              </a:rPr>
              <a:t>Wnioskodawca/Beneficjent</a:t>
            </a: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 należy wpisać nazwę Wnioskodawcy, tj. </a:t>
            </a: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samorządu </a:t>
            </a: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terytorialnego  posiadającej osobowość </a:t>
            </a: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prawną – Gminy, Powiatu)</a:t>
            </a:r>
          </a:p>
          <a:p>
            <a:pPr marL="360000" indent="-288000"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Dane </a:t>
            </a: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Wnioskodawcy: dane jednostki posiadającej osobowość </a:t>
            </a: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prawną</a:t>
            </a:r>
          </a:p>
          <a:p>
            <a:pPr marL="360000" indent="-288000"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50" b="1" spc="30" dirty="0">
                <a:latin typeface="Arial" panose="020B0604020202020204" pitchFamily="34" charset="0"/>
                <a:cs typeface="Arial" panose="020B0604020202020204" pitchFamily="34" charset="0"/>
              </a:rPr>
              <a:t>pkt 2.11 Inne podmioty zaangażowane w realizację projektu</a:t>
            </a: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 należy zamieścić dane jednostki organizacyjnej, która będzie realizowała projekt (poprzez wybranie z listy rozwijanej po ich wcześniejszym uzupełnieniu w części Partnerzy /Inne podmioty</a:t>
            </a: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360000" indent="-288000">
              <a:lnSpc>
                <a:spcPct val="11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Osoba </a:t>
            </a: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uprawniona do podejmowania decyzji wiążących w imieniu Wnioskodawcy (jednostki posiadającej osobowość prawną) może umocować kierownika jednostki organizacyjnej nie posiadającej osobowości prawnej do podpisania wniosku na podstawie pełnomocnictwa/ upoważnienia/ uchwały właściwego organu (skan dokumentu należy dołączyć do wniosku w części Załączniki)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11558" y="972354"/>
            <a:ext cx="7886700" cy="970746"/>
          </a:xfrm>
        </p:spPr>
        <p:txBody>
          <a:bodyPr/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Wnioskodawca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– jak to zapisać we wniosku w przypadku jednostek organizacyjnych Wnioskodawcy nie mających osobowości prawnej?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2C7AD847-2A61-DA47-A403-08379EDAF2CF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4097E09F-A0CF-AE46-9D6E-DB96D264B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248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590550" y="2230821"/>
            <a:ext cx="7886700" cy="4311295"/>
          </a:xfrm>
        </p:spPr>
        <p:txBody>
          <a:bodyPr/>
          <a:lstStyle/>
          <a:p>
            <a:pPr lvl="1">
              <a:lnSpc>
                <a:spcPct val="114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pozostające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bez zatrudnienia w tym znajdujące się w szczególnej sytuacji na rynku pracy, tj. osoby w wieku 50 lat i więcej, kobiety, osoby z niepełnosprawnościami, osoby długotrwale bezrobotne oraz osoby z niskimi kwalifikacjami; </a:t>
            </a:r>
          </a:p>
          <a:p>
            <a:pPr lvl="1">
              <a:lnSpc>
                <a:spcPct val="114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imigranci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oraz reemigranci;</a:t>
            </a:r>
          </a:p>
          <a:p>
            <a:pPr lvl="1">
              <a:lnSpc>
                <a:spcPct val="114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ubogie pracujące;</a:t>
            </a:r>
          </a:p>
          <a:p>
            <a:pPr lvl="1">
              <a:lnSpc>
                <a:spcPct val="114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odchodzące z rolnictwa i ich rodziny;</a:t>
            </a:r>
          </a:p>
          <a:p>
            <a:pPr lvl="1">
              <a:lnSpc>
                <a:spcPct val="114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zatrudnione na umowach krótkoterminowych oraz pracujący w ramach umów cywilno-prawnych, których miesięczne zarobki nie przekraczają 120 % wysokości minimalnego wynagrodzenia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590550" y="1155809"/>
            <a:ext cx="7886700" cy="955623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Grupa docelowa/ostateczni odbiorcy wsparcia to osoby od 30 roku życia zamieszkujące na obszarze województwa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dolnośląskiego: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9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9BD9BC62-459A-274A-AD47-4C43B17BEFC2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CBE415E9-A6D6-0F40-81A6-94E9847D6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5384341"/>
      </p:ext>
    </p:extLst>
  </p:cSld>
  <p:clrMapOvr>
    <a:masterClrMapping/>
  </p:clrMapOvr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3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11.xml><?xml version="1.0" encoding="utf-8"?>
<a:theme xmlns:a="http://schemas.openxmlformats.org/drawingml/2006/main" name="4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1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9.xml><?xml version="1.0" encoding="utf-8"?>
<a:theme xmlns:a="http://schemas.openxmlformats.org/drawingml/2006/main" name="2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0</TotalTime>
  <Words>5147</Words>
  <Application>Microsoft Office PowerPoint</Application>
  <PresentationFormat>Pokaz na ekranie (4:3)</PresentationFormat>
  <Paragraphs>416</Paragraphs>
  <Slides>62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11</vt:i4>
      </vt:variant>
      <vt:variant>
        <vt:lpstr>Tytuły slajdów</vt:lpstr>
      </vt:variant>
      <vt:variant>
        <vt:i4>62</vt:i4>
      </vt:variant>
    </vt:vector>
  </HeadingPairs>
  <TitlesOfParts>
    <vt:vector size="77" baseType="lpstr">
      <vt:lpstr>Arial</vt:lpstr>
      <vt:lpstr>Calibri</vt:lpstr>
      <vt:lpstr>Times New Roman</vt:lpstr>
      <vt:lpstr>Wingdings</vt:lpstr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1_Programy Regionalne</vt:lpstr>
      <vt:lpstr>2_Programy Regionalne</vt:lpstr>
      <vt:lpstr>3_Programy Regionalne</vt:lpstr>
      <vt:lpstr>4_Programy Regionalne</vt:lpstr>
      <vt:lpstr>Prezentacja programu PowerPoint</vt:lpstr>
      <vt:lpstr>Ogólne  informacje dotyczące konkursu</vt:lpstr>
      <vt:lpstr>Ogólne informacje dotyczące konkursu – cz. 1</vt:lpstr>
      <vt:lpstr>Ogólne informacje dotyczące konkursu – cz. 2</vt:lpstr>
      <vt:lpstr>Przedmiot konkursu</vt:lpstr>
      <vt:lpstr>Przedmiot konkursu c.d.</vt:lpstr>
      <vt:lpstr>Kto może składać wnioski?</vt:lpstr>
      <vt:lpstr>Wnioskodawca – jak to zapisać we wniosku w przypadku jednostek organizacyjnych Wnioskodawcy nie mających osobowości prawnej?</vt:lpstr>
      <vt:lpstr>Grupa docelowa/ostateczni odbiorcy wsparcia to osoby od 30 roku życia zamieszkujące na obszarze województwa dolnośląskiego:</vt:lpstr>
      <vt:lpstr>Okres realizacji projektu</vt:lpstr>
      <vt:lpstr>Etapy oceny wniosków</vt:lpstr>
      <vt:lpstr>Zestaw  kryteriów oceny</vt:lpstr>
      <vt:lpstr>11 kryteriów formalnych</vt:lpstr>
      <vt:lpstr>Kryteria formalne ogólne – kryterium 1</vt:lpstr>
      <vt:lpstr>Kryteria formalne ogólne – kryterium 1 (c.d.)</vt:lpstr>
      <vt:lpstr>Kryteria formalne ogólne – kryterium 1 (c.d. 2)</vt:lpstr>
      <vt:lpstr>Kryteria formalne ogólne – kryterium 1 (c.d. 3)</vt:lpstr>
      <vt:lpstr>Kryteria formalne ogólne – kryteria 2-6</vt:lpstr>
      <vt:lpstr> Kryterium formalne nr 7  Kryterium potencjału finansowego</vt:lpstr>
      <vt:lpstr>Kryteria formalne specyficzne dla naboru</vt:lpstr>
      <vt:lpstr>Kryteria formalne specyficzne dla naboru – c.d.</vt:lpstr>
      <vt:lpstr>Kryteria formalne specyficzne dla naboru – c.d.2</vt:lpstr>
      <vt:lpstr>5 kryteriów dostępu </vt:lpstr>
      <vt:lpstr>1. Kryterium liczby wniosków </vt:lpstr>
      <vt:lpstr>2. Kryterium biura projektu </vt:lpstr>
      <vt:lpstr>3. Kryterium formy wsparcia </vt:lpstr>
      <vt:lpstr>4. Kryterium formy wsparcia (2) </vt:lpstr>
      <vt:lpstr>5. Kryterium formy wsparcia (3) </vt:lpstr>
      <vt:lpstr>Kryteria horyzontalne</vt:lpstr>
      <vt:lpstr>4 kryteria horyzontalne</vt:lpstr>
      <vt:lpstr>Realizacja zasad horyzontalnych Zasada równości szans kobiet i mężczyzn</vt:lpstr>
      <vt:lpstr>Realizacja zasad horyzontalnych Zasada równości szans i niedyskryminacji, w tym dostępności dla osób  z niepełnosprawnościami</vt:lpstr>
      <vt:lpstr>Realizacja zasad horyzontalnych Zasada równości szans i niedyskryminacji, w tym dostępności dla osób  z niepełnosprawnościami cd.</vt:lpstr>
      <vt:lpstr>Realizacja zasad horyzontalnych Zasada zrównoważonego rozwoju</vt:lpstr>
      <vt:lpstr>Realizacja zasad horyzontalnych Koncepcja „uniwersalnego projektowania”</vt:lpstr>
      <vt:lpstr>Mechanizm racjonalnych usprawnień</vt:lpstr>
      <vt:lpstr>Kryteria merytoryczne</vt:lpstr>
      <vt:lpstr>Kryteria merytoryczne ogólne – kryteria 1-10 </vt:lpstr>
      <vt:lpstr>Kryteria merytoryczne ogólne – kryterium 11 </vt:lpstr>
      <vt:lpstr>Kryterium merytoryczne specyficzne dla naboru</vt:lpstr>
      <vt:lpstr>Kryteria premiujące  3 kryteria premiujące – możliwość uzyskania dodatkowo 10 punktów</vt:lpstr>
      <vt:lpstr>1. Kryterium formy wsparcia</vt:lpstr>
      <vt:lpstr>2. Kryterium doświadczenia</vt:lpstr>
      <vt:lpstr>3. Kryterium Wnioskodawcy</vt:lpstr>
      <vt:lpstr>Kryterium etapu negocjacji</vt:lpstr>
      <vt:lpstr>Kryterium spełnienia warunków postawionych przez oceniających lub przewodniczącego KOP</vt:lpstr>
      <vt:lpstr>Najczęstsze problemy  na etapie sporządzania wniosku  o dofinansowanie przez pryzmat doświadczeń wynikających z procesu oceny wniosków</vt:lpstr>
      <vt:lpstr>Najczęstsze problemy – część 1</vt:lpstr>
      <vt:lpstr>Najczęstsze problemy – część 2</vt:lpstr>
      <vt:lpstr>Najczęstsze problemy – część 3</vt:lpstr>
      <vt:lpstr>Wskaźniki</vt:lpstr>
      <vt:lpstr>Lista wskaźników</vt:lpstr>
      <vt:lpstr>Wskaźniki horyzontalne (produktu)</vt:lpstr>
      <vt:lpstr>Wskaźnik dodatkowy rozliczający stawkę jednostkową</vt:lpstr>
      <vt:lpstr>Informacje  dotyczące  składania  wniosków</vt:lpstr>
      <vt:lpstr>Nabór wniosków</vt:lpstr>
      <vt:lpstr>Nabór wniosków – c.d.</vt:lpstr>
      <vt:lpstr>SOWA EFS RPDS  https://generator-efs.dwup.pl </vt:lpstr>
      <vt:lpstr>Komunikacja</vt:lpstr>
      <vt:lpstr>Wycofanie wniosku</vt:lpstr>
      <vt:lpstr>Pytania i odpowiedzi</vt:lpstr>
      <vt:lpstr>Dziękujemy 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2019-07-26T09:56:24Z</dcterms:created>
  <dcterms:modified xsi:type="dcterms:W3CDTF">2020-09-30T05:51:38Z</dcterms:modified>
</cp:coreProperties>
</file>