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8" r:id="rId2"/>
    <p:sldMasterId id="2147483710" r:id="rId3"/>
    <p:sldMasterId id="2147483758" r:id="rId4"/>
    <p:sldMasterId id="2147483770" r:id="rId5"/>
    <p:sldMasterId id="2147483722" r:id="rId6"/>
    <p:sldMasterId id="2147483734" r:id="rId7"/>
    <p:sldMasterId id="2147483746" r:id="rId8"/>
    <p:sldMasterId id="2147483965" r:id="rId9"/>
  </p:sldMasterIdLst>
  <p:notesMasterIdLst>
    <p:notesMasterId r:id="rId76"/>
  </p:notesMasterIdLst>
  <p:handoutMasterIdLst>
    <p:handoutMasterId r:id="rId77"/>
  </p:handoutMasterIdLst>
  <p:sldIdLst>
    <p:sldId id="654" r:id="rId10"/>
    <p:sldId id="607" r:id="rId11"/>
    <p:sldId id="657" r:id="rId12"/>
    <p:sldId id="658" r:id="rId13"/>
    <p:sldId id="738" r:id="rId14"/>
    <p:sldId id="656" r:id="rId15"/>
    <p:sldId id="655" r:id="rId16"/>
    <p:sldId id="660" r:id="rId17"/>
    <p:sldId id="661" r:id="rId18"/>
    <p:sldId id="662" r:id="rId19"/>
    <p:sldId id="653" r:id="rId20"/>
    <p:sldId id="663" r:id="rId21"/>
    <p:sldId id="671" r:id="rId22"/>
    <p:sldId id="672" r:id="rId23"/>
    <p:sldId id="740" r:id="rId24"/>
    <p:sldId id="739" r:id="rId25"/>
    <p:sldId id="615" r:id="rId26"/>
    <p:sldId id="665" r:id="rId27"/>
    <p:sldId id="678" r:id="rId28"/>
    <p:sldId id="680" r:id="rId29"/>
    <p:sldId id="681" r:id="rId30"/>
    <p:sldId id="682" r:id="rId31"/>
    <p:sldId id="684" r:id="rId32"/>
    <p:sldId id="683" r:id="rId33"/>
    <p:sldId id="685" r:id="rId34"/>
    <p:sldId id="686" r:id="rId35"/>
    <p:sldId id="687" r:id="rId36"/>
    <p:sldId id="689" r:id="rId37"/>
    <p:sldId id="690" r:id="rId38"/>
    <p:sldId id="691" r:id="rId39"/>
    <p:sldId id="692" r:id="rId40"/>
    <p:sldId id="693" r:id="rId41"/>
    <p:sldId id="694" r:id="rId42"/>
    <p:sldId id="695" r:id="rId43"/>
    <p:sldId id="696" r:id="rId44"/>
    <p:sldId id="704" r:id="rId45"/>
    <p:sldId id="711" r:id="rId46"/>
    <p:sldId id="712" r:id="rId47"/>
    <p:sldId id="713" r:id="rId48"/>
    <p:sldId id="714" r:id="rId49"/>
    <p:sldId id="715" r:id="rId50"/>
    <p:sldId id="716" r:id="rId51"/>
    <p:sldId id="717" r:id="rId52"/>
    <p:sldId id="718" r:id="rId53"/>
    <p:sldId id="719" r:id="rId54"/>
    <p:sldId id="720" r:id="rId55"/>
    <p:sldId id="721" r:id="rId56"/>
    <p:sldId id="722" r:id="rId57"/>
    <p:sldId id="723" r:id="rId58"/>
    <p:sldId id="724" r:id="rId59"/>
    <p:sldId id="725" r:id="rId60"/>
    <p:sldId id="726" r:id="rId61"/>
    <p:sldId id="727" r:id="rId62"/>
    <p:sldId id="728" r:id="rId63"/>
    <p:sldId id="450" r:id="rId64"/>
    <p:sldId id="593" r:id="rId65"/>
    <p:sldId id="731" r:id="rId66"/>
    <p:sldId id="732" r:id="rId67"/>
    <p:sldId id="733" r:id="rId68"/>
    <p:sldId id="734" r:id="rId69"/>
    <p:sldId id="735" r:id="rId70"/>
    <p:sldId id="736" r:id="rId71"/>
    <p:sldId id="474" r:id="rId72"/>
    <p:sldId id="737" r:id="rId73"/>
    <p:sldId id="475" r:id="rId74"/>
    <p:sldId id="476" r:id="rId75"/>
  </p:sldIdLst>
  <p:sldSz cx="9144000" cy="6858000" type="screen4x3"/>
  <p:notesSz cx="6797675" cy="987425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33CC"/>
    <a:srgbClr val="D60093"/>
    <a:srgbClr val="008000"/>
    <a:srgbClr val="FFB900"/>
    <a:srgbClr val="FFB800"/>
    <a:srgbClr val="FBBA00"/>
    <a:srgbClr val="1070A0"/>
    <a:srgbClr val="FF9966"/>
    <a:srgbClr val="FFB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17" autoAdjust="0"/>
    <p:restoredTop sz="86346" autoAdjust="0"/>
  </p:normalViewPr>
  <p:slideViewPr>
    <p:cSldViewPr snapToGrid="0">
      <p:cViewPr varScale="1">
        <p:scale>
          <a:sx n="74" d="100"/>
          <a:sy n="74" d="100"/>
        </p:scale>
        <p:origin x="-142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93F71DB5-E1F9-4FB8-A2CC-9672718C73FA}" type="datetimeFigureOut">
              <a:rPr lang="pl-PL" smtClean="0"/>
              <a:pPr/>
              <a:t>2020-01-29</a:t>
            </a:fld>
            <a:endParaRPr lang="pl-PL"/>
          </a:p>
        </p:txBody>
      </p:sp>
      <p:sp>
        <p:nvSpPr>
          <p:cNvPr id="4" name="Symbol zastępczy stopki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43550EE3-86C3-4A86-857A-7E80D18E1865}" type="slidenum">
              <a:rPr lang="pl-PL" smtClean="0"/>
              <a:pPr/>
              <a:t>‹#›</a:t>
            </a:fld>
            <a:endParaRPr lang="pl-PL"/>
          </a:p>
        </p:txBody>
      </p:sp>
    </p:spTree>
    <p:extLst>
      <p:ext uri="{BB962C8B-B14F-4D97-AF65-F5344CB8AC3E}">
        <p14:creationId xmlns:p14="http://schemas.microsoft.com/office/powerpoint/2010/main" val="802764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3BD708B6-522C-4A2E-8A4A-29650C96FAAA}" type="datetimeFigureOut">
              <a:rPr lang="pl-PL" smtClean="0"/>
              <a:pPr/>
              <a:t>2020-01-29</a:t>
            </a:fld>
            <a:endParaRPr lang="pl-PL"/>
          </a:p>
        </p:txBody>
      </p:sp>
      <p:sp>
        <p:nvSpPr>
          <p:cNvPr id="4" name="Symbol zastępczy obrazu slajdu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1C15D669-23D8-4A7B-BC26-4E562F24D5B3}" type="slidenum">
              <a:rPr lang="pl-PL" smtClean="0"/>
              <a:pPr/>
              <a:t>‹#›</a:t>
            </a:fld>
            <a:endParaRPr lang="pl-PL"/>
          </a:p>
        </p:txBody>
      </p:sp>
    </p:spTree>
    <p:extLst>
      <p:ext uri="{BB962C8B-B14F-4D97-AF65-F5344CB8AC3E}">
        <p14:creationId xmlns:p14="http://schemas.microsoft.com/office/powerpoint/2010/main" val="5171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a:t>
            </a:fld>
            <a:endParaRPr lang="pl-PL" dirty="0"/>
          </a:p>
        </p:txBody>
      </p:sp>
    </p:spTree>
    <p:extLst>
      <p:ext uri="{BB962C8B-B14F-4D97-AF65-F5344CB8AC3E}">
        <p14:creationId xmlns:p14="http://schemas.microsoft.com/office/powerpoint/2010/main" val="393775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12</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17</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19</a:t>
            </a:fld>
            <a:endParaRPr lang="pl-PL"/>
          </a:p>
        </p:txBody>
      </p:sp>
    </p:spTree>
    <p:extLst>
      <p:ext uri="{BB962C8B-B14F-4D97-AF65-F5344CB8AC3E}">
        <p14:creationId xmlns:p14="http://schemas.microsoft.com/office/powerpoint/2010/main" val="2289578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20</a:t>
            </a:fld>
            <a:endParaRPr lang="pl-PL"/>
          </a:p>
        </p:txBody>
      </p:sp>
    </p:spTree>
    <p:extLst>
      <p:ext uri="{BB962C8B-B14F-4D97-AF65-F5344CB8AC3E}">
        <p14:creationId xmlns:p14="http://schemas.microsoft.com/office/powerpoint/2010/main" val="838349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21</a:t>
            </a:fld>
            <a:endParaRPr lang="pl-PL"/>
          </a:p>
        </p:txBody>
      </p:sp>
    </p:spTree>
    <p:extLst>
      <p:ext uri="{BB962C8B-B14F-4D97-AF65-F5344CB8AC3E}">
        <p14:creationId xmlns:p14="http://schemas.microsoft.com/office/powerpoint/2010/main" val="3581142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22</a:t>
            </a:fld>
            <a:endParaRPr lang="pl-PL"/>
          </a:p>
        </p:txBody>
      </p:sp>
    </p:spTree>
    <p:extLst>
      <p:ext uri="{BB962C8B-B14F-4D97-AF65-F5344CB8AC3E}">
        <p14:creationId xmlns:p14="http://schemas.microsoft.com/office/powerpoint/2010/main" val="1379339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23</a:t>
            </a:fld>
            <a:endParaRPr lang="pl-PL"/>
          </a:p>
        </p:txBody>
      </p:sp>
    </p:spTree>
    <p:extLst>
      <p:ext uri="{BB962C8B-B14F-4D97-AF65-F5344CB8AC3E}">
        <p14:creationId xmlns:p14="http://schemas.microsoft.com/office/powerpoint/2010/main" val="515570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24</a:t>
            </a:fld>
            <a:endParaRPr lang="pl-PL"/>
          </a:p>
        </p:txBody>
      </p:sp>
    </p:spTree>
    <p:extLst>
      <p:ext uri="{BB962C8B-B14F-4D97-AF65-F5344CB8AC3E}">
        <p14:creationId xmlns:p14="http://schemas.microsoft.com/office/powerpoint/2010/main" val="319263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25</a:t>
            </a:fld>
            <a:endParaRPr lang="pl-PL"/>
          </a:p>
        </p:txBody>
      </p:sp>
    </p:spTree>
    <p:extLst>
      <p:ext uri="{BB962C8B-B14F-4D97-AF65-F5344CB8AC3E}">
        <p14:creationId xmlns:p14="http://schemas.microsoft.com/office/powerpoint/2010/main" val="4110467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26</a:t>
            </a:fld>
            <a:endParaRPr lang="pl-PL"/>
          </a:p>
        </p:txBody>
      </p:sp>
    </p:spTree>
    <p:extLst>
      <p:ext uri="{BB962C8B-B14F-4D97-AF65-F5344CB8AC3E}">
        <p14:creationId xmlns:p14="http://schemas.microsoft.com/office/powerpoint/2010/main" val="2007797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a:t>
            </a:fld>
            <a:endParaRPr lang="pl-PL" dirty="0"/>
          </a:p>
        </p:txBody>
      </p:sp>
    </p:spTree>
    <p:extLst>
      <p:ext uri="{BB962C8B-B14F-4D97-AF65-F5344CB8AC3E}">
        <p14:creationId xmlns:p14="http://schemas.microsoft.com/office/powerpoint/2010/main" val="3937753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27</a:t>
            </a:fld>
            <a:endParaRPr lang="pl-PL"/>
          </a:p>
        </p:txBody>
      </p:sp>
    </p:spTree>
    <p:extLst>
      <p:ext uri="{BB962C8B-B14F-4D97-AF65-F5344CB8AC3E}">
        <p14:creationId xmlns:p14="http://schemas.microsoft.com/office/powerpoint/2010/main" val="2331842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29</a:t>
            </a:fld>
            <a:endParaRPr lang="pl-PL"/>
          </a:p>
        </p:txBody>
      </p:sp>
    </p:spTree>
    <p:extLst>
      <p:ext uri="{BB962C8B-B14F-4D97-AF65-F5344CB8AC3E}">
        <p14:creationId xmlns:p14="http://schemas.microsoft.com/office/powerpoint/2010/main" val="2297873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30</a:t>
            </a:fld>
            <a:endParaRPr lang="pl-PL"/>
          </a:p>
        </p:txBody>
      </p:sp>
    </p:spTree>
    <p:extLst>
      <p:ext uri="{BB962C8B-B14F-4D97-AF65-F5344CB8AC3E}">
        <p14:creationId xmlns:p14="http://schemas.microsoft.com/office/powerpoint/2010/main" val="2821031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31</a:t>
            </a:fld>
            <a:endParaRPr lang="pl-PL"/>
          </a:p>
        </p:txBody>
      </p:sp>
    </p:spTree>
    <p:extLst>
      <p:ext uri="{BB962C8B-B14F-4D97-AF65-F5344CB8AC3E}">
        <p14:creationId xmlns:p14="http://schemas.microsoft.com/office/powerpoint/2010/main" val="754796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32</a:t>
            </a:fld>
            <a:endParaRPr lang="pl-PL"/>
          </a:p>
        </p:txBody>
      </p:sp>
    </p:spTree>
    <p:extLst>
      <p:ext uri="{BB962C8B-B14F-4D97-AF65-F5344CB8AC3E}">
        <p14:creationId xmlns:p14="http://schemas.microsoft.com/office/powerpoint/2010/main" val="894674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33</a:t>
            </a:fld>
            <a:endParaRPr lang="pl-PL"/>
          </a:p>
        </p:txBody>
      </p:sp>
    </p:spTree>
    <p:extLst>
      <p:ext uri="{BB962C8B-B14F-4D97-AF65-F5344CB8AC3E}">
        <p14:creationId xmlns:p14="http://schemas.microsoft.com/office/powerpoint/2010/main" val="679915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34</a:t>
            </a:fld>
            <a:endParaRPr lang="pl-PL"/>
          </a:p>
        </p:txBody>
      </p:sp>
    </p:spTree>
    <p:extLst>
      <p:ext uri="{BB962C8B-B14F-4D97-AF65-F5344CB8AC3E}">
        <p14:creationId xmlns:p14="http://schemas.microsoft.com/office/powerpoint/2010/main" val="2070983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35</a:t>
            </a:fld>
            <a:endParaRPr lang="pl-PL"/>
          </a:p>
        </p:txBody>
      </p:sp>
    </p:spTree>
    <p:extLst>
      <p:ext uri="{BB962C8B-B14F-4D97-AF65-F5344CB8AC3E}">
        <p14:creationId xmlns:p14="http://schemas.microsoft.com/office/powerpoint/2010/main" val="2236489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49</a:t>
            </a:fld>
            <a:endParaRPr lang="pl-PL"/>
          </a:p>
        </p:txBody>
      </p:sp>
    </p:spTree>
    <p:extLst>
      <p:ext uri="{BB962C8B-B14F-4D97-AF65-F5344CB8AC3E}">
        <p14:creationId xmlns:p14="http://schemas.microsoft.com/office/powerpoint/2010/main" val="3302045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50</a:t>
            </a:fld>
            <a:endParaRPr lang="pl-PL"/>
          </a:p>
        </p:txBody>
      </p:sp>
    </p:spTree>
    <p:extLst>
      <p:ext uri="{BB962C8B-B14F-4D97-AF65-F5344CB8AC3E}">
        <p14:creationId xmlns:p14="http://schemas.microsoft.com/office/powerpoint/2010/main" val="296455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a:t>
            </a:fld>
            <a:endParaRPr lang="pl-PL" dirty="0"/>
          </a:p>
        </p:txBody>
      </p:sp>
    </p:spTree>
    <p:extLst>
      <p:ext uri="{BB962C8B-B14F-4D97-AF65-F5344CB8AC3E}">
        <p14:creationId xmlns:p14="http://schemas.microsoft.com/office/powerpoint/2010/main" val="39377534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51</a:t>
            </a:fld>
            <a:endParaRPr lang="pl-PL"/>
          </a:p>
        </p:txBody>
      </p:sp>
    </p:spTree>
    <p:extLst>
      <p:ext uri="{BB962C8B-B14F-4D97-AF65-F5344CB8AC3E}">
        <p14:creationId xmlns:p14="http://schemas.microsoft.com/office/powerpoint/2010/main" val="2046645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52</a:t>
            </a:fld>
            <a:endParaRPr lang="pl-PL"/>
          </a:p>
        </p:txBody>
      </p:sp>
    </p:spTree>
    <p:extLst>
      <p:ext uri="{BB962C8B-B14F-4D97-AF65-F5344CB8AC3E}">
        <p14:creationId xmlns:p14="http://schemas.microsoft.com/office/powerpoint/2010/main" val="10383998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54</a:t>
            </a:fld>
            <a:endParaRPr lang="pl-PL"/>
          </a:p>
        </p:txBody>
      </p:sp>
    </p:spTree>
    <p:extLst>
      <p:ext uri="{BB962C8B-B14F-4D97-AF65-F5344CB8AC3E}">
        <p14:creationId xmlns:p14="http://schemas.microsoft.com/office/powerpoint/2010/main" val="3177398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58</a:t>
            </a:fld>
            <a:endParaRPr lang="pl-PL"/>
          </a:p>
        </p:txBody>
      </p:sp>
    </p:spTree>
    <p:extLst>
      <p:ext uri="{BB962C8B-B14F-4D97-AF65-F5344CB8AC3E}">
        <p14:creationId xmlns:p14="http://schemas.microsoft.com/office/powerpoint/2010/main" val="483578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59</a:t>
            </a:fld>
            <a:endParaRPr lang="pl-PL"/>
          </a:p>
        </p:txBody>
      </p:sp>
    </p:spTree>
    <p:extLst>
      <p:ext uri="{BB962C8B-B14F-4D97-AF65-F5344CB8AC3E}">
        <p14:creationId xmlns:p14="http://schemas.microsoft.com/office/powerpoint/2010/main" val="2682252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6</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7</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8</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9</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10</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11</a:t>
            </a:fld>
            <a:endParaRPr lang="pl-PL"/>
          </a:p>
        </p:txBody>
      </p:sp>
    </p:spTree>
    <p:extLst>
      <p:ext uri="{BB962C8B-B14F-4D97-AF65-F5344CB8AC3E}">
        <p14:creationId xmlns:p14="http://schemas.microsoft.com/office/powerpoint/2010/main" val="3937753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jpe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13"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14"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71B74007-10BC-4570-AA93-B89E2D8BD87E}" type="slidenum">
              <a:rPr lang="pl-PL"/>
              <a:pPr>
                <a:defRPr/>
              </a:pPr>
              <a:t>‹#›</a:t>
            </a:fld>
            <a:endParaRPr lang="pl-PL"/>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19156079-F711-4BFC-897D-18FEF677686D}" type="slidenum">
              <a:rPr lang="pl-PL">
                <a:solidFill>
                  <a:prstClr val="black">
                    <a:tint val="75000"/>
                  </a:prstClr>
                </a:solidFill>
              </a:rPr>
              <a:pPr>
                <a:defRPr/>
              </a:pPr>
              <a:t>‹#›</a:t>
            </a:fld>
            <a:endParaRPr lang="pl-PL">
              <a:solidFill>
                <a:prstClr val="black">
                  <a:tint val="75000"/>
                </a:prstClr>
              </a:solidFill>
            </a:endParaRPr>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770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lvl1pPr>
              <a:defRPr/>
            </a:lvl1pPr>
          </a:lstStyle>
          <a:p>
            <a:pPr>
              <a:defRPr/>
            </a:pPr>
            <a:fld id="{623461E0-6814-4DE6-BB6B-FC3A09012AB1}" type="slidenum">
              <a:rPr lang="pl-PL">
                <a:solidFill>
                  <a:prstClr val="black">
                    <a:tint val="75000"/>
                  </a:prstClr>
                </a:solidFill>
              </a:rPr>
              <a:pPr>
                <a:defRPr/>
              </a:pPr>
              <a:t>‹#›</a:t>
            </a:fld>
            <a:endParaRPr lang="pl-PL">
              <a:solidFill>
                <a:prstClr val="black">
                  <a:tint val="75000"/>
                </a:prstClr>
              </a:solidFill>
            </a:endParaRPr>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4216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615D3053-DE75-4BEF-B825-1FD8A44432C6}" type="slidenum">
              <a:rPr lang="pl-PL">
                <a:solidFill>
                  <a:prstClr val="black">
                    <a:tint val="75000"/>
                  </a:prstClr>
                </a:solidFill>
              </a:rPr>
              <a:pPr>
                <a:defRPr/>
              </a:pPr>
              <a:t>‹#›</a:t>
            </a:fld>
            <a:endParaRPr lang="pl-PL">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28919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1256306"/>
            <a:ext cx="2949178" cy="1137037"/>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58485C62-56A6-42B5-BDFE-F9BE6B96A5E1}" type="slidenum">
              <a:rPr lang="pl-PL">
                <a:solidFill>
                  <a:prstClr val="black">
                    <a:tint val="75000"/>
                  </a:prstClr>
                </a:solidFill>
              </a:rPr>
              <a:pPr>
                <a:defRPr/>
              </a:pPr>
              <a:t>‹#›</a:t>
            </a:fld>
            <a:endParaRPr lang="pl-PL">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11775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extLst>
      <p:ext uri="{BB962C8B-B14F-4D97-AF65-F5344CB8AC3E}">
        <p14:creationId xmlns:p14="http://schemas.microsoft.com/office/powerpoint/2010/main" val="255201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E2CB10A-05C1-42B5-946F-F83045E2D45D}" type="slidenum">
              <a:rPr lang="pl-PL"/>
              <a:pPr>
                <a:defRPr/>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1125"/>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6"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1125"/>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1241D940-65B5-4AE2-AB0B-1F88FBC6AA6A}" type="slidenum">
              <a:rPr lang="pl-PL"/>
              <a:pPr>
                <a:defRPr/>
              </a:pPr>
              <a:t>‹#›</a:t>
            </a:fld>
            <a:endParaRPr lang="pl-P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C1538237-5158-4B7C-930E-FBC22445600C}" type="slidenum">
              <a:rPr lang="pl-PL"/>
              <a:pPr>
                <a:defRPr/>
              </a:pPr>
              <a:t>‹#›</a:t>
            </a:fld>
            <a:endParaRPr lang="pl-P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074B9133-8071-4CBC-823A-F3D446F4FD9D}" type="slidenum">
              <a:rPr lang="pl-PL"/>
              <a:pPr>
                <a:defRPr/>
              </a:pPr>
              <a:t>‹#›</a:t>
            </a:fld>
            <a:endParaRPr lang="pl-P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44C0A568-537E-4A22-BED5-9F9D14A20665}" type="slidenum">
              <a:rPr lang="pl-PL"/>
              <a:pPr>
                <a:defRPr/>
              </a:pPr>
              <a:t>‹#›</a:t>
            </a:fld>
            <a:endParaRPr lang="pl-P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3F38B4EB-B886-488A-ABC8-E69879316564}"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A19C5765-E626-43B3-AE77-138B601E1E6F}" type="slidenum">
              <a:rPr lang="pl-PL"/>
              <a:pPr>
                <a:defRPr/>
              </a:pPr>
              <a:t>‹#›</a:t>
            </a:fld>
            <a:endParaRPr lang="pl-P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A33F09EE-7716-4C47-9D79-3D08789E2EC8}" type="slidenum">
              <a:rPr lang="pl-PL"/>
              <a:pPr>
                <a:defRPr/>
              </a:pPr>
              <a:t>‹#›</a:t>
            </a:fld>
            <a:endParaRPr lang="pl-P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8EAC407E-E079-4AC2-9751-F59A5AF8D3FE}" type="slidenum">
              <a:rPr lang="pl-PL"/>
              <a:pPr>
                <a:defRPr/>
              </a:pPr>
              <a:t>‹#›</a:t>
            </a:fld>
            <a:endParaRPr lang="pl-P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70BDC2BC-767A-43C6-A595-C9AF32D85C7D}" type="slidenum">
              <a:rPr lang="pl-PL"/>
              <a:pPr>
                <a:defRPr/>
              </a:pPr>
              <a:t>‹#›</a:t>
            </a:fld>
            <a:endParaRPr lang="pl-P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39688" y="-114300"/>
            <a:ext cx="4659312" cy="1158875"/>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39688" y="-114300"/>
            <a:ext cx="4659312" cy="1158875"/>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E7BED8C-F095-4274-B6BA-B7B0A7C1EE1C}" type="slidenum">
              <a:rPr lang="pl-PL"/>
              <a:pPr>
                <a:defRPr/>
              </a:pPr>
              <a:t>‹#›</a:t>
            </a:fld>
            <a:endParaRPr lang="pl-P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83128B6-7CD0-461E-8145-5442C51BC9A9}" type="slidenum">
              <a:rPr lang="pl-PL"/>
              <a:pPr>
                <a:defRPr/>
              </a:pPr>
              <a:t>‹#›</a:t>
            </a:fld>
            <a:endParaRPr lang="pl-P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384EB015-F115-47D3-9F03-3C31A981B70B}" type="slidenum">
              <a:rPr lang="pl-PL"/>
              <a:pPr>
                <a:defRPr/>
              </a:pPr>
              <a:t>‹#›</a:t>
            </a:fld>
            <a:endParaRPr lang="pl-P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B05E7011-9940-4EEA-9D0C-8AE1E06E4DE5}"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C2A91962-776D-4ACF-A610-14A79AC1CD77}" type="slidenum">
              <a:rPr lang="pl-PL"/>
              <a:pPr>
                <a:defRPr/>
              </a:pPr>
              <a:t>‹#›</a:t>
            </a:fld>
            <a:endParaRPr lang="pl-P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8FF113B-A332-4691-AC3C-50C64DFCCE09}" type="slidenum">
              <a:rPr lang="pl-PL"/>
              <a:pPr>
                <a:defRPr/>
              </a:pPr>
              <a:t>‹#›</a:t>
            </a:fld>
            <a:endParaRPr lang="pl-P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240E9AFE-20A1-43EE-B94E-3ABBD5C07813}" type="slidenum">
              <a:rPr lang="pl-PL"/>
              <a:pPr>
                <a:defRPr/>
              </a:pPr>
              <a:t>‹#›</a:t>
            </a:fld>
            <a:endParaRPr lang="pl-P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E6E54233-9982-4436-A8F5-B33DFB6B84C3}" type="slidenum">
              <a:rPr lang="pl-PL"/>
              <a:pPr>
                <a:defRPr/>
              </a:pPr>
              <a:t>‹#›</a:t>
            </a:fld>
            <a:endParaRPr lang="pl-P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828167EC-C765-41C8-A9C6-5635F9AD7878}" type="slidenum">
              <a:rPr lang="pl-PL"/>
              <a:pPr>
                <a:defRPr/>
              </a:pPr>
              <a:t>‹#›</a:t>
            </a:fld>
            <a:endParaRPr lang="pl-P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D1AABD90-DE26-46C3-ACBA-EC028CB11EFC}" type="slidenum">
              <a:rPr lang="pl-PL"/>
              <a:pPr>
                <a:defRPr/>
              </a:pPr>
              <a:t>‹#›</a:t>
            </a:fld>
            <a:endParaRPr lang="pl-P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8CC7FDA-43C7-418D-B53B-C8BAFCB7DD5C}" type="slidenum">
              <a:rPr lang="pl-PL"/>
              <a:pPr>
                <a:defRPr/>
              </a:pPr>
              <a:t>‹#›</a:t>
            </a:fld>
            <a:endParaRPr lang="pl-PL"/>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033A653-65C5-4F62-9132-8CCC4C49FA16}" type="slidenum">
              <a:rPr lang="pl-PL"/>
              <a:pPr>
                <a:defRPr/>
              </a:pPr>
              <a:t>‹#›</a:t>
            </a:fld>
            <a:endParaRPr lang="pl-PL"/>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92663" y="-119063"/>
            <a:ext cx="4237037" cy="1052513"/>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83757358-3123-49AF-B0A5-CF1357F5F509}"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6B8DDC40-EB1E-4C59-A628-F04976F05916}" type="slidenum">
              <a:rPr lang="pl-PL"/>
              <a:pPr>
                <a:defRPr/>
              </a:pPr>
              <a:t>‹#›</a:t>
            </a:fld>
            <a:endParaRPr lang="pl-P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5294EEDB-ABCF-447F-ADDA-B89E3012FA54}" type="slidenum">
              <a:rPr lang="pl-PL"/>
              <a:pPr>
                <a:defRPr/>
              </a:pPr>
              <a:t>‹#›</a:t>
            </a:fld>
            <a:endParaRPr lang="pl-PL"/>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4ED31446-2E59-4E7D-B393-B4CA44AA962C}" type="slidenum">
              <a:rPr lang="pl-PL"/>
              <a:pPr>
                <a:defRPr/>
              </a:pPr>
              <a:t>‹#›</a:t>
            </a:fld>
            <a:endParaRPr lang="pl-PL"/>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2EBE0346-CCD7-4F55-A6FF-345460679638}" type="slidenum">
              <a:rPr lang="pl-PL"/>
              <a:pPr>
                <a:defRPr/>
              </a:pPr>
              <a:t>‹#›</a:t>
            </a:fld>
            <a:endParaRPr lang="pl-PL"/>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38F5138F-8CB9-4E55-9E74-7BEEC4575156}" type="slidenum">
              <a:rPr lang="pl-PL"/>
              <a:pPr>
                <a:defRPr/>
              </a:pPr>
              <a:t>‹#›</a:t>
            </a:fld>
            <a:endParaRPr lang="pl-PL"/>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4CAF419-C5A2-4015-898D-9B7E8CAC2E57}" type="slidenum">
              <a:rPr lang="pl-PL"/>
              <a:pPr>
                <a:defRPr/>
              </a:pPr>
              <a:t>‹#›</a:t>
            </a:fld>
            <a:endParaRPr lang="pl-PL"/>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90037087-E8FA-468F-98A7-E6E852F04A79}" type="slidenum">
              <a:rPr lang="pl-PL"/>
              <a:pPr>
                <a:defRPr/>
              </a:pPr>
              <a:t>‹#›</a:t>
            </a:fld>
            <a:endParaRPr lang="pl-PL"/>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155EF3A-C6F6-43FB-BB43-0B325F11B5F6}" type="slidenum">
              <a:rPr lang="pl-PL"/>
              <a:pPr>
                <a:defRPr/>
              </a:pPr>
              <a:t>‹#›</a:t>
            </a:fld>
            <a:endParaRPr lang="pl-PL"/>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9911829-D916-4251-8119-AA6463213B2E}"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8CB284BA-E256-46CF-8F39-210A2938A537}" type="slidenum">
              <a:rPr lang="pl-PL"/>
              <a:pPr>
                <a:defRPr/>
              </a:pPr>
              <a:t>‹#›</a:t>
            </a:fld>
            <a:endParaRPr lang="pl-P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0AFA370A-3F8D-4430-ADA7-E2C8D3E8E6B7}" type="slidenum">
              <a:rPr lang="pl-PL"/>
              <a:pPr>
                <a:defRPr/>
              </a:pPr>
              <a:t>‹#›</a:t>
            </a:fld>
            <a:endParaRPr lang="pl-PL"/>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DCCA9654-46EF-46E0-886A-30D320B64EDA}" type="slidenum">
              <a:rPr lang="pl-PL"/>
              <a:pPr>
                <a:defRPr/>
              </a:pPr>
              <a:t>‹#›</a:t>
            </a:fld>
            <a:endParaRPr lang="pl-PL"/>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D7A8C346-B7F5-4F95-B6A8-20C74B3F49A1}" type="slidenum">
              <a:rPr lang="pl-PL"/>
              <a:pPr>
                <a:defRPr/>
              </a:pPr>
              <a:t>‹#›</a:t>
            </a:fld>
            <a:endParaRPr lang="pl-PL"/>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E28B2D6A-F29F-496D-AEB5-02515193B012}" type="slidenum">
              <a:rPr lang="pl-PL"/>
              <a:pPr>
                <a:defRPr/>
              </a:pPr>
              <a:t>‹#›</a:t>
            </a:fld>
            <a:endParaRPr lang="pl-PL"/>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527CDDE7-3D29-453F-91C9-D10EF2658DCA}" type="slidenum">
              <a:rPr lang="pl-PL"/>
              <a:pPr>
                <a:defRPr/>
              </a:pPr>
              <a:t>‹#›</a:t>
            </a:fld>
            <a:endParaRPr lang="pl-PL"/>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AD3A65CB-8FD5-4124-854D-C020F11ED14F}" type="slidenum">
              <a:rPr lang="pl-PL"/>
              <a:pPr>
                <a:defRPr/>
              </a:pPr>
              <a:t>‹#›</a:t>
            </a:fld>
            <a:endParaRPr lang="pl-PL"/>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600D58F-B6AD-46C0-88EC-D789B9E6A538}" type="slidenum">
              <a:rPr lang="pl-PL"/>
              <a:pPr>
                <a:defRPr/>
              </a:pPr>
              <a:t>‹#›</a:t>
            </a:fld>
            <a:endParaRPr lang="pl-PL"/>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21E60A8B-0313-4CF7-AE4E-2221F9AA928E}" type="slidenum">
              <a:rPr lang="pl-PL"/>
              <a:pPr>
                <a:defRPr/>
              </a:pPr>
              <a:t>‹#›</a:t>
            </a:fld>
            <a:endParaRPr lang="pl-P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D1F0659-E524-4230-AFE4-B954867A52F8}" type="slidenum">
              <a:rPr lang="pl-PL"/>
              <a:pPr>
                <a:defRPr/>
              </a:pPr>
              <a:t>‹#›</a:t>
            </a:fld>
            <a:endParaRPr lang="pl-PL"/>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8E362F1C-8F60-4402-9548-A21721D57D57}" type="slidenum">
              <a:rPr lang="pl-PL"/>
              <a:pPr>
                <a:defRPr/>
              </a:pPr>
              <a:t>‹#›</a:t>
            </a:fld>
            <a:endParaRPr lang="pl-PL"/>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68FE7929-50DD-462D-97EB-6559B25F8B76}" type="slidenum">
              <a:rPr lang="pl-PL"/>
              <a:pPr>
                <a:defRPr/>
              </a:pPr>
              <a:t>‹#›</a:t>
            </a:fld>
            <a:endParaRPr lang="pl-PL"/>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23D46C40-8F77-4FC9-8B1F-BB521824F0DD}" type="slidenum">
              <a:rPr lang="pl-PL"/>
              <a:pPr>
                <a:defRPr/>
              </a:pPr>
              <a:t>‹#›</a:t>
            </a:fld>
            <a:endParaRPr lang="pl-PL"/>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014E2202-13AB-4787-8FD1-3B0252620A0B}" type="slidenum">
              <a:rPr lang="pl-PL"/>
              <a:pPr>
                <a:defRPr/>
              </a:pPr>
              <a:t>‹#›</a:t>
            </a:fld>
            <a:endParaRPr lang="pl-PL"/>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5E8584D8-4175-4D06-A0AF-731ED0A32C18}" type="slidenum">
              <a:rPr lang="pl-PL"/>
              <a:pPr>
                <a:defRPr/>
              </a:pPr>
              <a:t>‹#›</a:t>
            </a:fld>
            <a:endParaRPr lang="pl-PL"/>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472547D2-DC00-40F9-8A86-3D0C7D6618AA}" type="slidenum">
              <a:rPr lang="pl-PL"/>
              <a:pPr>
                <a:defRPr/>
              </a:pPr>
              <a:t>‹#›</a:t>
            </a:fld>
            <a:endParaRPr lang="pl-PL"/>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ABD0EBA-8CB2-4374-9676-F3C851943DD7}" type="slidenum">
              <a:rPr lang="pl-PL"/>
              <a:pPr>
                <a:defRPr/>
              </a:pPr>
              <a:t>‹#›</a:t>
            </a:fld>
            <a:endParaRPr lang="pl-PL"/>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BCBC89E-2689-461C-8D8C-887FFB67AFF8}" type="slidenum">
              <a:rPr lang="pl-PL"/>
              <a:pPr>
                <a:defRPr/>
              </a:pPr>
              <a:t>‹#›</a:t>
            </a:fld>
            <a:endParaRPr lang="pl-PL"/>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917FCE6B-E548-4458-BF4F-E80EC4B10533}" type="slidenum">
              <a:rPr lang="pl-PL"/>
              <a:pPr>
                <a:defRPr/>
              </a:pPr>
              <a:t>‹#›</a:t>
            </a:fld>
            <a:endParaRPr lang="pl-PL"/>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731EE465-F5EC-48C4-A591-B285ABB30E54}" type="slidenum">
              <a:rPr lang="pl-PL"/>
              <a:pPr>
                <a:defRPr/>
              </a:pPr>
              <a:t>‹#›</a:t>
            </a:fld>
            <a:endParaRPr lang="pl-PL"/>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CB52235-1339-48E5-A73B-3694FDF843BF}" type="slidenum">
              <a:rPr lang="pl-PL"/>
              <a:pPr>
                <a:defRPr/>
              </a:pPr>
              <a:t>‹#›</a:t>
            </a:fld>
            <a:endParaRPr lang="pl-PL"/>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A5E3DA2-F2E1-43B5-845A-70578D9EE94B}" type="slidenum">
              <a:rPr lang="pl-PL"/>
              <a:pPr>
                <a:defRPr/>
              </a:pPr>
              <a:t>‹#›</a:t>
            </a:fld>
            <a:endParaRPr lang="pl-PL"/>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34A3CE9-C004-405F-8631-B620FE817014}" type="slidenum">
              <a:rPr lang="pl-PL"/>
              <a:pPr>
                <a:defRPr/>
              </a:pPr>
              <a:t>‹#›</a:t>
            </a:fld>
            <a:endParaRPr lang="pl-PL"/>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48659CA-EAEA-4456-89F7-C693B3BF9BFB}" type="slidenum">
              <a:rPr lang="pl-PL"/>
              <a:pPr>
                <a:defRPr/>
              </a:pPr>
              <a:t>‹#›</a:t>
            </a:fld>
            <a:endParaRPr lang="pl-PL"/>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19156079-F711-4BFC-897D-18FEF677686D}" type="slidenum">
              <a:rPr lang="pl-PL"/>
              <a:pPr>
                <a:defRPr/>
              </a:pPr>
              <a:t>‹#›</a:t>
            </a:fld>
            <a:endParaRPr lang="pl-PL"/>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623461E0-6814-4DE6-BB6B-FC3A09012AB1}" type="slidenum">
              <a:rPr lang="pl-PL"/>
              <a:pPr>
                <a:defRPr/>
              </a:pPr>
              <a:t>‹#›</a:t>
            </a:fld>
            <a:endParaRPr lang="pl-PL"/>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615D3053-DE75-4BEF-B825-1FD8A44432C6}" type="slidenum">
              <a:rPr lang="pl-PL"/>
              <a:pPr>
                <a:defRPr/>
              </a:pPr>
              <a:t>‹#›</a:t>
            </a:fld>
            <a:endParaRPr lang="pl-PL"/>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58485C62-56A6-42B5-BDFE-F9BE6B96A5E1}"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676434D4-CC02-4A9C-B3B0-5FBF485A08F2}" type="slidenum">
              <a:rPr lang="pl-PL"/>
              <a:pPr>
                <a:defRPr/>
              </a:pPr>
              <a:t>‹#›</a:t>
            </a:fld>
            <a:endParaRPr lang="pl-PL"/>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6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76200" y="-185738"/>
            <a:ext cx="4648200" cy="1155701"/>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2D2017FA-5E19-42B8-AC0D-42B66D9938FB}" type="slidenum">
              <a:rPr lang="pl-PL"/>
              <a:pPr>
                <a:defRPr/>
              </a:pPr>
              <a:t>‹#›</a:t>
            </a:fld>
            <a:endParaRPr lang="pl-PL"/>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3F0160E-8FC5-49EF-907D-723E51873C91}" type="slidenum">
              <a:rPr lang="pl-PL"/>
              <a:pPr>
                <a:defRPr/>
              </a:pPr>
              <a:t>‹#›</a:t>
            </a:fld>
            <a:endParaRPr lang="pl-PL"/>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2962E14-2061-48C3-9EFE-CA46EF40F4FA}" type="slidenum">
              <a:rPr lang="pl-PL"/>
              <a:pPr>
                <a:defRPr/>
              </a:pPr>
              <a:t>‹#›</a:t>
            </a:fld>
            <a:endParaRPr lang="pl-PL"/>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C20894F-7641-4CDE-A8BF-482670B87519}" type="slidenum">
              <a:rPr lang="pl-PL"/>
              <a:pPr>
                <a:defRPr/>
              </a:pPr>
              <a:t>‹#›</a:t>
            </a:fld>
            <a:endParaRPr lang="pl-PL"/>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B38DA49B-B7EA-4918-ADE8-806A86C5FF21}" type="slidenum">
              <a:rPr lang="pl-PL"/>
              <a:pPr>
                <a:defRPr/>
              </a:pPr>
              <a:t>‹#›</a:t>
            </a:fld>
            <a:endParaRPr lang="pl-PL"/>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99AA2687-4FC4-42CC-9A08-F6B71A67F34C}"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20DBF9E6-52F1-4FD5-9649-15F13D164B05}" type="slidenum">
              <a:rPr lang="pl-PL"/>
              <a:pPr>
                <a:defRPr/>
              </a:pPr>
              <a:t>‹#›</a:t>
            </a:fld>
            <a:endParaRPr lang="pl-PL"/>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82810EAE-AB87-4CF1-B780-262216FB26E7}" type="slidenum">
              <a:rPr lang="pl-PL"/>
              <a:pPr>
                <a:defRPr/>
              </a:pPr>
              <a:t>‹#›</a:t>
            </a:fld>
            <a:endParaRPr lang="pl-PL"/>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690E975-0B2F-4F79-A2FC-F284CFD40649}" type="slidenum">
              <a:rPr lang="pl-PL"/>
              <a:pPr>
                <a:defRPr/>
              </a:pPr>
              <a:t>‹#›</a:t>
            </a:fld>
            <a:endParaRPr lang="pl-PL"/>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6F1DB91-1122-4D39-B83F-47B470E4A0CC}" type="slidenum">
              <a:rPr lang="pl-PL"/>
              <a:pPr>
                <a:defRPr/>
              </a:pPr>
              <a:t>‹#›</a:t>
            </a:fld>
            <a:endParaRPr lang="pl-PL"/>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endParaRPr lang="pl-PL" dirty="0">
              <a:solidFill>
                <a:prstClr val="white"/>
              </a:solidFill>
            </a:endParaRPr>
          </a:p>
        </p:txBody>
      </p:sp>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0588" y="288146"/>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ytuł 5"/>
          <p:cNvSpPr>
            <a:spLocks noGrp="1"/>
          </p:cNvSpPr>
          <p:nvPr>
            <p:ph type="title"/>
          </p:nvPr>
        </p:nvSpPr>
        <p:spPr>
          <a:xfrm>
            <a:off x="628650" y="4223742"/>
            <a:ext cx="7886700" cy="933450"/>
          </a:xfrm>
        </p:spPr>
        <p:txBody>
          <a:bodyPr/>
          <a:lstStyle>
            <a:lvl1pPr algn="r">
              <a:defRPr/>
            </a:lvl1pPr>
          </a:lstStyle>
          <a:p>
            <a:r>
              <a:rPr lang="pl-PL" dirty="0" smtClean="0"/>
              <a:t>Kliknij, aby edytować styl</a:t>
            </a:r>
            <a:endParaRPr lang="pl-PL" dirty="0"/>
          </a:p>
        </p:txBody>
      </p:sp>
    </p:spTree>
    <p:extLst>
      <p:ext uri="{BB962C8B-B14F-4D97-AF65-F5344CB8AC3E}">
        <p14:creationId xmlns:p14="http://schemas.microsoft.com/office/powerpoint/2010/main" val="374928870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endParaRPr lang="pl-PL" dirty="0">
              <a:solidFill>
                <a:prstClr val="white"/>
              </a:solidFill>
            </a:endParaRPr>
          </a:p>
        </p:txBody>
      </p:sp>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0588" y="288146"/>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ytuł 6"/>
          <p:cNvSpPr>
            <a:spLocks noGrp="1"/>
          </p:cNvSpPr>
          <p:nvPr>
            <p:ph type="title"/>
          </p:nvPr>
        </p:nvSpPr>
        <p:spPr>
          <a:xfrm>
            <a:off x="628650" y="4295750"/>
            <a:ext cx="7886700" cy="933450"/>
          </a:xfrm>
        </p:spPr>
        <p:txBody>
          <a:bodyPr/>
          <a:lstStyle>
            <a:lvl1pPr algn="r">
              <a:defRPr/>
            </a:lvl1pPr>
          </a:lstStyle>
          <a:p>
            <a:r>
              <a:rPr lang="pl-PL" dirty="0" smtClean="0"/>
              <a:t>Kliknij, aby edytować styl</a:t>
            </a:r>
            <a:endParaRPr lang="pl-PL" dirty="0"/>
          </a:p>
        </p:txBody>
      </p:sp>
    </p:spTree>
    <p:extLst>
      <p:ext uri="{BB962C8B-B14F-4D97-AF65-F5344CB8AC3E}">
        <p14:creationId xmlns:p14="http://schemas.microsoft.com/office/powerpoint/2010/main" val="1337258993"/>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731EE465-F5EC-48C4-A591-B285ABB30E54}" type="slidenum">
              <a:rPr lang="pl-PL">
                <a:solidFill>
                  <a:prstClr val="black">
                    <a:tint val="75000"/>
                  </a:prstClr>
                </a:solidFill>
              </a:rPr>
              <a:pPr>
                <a:defRPr/>
              </a:pPr>
              <a:t>‹#›</a:t>
            </a:fld>
            <a:endParaRPr lang="pl-PL">
              <a:solidFill>
                <a:prstClr val="black">
                  <a:tint val="75000"/>
                </a:prstClr>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764130"/>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CB52235-1339-48E5-A73B-3694FDF843BF}" type="slidenum">
              <a:rPr lang="pl-PL">
                <a:solidFill>
                  <a:prstClr val="black">
                    <a:tint val="75000"/>
                  </a:prstClr>
                </a:solidFill>
              </a:rPr>
              <a:pPr>
                <a:defRPr/>
              </a:pPr>
              <a:t>‹#›</a:t>
            </a:fld>
            <a:endParaRPr lang="pl-PL">
              <a:solidFill>
                <a:prstClr val="black">
                  <a:tint val="75000"/>
                </a:prstClr>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52239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A5E3DA2-F2E1-43B5-845A-70578D9EE94B}" type="slidenum">
              <a:rPr lang="pl-PL">
                <a:solidFill>
                  <a:prstClr val="black">
                    <a:tint val="75000"/>
                  </a:prstClr>
                </a:solidFill>
              </a:rPr>
              <a:pPr>
                <a:defRPr/>
              </a:pPr>
              <a:t>‹#›</a:t>
            </a:fld>
            <a:endParaRPr lang="pl-PL">
              <a:solidFill>
                <a:prstClr val="black">
                  <a:tint val="75000"/>
                </a:prstClr>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884590"/>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34A3CE9-C004-405F-8631-B620FE817014}" type="slidenum">
              <a:rPr lang="pl-PL">
                <a:solidFill>
                  <a:prstClr val="black">
                    <a:tint val="75000"/>
                  </a:prstClr>
                </a:solidFill>
              </a:rPr>
              <a:pPr>
                <a:defRPr/>
              </a:pPr>
              <a:t>‹#›</a:t>
            </a:fld>
            <a:endParaRPr lang="pl-PL">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43524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48659CA-EAEA-4456-89F7-C693B3BF9BFB}" type="slidenum">
              <a:rPr lang="pl-PL">
                <a:solidFill>
                  <a:prstClr val="black">
                    <a:tint val="75000"/>
                  </a:prstClr>
                </a:solidFill>
              </a:rPr>
              <a:pPr>
                <a:defRPr/>
              </a:pPr>
              <a:t>‹#›</a:t>
            </a:fld>
            <a:endParaRPr lang="pl-PL">
              <a:solidFill>
                <a:prstClr val="black">
                  <a:tint val="75000"/>
                </a:prstClr>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8264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6.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7.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30.jpe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33.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9.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image" Target="../media/image3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102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B7071C2-305B-4462-9203-39719E4D27A9}"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964" r:id="rId12"/>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205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0E3D227-65F5-41D6-9FF0-CB91992D9D0E}"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3075"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983C021-3010-4D38-B0AE-05F7B41075F7}"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4099"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B28F23A-CBF3-4888-95E0-3BE0338B7A44}"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5123"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4186C02-8285-4183-8CE5-567C165FE023}"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614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D58C33E-ADAB-48A0-8B9B-17F117630432}"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717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9765B23-C968-43EA-AA3A-412F9C20CECC}"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78" r:id="rId13"/>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8195"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BF9AE73-FA79-43E8-8745-CD970851BBAC}"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717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9765B23-C968-43EA-AA3A-412F9C20CEC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019685376"/>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pitchFamily="34" charset="0"/>
        </a:defRPr>
      </a:lvl2pPr>
      <a:lvl3pPr algn="l" rtl="0" eaLnBrk="1" fontAlgn="base" hangingPunct="1">
        <a:lnSpc>
          <a:spcPct val="90000"/>
        </a:lnSpc>
        <a:spcBef>
          <a:spcPct val="0"/>
        </a:spcBef>
        <a:spcAft>
          <a:spcPct val="0"/>
        </a:spcAft>
        <a:defRPr sz="4400">
          <a:solidFill>
            <a:schemeClr val="tx1"/>
          </a:solidFill>
          <a:latin typeface="Calibri" pitchFamily="34" charset="0"/>
        </a:defRPr>
      </a:lvl3pPr>
      <a:lvl4pPr algn="l" rtl="0" eaLnBrk="1" fontAlgn="base" hangingPunct="1">
        <a:lnSpc>
          <a:spcPct val="90000"/>
        </a:lnSpc>
        <a:spcBef>
          <a:spcPct val="0"/>
        </a:spcBef>
        <a:spcAft>
          <a:spcPct val="0"/>
        </a:spcAft>
        <a:defRPr sz="4400">
          <a:solidFill>
            <a:schemeClr val="tx1"/>
          </a:solidFill>
          <a:latin typeface="Calibri" pitchFamily="34" charset="0"/>
        </a:defRPr>
      </a:lvl4pPr>
      <a:lvl5pPr algn="l" rtl="0" eaLnBrk="1" fontAlgn="base" hangingPunct="1">
        <a:lnSpc>
          <a:spcPct val="90000"/>
        </a:lnSpc>
        <a:spcBef>
          <a:spcPct val="0"/>
        </a:spcBef>
        <a:spcAft>
          <a:spcPct val="0"/>
        </a:spcAft>
        <a:defRPr sz="4400">
          <a:solidFill>
            <a:schemeClr val="tx1"/>
          </a:solidFill>
          <a:latin typeface="Calibri" pitchFamily="34" charset="0"/>
        </a:defRPr>
      </a:lvl5pPr>
      <a:lvl6pPr marL="457200" algn="l" rtl="0" eaLnBrk="1" fontAlgn="base" hangingPunct="1">
        <a:lnSpc>
          <a:spcPct val="90000"/>
        </a:lnSpc>
        <a:spcBef>
          <a:spcPct val="0"/>
        </a:spcBef>
        <a:spcAft>
          <a:spcPct val="0"/>
        </a:spcAft>
        <a:defRPr sz="4400">
          <a:solidFill>
            <a:schemeClr val="tx1"/>
          </a:solidFill>
          <a:latin typeface="Calibri" pitchFamily="34" charset="0"/>
        </a:defRPr>
      </a:lvl6pPr>
      <a:lvl7pPr marL="914400" algn="l" rtl="0" eaLnBrk="1" fontAlgn="base" hangingPunct="1">
        <a:lnSpc>
          <a:spcPct val="90000"/>
        </a:lnSpc>
        <a:spcBef>
          <a:spcPct val="0"/>
        </a:spcBef>
        <a:spcAft>
          <a:spcPct val="0"/>
        </a:spcAft>
        <a:defRPr sz="4400">
          <a:solidFill>
            <a:schemeClr val="tx1"/>
          </a:solidFill>
          <a:latin typeface="Calibri" pitchFamily="34" charset="0"/>
        </a:defRPr>
      </a:lvl7pPr>
      <a:lvl8pPr marL="1371600" algn="l" rtl="0" eaLnBrk="1" fontAlgn="base" hangingPunct="1">
        <a:lnSpc>
          <a:spcPct val="90000"/>
        </a:lnSpc>
        <a:spcBef>
          <a:spcPct val="0"/>
        </a:spcBef>
        <a:spcAft>
          <a:spcPct val="0"/>
        </a:spcAft>
        <a:defRPr sz="4400">
          <a:solidFill>
            <a:schemeClr val="tx1"/>
          </a:solidFill>
          <a:latin typeface="Calibri" pitchFamily="34" charset="0"/>
        </a:defRPr>
      </a:lvl8pPr>
      <a:lvl9pPr marL="1828800" algn="l" rtl="0" eaLnBrk="1" fontAlgn="base" hangingPunct="1">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96.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96.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96.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96.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96.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96.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1.png"/><Relationship Id="rId1" Type="http://schemas.openxmlformats.org/officeDocument/2006/relationships/slideLayout" Target="../slideLayouts/slideLayout96.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mailto:wroclaw.dwup@dwup.pl" TargetMode="External"/><Relationship Id="rId1" Type="http://schemas.openxmlformats.org/officeDocument/2006/relationships/slideLayout" Target="../slideLayouts/slideLayout96.xml"/></Relationships>
</file>

<file path=ppt/slides/_rels/slide64.xml.rels><?xml version="1.0" encoding="UTF-8" standalone="yes"?>
<Relationships xmlns="http://schemas.openxmlformats.org/package/2006/relationships"><Relationship Id="rId3" Type="http://schemas.openxmlformats.org/officeDocument/2006/relationships/hyperlink" Target="http://sowa.britenet.com.pl/SOWA_WR" TargetMode="External"/><Relationship Id="rId2" Type="http://schemas.openxmlformats.org/officeDocument/2006/relationships/image" Target="../media/image42.png"/><Relationship Id="rId1" Type="http://schemas.openxmlformats.org/officeDocument/2006/relationships/slideLayout" Target="../slideLayouts/slideLayout96.xml"/><Relationship Id="rId4" Type="http://schemas.openxmlformats.org/officeDocument/2006/relationships/image" Target="../media/image37.png"/></Relationships>
</file>

<file path=ppt/slides/_rels/slide65.xml.rels><?xml version="1.0" encoding="UTF-8" standalone="yes"?>
<Relationships xmlns="http://schemas.openxmlformats.org/package/2006/relationships"><Relationship Id="rId3" Type="http://schemas.openxmlformats.org/officeDocument/2006/relationships/hyperlink" Target="http://www.rpo.dwup.pl/" TargetMode="External"/><Relationship Id="rId2" Type="http://schemas.openxmlformats.org/officeDocument/2006/relationships/image" Target="../media/image43.pn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hyperlink" Target="mailto:promocja@dwup.pl"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4.png"/><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16025" y="5068888"/>
            <a:ext cx="7288213" cy="523875"/>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01378" name="Symbol zastępczy zawartości 1"/>
          <p:cNvSpPr>
            <a:spLocks noGrp="1"/>
          </p:cNvSpPr>
          <p:nvPr>
            <p:ph idx="1"/>
          </p:nvPr>
        </p:nvSpPr>
        <p:spPr>
          <a:xfrm>
            <a:off x="971550" y="5110163"/>
            <a:ext cx="7886700" cy="1485900"/>
          </a:xfrm>
        </p:spPr>
        <p:txBody>
          <a:bodyPr>
            <a:noAutofit/>
          </a:bodyPr>
          <a:lstStyle/>
          <a:p>
            <a:pPr eaLnBrk="1" hangingPunct="1">
              <a:defRPr/>
            </a:pPr>
            <a:r>
              <a:rPr lang="pl-PL" sz="2600" b="1" dirty="0" smtClean="0">
                <a:solidFill>
                  <a:schemeClr val="tx1"/>
                </a:solidFill>
                <a:effectLst>
                  <a:outerShdw blurRad="63500" dist="12700" dir="2700000" algn="tl">
                    <a:srgbClr val="000000">
                      <a:alpha val="43137"/>
                    </a:srgbClr>
                  </a:outerShdw>
                </a:effectLst>
              </a:rPr>
              <a:t>Rynek pracy</a:t>
            </a:r>
          </a:p>
          <a:p>
            <a:pPr eaLnBrk="1" hangingPunct="1">
              <a:defRPr/>
            </a:pPr>
            <a:r>
              <a:rPr lang="pl-PL" sz="2600" b="1" dirty="0" smtClean="0">
                <a:solidFill>
                  <a:schemeClr val="tx1"/>
                </a:solidFill>
                <a:effectLst>
                  <a:outerShdw blurRad="63500" dist="12700" dir="2700000" algn="tl">
                    <a:srgbClr val="000000">
                      <a:alpha val="43137"/>
                    </a:srgbClr>
                  </a:outerShdw>
                </a:effectLst>
              </a:rPr>
              <a:t>RPO WD 2014-2020  </a:t>
            </a:r>
            <a:r>
              <a:rPr lang="pl-PL" sz="2000" b="1" dirty="0" smtClean="0">
                <a:effectLst>
                  <a:outerShdw blurRad="63500" dist="12700" dir="2700000" algn="tl">
                    <a:srgbClr val="000000">
                      <a:alpha val="43137"/>
                    </a:srgbClr>
                  </a:outerShdw>
                </a:effectLst>
              </a:rPr>
              <a:t/>
            </a:r>
            <a:br>
              <a:rPr lang="pl-PL" sz="2000" b="1" dirty="0" smtClean="0">
                <a:effectLst>
                  <a:outerShdw blurRad="63500" dist="12700" dir="2700000" algn="tl">
                    <a:srgbClr val="000000">
                      <a:alpha val="43137"/>
                    </a:srgbClr>
                  </a:outerShdw>
                </a:effectLst>
              </a:rPr>
            </a:br>
            <a:endParaRPr lang="pl-PL" sz="2000" dirty="0"/>
          </a:p>
        </p:txBody>
      </p:sp>
      <p:sp>
        <p:nvSpPr>
          <p:cNvPr id="16" name="Podtytuł 2"/>
          <p:cNvSpPr txBox="1">
            <a:spLocks/>
          </p:cNvSpPr>
          <p:nvPr/>
        </p:nvSpPr>
        <p:spPr bwMode="auto">
          <a:xfrm>
            <a:off x="1046163" y="6591300"/>
            <a:ext cx="7886700" cy="254000"/>
          </a:xfrm>
          <a:prstGeom prst="rect">
            <a:avLst/>
          </a:prstGeom>
          <a:noFill/>
          <a:ln w="9525">
            <a:noFill/>
            <a:miter lim="800000"/>
            <a:headEnd/>
            <a:tailEnd/>
          </a:ln>
        </p:spPr>
        <p:txBody>
          <a:bodyPr>
            <a:normAutofit fontScale="55000" lnSpcReduction="20000"/>
          </a:bodyPr>
          <a:lstStyle>
            <a:lvl1pPr marL="0" indent="0" algn="r" rtl="0" fontAlgn="base">
              <a:lnSpc>
                <a:spcPct val="90000"/>
              </a:lnSpc>
              <a:spcBef>
                <a:spcPts val="1000"/>
              </a:spcBef>
              <a:spcAft>
                <a:spcPct val="0"/>
              </a:spcAft>
              <a:buFont typeface="Arial" charset="0"/>
              <a:buNone/>
              <a:defRPr sz="2800" kern="1200">
                <a:solidFill>
                  <a:schemeClr val="bg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pl-PL" b="1" i="1" dirty="0" smtClean="0">
              <a:solidFill>
                <a:schemeClr val="tx1"/>
              </a:solidFill>
            </a:endParaRPr>
          </a:p>
          <a:p>
            <a:pPr>
              <a:defRPr/>
            </a:pPr>
            <a:endParaRPr lang="pl-PL" dirty="0"/>
          </a:p>
        </p:txBody>
      </p:sp>
      <p:grpSp>
        <p:nvGrpSpPr>
          <p:cNvPr id="13" name="Grupa 12"/>
          <p:cNvGrpSpPr/>
          <p:nvPr/>
        </p:nvGrpSpPr>
        <p:grpSpPr>
          <a:xfrm>
            <a:off x="101697" y="97969"/>
            <a:ext cx="5445579" cy="963383"/>
            <a:chOff x="101697" y="97969"/>
            <a:chExt cx="5445579" cy="963383"/>
          </a:xfrm>
        </p:grpSpPr>
        <p:sp>
          <p:nvSpPr>
            <p:cNvPr id="14" name="Prostokąt 13" descr="Pomarańczowy prostokąt stanowiący tło pod obrazkiem z logotypami"/>
            <p:cNvSpPr/>
            <p:nvPr/>
          </p:nvSpPr>
          <p:spPr>
            <a:xfrm>
              <a:off x="101697" y="97969"/>
              <a:ext cx="5445579" cy="963383"/>
            </a:xfrm>
            <a:prstGeom prst="rect">
              <a:avLst/>
            </a:prstGeom>
            <a:solidFill>
              <a:srgbClr val="FF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a:extLst>
                <a:ext uri="{FF2B5EF4-FFF2-40B4-BE49-F238E27FC236}">
                  <a16:creationId xmlns:a16="http://schemas.microsoft.com/office/drawing/2014/main" xmlns="" id="{8D393CC8-9DF3-6145-863A-BF7CC1F3C1A3}"/>
                </a:ext>
              </a:extLst>
            </p:cNvPr>
            <p:cNvSpPr/>
            <p:nvPr/>
          </p:nvSpPr>
          <p:spPr>
            <a:xfrm>
              <a:off x="233096" y="209049"/>
              <a:ext cx="5140416" cy="7053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7"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68564" y="217126"/>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10</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2" name="Symbol zastępczy zawartości 2"/>
          <p:cNvSpPr txBox="1">
            <a:spLocks/>
          </p:cNvSpPr>
          <p:nvPr/>
        </p:nvSpPr>
        <p:spPr bwMode="auto">
          <a:xfrm>
            <a:off x="628650" y="2725738"/>
            <a:ext cx="7886700" cy="82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4000" b="1" i="0" u="none" strike="noStrike" kern="1200" cap="none" spc="0" normalizeH="0" baseline="0" noProof="0" smtClean="0">
                <a:ln>
                  <a:noFill/>
                </a:ln>
                <a:solidFill>
                  <a:schemeClr val="tx1"/>
                </a:solidFill>
                <a:effectLst/>
                <a:uLnTx/>
                <a:uFillTx/>
                <a:latin typeface="+mn-lt"/>
                <a:ea typeface="+mn-ea"/>
                <a:cs typeface="+mn-cs"/>
              </a:rPr>
              <a:t>Wymagania konkursowe</a:t>
            </a:r>
            <a:endParaRPr kumimoji="0" lang="pl-PL" sz="4000" b="1"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13" name="Grupa 12"/>
          <p:cNvGrpSpPr/>
          <p:nvPr/>
        </p:nvGrpSpPr>
        <p:grpSpPr>
          <a:xfrm>
            <a:off x="4052711" y="79022"/>
            <a:ext cx="5023556" cy="779247"/>
            <a:chOff x="4052711" y="79022"/>
            <a:chExt cx="5023556" cy="779247"/>
          </a:xfrm>
        </p:grpSpPr>
        <p:sp>
          <p:nvSpPr>
            <p:cNvPr id="14" name="Prostokąt 13">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8353" y="1017767"/>
            <a:ext cx="8419722" cy="5422790"/>
          </a:xfrm>
        </p:spPr>
        <p:txBody>
          <a:bodyPr/>
          <a:lstStyle/>
          <a:p>
            <a:pPr marL="0" algn="ctr">
              <a:buNone/>
            </a:pPr>
            <a:endParaRPr lang="pl-PL" sz="2000" b="1" dirty="0" smtClean="0"/>
          </a:p>
          <a:p>
            <a:pPr marL="0" algn="ctr">
              <a:buNone/>
            </a:pPr>
            <a:r>
              <a:rPr lang="pl-PL" sz="2400" b="1" dirty="0" smtClean="0"/>
              <a:t>WKŁAD WŁASNY</a:t>
            </a:r>
          </a:p>
          <a:p>
            <a:pPr lvl="0" algn="just">
              <a:buNone/>
            </a:pPr>
            <a:r>
              <a:rPr lang="pl-PL" sz="1800" b="1" dirty="0" smtClean="0"/>
              <a:t>	</a:t>
            </a:r>
          </a:p>
          <a:p>
            <a:pPr marL="0" lvl="0" indent="0">
              <a:buNone/>
            </a:pPr>
            <a:r>
              <a:rPr lang="pl-PL" sz="1800" b="1" dirty="0" smtClean="0"/>
              <a:t>Minimalny udział wkładu własnego</a:t>
            </a:r>
            <a:r>
              <a:rPr lang="pl-PL" sz="1800" dirty="0" smtClean="0"/>
              <a:t> Beneficjenta w ramach konkursu wynosi </a:t>
            </a:r>
            <a:r>
              <a:rPr lang="pl-PL" sz="2000" b="1" dirty="0" smtClean="0"/>
              <a:t>5%</a:t>
            </a:r>
            <a:r>
              <a:rPr lang="pl-PL" sz="1800" dirty="0" smtClean="0"/>
              <a:t> </a:t>
            </a:r>
            <a:r>
              <a:rPr lang="pl-PL" sz="1800" b="1" dirty="0" smtClean="0"/>
              <a:t>wydatków kwalifikowalnych projektu</a:t>
            </a:r>
            <a:r>
              <a:rPr lang="pl-PL" sz="1800" dirty="0" smtClean="0"/>
              <a:t>. Spełnienie wymogu jest weryfikowane przez IOK poprzez pomnożenie wartości </a:t>
            </a:r>
            <a:r>
              <a:rPr lang="pl-PL" sz="1800" dirty="0" err="1" smtClean="0"/>
              <a:t>projektu</a:t>
            </a:r>
            <a:r>
              <a:rPr lang="pl-PL" sz="1800" dirty="0" smtClean="0"/>
              <a:t> przez wymagany współczynnik procentowy i zaokrąglenie do pełnych </a:t>
            </a:r>
            <a:r>
              <a:rPr lang="pl-PL" sz="1800" dirty="0"/>
              <a:t>groszy w górę.</a:t>
            </a:r>
          </a:p>
          <a:p>
            <a:pPr marL="0" lvl="0" indent="0">
              <a:buNone/>
            </a:pPr>
            <a:endParaRPr lang="pl-PL" sz="1800" dirty="0"/>
          </a:p>
          <a:p>
            <a:pPr marL="0" lvl="0" indent="0">
              <a:buNone/>
            </a:pPr>
            <a:r>
              <a:rPr lang="pl-PL" sz="1800" dirty="0"/>
              <a:t>Uzasadnienie dla przewidzianego w projekcie wkładu własnego, w tym informacja o wkładzie rzeczowym i wszelkich opłatach pobieranych od uczestników projektu powinno być ściśle powiązane z opisem we wniosku i szczegółowym budżetem projektu.</a:t>
            </a:r>
          </a:p>
          <a:p>
            <a:pPr lvl="0">
              <a:buNone/>
            </a:pPr>
            <a:endParaRPr lang="pl-PL" sz="1600" dirty="0" smtClean="0"/>
          </a:p>
          <a:p>
            <a:pPr lvl="0">
              <a:buNone/>
            </a:pPr>
            <a:endParaRPr lang="pl-PL" sz="1600" dirty="0" smtClean="0"/>
          </a:p>
          <a:p>
            <a:pPr marL="0" algn="just">
              <a:buNone/>
            </a:pPr>
            <a:endParaRPr lang="pl-PL" sz="1600" dirty="0" smtClean="0"/>
          </a:p>
          <a:p>
            <a:pPr marL="0" algn="just">
              <a:buNone/>
            </a:pPr>
            <a:endParaRPr lang="pl-PL" sz="1600" dirty="0" smtClean="0"/>
          </a:p>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11</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pSp>
        <p:nvGrpSpPr>
          <p:cNvPr id="12" name="Grupa 11"/>
          <p:cNvGrpSpPr/>
          <p:nvPr/>
        </p:nvGrpSpPr>
        <p:grpSpPr>
          <a:xfrm>
            <a:off x="4052711" y="79022"/>
            <a:ext cx="5023556" cy="779247"/>
            <a:chOff x="4052711" y="79022"/>
            <a:chExt cx="5023556" cy="779247"/>
          </a:xfrm>
        </p:grpSpPr>
        <p:sp>
          <p:nvSpPr>
            <p:cNvPr id="13" name="Prostokąt 12">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87867" y="1017767"/>
            <a:ext cx="8276711" cy="5408433"/>
          </a:xfrm>
        </p:spPr>
        <p:txBody>
          <a:bodyPr/>
          <a:lstStyle/>
          <a:p>
            <a:pPr marL="0" algn="ctr">
              <a:buNone/>
            </a:pPr>
            <a:endParaRPr lang="pl-PL" sz="2400" b="1" dirty="0" smtClean="0"/>
          </a:p>
          <a:p>
            <a:pPr marL="0" algn="ctr">
              <a:buNone/>
            </a:pPr>
            <a:r>
              <a:rPr lang="pl-PL" sz="2400" b="1" dirty="0" smtClean="0"/>
              <a:t>OKRES REALIZACJI PROJEKTU</a:t>
            </a:r>
          </a:p>
          <a:p>
            <a:pPr marL="0" indent="0">
              <a:buNone/>
            </a:pPr>
            <a:endParaRPr lang="pl-PL" sz="1800" dirty="0"/>
          </a:p>
          <a:p>
            <a:r>
              <a:rPr lang="pl-PL" sz="1800" dirty="0"/>
              <a:t>IOK nie określa maksymalnego okresu realizacji projektu, ani obligatoryjnego terminu, </a:t>
            </a:r>
            <a:r>
              <a:rPr lang="pl-PL" sz="1800" dirty="0" smtClean="0"/>
              <a:t>w </a:t>
            </a:r>
            <a:r>
              <a:rPr lang="pl-PL" sz="1800" dirty="0"/>
              <a:t>którym musi rozpocząć się realizacja projektu, jednak mając na uwadze sprawną realizację </a:t>
            </a:r>
            <a:r>
              <a:rPr lang="pl-PL" sz="1800" b="1" dirty="0"/>
              <a:t>zaleca się, aby realizacja projektu rozpoczynała się nie wcześniej niż w II kwartale 2021 r. </a:t>
            </a:r>
            <a:r>
              <a:rPr lang="pl-PL" sz="1800" b="1" dirty="0" smtClean="0"/>
              <a:t>i </a:t>
            </a:r>
            <a:r>
              <a:rPr lang="pl-PL" sz="1800" b="1" dirty="0"/>
              <a:t>kończyła się najpóźniej w II kwartale 2023 r. </a:t>
            </a:r>
            <a:r>
              <a:rPr lang="pl-PL" sz="1800" dirty="0"/>
              <a:t>Końcowy wniosek o płatność należy złożyć </a:t>
            </a:r>
            <a:r>
              <a:rPr lang="pl-PL" sz="1800" dirty="0" smtClean="0"/>
              <a:t>w </a:t>
            </a:r>
            <a:r>
              <a:rPr lang="pl-PL" sz="1800" dirty="0"/>
              <a:t>terminie do 30 dni od daty zakończenia realizacji projektu, wskazanej w umowie </a:t>
            </a:r>
            <a:r>
              <a:rPr lang="pl-PL" sz="1800" dirty="0" smtClean="0"/>
              <a:t>o </a:t>
            </a:r>
            <a:r>
              <a:rPr lang="pl-PL" sz="1800" dirty="0"/>
              <a:t>dofinansowanie projektu. Końcem okresu kwalifikowalności wydatków w ramach okresu programowania 2014-2020 jest 31.12.2023 r</a:t>
            </a:r>
            <a:r>
              <a:rPr lang="pl-PL" sz="1800" dirty="0" smtClean="0"/>
              <a:t>.</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12</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pSp>
        <p:nvGrpSpPr>
          <p:cNvPr id="12" name="Grupa 11"/>
          <p:cNvGrpSpPr/>
          <p:nvPr/>
        </p:nvGrpSpPr>
        <p:grpSpPr>
          <a:xfrm>
            <a:off x="4052711" y="79022"/>
            <a:ext cx="5023556" cy="779247"/>
            <a:chOff x="4052711" y="79022"/>
            <a:chExt cx="5023556" cy="779247"/>
          </a:xfrm>
        </p:grpSpPr>
        <p:sp>
          <p:nvSpPr>
            <p:cNvPr id="13" name="Prostokąt 12">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70933" y="1092201"/>
            <a:ext cx="8551334" cy="5264150"/>
          </a:xfrm>
        </p:spPr>
        <p:txBody>
          <a:bodyPr/>
          <a:lstStyle/>
          <a:p>
            <a:pPr marL="0" indent="0" algn="ctr">
              <a:buNone/>
            </a:pPr>
            <a:r>
              <a:rPr lang="pl-PL" sz="2400" b="1" dirty="0" smtClean="0"/>
              <a:t>PRZEDMIOT KONKURSU</a:t>
            </a:r>
          </a:p>
          <a:p>
            <a:pPr marL="0" indent="0">
              <a:buNone/>
            </a:pPr>
            <a:r>
              <a:rPr lang="pl-PL" sz="1600" dirty="0"/>
              <a:t>Konkurs dotyczy naboru projektów składanych w ramach typu projektów 8.5.A., tj. projektów na rzecz wsparcia procesów adaptacyjnych i modernizacyjnych w regionie poprzez wsparcie typu </a:t>
            </a:r>
            <a:r>
              <a:rPr lang="pl-PL" sz="1600" dirty="0" err="1"/>
              <a:t>outplacement</a:t>
            </a:r>
            <a:r>
              <a:rPr lang="pl-PL" sz="1600" dirty="0"/>
              <a:t> obejmujące kompleksowy zestaw działań dostosowanych do indywidualnych potrzeb uczestników projektu, w szczególności:</a:t>
            </a:r>
          </a:p>
          <a:p>
            <a:r>
              <a:rPr lang="pl-PL" sz="1600" dirty="0" smtClean="0"/>
              <a:t>doradztwo </a:t>
            </a:r>
            <a:r>
              <a:rPr lang="pl-PL" sz="1600" dirty="0"/>
              <a:t>zawodowe połączone z przygotowaniem Indywidualnego Planu </a:t>
            </a:r>
            <a:r>
              <a:rPr lang="pl-PL" sz="1600" dirty="0" smtClean="0"/>
              <a:t>Działania jako </a:t>
            </a:r>
            <a:r>
              <a:rPr lang="pl-PL" sz="1600" dirty="0"/>
              <a:t>obowiązkowy element wsparcia;</a:t>
            </a:r>
          </a:p>
          <a:p>
            <a:r>
              <a:rPr lang="pl-PL" sz="1600" dirty="0" smtClean="0"/>
              <a:t>poradnictwo </a:t>
            </a:r>
            <a:r>
              <a:rPr lang="pl-PL" sz="1600" dirty="0"/>
              <a:t>psychologiczne;</a:t>
            </a:r>
          </a:p>
          <a:p>
            <a:r>
              <a:rPr lang="pl-PL" sz="1600" dirty="0" smtClean="0"/>
              <a:t>pośrednictwo </a:t>
            </a:r>
            <a:r>
              <a:rPr lang="pl-PL" sz="1600" dirty="0"/>
              <a:t>pracy;</a:t>
            </a:r>
          </a:p>
          <a:p>
            <a:r>
              <a:rPr lang="pl-PL" sz="1600" dirty="0" smtClean="0"/>
              <a:t>szkolenia</a:t>
            </a:r>
            <a:r>
              <a:rPr lang="pl-PL" sz="1600" dirty="0"/>
              <a:t>, kursy, studia podyplomowe;</a:t>
            </a:r>
          </a:p>
          <a:p>
            <a:r>
              <a:rPr lang="pl-PL" sz="1600" dirty="0" smtClean="0"/>
              <a:t>staże</a:t>
            </a:r>
            <a:r>
              <a:rPr lang="pl-PL" sz="1600" dirty="0"/>
              <a:t>;</a:t>
            </a:r>
          </a:p>
          <a:p>
            <a:r>
              <a:rPr lang="pl-PL" sz="1600" dirty="0" smtClean="0"/>
              <a:t>subsydiowanie </a:t>
            </a:r>
            <a:r>
              <a:rPr lang="pl-PL" sz="1600" dirty="0"/>
              <a:t>zatrudnienia;</a:t>
            </a:r>
          </a:p>
          <a:p>
            <a:r>
              <a:rPr lang="pl-PL" sz="1600" dirty="0" smtClean="0"/>
              <a:t>sfinansowanie </a:t>
            </a:r>
            <a:r>
              <a:rPr lang="pl-PL" sz="1600" dirty="0"/>
              <a:t>kosztów dojazdu lub dodatek relokacyjny;</a:t>
            </a:r>
          </a:p>
          <a:p>
            <a:r>
              <a:rPr lang="pl-PL" sz="1600" dirty="0" smtClean="0"/>
              <a:t>wsparcie </a:t>
            </a:r>
            <a:r>
              <a:rPr lang="pl-PL" sz="1600" dirty="0"/>
              <a:t>finansowe na rozpoczęcie własnej działalności gospodarczej, w formie bezzwrotnej, które może być uzupełnione o wsparcie pomostowe w postaci pomocy finansowej.</a:t>
            </a:r>
            <a:endParaRPr lang="pl-PL" sz="16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13</a:t>
            </a:fld>
            <a:endParaRPr lang="pl-PL">
              <a:solidFill>
                <a:prstClr val="black">
                  <a:tint val="75000"/>
                </a:prstClr>
              </a:solidFill>
            </a:endParaRPr>
          </a:p>
        </p:txBody>
      </p:sp>
      <p:grpSp>
        <p:nvGrpSpPr>
          <p:cNvPr id="5" name="Grupa 4"/>
          <p:cNvGrpSpPr/>
          <p:nvPr/>
        </p:nvGrpSpPr>
        <p:grpSpPr>
          <a:xfrm>
            <a:off x="4052711" y="79022"/>
            <a:ext cx="5023556" cy="779247"/>
            <a:chOff x="4052711" y="79022"/>
            <a:chExt cx="5023556" cy="779247"/>
          </a:xfrm>
        </p:grpSpPr>
        <p:sp>
          <p:nvSpPr>
            <p:cNvPr id="6" name="Prostokąt 5">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70933" y="1015999"/>
            <a:ext cx="8593667" cy="5545667"/>
          </a:xfrm>
        </p:spPr>
        <p:txBody>
          <a:bodyPr/>
          <a:lstStyle/>
          <a:p>
            <a:pPr marL="0" indent="0" algn="ctr">
              <a:buNone/>
            </a:pPr>
            <a:r>
              <a:rPr lang="pl-PL" sz="2400" b="1" dirty="0" smtClean="0"/>
              <a:t>PRZEDMIOT KONKURSU</a:t>
            </a:r>
          </a:p>
          <a:p>
            <a:r>
              <a:rPr lang="pl-PL" sz="1800" dirty="0"/>
              <a:t>Ze wsparcia w ramach działania wyłączone jest finansowanie </a:t>
            </a:r>
            <a:r>
              <a:rPr lang="pl-PL" sz="1800" dirty="0" smtClean="0"/>
              <a:t>seminariów i </a:t>
            </a:r>
            <a:r>
              <a:rPr lang="pl-PL" sz="1800" dirty="0"/>
              <a:t>konferencji.</a:t>
            </a:r>
          </a:p>
          <a:p>
            <a:r>
              <a:rPr lang="pl-PL" sz="1800" dirty="0" smtClean="0"/>
              <a:t>Wsparcie </a:t>
            </a:r>
            <a:r>
              <a:rPr lang="pl-PL" sz="1800" dirty="0"/>
              <a:t>w postaci subsydiowanego zatrudnienia jest realizowane wyłącznie przez powiatowe urzędy pracy.</a:t>
            </a:r>
          </a:p>
          <a:p>
            <a:r>
              <a:rPr lang="pl-PL" sz="1800" dirty="0" smtClean="0"/>
              <a:t>Obligatoryjnym </a:t>
            </a:r>
            <a:r>
              <a:rPr lang="pl-PL" sz="1800" dirty="0"/>
              <a:t>elementem </a:t>
            </a:r>
            <a:r>
              <a:rPr lang="pl-PL" sz="1800" dirty="0" err="1"/>
              <a:t>outplacementu</a:t>
            </a:r>
            <a:r>
              <a:rPr lang="pl-PL" sz="1800" dirty="0"/>
              <a:t> jest doradztwo zawodowe połączone </a:t>
            </a:r>
            <a:r>
              <a:rPr lang="pl-PL" sz="1800" dirty="0" smtClean="0"/>
              <a:t/>
            </a:r>
            <a:br>
              <a:rPr lang="pl-PL" sz="1800" dirty="0" smtClean="0"/>
            </a:br>
            <a:r>
              <a:rPr lang="pl-PL" sz="1800" dirty="0" smtClean="0"/>
              <a:t>z przygotowaniem </a:t>
            </a:r>
            <a:r>
              <a:rPr lang="pl-PL" sz="1800" dirty="0"/>
              <a:t>Indywidualnego Planu </a:t>
            </a:r>
            <a:r>
              <a:rPr lang="pl-PL" sz="1800" dirty="0" smtClean="0"/>
              <a:t>Działania. </a:t>
            </a:r>
            <a:r>
              <a:rPr lang="pl-PL" sz="1800" dirty="0"/>
              <a:t>Inne formy wsparcia dobierane są indywidualnie w zależności od potrzeb konkretnego uczestnika projektu, z zastrzeżeniem, że obligatoryjnym elementem wsparcia są szkolenia zawodowe. </a:t>
            </a:r>
            <a:endParaRPr lang="pl-PL" sz="1800" dirty="0" smtClean="0"/>
          </a:p>
          <a:p>
            <a:r>
              <a:rPr lang="pl-PL" sz="1800" dirty="0" smtClean="0"/>
              <a:t>Stypendium szkoleniowe i stażowe wynosi 120 % zasiłku, o którym </a:t>
            </a:r>
            <a:r>
              <a:rPr lang="pl-PL" sz="1800" dirty="0"/>
              <a:t>mowa w art. 72 ust. 1 pkt 1 ustawy o promocji zatrudnienia i instytucjach rynku pracy pod warunkiem, że liczba godzin szkolenia wynosi nie mniej niż 150 godzin miesięcznie.</a:t>
            </a:r>
          </a:p>
          <a:p>
            <a:r>
              <a:rPr lang="pl-PL" sz="1800" dirty="0"/>
              <a:t>Beneficjent może sfinansować w ramach projektu uczestnikowi projektu do 100% kosztów studiów podyplomowych, nie więcej jednak niż 300% przeciętnego wynagrodzenia.</a:t>
            </a:r>
          </a:p>
          <a:p>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14</a:t>
            </a:fld>
            <a:endParaRPr lang="pl-PL">
              <a:solidFill>
                <a:prstClr val="black">
                  <a:tint val="75000"/>
                </a:prstClr>
              </a:solidFill>
            </a:endParaRPr>
          </a:p>
        </p:txBody>
      </p:sp>
      <p:grpSp>
        <p:nvGrpSpPr>
          <p:cNvPr id="5" name="Grupa 4"/>
          <p:cNvGrpSpPr/>
          <p:nvPr/>
        </p:nvGrpSpPr>
        <p:grpSpPr>
          <a:xfrm>
            <a:off x="4052711" y="79022"/>
            <a:ext cx="5023556" cy="779247"/>
            <a:chOff x="4052711" y="79022"/>
            <a:chExt cx="5023556" cy="779247"/>
          </a:xfrm>
        </p:grpSpPr>
        <p:sp>
          <p:nvSpPr>
            <p:cNvPr id="6" name="Prostokąt 5">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70933" y="1015999"/>
            <a:ext cx="8593667" cy="5545667"/>
          </a:xfrm>
        </p:spPr>
        <p:txBody>
          <a:bodyPr/>
          <a:lstStyle/>
          <a:p>
            <a:pPr marL="0" indent="0" algn="ctr">
              <a:buNone/>
            </a:pPr>
            <a:r>
              <a:rPr lang="pl-PL" sz="2400" b="1" dirty="0" smtClean="0"/>
              <a:t>PRZEDMIOT KONKURSU</a:t>
            </a:r>
          </a:p>
          <a:p>
            <a:r>
              <a:rPr lang="pl-PL" sz="1800" dirty="0"/>
              <a:t>Obowiązująca kwota stawki jednostkowej na samozatrudnienie wynosi 23 050 PLN.</a:t>
            </a:r>
          </a:p>
          <a:p>
            <a:r>
              <a:rPr lang="pl-PL" sz="1800" dirty="0"/>
              <a:t>Podczas  </a:t>
            </a:r>
            <a:r>
              <a:rPr lang="pl-PL" sz="1800" dirty="0" smtClean="0"/>
              <a:t>kontroli, </a:t>
            </a:r>
            <a:r>
              <a:rPr lang="pl-PL" sz="1800" dirty="0"/>
              <a:t>nie są weryfikowane dokumenty księgowe oraz zgodność wysokości poniesionych wydatków z szacunkowym budżetem z biznesplanu. Przedmiotem kontroli jest ustalenie, czy dotowana działalność gospodarcza jest rzeczywiście prowadzona. W tym celu kontrola odbywa się w miejscu prowadzenia działalności gospodarczej lub w oparciu o dokumenty dotyczące prowadzonej działalności (w zależności od charakteru prowadzonej działalności). Sprawdzeniu podlega np. czy jest prowadzona księgowość przedsięwzięcia (np. księga przychodów i rozchodów), czy są odprowadzane składki do ZUS, czy są dokonywane rozliczenia z </a:t>
            </a:r>
            <a:r>
              <a:rPr lang="pl-PL" sz="1800" dirty="0" smtClean="0"/>
              <a:t>Urzędem Skarbowym.</a:t>
            </a:r>
            <a:endParaRPr lang="pl-PL" sz="1800" dirty="0"/>
          </a:p>
          <a:p>
            <a:r>
              <a:rPr lang="pl-PL" sz="1800" dirty="0"/>
              <a:t>Wsparcie finansowe bezzwrotne na rozpoczęcie własnej działalności gospodarczej może być uzupełnione w ramach projektu o wsparcie pomostowe w postaci pomocy finansowej wypłacanej miesięcznie w kwocie nie większej niż równowartość minimalnego wynagrodzenia za pracę, o którym mowa w przepisach o minimalnym wynagrodzeniu za pracę, obowiązującego na dzień przyznania wsparcia bezzwrotnego przez okres od 6 do 12 miesięcy od dnia rozpoczęcia prowadzenia działalności gospodarczej</a:t>
            </a:r>
            <a:r>
              <a:rPr lang="pl-PL" sz="1800" dirty="0" smtClean="0"/>
              <a:t>.</a:t>
            </a: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15</a:t>
            </a:fld>
            <a:endParaRPr lang="pl-PL">
              <a:solidFill>
                <a:prstClr val="black">
                  <a:tint val="75000"/>
                </a:prstClr>
              </a:solidFill>
            </a:endParaRPr>
          </a:p>
        </p:txBody>
      </p:sp>
      <p:grpSp>
        <p:nvGrpSpPr>
          <p:cNvPr id="5" name="Grupa 4"/>
          <p:cNvGrpSpPr/>
          <p:nvPr/>
        </p:nvGrpSpPr>
        <p:grpSpPr>
          <a:xfrm>
            <a:off x="4052711" y="79022"/>
            <a:ext cx="5023556" cy="779247"/>
            <a:chOff x="4052711" y="79022"/>
            <a:chExt cx="5023556" cy="779247"/>
          </a:xfrm>
        </p:grpSpPr>
        <p:sp>
          <p:nvSpPr>
            <p:cNvPr id="6" name="Prostokąt 5">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2251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32756" y="1371600"/>
            <a:ext cx="8636924" cy="4805363"/>
          </a:xfrm>
        </p:spPr>
        <p:txBody>
          <a:bodyPr/>
          <a:lstStyle/>
          <a:p>
            <a:pPr marL="0" indent="0">
              <a:buNone/>
            </a:pPr>
            <a:r>
              <a:rPr lang="pl-PL" b="1" dirty="0" smtClean="0"/>
              <a:t>         Minimalny standard </a:t>
            </a:r>
            <a:r>
              <a:rPr lang="pl-PL" b="1" dirty="0"/>
              <a:t>usług i </a:t>
            </a:r>
            <a:r>
              <a:rPr lang="pl-PL" b="1" dirty="0" smtClean="0"/>
              <a:t>katalog </a:t>
            </a:r>
            <a:r>
              <a:rPr lang="pl-PL" b="1" dirty="0"/>
              <a:t>stawek </a:t>
            </a:r>
            <a:endParaRPr lang="pl-PL" b="1" dirty="0" smtClean="0"/>
          </a:p>
          <a:p>
            <a:pPr marL="0" indent="0">
              <a:buNone/>
            </a:pPr>
            <a:r>
              <a:rPr lang="pl-PL" i="1" dirty="0" smtClean="0"/>
              <a:t>Formy wsparcia zostały opisane w Minimalnym standardzie usług </a:t>
            </a:r>
            <a:r>
              <a:rPr lang="pl-PL" i="1" dirty="0"/>
              <a:t>i </a:t>
            </a:r>
            <a:r>
              <a:rPr lang="pl-PL" i="1" dirty="0" smtClean="0"/>
              <a:t>katalogu stawek </a:t>
            </a:r>
            <a:r>
              <a:rPr lang="pl-PL" dirty="0" smtClean="0"/>
              <a:t>– załącznik nr 5 do Regulaminu konkursu.</a:t>
            </a:r>
          </a:p>
          <a:p>
            <a:pPr marL="0" indent="0">
              <a:buNone/>
            </a:pPr>
            <a:r>
              <a:rPr lang="pl-PL" dirty="0" smtClean="0"/>
              <a:t>Załącznik określa </a:t>
            </a:r>
            <a:r>
              <a:rPr lang="pl-PL" dirty="0"/>
              <a:t>m.in. najczęściej występujące koszty w projektach finansowanych z EFS w ramach programu </a:t>
            </a:r>
            <a:r>
              <a:rPr lang="pl-PL" dirty="0" smtClean="0"/>
              <a:t>regionalnego.</a:t>
            </a:r>
          </a:p>
          <a:p>
            <a:pPr marL="0" indent="0">
              <a:buNone/>
            </a:pPr>
            <a:r>
              <a:rPr lang="pl-PL" dirty="0"/>
              <a:t>Katalog ten jest obowiązkowym narzędziem oceny racjonalności i efektywności kosztów.</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16</a:t>
            </a:fld>
            <a:endParaRPr lang="pl-PL">
              <a:solidFill>
                <a:prstClr val="black">
                  <a:tint val="75000"/>
                </a:prstClr>
              </a:solidFill>
            </a:endParaRPr>
          </a:p>
        </p:txBody>
      </p:sp>
    </p:spTree>
    <p:extLst>
      <p:ext uri="{BB962C8B-B14F-4D97-AF65-F5344CB8AC3E}">
        <p14:creationId xmlns:p14="http://schemas.microsoft.com/office/powerpoint/2010/main" val="2840435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45533" y="1017767"/>
            <a:ext cx="8466667" cy="5422790"/>
          </a:xfrm>
        </p:spPr>
        <p:txBody>
          <a:bodyPr/>
          <a:lstStyle/>
          <a:p>
            <a:pPr marL="0" algn="ctr">
              <a:buNone/>
            </a:pPr>
            <a:r>
              <a:rPr lang="pl-PL" sz="2400" b="1" dirty="0" smtClean="0"/>
              <a:t>OCENA WNIOSKU O DOFINANSOWANIE</a:t>
            </a:r>
          </a:p>
          <a:p>
            <a:pPr lvl="0">
              <a:buNone/>
            </a:pPr>
            <a:endParaRPr lang="pl-PL" sz="1000" dirty="0" smtClean="0"/>
          </a:p>
          <a:p>
            <a:pPr lvl="0" algn="just">
              <a:buNone/>
            </a:pPr>
            <a:r>
              <a:rPr lang="pl-PL" sz="2000" b="1" dirty="0" smtClean="0"/>
              <a:t>Ocena projektów w ramach konkursu składa się z następujących etapów: </a:t>
            </a:r>
            <a:endParaRPr lang="pl-PL" sz="2000" dirty="0" smtClean="0"/>
          </a:p>
          <a:p>
            <a:pPr lvl="0"/>
            <a:r>
              <a:rPr lang="pl-PL" sz="1400" b="1" u="sng" dirty="0" smtClean="0"/>
              <a:t>ocena formalna</a:t>
            </a:r>
            <a:r>
              <a:rPr lang="pl-PL" sz="1400" u="sng" dirty="0" smtClean="0"/>
              <a:t> </a:t>
            </a:r>
            <a:r>
              <a:rPr lang="pl-PL" sz="1400" dirty="0" smtClean="0"/>
              <a:t>– etap obligatoryjny, przeprowadzany w ramach Komisji Oceny Projektów (KOP) obejmuje:</a:t>
            </a:r>
          </a:p>
          <a:p>
            <a:pPr lvl="1"/>
            <a:r>
              <a:rPr lang="pl-PL" sz="1400" b="1" dirty="0" smtClean="0"/>
              <a:t>weryfikację wymogów formalnych</a:t>
            </a:r>
            <a:r>
              <a:rPr lang="pl-PL" sz="1400" dirty="0" smtClean="0"/>
              <a:t>, o których mowa w Rozdziale IV Podrozdziale 3 Regulaminu Konkursu oraz</a:t>
            </a:r>
          </a:p>
          <a:p>
            <a:pPr lvl="1"/>
            <a:r>
              <a:rPr lang="pl-PL" sz="1400" b="1" dirty="0" smtClean="0"/>
              <a:t>ocenę spełniania kryteriów formalnych </a:t>
            </a:r>
            <a:r>
              <a:rPr lang="pl-PL" sz="1400" dirty="0" smtClean="0"/>
              <a:t>(specyficznych dla naboru i wspólnych dla wszystkich naborów konkursowych) i </a:t>
            </a:r>
            <a:r>
              <a:rPr lang="pl-PL" sz="1400" b="1" dirty="0" smtClean="0"/>
              <a:t>kryteriów dostępu</a:t>
            </a:r>
            <a:r>
              <a:rPr lang="pl-PL" sz="1400" dirty="0" smtClean="0"/>
              <a:t>, polegającą na przypisaniu im wartości logicznych „tak”, „nie” albo stwierdzeniu,  że kryterium nie dotyczy danego projektu. </a:t>
            </a:r>
          </a:p>
          <a:p>
            <a:pPr lvl="1">
              <a:buNone/>
            </a:pPr>
            <a:r>
              <a:rPr lang="pl-PL" sz="1400" dirty="0" smtClean="0"/>
              <a:t>      Ocena spełniania danego kryterium jest dokonywana przez jedną osobę.  Wszystkie projekty ocenione pozytywnie pod względem formalnym rejestrowane są w aplikacji głównej Centralnego systemu teleinformatycznego (SL2014);</a:t>
            </a:r>
          </a:p>
          <a:p>
            <a:pPr lvl="0"/>
            <a:r>
              <a:rPr lang="pl-PL" sz="1400" b="1" u="sng" dirty="0" smtClean="0"/>
              <a:t>ocena merytoryczna</a:t>
            </a:r>
            <a:r>
              <a:rPr lang="pl-PL" sz="1400" u="sng" dirty="0" smtClean="0"/>
              <a:t> </a:t>
            </a:r>
            <a:r>
              <a:rPr lang="pl-PL" sz="1400" dirty="0" smtClean="0"/>
              <a:t>- etap obligatoryjny, przeprowadzany w ramach KOP. Obejmuje sprawdzenie projektu pod kątem spełniania właściwych kryteriów, zgodnie z zasadami określonymi przez właściwą instytucję </a:t>
            </a:r>
            <a:br>
              <a:rPr lang="pl-PL" sz="1400" dirty="0" smtClean="0"/>
            </a:br>
            <a:r>
              <a:rPr lang="pl-PL" sz="1400" dirty="0" smtClean="0"/>
              <a:t>w </a:t>
            </a:r>
            <a:r>
              <a:rPr lang="pl-PL" sz="1400" i="1" dirty="0" smtClean="0"/>
              <a:t>Regulaminie konkursu</a:t>
            </a:r>
            <a:r>
              <a:rPr lang="pl-PL" sz="1400" dirty="0" smtClean="0"/>
              <a:t>. Oceny na tym etapie dokonuje 2 członków KOP. W ramach tego etapu weryfikowane są kryteria horyzontalne, </a:t>
            </a:r>
            <a:r>
              <a:rPr lang="pl-PL" sz="1400" dirty="0"/>
              <a:t>merytoryczne (</a:t>
            </a:r>
            <a:r>
              <a:rPr lang="pl-PL" sz="1400" dirty="0" smtClean="0"/>
              <a:t>specyficzne </a:t>
            </a:r>
            <a:r>
              <a:rPr lang="pl-PL" sz="1400" dirty="0"/>
              <a:t>dla naboru i </a:t>
            </a:r>
            <a:r>
              <a:rPr lang="pl-PL" sz="1400" dirty="0" smtClean="0"/>
              <a:t>wspólne </a:t>
            </a:r>
            <a:r>
              <a:rPr lang="pl-PL" sz="1400" dirty="0"/>
              <a:t>dla wszystkich naborów konkursowych) </a:t>
            </a:r>
            <a:r>
              <a:rPr lang="pl-PL" sz="1400" dirty="0" smtClean="0"/>
              <a:t>i premiujące;</a:t>
            </a:r>
          </a:p>
          <a:p>
            <a:pPr lvl="0"/>
            <a:r>
              <a:rPr lang="pl-PL" sz="1400" b="1" u="sng" dirty="0" smtClean="0"/>
              <a:t>negocjacje</a:t>
            </a:r>
            <a:r>
              <a:rPr lang="pl-PL" sz="1400" u="sng" dirty="0" smtClean="0"/>
              <a:t> </a:t>
            </a:r>
            <a:r>
              <a:rPr lang="pl-PL" sz="1400" dirty="0" smtClean="0"/>
              <a:t>– proces uzyskiwania informacji i wyjaśnień od Wnioskodawców, korygowania projektu w oparciu </a:t>
            </a:r>
            <a:br>
              <a:rPr lang="pl-PL" sz="1400" dirty="0" smtClean="0"/>
            </a:br>
            <a:r>
              <a:rPr lang="pl-PL" sz="1400" dirty="0" smtClean="0"/>
              <a:t>o uwagi dotyczące spełniania kryteriów wyboru projektów, zakończony weryfikacją projektu pod względem spełnienia zerojedynkowego kryterium wyboru projektów w zakresie spełnienia warunków postawionych przez oceniających lub przewodniczącego KOP.</a:t>
            </a:r>
          </a:p>
          <a:p>
            <a:pPr lvl="0">
              <a:buNone/>
            </a:pPr>
            <a:endParaRPr lang="pl-PL" sz="1100" dirty="0" smtClean="0"/>
          </a:p>
          <a:p>
            <a:pPr lvl="0">
              <a:buNone/>
            </a:pPr>
            <a:endParaRPr lang="pl-PL" sz="1600" dirty="0" smtClean="0"/>
          </a:p>
          <a:p>
            <a:pPr marL="0" algn="ctr">
              <a:buNone/>
            </a:pPr>
            <a:endParaRPr lang="pl-PL" sz="2000" b="1"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17</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pSp>
        <p:nvGrpSpPr>
          <p:cNvPr id="12" name="Grupa 11"/>
          <p:cNvGrpSpPr/>
          <p:nvPr/>
        </p:nvGrpSpPr>
        <p:grpSpPr>
          <a:xfrm>
            <a:off x="4052711" y="79022"/>
            <a:ext cx="5023556" cy="779247"/>
            <a:chOff x="4052711" y="79022"/>
            <a:chExt cx="5023556" cy="779247"/>
          </a:xfrm>
        </p:grpSpPr>
        <p:sp>
          <p:nvSpPr>
            <p:cNvPr id="13" name="Prostokąt 12">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15900" y="1049439"/>
            <a:ext cx="8458200" cy="5146262"/>
          </a:xfrm>
        </p:spPr>
        <p:txBody>
          <a:bodyPr/>
          <a:lstStyle/>
          <a:p>
            <a:pPr marL="0" indent="0" algn="ctr">
              <a:buNone/>
            </a:pPr>
            <a:r>
              <a:rPr lang="pl-PL" sz="2400" b="1" dirty="0"/>
              <a:t>KRYTERIA FORMALNE</a:t>
            </a:r>
            <a:endParaRPr lang="pl-PL" sz="2400" b="1" dirty="0" smtClean="0"/>
          </a:p>
          <a:p>
            <a:pPr marL="0" indent="0" algn="ctr">
              <a:buNone/>
            </a:pPr>
            <a:r>
              <a:rPr lang="pl-PL" sz="2400" b="1" dirty="0" smtClean="0"/>
              <a:t>W ramach konkursu mamy 11 kryteriów formalnych </a:t>
            </a:r>
            <a:br>
              <a:rPr lang="pl-PL" sz="2400" b="1" dirty="0" smtClean="0"/>
            </a:br>
            <a:r>
              <a:rPr lang="pl-PL" sz="2000" dirty="0" smtClean="0"/>
              <a:t>(8 wspólnych dla wszystkich naborów i 3 specyficzne)</a:t>
            </a:r>
            <a:endParaRPr lang="pl-PL" sz="2000" b="1" dirty="0" smtClean="0"/>
          </a:p>
          <a:p>
            <a:pPr marL="0" indent="0" algn="ctr">
              <a:buNone/>
            </a:pPr>
            <a:endParaRPr lang="pl-PL" sz="2000" dirty="0"/>
          </a:p>
          <a:p>
            <a:pPr marL="0" indent="0" algn="ctr">
              <a:buNone/>
            </a:pPr>
            <a:r>
              <a:rPr lang="pl-PL" sz="2000" dirty="0" smtClean="0"/>
              <a:t>Część z nich jest weryfikowana na podstawie oświadczeń wpisanych </a:t>
            </a:r>
            <a:br>
              <a:rPr lang="pl-PL" sz="2000" dirty="0" smtClean="0"/>
            </a:br>
            <a:r>
              <a:rPr lang="pl-PL" sz="2000" dirty="0" smtClean="0"/>
              <a:t>na stałe w części wniosku </a:t>
            </a:r>
            <a:r>
              <a:rPr lang="pl-PL" sz="2000" i="1" dirty="0" smtClean="0"/>
              <a:t>Oświadczenia</a:t>
            </a:r>
          </a:p>
          <a:p>
            <a:pPr marL="0" indent="0" algn="ctr">
              <a:buNone/>
            </a:pPr>
            <a:r>
              <a:rPr lang="pl-PL" sz="2000" dirty="0" smtClean="0"/>
              <a:t>Przesłanie elektronicznej wersji  wniosku do instytucji organizującej konkurs </a:t>
            </a:r>
            <a:br>
              <a:rPr lang="pl-PL" sz="2000" dirty="0" smtClean="0"/>
            </a:br>
            <a:r>
              <a:rPr lang="pl-PL" sz="2000" dirty="0" smtClean="0"/>
              <a:t>w ramach naboru w systemie SOWA EFS RPDS oznacza równocześnie złożenie wszystkich zawartych we wniosku oświadczeń.</a:t>
            </a:r>
          </a:p>
          <a:p>
            <a:pPr marL="0" indent="0" algn="ctr">
              <a:buNone/>
            </a:pPr>
            <a:endParaRPr lang="pl-PL" sz="2000" dirty="0" smtClean="0"/>
          </a:p>
          <a:p>
            <a:pPr marL="0" indent="0" algn="ctr">
              <a:buNone/>
            </a:pPr>
            <a:endParaRPr lang="pl-PL" sz="20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18</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7" name="Prostokąt 6"/>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6" name="Grupa 7"/>
            <p:cNvGrpSpPr/>
            <p:nvPr/>
          </p:nvGrpSpPr>
          <p:grpSpPr>
            <a:xfrm>
              <a:off x="5000626" y="150460"/>
              <a:ext cx="3861839" cy="639089"/>
              <a:chOff x="35489" y="88314"/>
              <a:chExt cx="4823135" cy="798172"/>
            </a:xfrm>
          </p:grpSpPr>
          <p:pic>
            <p:nvPicPr>
              <p:cNvPr id="10" name="Obraz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1"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pSp>
        <p:nvGrpSpPr>
          <p:cNvPr id="13" name="Grupa 12"/>
          <p:cNvGrpSpPr/>
          <p:nvPr/>
        </p:nvGrpSpPr>
        <p:grpSpPr>
          <a:xfrm>
            <a:off x="4052711" y="79022"/>
            <a:ext cx="5023556" cy="779247"/>
            <a:chOff x="4052711" y="79022"/>
            <a:chExt cx="5023556" cy="779247"/>
          </a:xfrm>
        </p:grpSpPr>
        <p:sp>
          <p:nvSpPr>
            <p:cNvPr id="14" name="Prostokąt 13">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76205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03199" y="958719"/>
            <a:ext cx="8641159" cy="581318"/>
          </a:xfrm>
        </p:spPr>
        <p:txBody>
          <a:bodyPr/>
          <a:lstStyle/>
          <a:p>
            <a:pPr marL="0" algn="ctr">
              <a:buNone/>
            </a:pPr>
            <a:r>
              <a:rPr lang="pl-PL" sz="2000" b="1" dirty="0" smtClean="0"/>
              <a:t>KRYTERIA FORMALNE</a:t>
            </a:r>
            <a:br>
              <a:rPr lang="pl-PL" sz="2000" b="1" dirty="0" smtClean="0"/>
            </a:br>
            <a:r>
              <a:rPr lang="pl-PL" sz="1600" dirty="0" smtClean="0"/>
              <a:t>(nieweryfikowane </a:t>
            </a:r>
            <a:r>
              <a:rPr lang="pl-PL" sz="1600" dirty="0"/>
              <a:t>na podstawie oświadczeń)</a:t>
            </a:r>
            <a:endParaRPr lang="pl-PL" sz="1600" b="1" dirty="0" smtClean="0"/>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4241728915"/>
              </p:ext>
            </p:extLst>
          </p:nvPr>
        </p:nvGraphicFramePr>
        <p:xfrm>
          <a:off x="0" y="1539141"/>
          <a:ext cx="9125894" cy="5318859"/>
        </p:xfrm>
        <a:graphic>
          <a:graphicData uri="http://schemas.openxmlformats.org/drawingml/2006/table">
            <a:tbl>
              <a:tblPr firstRow="1" bandRow="1">
                <a:tableStyleId>{5C22544A-7EE6-4342-B048-85BDC9FD1C3A}</a:tableStyleId>
              </a:tblPr>
              <a:tblGrid>
                <a:gridCol w="2192621">
                  <a:extLst>
                    <a:ext uri="{9D8B030D-6E8A-4147-A177-3AD203B41FA5}">
                      <a16:colId xmlns:a16="http://schemas.microsoft.com/office/drawing/2014/main" xmlns="" val="20001"/>
                    </a:ext>
                  </a:extLst>
                </a:gridCol>
                <a:gridCol w="6933273">
                  <a:extLst>
                    <a:ext uri="{9D8B030D-6E8A-4147-A177-3AD203B41FA5}">
                      <a16:colId xmlns:a16="http://schemas.microsoft.com/office/drawing/2014/main" xmlns="" val="20002"/>
                    </a:ext>
                  </a:extLst>
                </a:gridCol>
              </a:tblGrid>
              <a:tr h="315477">
                <a:tc>
                  <a:txBody>
                    <a:bodyPr/>
                    <a:lstStyle/>
                    <a:p>
                      <a:r>
                        <a:rPr lang="pl-PL" sz="1200" b="1" baseline="0" dirty="0" smtClean="0">
                          <a:solidFill>
                            <a:schemeClr val="bg1"/>
                          </a:solidFill>
                          <a:latin typeface="+mn-lt"/>
                        </a:rPr>
                        <a:t>Nazwa kryterium 	</a:t>
                      </a:r>
                    </a:p>
                  </a:txBody>
                  <a:tcPr/>
                </a:tc>
                <a:tc>
                  <a:txBody>
                    <a:bodyPr/>
                    <a:lstStyle/>
                    <a:p>
                      <a:pPr algn="l"/>
                      <a:r>
                        <a:rPr lang="pl-PL" sz="1200" b="1" baseline="0" dirty="0" smtClean="0">
                          <a:solidFill>
                            <a:schemeClr val="bg1"/>
                          </a:solidFill>
                          <a:latin typeface="+mn-lt"/>
                        </a:rPr>
                        <a:t>Prawidłowość wyboru partnerów w projekcie</a:t>
                      </a:r>
                    </a:p>
                  </a:txBody>
                  <a:tcPr/>
                </a:tc>
                <a:extLst>
                  <a:ext uri="{0D108BD9-81ED-4DB2-BD59-A6C34878D82A}">
                    <a16:rowId xmlns:a16="http://schemas.microsoft.com/office/drawing/2014/main" xmlns="" val="10000"/>
                  </a:ext>
                </a:extLst>
              </a:tr>
              <a:tr h="50033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Brzmienie i definicja kryterium</a:t>
                      </a: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W ramach tego kryterium sprawdzane będzie czy wybór partnerów został dokonany w sposób prawidłowy, to znaczy: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kern="1200" baseline="0" dirty="0" smtClean="0">
                          <a:solidFill>
                            <a:schemeClr val="dk1"/>
                          </a:solidFill>
                          <a:latin typeface="+mn-lt"/>
                          <a:ea typeface="+mn-ea"/>
                          <a:cs typeface="+mn-cs"/>
                        </a:rPr>
                        <a:t>wybór partnerów został dokonany przed złożeniem wniosku o dofinansowanie,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kern="1200" baseline="0" dirty="0" smtClean="0">
                          <a:solidFill>
                            <a:schemeClr val="dk1"/>
                          </a:solidFill>
                          <a:latin typeface="+mn-lt"/>
                          <a:ea typeface="+mn-ea"/>
                          <a:cs typeface="+mn-cs"/>
                        </a:rPr>
                        <a:t>jeśli inicjującym projekt partnerski jest podmiot, o którym mowa w art. 3 ust. 1 ustawy z dnia 29 stycznia 2004 r. - Prawo zamówień publicznych, sprawdzane jest czy wybór partnerów spośród podmiotów innych niż wymienione w art. 3 ust. 1 pkt 1-3a tej ustawy, został dokonany </a:t>
                      </a:r>
                      <a:br>
                        <a:rPr lang="pl-PL" sz="1200" kern="1200" baseline="0" dirty="0" smtClean="0">
                          <a:solidFill>
                            <a:schemeClr val="dk1"/>
                          </a:solidFill>
                          <a:latin typeface="+mn-lt"/>
                          <a:ea typeface="+mn-ea"/>
                          <a:cs typeface="+mn-cs"/>
                        </a:rPr>
                      </a:br>
                      <a:r>
                        <a:rPr lang="pl-PL" sz="1200" kern="1200" baseline="0" dirty="0" smtClean="0">
                          <a:solidFill>
                            <a:schemeClr val="dk1"/>
                          </a:solidFill>
                          <a:latin typeface="+mn-lt"/>
                          <a:ea typeface="+mn-ea"/>
                          <a:cs typeface="+mn-cs"/>
                        </a:rPr>
                        <a:t>z zachowaniem zasady przejrzystości i równego traktowania, w szczególności zgodnie z zasadami określonymi w art. 33 ust. 2 ustawy z dnia 11 lipca 2014 r. o zasadach realizacji programów </a:t>
                      </a:r>
                      <a:br>
                        <a:rPr lang="pl-PL" sz="1200" kern="1200" baseline="0" dirty="0" smtClean="0">
                          <a:solidFill>
                            <a:schemeClr val="dk1"/>
                          </a:solidFill>
                          <a:latin typeface="+mn-lt"/>
                          <a:ea typeface="+mn-ea"/>
                          <a:cs typeface="+mn-cs"/>
                        </a:rPr>
                      </a:br>
                      <a:r>
                        <a:rPr lang="pl-PL" sz="1200" kern="1200" baseline="0" dirty="0" smtClean="0">
                          <a:solidFill>
                            <a:schemeClr val="dk1"/>
                          </a:solidFill>
                          <a:latin typeface="+mn-lt"/>
                          <a:ea typeface="+mn-ea"/>
                          <a:cs typeface="+mn-cs"/>
                        </a:rPr>
                        <a:t>w zakresie polityki spójności finansowanych w perspektywie finansowej 2014–2020.</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będzie weryfikowane na podstawie zapisów wniosku o dofinansowanie projektu oraz dokumentów załączonych do wniosku potwierdzających: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kern="1200" baseline="0" dirty="0" smtClean="0">
                          <a:solidFill>
                            <a:schemeClr val="dk1"/>
                          </a:solidFill>
                          <a:latin typeface="+mn-lt"/>
                          <a:ea typeface="+mn-ea"/>
                          <a:cs typeface="+mn-cs"/>
                        </a:rPr>
                        <a:t>prawidłowość przeprowadzonego postępowania, o którym mowa w art. 33 ust. 2 ustawy z dnia 11 lipca 2014 r. o zasadach realizacji programów w zakresie polityki spójności finansowanych </a:t>
                      </a:r>
                      <a:br>
                        <a:rPr lang="pl-PL" sz="1200" kern="1200" baseline="0" dirty="0" smtClean="0">
                          <a:solidFill>
                            <a:schemeClr val="dk1"/>
                          </a:solidFill>
                          <a:latin typeface="+mn-lt"/>
                          <a:ea typeface="+mn-ea"/>
                          <a:cs typeface="+mn-cs"/>
                        </a:rPr>
                      </a:br>
                      <a:r>
                        <a:rPr lang="pl-PL" sz="1200" kern="1200" baseline="0" dirty="0" smtClean="0">
                          <a:solidFill>
                            <a:schemeClr val="dk1"/>
                          </a:solidFill>
                          <a:latin typeface="+mn-lt"/>
                          <a:ea typeface="+mn-ea"/>
                          <a:cs typeface="+mn-cs"/>
                        </a:rPr>
                        <a:t>w perspektywie finansowej 2014–2020 oraz/lub</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kern="1200" baseline="0" dirty="0" smtClean="0">
                          <a:solidFill>
                            <a:schemeClr val="dk1"/>
                          </a:solidFill>
                          <a:latin typeface="+mn-lt"/>
                          <a:ea typeface="+mn-ea"/>
                          <a:cs typeface="+mn-cs"/>
                        </a:rPr>
                        <a:t>wybór partnera przed złożeniem wniosku o dofinansowanie.</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dotyczy tylko projektów partnerskich.</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IOK dopuszcza możliwość poprawy/uzupełnienia wniosku o dofinansowanie w zakresie kryterium w sposób skutkujący spełnieniem kryterium z wyjątkiem sytuacji, gdy stwierdzone uchybienia powodują niespełnienie kryterium w sposób uniemożliwiający jego uzupełnienie (np. przedłożone we wniosku informacje w sposób nie budzący wątpliwości potwierdzają, że wybór partnera został dokonany po dniu złożenia wniosku lub z naruszeniem ustawowego terminu 21 dni na złożenie oferty – jeśli dotyczy).</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xmlns="" val="10001"/>
                  </a:ext>
                </a:extLst>
              </a:tr>
            </a:tbl>
          </a:graphicData>
        </a:graphic>
      </p:graphicFrame>
      <p:grpSp>
        <p:nvGrpSpPr>
          <p:cNvPr id="13" name="Grupa 12"/>
          <p:cNvGrpSpPr/>
          <p:nvPr/>
        </p:nvGrpSpPr>
        <p:grpSpPr>
          <a:xfrm>
            <a:off x="4052711" y="79022"/>
            <a:ext cx="5023556" cy="779247"/>
            <a:chOff x="4052711" y="79022"/>
            <a:chExt cx="5023556" cy="779247"/>
          </a:xfrm>
        </p:grpSpPr>
        <p:sp>
          <p:nvSpPr>
            <p:cNvPr id="14" name="Prostokąt 13">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10615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a:t>
            </a:fld>
            <a:endParaRPr lang="pl-PL" dirty="0">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6" name="Symbol zastępczy zawartości 2"/>
          <p:cNvSpPr txBox="1">
            <a:spLocks/>
          </p:cNvSpPr>
          <p:nvPr/>
        </p:nvSpPr>
        <p:spPr bwMode="auto">
          <a:xfrm>
            <a:off x="777039" y="1316038"/>
            <a:ext cx="7886700" cy="504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2400" b="1" i="0" u="none" strike="noStrike" kern="1200" cap="none" spc="0" normalizeH="0" baseline="0" noProof="0" dirty="0" smtClean="0">
                <a:ln>
                  <a:noFill/>
                </a:ln>
                <a:solidFill>
                  <a:schemeClr val="tx1"/>
                </a:solidFill>
                <a:effectLst/>
                <a:uLnTx/>
                <a:uFillTx/>
                <a:latin typeface="+mn-lt"/>
                <a:ea typeface="+mn-ea"/>
                <a:cs typeface="+mn-cs"/>
              </a:rPr>
              <a:t>Konkurs nr RPDS.08.05.00-IP.02-02-376/19</a:t>
            </a: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1800" b="1" i="0" u="none" strike="noStrike" kern="1200" cap="none" spc="0" normalizeH="0" baseline="0" noProof="0" dirty="0" smtClean="0">
                <a:ln>
                  <a:noFill/>
                </a:ln>
                <a:solidFill>
                  <a:schemeClr val="tx1"/>
                </a:solidFill>
                <a:effectLst/>
                <a:uLnTx/>
                <a:uFillTx/>
                <a:latin typeface="+mn-lt"/>
                <a:ea typeface="+mn-ea"/>
                <a:cs typeface="+mn-cs"/>
              </a:rPr>
              <a:t>Przeprowadzony w ramach:</a:t>
            </a: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r>
              <a:rPr kumimoji="0" lang="pl-PL" sz="18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1800" b="1" i="0" u="none" strike="noStrike" kern="1200" cap="none" spc="0" normalizeH="0" baseline="0" noProof="0" dirty="0" smtClean="0">
                <a:ln>
                  <a:noFill/>
                </a:ln>
                <a:solidFill>
                  <a:schemeClr val="tx1"/>
                </a:solidFill>
                <a:effectLst/>
                <a:uLnTx/>
                <a:uFillTx/>
                <a:latin typeface="+mn-lt"/>
                <a:ea typeface="+mn-ea"/>
                <a:cs typeface="+mn-cs"/>
              </a:rPr>
              <a:t>Regionalnego Programu Operacyjnego Województwa Dolnośląskiego 2014-2020</a:t>
            </a: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1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1800" b="1" i="0" u="none" strike="noStrike" kern="1200" cap="none" spc="0" normalizeH="0" baseline="0" noProof="0" dirty="0" smtClean="0">
                <a:ln>
                  <a:noFill/>
                </a:ln>
                <a:solidFill>
                  <a:schemeClr val="tx1"/>
                </a:solidFill>
                <a:effectLst/>
                <a:uLnTx/>
                <a:uFillTx/>
                <a:latin typeface="+mn-lt"/>
                <a:ea typeface="+mn-ea"/>
                <a:cs typeface="+mn-cs"/>
              </a:rPr>
              <a:t>Oś priorytetowa 8 </a:t>
            </a:r>
            <a:r>
              <a:rPr kumimoji="0" lang="pl-PL" sz="1800" b="0" i="1" u="none" strike="noStrike" kern="1200" cap="none" spc="0" normalizeH="0" baseline="0" noProof="0" dirty="0" smtClean="0">
                <a:ln>
                  <a:noFill/>
                </a:ln>
                <a:solidFill>
                  <a:schemeClr val="tx1"/>
                </a:solidFill>
                <a:effectLst/>
                <a:uLnTx/>
                <a:uFillTx/>
                <a:latin typeface="+mn-lt"/>
                <a:ea typeface="+mn-ea"/>
                <a:cs typeface="+mn-cs"/>
              </a:rPr>
              <a:t>Rynek pracy</a:t>
            </a:r>
            <a:endParaRPr kumimoji="0" lang="pl-PL" sz="1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1800" b="1" i="0" u="none" strike="noStrike" kern="1200" cap="none" spc="0" normalizeH="0" baseline="0" noProof="0" dirty="0" smtClean="0">
                <a:ln>
                  <a:noFill/>
                </a:ln>
                <a:solidFill>
                  <a:schemeClr val="tx1"/>
                </a:solidFill>
                <a:effectLst/>
                <a:uLnTx/>
                <a:uFillTx/>
                <a:latin typeface="+mn-lt"/>
                <a:ea typeface="+mn-ea"/>
                <a:cs typeface="+mn-cs"/>
              </a:rPr>
              <a:t>Działanie 8.5 </a:t>
            </a:r>
            <a:r>
              <a:rPr kumimoji="0" lang="pl-PL" sz="1800" b="0" i="1" u="none" strike="noStrike" kern="1200" cap="none" spc="0" normalizeH="0" baseline="0" noProof="0" dirty="0" smtClean="0">
                <a:ln>
                  <a:noFill/>
                </a:ln>
                <a:solidFill>
                  <a:schemeClr val="tx1"/>
                </a:solidFill>
                <a:effectLst/>
                <a:uLnTx/>
                <a:uFillTx/>
                <a:latin typeface="+mn-lt"/>
                <a:ea typeface="+mn-ea"/>
                <a:cs typeface="+mn-cs"/>
              </a:rPr>
              <a:t>Przystosowanie do zmian</a:t>
            </a:r>
            <a:r>
              <a:rPr kumimoji="0" lang="pl-PL" sz="1800" b="0" i="1" u="none" strike="noStrike" kern="1200" cap="none" spc="0" normalizeH="0" noProof="0" dirty="0" smtClean="0">
                <a:ln>
                  <a:noFill/>
                </a:ln>
                <a:solidFill>
                  <a:schemeClr val="tx1"/>
                </a:solidFill>
                <a:effectLst/>
                <a:uLnTx/>
                <a:uFillTx/>
                <a:latin typeface="+mn-lt"/>
                <a:ea typeface="+mn-ea"/>
                <a:cs typeface="+mn-cs"/>
              </a:rPr>
              <a:t> zachodzących w gospodarce w ramach działań </a:t>
            </a:r>
            <a:r>
              <a:rPr kumimoji="0" lang="pl-PL" sz="1800" b="0" i="1" u="none" strike="noStrike" kern="1200" cap="none" spc="0" normalizeH="0" noProof="0" dirty="0" err="1" smtClean="0">
                <a:ln>
                  <a:noFill/>
                </a:ln>
                <a:solidFill>
                  <a:schemeClr val="tx1"/>
                </a:solidFill>
                <a:effectLst/>
                <a:uLnTx/>
                <a:uFillTx/>
                <a:latin typeface="+mn-lt"/>
                <a:ea typeface="+mn-ea"/>
                <a:cs typeface="+mn-cs"/>
              </a:rPr>
              <a:t>outplacementowych</a:t>
            </a:r>
            <a:endParaRPr kumimoji="0" lang="pl-PL" sz="1800" b="0" i="1"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lang="pl-PL" sz="800" dirty="0">
              <a:latin typeface="+mn-lt"/>
            </a:endParaRP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800" b="0" i="0" u="none" strike="noStrike" kern="1200" cap="none" spc="0" normalizeH="0" baseline="0" noProof="0" dirty="0" smtClean="0">
              <a:ln>
                <a:noFill/>
              </a:ln>
              <a:solidFill>
                <a:schemeClr val="tx1"/>
              </a:solidFill>
              <a:effectLst/>
              <a:uLnTx/>
              <a:uFillTx/>
              <a:latin typeface="+mn-lt"/>
              <a:ea typeface="+mn-ea"/>
              <a:cs typeface="+mn-cs"/>
            </a:endParaRPr>
          </a:p>
          <a:p>
            <a:pPr algn="ct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r>
              <a:rPr lang="pl-PL" sz="1600" b="1" dirty="0" smtClean="0">
                <a:latin typeface="+mn-lt"/>
              </a:rPr>
              <a:t>na </a:t>
            </a:r>
            <a:r>
              <a:rPr lang="pl-PL" sz="1600" b="1" dirty="0">
                <a:latin typeface="+mn-lt"/>
              </a:rPr>
              <a:t>projekty na rzecz wsparcia procesów adaptacyjnych i modernizacyjnych w regionie poprzez wsparcie typu </a:t>
            </a:r>
            <a:r>
              <a:rPr lang="pl-PL" sz="1600" b="1" dirty="0" err="1">
                <a:latin typeface="+mn-lt"/>
              </a:rPr>
              <a:t>outplacement</a:t>
            </a:r>
            <a:r>
              <a:rPr lang="pl-PL" sz="1600" b="1" dirty="0">
                <a:latin typeface="+mn-lt"/>
              </a:rPr>
              <a:t> obejmujące kompleksowy zestaw działań dostosowanych do indywidualnych potrzeb uczestników projektu</a:t>
            </a:r>
            <a:r>
              <a:rPr kumimoji="0" lang="pl-PL" sz="1600" b="0" i="0" u="none" strike="noStrike" kern="1200" cap="none" spc="0" normalizeH="0" baseline="0" noProof="0" dirty="0" smtClean="0">
                <a:ln>
                  <a:noFill/>
                </a:ln>
                <a:solidFill>
                  <a:schemeClr val="tx1"/>
                </a:solidFill>
                <a:effectLst/>
                <a:uLnTx/>
                <a:uFillTx/>
                <a:latin typeface="+mn-lt"/>
              </a:rPr>
              <a:t>)</a:t>
            </a:r>
            <a:endParaRPr kumimoji="0" lang="pl-PL" sz="1800" b="0" i="0" u="none" strike="noStrike" kern="1200" cap="none" spc="0" normalizeH="0" baseline="0" noProof="0" dirty="0">
              <a:ln>
                <a:noFill/>
              </a:ln>
              <a:solidFill>
                <a:schemeClr val="tx1"/>
              </a:solidFill>
              <a:effectLst/>
              <a:uLnTx/>
              <a:uFillTx/>
              <a:latin typeface="+mn-lt"/>
            </a:endParaRPr>
          </a:p>
        </p:txBody>
      </p:sp>
      <p:grpSp>
        <p:nvGrpSpPr>
          <p:cNvPr id="12" name="Grupa 11"/>
          <p:cNvGrpSpPr/>
          <p:nvPr/>
        </p:nvGrpSpPr>
        <p:grpSpPr>
          <a:xfrm>
            <a:off x="4052711" y="79022"/>
            <a:ext cx="5023556" cy="779247"/>
            <a:chOff x="4052711" y="79022"/>
            <a:chExt cx="5023556" cy="779247"/>
          </a:xfrm>
        </p:grpSpPr>
        <p:sp>
          <p:nvSpPr>
            <p:cNvPr id="13" name="Prostokąt 12">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03199" y="958719"/>
            <a:ext cx="8641159" cy="581318"/>
          </a:xfrm>
        </p:spPr>
        <p:txBody>
          <a:bodyPr/>
          <a:lstStyle/>
          <a:p>
            <a:pPr marL="0" algn="ctr">
              <a:buNone/>
            </a:pPr>
            <a:r>
              <a:rPr lang="pl-PL" sz="2000" b="1" dirty="0" smtClean="0"/>
              <a:t>KRYTERIA FORMALNE</a:t>
            </a:r>
            <a:br>
              <a:rPr lang="pl-PL" sz="2000" b="1" dirty="0" smtClean="0"/>
            </a:br>
            <a:r>
              <a:rPr lang="pl-PL" sz="1600" dirty="0" smtClean="0"/>
              <a:t>(nieweryfikowane </a:t>
            </a:r>
            <a:r>
              <a:rPr lang="pl-PL" sz="1600" dirty="0"/>
              <a:t>na podstawie oświadczeń)</a:t>
            </a:r>
            <a:endParaRPr lang="pl-PL" sz="1600" b="1" dirty="0" smtClean="0"/>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46419503"/>
              </p:ext>
            </p:extLst>
          </p:nvPr>
        </p:nvGraphicFramePr>
        <p:xfrm>
          <a:off x="0" y="1539141"/>
          <a:ext cx="9125894" cy="5627046"/>
        </p:xfrm>
        <a:graphic>
          <a:graphicData uri="http://schemas.openxmlformats.org/drawingml/2006/table">
            <a:tbl>
              <a:tblPr firstRow="1" bandRow="1">
                <a:tableStyleId>{5C22544A-7EE6-4342-B048-85BDC9FD1C3A}</a:tableStyleId>
              </a:tblPr>
              <a:tblGrid>
                <a:gridCol w="2192621">
                  <a:extLst>
                    <a:ext uri="{9D8B030D-6E8A-4147-A177-3AD203B41FA5}">
                      <a16:colId xmlns:a16="http://schemas.microsoft.com/office/drawing/2014/main" xmlns="" val="20001"/>
                    </a:ext>
                  </a:extLst>
                </a:gridCol>
                <a:gridCol w="6933273">
                  <a:extLst>
                    <a:ext uri="{9D8B030D-6E8A-4147-A177-3AD203B41FA5}">
                      <a16:colId xmlns:a16="http://schemas.microsoft.com/office/drawing/2014/main" xmlns="" val="20002"/>
                    </a:ext>
                  </a:extLst>
                </a:gridCol>
              </a:tblGrid>
              <a:tr h="323526">
                <a:tc>
                  <a:txBody>
                    <a:bodyPr/>
                    <a:lstStyle/>
                    <a:p>
                      <a:r>
                        <a:rPr lang="pl-PL" sz="1200" b="1" baseline="0" dirty="0" smtClean="0">
                          <a:solidFill>
                            <a:schemeClr val="bg1"/>
                          </a:solidFill>
                          <a:latin typeface="+mn-lt"/>
                        </a:rPr>
                        <a:t>Nazwa kryterium 	</a:t>
                      </a:r>
                    </a:p>
                  </a:txBody>
                  <a:tcPr/>
                </a:tc>
                <a:tc>
                  <a:txBody>
                    <a:bodyPr/>
                    <a:lstStyle/>
                    <a:p>
                      <a:pPr algn="l"/>
                      <a:r>
                        <a:rPr lang="pl-PL" sz="1200" b="1" baseline="0" dirty="0" smtClean="0">
                          <a:solidFill>
                            <a:schemeClr val="bg1"/>
                          </a:solidFill>
                          <a:latin typeface="+mn-lt"/>
                        </a:rPr>
                        <a:t>Prawidłowość wyboru partnerów w projekcie cd.</a:t>
                      </a:r>
                    </a:p>
                  </a:txBody>
                  <a:tcPr/>
                </a:tc>
                <a:extLst>
                  <a:ext uri="{0D108BD9-81ED-4DB2-BD59-A6C34878D82A}">
                    <a16:rowId xmlns:a16="http://schemas.microsoft.com/office/drawing/2014/main" xmlns="" val="10000"/>
                  </a:ext>
                </a:extLst>
              </a:tr>
              <a:tr h="7729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Opis znaczenia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Tak /Nie / Nie dotyczy</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Dopuszcza się jednokrotne skierowanie projektu do poprawy/uzupełnienia w zakresie skutkującym spełnieniem kryterium. Niespełnienie kryterium po wezwaniu do uzupełnienia/ poprawy skutkuje odrzuceniem projektu.</a:t>
                      </a:r>
                    </a:p>
                  </a:txBody>
                  <a:tcPr>
                    <a:solidFill>
                      <a:schemeClr val="accent1">
                        <a:lumMod val="40000"/>
                        <a:lumOff val="60000"/>
                      </a:schemeClr>
                    </a:solidFill>
                  </a:tcPr>
                </a:tc>
                <a:extLst>
                  <a:ext uri="{0D108BD9-81ED-4DB2-BD59-A6C34878D82A}">
                    <a16:rowId xmlns:a16="http://schemas.microsoft.com/office/drawing/2014/main" xmlns="" val="10001"/>
                  </a:ext>
                </a:extLst>
              </a:tr>
              <a:tr h="3359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Sposób weryfikacji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Spełnienie kryterium jest weryfikowane:</a:t>
                      </a:r>
                    </a:p>
                    <a:p>
                      <a:pPr marL="93663" marR="0" indent="-936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kern="1200" baseline="0" dirty="0" smtClean="0">
                          <a:solidFill>
                            <a:schemeClr val="dk1"/>
                          </a:solidFill>
                          <a:latin typeface="+mn-lt"/>
                          <a:ea typeface="+mn-ea"/>
                          <a:cs typeface="+mn-cs"/>
                        </a:rPr>
                        <a:t>w przypadku wszystkich projektów partnerskich – na podstawie dokumentu potwierdzającego prawidłowość dokonania wyboru partnerów do projektu przed złożeniem wniosku o dofinansowanie załączonego w systemie SOWA RPDS. Dokument może mieć formę np. listu intencyjnego, oświadczenia </a:t>
                      </a:r>
                      <a:br>
                        <a:rPr lang="pl-PL" sz="1200" kern="1200" baseline="0" dirty="0" smtClean="0">
                          <a:solidFill>
                            <a:schemeClr val="dk1"/>
                          </a:solidFill>
                          <a:latin typeface="+mn-lt"/>
                          <a:ea typeface="+mn-ea"/>
                          <a:cs typeface="+mn-cs"/>
                        </a:rPr>
                      </a:br>
                      <a:r>
                        <a:rPr lang="pl-PL" sz="1200" kern="1200" baseline="0" dirty="0" smtClean="0">
                          <a:solidFill>
                            <a:schemeClr val="dk1"/>
                          </a:solidFill>
                          <a:latin typeface="+mn-lt"/>
                          <a:ea typeface="+mn-ea"/>
                          <a:cs typeface="+mn-cs"/>
                        </a:rPr>
                        <a:t>i powinien zawierać co najmniej:</a:t>
                      </a:r>
                    </a:p>
                    <a:p>
                      <a:pPr marL="177800" marR="0" indent="0" algn="just" defTabSz="914400" rtl="0" eaLnBrk="1" fontAlgn="auto" latinLnBrk="0" hangingPunct="1">
                        <a:lnSpc>
                          <a:spcPct val="100000"/>
                        </a:lnSpc>
                        <a:spcBef>
                          <a:spcPts val="0"/>
                        </a:spcBef>
                        <a:spcAft>
                          <a:spcPts val="0"/>
                        </a:spcAft>
                        <a:buClrTx/>
                        <a:buSzTx/>
                        <a:buFont typeface="+mj-lt"/>
                        <a:buNone/>
                        <a:tabLst/>
                        <a:defRPr/>
                      </a:pPr>
                      <a:r>
                        <a:rPr lang="pl-PL" sz="1200" kern="1200" baseline="0" dirty="0" smtClean="0">
                          <a:solidFill>
                            <a:schemeClr val="dk1"/>
                          </a:solidFill>
                          <a:latin typeface="+mn-lt"/>
                          <a:ea typeface="+mn-ea"/>
                          <a:cs typeface="+mn-cs"/>
                        </a:rPr>
                        <a:t>- datę sporządzenia/ podpisania dokumentu;</a:t>
                      </a:r>
                    </a:p>
                    <a:p>
                      <a:pPr marL="355600" marR="0" indent="-17780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 wskazanie stron (podmiotów), które oświadczają chęć wspólnej realizacji projektu z wyróżnieniem Partnera Wiodącego;</a:t>
                      </a:r>
                    </a:p>
                    <a:p>
                      <a:pPr marL="17780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 tytuł projektu, który strony zdecydowały się realizować wspólnie;</a:t>
                      </a:r>
                    </a:p>
                    <a:p>
                      <a:pPr marL="17780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 oświadczenie o chęci wspólnej realizacji przedmiotowego projektu;</a:t>
                      </a:r>
                    </a:p>
                    <a:p>
                      <a:pPr marL="17780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 podpisy wszystkich stron partnerstwa.</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93663" marR="0" indent="-936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kern="1200" baseline="0" dirty="0" smtClean="0">
                          <a:solidFill>
                            <a:schemeClr val="dk1"/>
                          </a:solidFill>
                          <a:latin typeface="+mn-lt"/>
                          <a:ea typeface="+mn-ea"/>
                          <a:cs typeface="+mn-cs"/>
                        </a:rPr>
                        <a:t>w przypadku, gdy podmiotem inicjującym partnerstwo jest podmiot z sektora finansów publicznych </a:t>
                      </a:r>
                      <a:br>
                        <a:rPr lang="pl-PL" sz="1200" kern="1200" baseline="0" dirty="0" smtClean="0">
                          <a:solidFill>
                            <a:schemeClr val="dk1"/>
                          </a:solidFill>
                          <a:latin typeface="+mn-lt"/>
                          <a:ea typeface="+mn-ea"/>
                          <a:cs typeface="+mn-cs"/>
                        </a:rPr>
                      </a:br>
                      <a:r>
                        <a:rPr lang="pl-PL" sz="1200" kern="1200" baseline="0" dirty="0" smtClean="0">
                          <a:solidFill>
                            <a:schemeClr val="dk1"/>
                          </a:solidFill>
                          <a:latin typeface="+mn-lt"/>
                          <a:ea typeface="+mn-ea"/>
                          <a:cs typeface="+mn-cs"/>
                        </a:rPr>
                        <a:t>w rozumieniu przepisów o finansach publicznych i dokonuje on wyboru partnerów spośród podmiotów spoza sektora finansów publicznych – na podstawie dokumentów potwierdzających przeprowadzenie procedury wyboru partnera z zachowaniem zasady przejrzystości i równego traktowania, w szczególności zgodnie z zasadami określonymi w art. 33 ust. 2 ustawy oraz dokonanie wyboru partnera przed złożeniem wniosku o dofinansowanie tj. co najmniej następujących dokumentów:</a:t>
                      </a:r>
                    </a:p>
                    <a:p>
                      <a:pPr marL="355600" marR="0" indent="-17780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 wydruku ogłoszenia otwartego naboru partnerów ze strony internetowej Wnioskodawcy lub wskazania we wniosku o dofinansowanie linka pod którym zamieszczono ogłoszenie;</a:t>
                      </a:r>
                    </a:p>
                    <a:p>
                      <a:pPr marL="355600" marR="0" indent="-17780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 wydruku informacji o podmiotach wybranych do pełnienia funkcji partnera ze strony internetowej Wnioskodawcy lub wskazania we wniosku o dofinansowanie linka, pod którym zamieszczono informację;</a:t>
                      </a:r>
                    </a:p>
                    <a:p>
                      <a:pPr marL="17780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 skanu potwierdzonej za zgodność z oryginałem wybranej oferty.</a:t>
                      </a:r>
                    </a:p>
                  </a:txBody>
                  <a:tcPr>
                    <a:solidFill>
                      <a:schemeClr val="accent1">
                        <a:lumMod val="40000"/>
                        <a:lumOff val="60000"/>
                      </a:schemeClr>
                    </a:solidFill>
                  </a:tcPr>
                </a:tc>
                <a:extLst>
                  <a:ext uri="{0D108BD9-81ED-4DB2-BD59-A6C34878D82A}">
                    <a16:rowId xmlns:a16="http://schemas.microsoft.com/office/drawing/2014/main" xmlns="" val="1782376666"/>
                  </a:ext>
                </a:extLst>
              </a:tr>
            </a:tbl>
          </a:graphicData>
        </a:graphic>
      </p:graphicFrame>
      <p:grpSp>
        <p:nvGrpSpPr>
          <p:cNvPr id="13" name="Grupa 12"/>
          <p:cNvGrpSpPr/>
          <p:nvPr/>
        </p:nvGrpSpPr>
        <p:grpSpPr>
          <a:xfrm>
            <a:off x="4052711" y="79022"/>
            <a:ext cx="5023556" cy="779247"/>
            <a:chOff x="4052711" y="79022"/>
            <a:chExt cx="5023556" cy="779247"/>
          </a:xfrm>
        </p:grpSpPr>
        <p:sp>
          <p:nvSpPr>
            <p:cNvPr id="14" name="Prostokąt 13">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388511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03199" y="958719"/>
            <a:ext cx="8641159" cy="581318"/>
          </a:xfrm>
        </p:spPr>
        <p:txBody>
          <a:bodyPr/>
          <a:lstStyle/>
          <a:p>
            <a:pPr marL="0" algn="ctr">
              <a:buNone/>
            </a:pPr>
            <a:r>
              <a:rPr lang="pl-PL" sz="2000" b="1" dirty="0" smtClean="0"/>
              <a:t>KRYTERIA FORMALNE</a:t>
            </a:r>
            <a:br>
              <a:rPr lang="pl-PL" sz="2000" b="1" dirty="0" smtClean="0"/>
            </a:br>
            <a:r>
              <a:rPr lang="pl-PL" sz="1600" dirty="0" smtClean="0"/>
              <a:t>(nieweryfikowane </a:t>
            </a:r>
            <a:r>
              <a:rPr lang="pl-PL" sz="1600" dirty="0"/>
              <a:t>na podstawie oświadczeń)</a:t>
            </a:r>
            <a:endParaRPr lang="pl-PL" sz="1600" b="1" dirty="0" smtClean="0"/>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152949822"/>
              </p:ext>
            </p:extLst>
          </p:nvPr>
        </p:nvGraphicFramePr>
        <p:xfrm>
          <a:off x="0" y="1539141"/>
          <a:ext cx="9125894" cy="3657600"/>
        </p:xfrm>
        <a:graphic>
          <a:graphicData uri="http://schemas.openxmlformats.org/drawingml/2006/table">
            <a:tbl>
              <a:tblPr firstRow="1" bandRow="1">
                <a:tableStyleId>{5C22544A-7EE6-4342-B048-85BDC9FD1C3A}</a:tableStyleId>
              </a:tblPr>
              <a:tblGrid>
                <a:gridCol w="2192621">
                  <a:extLst>
                    <a:ext uri="{9D8B030D-6E8A-4147-A177-3AD203B41FA5}">
                      <a16:colId xmlns:a16="http://schemas.microsoft.com/office/drawing/2014/main" xmlns="" val="20001"/>
                    </a:ext>
                  </a:extLst>
                </a:gridCol>
                <a:gridCol w="6933273">
                  <a:extLst>
                    <a:ext uri="{9D8B030D-6E8A-4147-A177-3AD203B41FA5}">
                      <a16:colId xmlns:a16="http://schemas.microsoft.com/office/drawing/2014/main" xmlns="" val="20002"/>
                    </a:ext>
                  </a:extLst>
                </a:gridCol>
              </a:tblGrid>
              <a:tr h="235594">
                <a:tc>
                  <a:txBody>
                    <a:bodyPr/>
                    <a:lstStyle/>
                    <a:p>
                      <a:r>
                        <a:rPr lang="pl-PL" sz="1200" b="1" baseline="0" dirty="0" smtClean="0">
                          <a:solidFill>
                            <a:schemeClr val="bg1"/>
                          </a:solidFill>
                          <a:latin typeface="+mn-lt"/>
                        </a:rPr>
                        <a:t>Nazwa kryterium 	</a:t>
                      </a:r>
                    </a:p>
                  </a:txBody>
                  <a:tcPr/>
                </a:tc>
                <a:tc>
                  <a:txBody>
                    <a:bodyPr/>
                    <a:lstStyle/>
                    <a:p>
                      <a:pPr algn="l"/>
                      <a:r>
                        <a:rPr lang="pl-PL" sz="1200" b="1" baseline="0" dirty="0" smtClean="0">
                          <a:solidFill>
                            <a:schemeClr val="bg1"/>
                          </a:solidFill>
                          <a:latin typeface="+mn-lt"/>
                        </a:rPr>
                        <a:t>Uproszczone metody rozliczania wydatków</a:t>
                      </a:r>
                    </a:p>
                  </a:txBody>
                  <a:tcPr/>
                </a:tc>
                <a:extLst>
                  <a:ext uri="{0D108BD9-81ED-4DB2-BD59-A6C34878D82A}">
                    <a16:rowId xmlns:a16="http://schemas.microsoft.com/office/drawing/2014/main" xmlns="" val="10000"/>
                  </a:ext>
                </a:extLst>
              </a:tr>
              <a:tr h="706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Brzmienie i definicja kryterium</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W ramach kryterium weryfikowane będzie, czy w projekcie, w którym kwota dofinansowania nie przekracza 100 000 EUR zastosowano kwoty ryczałtowe, o których mowa w aktualnych na dzień przyjęcia kryterium wytycznych w zakresie kwalifikowalności wydatków w ramach Europejskiego Funduszu Rozwoju Regionalnego, Europejskiego Funduszu Społecznego oraz Funduszu Spójności na lata 2014-2020.</a:t>
                      </a:r>
                    </a:p>
                  </a:txBody>
                  <a:tcPr>
                    <a:solidFill>
                      <a:schemeClr val="accent1">
                        <a:lumMod val="40000"/>
                        <a:lumOff val="60000"/>
                      </a:schemeClr>
                    </a:solidFill>
                  </a:tcPr>
                </a:tc>
                <a:extLst>
                  <a:ext uri="{0D108BD9-81ED-4DB2-BD59-A6C34878D82A}">
                    <a16:rowId xmlns:a16="http://schemas.microsoft.com/office/drawing/2014/main" xmlns="" val="10001"/>
                  </a:ext>
                </a:extLst>
              </a:tr>
              <a:tr h="7671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Opis znaczenia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Tak/Nie/Nie dotyczy</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Dopuszcza się jednokrotne skierowanie projektu do poprawy/uzupełnienia w zakresie skutkującym spełnieniem kryterium. Niespełnienie kryterium po wezwaniu do uzupełnienia/ poprawy skutkuje odrzuceniem projektu.</a:t>
                      </a:r>
                    </a:p>
                  </a:txBody>
                  <a:tcPr>
                    <a:solidFill>
                      <a:schemeClr val="accent1">
                        <a:lumMod val="40000"/>
                        <a:lumOff val="60000"/>
                      </a:schemeClr>
                    </a:solidFill>
                  </a:tcPr>
                </a:tc>
                <a:extLst>
                  <a:ext uri="{0D108BD9-81ED-4DB2-BD59-A6C34878D82A}">
                    <a16:rowId xmlns:a16="http://schemas.microsoft.com/office/drawing/2014/main" xmlns="" val="1782376666"/>
                  </a:ext>
                </a:extLst>
              </a:tr>
              <a:tr h="9728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Sposób weryfikacji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jest weryfikowane na podstawie zapisów wniosku o dofinansowanie w części Sposób realizacji projektu i Budżet projektu.</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Do przeliczenia ww. kwoty na PLN należy stosować miesięczny obrachunkowy kurs wymiany stosowany przez KE aktualny na dzień ogłoszenia konkursu, tj. 4,3212 PLN z 28.11.2019 r., co daje kwotę 432 120 PLN.</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W konkursie nie przewiduje się stosowania uproszczonych metod rozliczania wydatków w postaci kwot ryczałtowych.</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1" kern="1200" baseline="0" dirty="0" smtClean="0">
                          <a:solidFill>
                            <a:schemeClr val="dk1"/>
                          </a:solidFill>
                          <a:latin typeface="+mn-lt"/>
                          <a:ea typeface="+mn-ea"/>
                          <a:cs typeface="+mn-cs"/>
                        </a:rPr>
                        <a:t>Kryterium nie dotyczy projektów złożonych w ramach konkursu z uwagi na minimalną wartość dofinansowania 1 000 000 PLN.</a:t>
                      </a:r>
                    </a:p>
                  </a:txBody>
                  <a:tcPr>
                    <a:solidFill>
                      <a:schemeClr val="accent1">
                        <a:lumMod val="40000"/>
                        <a:lumOff val="60000"/>
                      </a:schemeClr>
                    </a:solidFill>
                  </a:tcPr>
                </a:tc>
                <a:extLst>
                  <a:ext uri="{0D108BD9-81ED-4DB2-BD59-A6C34878D82A}">
                    <a16:rowId xmlns:a16="http://schemas.microsoft.com/office/drawing/2014/main" xmlns="" val="1294684443"/>
                  </a:ext>
                </a:extLst>
              </a:tr>
            </a:tbl>
          </a:graphicData>
        </a:graphic>
      </p:graphicFrame>
      <p:grpSp>
        <p:nvGrpSpPr>
          <p:cNvPr id="13" name="Grupa 12"/>
          <p:cNvGrpSpPr/>
          <p:nvPr/>
        </p:nvGrpSpPr>
        <p:grpSpPr>
          <a:xfrm>
            <a:off x="4052711" y="79022"/>
            <a:ext cx="5023556" cy="779247"/>
            <a:chOff x="4052711" y="79022"/>
            <a:chExt cx="5023556" cy="779247"/>
          </a:xfrm>
        </p:grpSpPr>
        <p:sp>
          <p:nvSpPr>
            <p:cNvPr id="14" name="Prostokąt 13">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12124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03199" y="958719"/>
            <a:ext cx="8641159" cy="581318"/>
          </a:xfrm>
        </p:spPr>
        <p:txBody>
          <a:bodyPr/>
          <a:lstStyle/>
          <a:p>
            <a:pPr marL="0" algn="ctr">
              <a:buNone/>
            </a:pPr>
            <a:r>
              <a:rPr lang="pl-PL" sz="2000" b="1" dirty="0" smtClean="0"/>
              <a:t>KRYTERIA FORMALNE</a:t>
            </a:r>
            <a:br>
              <a:rPr lang="pl-PL" sz="2000" b="1" dirty="0" smtClean="0"/>
            </a:br>
            <a:r>
              <a:rPr lang="pl-PL" sz="1600" dirty="0" smtClean="0"/>
              <a:t>(nieweryfikowane </a:t>
            </a:r>
            <a:r>
              <a:rPr lang="pl-PL" sz="1600" dirty="0"/>
              <a:t>na podstawie oświadczeń)</a:t>
            </a:r>
            <a:endParaRPr lang="pl-PL" sz="1600" b="1" dirty="0" smtClean="0"/>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2195154076"/>
              </p:ext>
            </p:extLst>
          </p:nvPr>
        </p:nvGraphicFramePr>
        <p:xfrm>
          <a:off x="0" y="1496907"/>
          <a:ext cx="9125894" cy="3108960"/>
        </p:xfrm>
        <a:graphic>
          <a:graphicData uri="http://schemas.openxmlformats.org/drawingml/2006/table">
            <a:tbl>
              <a:tblPr firstRow="1" bandRow="1">
                <a:tableStyleId>{5C22544A-7EE6-4342-B048-85BDC9FD1C3A}</a:tableStyleId>
              </a:tblPr>
              <a:tblGrid>
                <a:gridCol w="2192621">
                  <a:extLst>
                    <a:ext uri="{9D8B030D-6E8A-4147-A177-3AD203B41FA5}">
                      <a16:colId xmlns:a16="http://schemas.microsoft.com/office/drawing/2014/main" xmlns="" val="20001"/>
                    </a:ext>
                  </a:extLst>
                </a:gridCol>
                <a:gridCol w="6933273">
                  <a:extLst>
                    <a:ext uri="{9D8B030D-6E8A-4147-A177-3AD203B41FA5}">
                      <a16:colId xmlns:a16="http://schemas.microsoft.com/office/drawing/2014/main" xmlns="" val="20002"/>
                    </a:ext>
                  </a:extLst>
                </a:gridCol>
              </a:tblGrid>
              <a:tr h="235594">
                <a:tc>
                  <a:txBody>
                    <a:bodyPr/>
                    <a:lstStyle/>
                    <a:p>
                      <a:r>
                        <a:rPr lang="pl-PL" sz="1200" b="1" baseline="0" dirty="0" smtClean="0">
                          <a:solidFill>
                            <a:schemeClr val="bg1"/>
                          </a:solidFill>
                          <a:latin typeface="+mn-lt"/>
                        </a:rPr>
                        <a:t>Nazwa kryterium 	</a:t>
                      </a:r>
                    </a:p>
                  </a:txBody>
                  <a:tcPr/>
                </a:tc>
                <a:tc>
                  <a:txBody>
                    <a:bodyPr/>
                    <a:lstStyle/>
                    <a:p>
                      <a:pPr algn="l"/>
                      <a:r>
                        <a:rPr lang="pl-PL" sz="1200" b="1" baseline="0" dirty="0" smtClean="0">
                          <a:solidFill>
                            <a:schemeClr val="bg1"/>
                          </a:solidFill>
                          <a:latin typeface="+mn-lt"/>
                        </a:rPr>
                        <a:t>Pomoc de </a:t>
                      </a:r>
                      <a:r>
                        <a:rPr lang="pl-PL" sz="1200" b="1" baseline="0" dirty="0" err="1" smtClean="0">
                          <a:solidFill>
                            <a:schemeClr val="bg1"/>
                          </a:solidFill>
                          <a:latin typeface="+mn-lt"/>
                        </a:rPr>
                        <a:t>minimis</a:t>
                      </a:r>
                      <a:endParaRPr lang="pl-PL" sz="1200" b="1" baseline="0" dirty="0" smtClean="0">
                        <a:solidFill>
                          <a:schemeClr val="bg1"/>
                        </a:solidFill>
                        <a:latin typeface="+mn-lt"/>
                      </a:endParaRPr>
                    </a:p>
                  </a:txBody>
                  <a:tcPr/>
                </a:tc>
                <a:extLst>
                  <a:ext uri="{0D108BD9-81ED-4DB2-BD59-A6C34878D82A}">
                    <a16:rowId xmlns:a16="http://schemas.microsoft.com/office/drawing/2014/main" xmlns="" val="10000"/>
                  </a:ext>
                </a:extLst>
              </a:tr>
              <a:tr h="706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Brzmienie i definicja kryterium</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W sytuacji, gdy w ramach projektu IOK udziela pomocy de </a:t>
                      </a:r>
                      <a:r>
                        <a:rPr lang="pl-PL" sz="1200" kern="1200" baseline="0" dirty="0" err="1" smtClean="0">
                          <a:solidFill>
                            <a:schemeClr val="dk1"/>
                          </a:solidFill>
                          <a:latin typeface="+mn-lt"/>
                          <a:ea typeface="+mn-ea"/>
                          <a:cs typeface="+mn-cs"/>
                        </a:rPr>
                        <a:t>minimis</a:t>
                      </a:r>
                      <a:r>
                        <a:rPr lang="pl-PL" sz="1200" kern="1200" baseline="0" dirty="0" smtClean="0">
                          <a:solidFill>
                            <a:schemeClr val="dk1"/>
                          </a:solidFill>
                          <a:latin typeface="+mn-lt"/>
                          <a:ea typeface="+mn-ea"/>
                          <a:cs typeface="+mn-cs"/>
                        </a:rPr>
                        <a:t> bezpośrednio Wnioskodawcy/Beneficjentowi w ramach kryterium weryfikowane będzie, czy łączna wartość uzyskanej pomocy de </a:t>
                      </a:r>
                      <a:r>
                        <a:rPr lang="pl-PL" sz="1200" kern="1200" baseline="0" dirty="0" err="1" smtClean="0">
                          <a:solidFill>
                            <a:schemeClr val="dk1"/>
                          </a:solidFill>
                          <a:latin typeface="+mn-lt"/>
                          <a:ea typeface="+mn-ea"/>
                          <a:cs typeface="+mn-cs"/>
                        </a:rPr>
                        <a:t>minimis</a:t>
                      </a:r>
                      <a:r>
                        <a:rPr lang="pl-PL" sz="1200" kern="1200" baseline="0" dirty="0" smtClean="0">
                          <a:solidFill>
                            <a:schemeClr val="dk1"/>
                          </a:solidFill>
                          <a:latin typeface="+mn-lt"/>
                          <a:ea typeface="+mn-ea"/>
                          <a:cs typeface="+mn-cs"/>
                        </a:rPr>
                        <a:t> zgodnie z danymi zawartymi w Systemie Udostępniania Danych o Pomocy (SUDOP) oraz wnioskowanej pomocy nie przekracza progów dopuszczalnej pomocy de </a:t>
                      </a:r>
                      <a:r>
                        <a:rPr lang="pl-PL" sz="1200" kern="1200" baseline="0" dirty="0" err="1" smtClean="0">
                          <a:solidFill>
                            <a:schemeClr val="dk1"/>
                          </a:solidFill>
                          <a:latin typeface="+mn-lt"/>
                          <a:ea typeface="+mn-ea"/>
                          <a:cs typeface="+mn-cs"/>
                        </a:rPr>
                        <a:t>minimis</a:t>
                      </a:r>
                      <a:r>
                        <a:rPr lang="pl-PL" sz="1200" kern="1200" baseline="0" dirty="0" smtClean="0">
                          <a:solidFill>
                            <a:schemeClr val="dk1"/>
                          </a:solidFill>
                          <a:latin typeface="+mn-lt"/>
                          <a:ea typeface="+mn-ea"/>
                          <a:cs typeface="+mn-cs"/>
                        </a:rPr>
                        <a:t> udzielonej jednemu przedsiębiorcy określonych w art. 3 rozporządzenia Komisji (UE) nr 1407/2013.</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zostanie zweryfikowane na podstawie informacji zawartych we wniosku o dofinansowanie projektu oraz danych w SUDOP. Kryterium nie dotyczy projektów, w ramach których IOK nie udziela pomocy de </a:t>
                      </a:r>
                      <a:r>
                        <a:rPr lang="pl-PL" sz="1200" kern="1200" baseline="0" dirty="0" err="1" smtClean="0">
                          <a:solidFill>
                            <a:schemeClr val="dk1"/>
                          </a:solidFill>
                          <a:latin typeface="+mn-lt"/>
                          <a:ea typeface="+mn-ea"/>
                          <a:cs typeface="+mn-cs"/>
                        </a:rPr>
                        <a:t>minimis</a:t>
                      </a:r>
                      <a:r>
                        <a:rPr lang="pl-PL" sz="1200" kern="1200" baseline="0" dirty="0" smtClean="0">
                          <a:solidFill>
                            <a:schemeClr val="dk1"/>
                          </a:solidFill>
                          <a:latin typeface="+mn-lt"/>
                          <a:ea typeface="+mn-ea"/>
                          <a:cs typeface="+mn-cs"/>
                        </a:rPr>
                        <a:t> bezpośrednio Wnioskodawcy/Beneficjentowi. Kryterium zostanie zweryfikowane na etapie oceny wniosku oraz przed podpisaniem umowy o dofinansowanie projektu.</a:t>
                      </a:r>
                    </a:p>
                  </a:txBody>
                  <a:tcPr>
                    <a:solidFill>
                      <a:schemeClr val="accent1">
                        <a:lumMod val="40000"/>
                        <a:lumOff val="60000"/>
                      </a:schemeClr>
                    </a:solidFill>
                  </a:tcPr>
                </a:tc>
                <a:extLst>
                  <a:ext uri="{0D108BD9-81ED-4DB2-BD59-A6C34878D82A}">
                    <a16:rowId xmlns:a16="http://schemas.microsoft.com/office/drawing/2014/main" xmlns="" val="10001"/>
                  </a:ext>
                </a:extLst>
              </a:tr>
              <a:tr h="4318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Opis znaczenia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Tak/ Nie/ Nie dotyczy</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(niespełnienie kryterium oznacza odrzucenie projektu)</a:t>
                      </a:r>
                    </a:p>
                  </a:txBody>
                  <a:tcPr>
                    <a:solidFill>
                      <a:schemeClr val="accent1">
                        <a:lumMod val="40000"/>
                        <a:lumOff val="60000"/>
                      </a:schemeClr>
                    </a:solidFill>
                  </a:tcPr>
                </a:tc>
                <a:extLst>
                  <a:ext uri="{0D108BD9-81ED-4DB2-BD59-A6C34878D82A}">
                    <a16:rowId xmlns:a16="http://schemas.microsoft.com/office/drawing/2014/main" xmlns="" val="1782376666"/>
                  </a:ext>
                </a:extLst>
              </a:tr>
              <a:tr h="4149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Sposób weryfikacji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IOK w ramach konkursu nie przewiduje sytuacji udzielania pomocy de </a:t>
                      </a:r>
                      <a:r>
                        <a:rPr lang="pl-PL" sz="1200" kern="1200" baseline="0" dirty="0" err="1" smtClean="0">
                          <a:solidFill>
                            <a:schemeClr val="dk1"/>
                          </a:solidFill>
                          <a:latin typeface="+mn-lt"/>
                          <a:ea typeface="+mn-ea"/>
                          <a:cs typeface="+mn-cs"/>
                        </a:rPr>
                        <a:t>minimis</a:t>
                      </a:r>
                      <a:r>
                        <a:rPr lang="pl-PL" sz="1200" kern="1200" baseline="0" dirty="0" smtClean="0">
                          <a:solidFill>
                            <a:schemeClr val="dk1"/>
                          </a:solidFill>
                          <a:latin typeface="+mn-lt"/>
                          <a:ea typeface="+mn-ea"/>
                          <a:cs typeface="+mn-cs"/>
                        </a:rPr>
                        <a:t> bezpośrednio Wnioskodawcy/Beneficjentowi.</a:t>
                      </a:r>
                    </a:p>
                  </a:txBody>
                  <a:tcPr>
                    <a:solidFill>
                      <a:schemeClr val="accent1">
                        <a:lumMod val="40000"/>
                        <a:lumOff val="60000"/>
                      </a:schemeClr>
                    </a:solidFill>
                  </a:tcPr>
                </a:tc>
                <a:extLst>
                  <a:ext uri="{0D108BD9-81ED-4DB2-BD59-A6C34878D82A}">
                    <a16:rowId xmlns:a16="http://schemas.microsoft.com/office/drawing/2014/main" xmlns="" val="1294684443"/>
                  </a:ext>
                </a:extLst>
              </a:tr>
            </a:tbl>
          </a:graphicData>
        </a:graphic>
      </p:graphicFrame>
      <p:grpSp>
        <p:nvGrpSpPr>
          <p:cNvPr id="13" name="Grupa 12"/>
          <p:cNvGrpSpPr/>
          <p:nvPr/>
        </p:nvGrpSpPr>
        <p:grpSpPr>
          <a:xfrm>
            <a:off x="4052711" y="79022"/>
            <a:ext cx="5023556" cy="779247"/>
            <a:chOff x="4052711" y="79022"/>
            <a:chExt cx="5023556" cy="779247"/>
          </a:xfrm>
        </p:grpSpPr>
        <p:sp>
          <p:nvSpPr>
            <p:cNvPr id="14" name="Prostokąt 13">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54671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03199" y="958719"/>
            <a:ext cx="8641159" cy="581318"/>
          </a:xfrm>
        </p:spPr>
        <p:txBody>
          <a:bodyPr/>
          <a:lstStyle/>
          <a:p>
            <a:pPr marL="0" algn="ctr">
              <a:buNone/>
            </a:pPr>
            <a:r>
              <a:rPr lang="pl-PL" sz="2000" b="1" dirty="0" smtClean="0"/>
              <a:t>KRYTERIA FORMALNE</a:t>
            </a:r>
            <a:br>
              <a:rPr lang="pl-PL" sz="2000" b="1" dirty="0" smtClean="0"/>
            </a:br>
            <a:r>
              <a:rPr lang="pl-PL" sz="1600" dirty="0" smtClean="0"/>
              <a:t>(nieweryfikowane </a:t>
            </a:r>
            <a:r>
              <a:rPr lang="pl-PL" sz="1600" dirty="0"/>
              <a:t>na podstawie oświadczeń)</a:t>
            </a:r>
            <a:endParaRPr lang="pl-PL" sz="1600" b="1" dirty="0" smtClean="0"/>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3805764582"/>
              </p:ext>
            </p:extLst>
          </p:nvPr>
        </p:nvGraphicFramePr>
        <p:xfrm>
          <a:off x="0" y="1496907"/>
          <a:ext cx="9125894" cy="5200226"/>
        </p:xfrm>
        <a:graphic>
          <a:graphicData uri="http://schemas.openxmlformats.org/drawingml/2006/table">
            <a:tbl>
              <a:tblPr firstRow="1" bandRow="1">
                <a:tableStyleId>{5C22544A-7EE6-4342-B048-85BDC9FD1C3A}</a:tableStyleId>
              </a:tblPr>
              <a:tblGrid>
                <a:gridCol w="2192621">
                  <a:extLst>
                    <a:ext uri="{9D8B030D-6E8A-4147-A177-3AD203B41FA5}">
                      <a16:colId xmlns:a16="http://schemas.microsoft.com/office/drawing/2014/main" xmlns="" val="20001"/>
                    </a:ext>
                  </a:extLst>
                </a:gridCol>
                <a:gridCol w="6933273">
                  <a:extLst>
                    <a:ext uri="{9D8B030D-6E8A-4147-A177-3AD203B41FA5}">
                      <a16:colId xmlns:a16="http://schemas.microsoft.com/office/drawing/2014/main" xmlns="" val="20002"/>
                    </a:ext>
                  </a:extLst>
                </a:gridCol>
              </a:tblGrid>
              <a:tr h="288901">
                <a:tc>
                  <a:txBody>
                    <a:bodyPr/>
                    <a:lstStyle/>
                    <a:p>
                      <a:r>
                        <a:rPr lang="pl-PL" sz="1200" b="1" baseline="0" dirty="0" smtClean="0">
                          <a:solidFill>
                            <a:schemeClr val="bg1"/>
                          </a:solidFill>
                          <a:latin typeface="+mn-lt"/>
                        </a:rPr>
                        <a:t>Nazwa kryterium 	</a:t>
                      </a:r>
                    </a:p>
                  </a:txBody>
                  <a:tcPr/>
                </a:tc>
                <a:tc>
                  <a:txBody>
                    <a:bodyPr/>
                    <a:lstStyle/>
                    <a:p>
                      <a:pPr algn="l"/>
                      <a:r>
                        <a:rPr lang="pl-PL" sz="1200" b="1" baseline="0" dirty="0" smtClean="0">
                          <a:solidFill>
                            <a:schemeClr val="bg1"/>
                          </a:solidFill>
                          <a:latin typeface="+mn-lt"/>
                        </a:rPr>
                        <a:t>Potencjał finansowy</a:t>
                      </a:r>
                      <a:endParaRPr lang="pl-PL" sz="1200" b="1" baseline="0" dirty="0" smtClean="0">
                        <a:solidFill>
                          <a:schemeClr val="bg1"/>
                        </a:solidFill>
                        <a:latin typeface="+mn-lt"/>
                      </a:endParaRPr>
                    </a:p>
                  </a:txBody>
                  <a:tcPr/>
                </a:tc>
                <a:extLst>
                  <a:ext uri="{0D108BD9-81ED-4DB2-BD59-A6C34878D82A}">
                    <a16:rowId xmlns:a16="http://schemas.microsoft.com/office/drawing/2014/main" xmlns="" val="10000"/>
                  </a:ext>
                </a:extLst>
              </a:tr>
              <a:tr h="49113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Brzmienie i definicja kryterium</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Wnioskodawca oraz partnerzy (o ile dotyczy), ponoszący wydatki w danym projekcie ze środków europejskich, posiadają łączny obrót za ostatni zatwierdzony rok obrotowy zgodnie z ustawą o rachunkowości z dnia 29 września 1994 r. (jeśli dotyczy) lub za ostatni zamknięty i zatwierdzony rok kalendarzowy równy lub wyższy od średnich rocznych wydatków w ocenianym projekcie.</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zostanie zweryfikowane na podstawie zapisów wniosku o dofinansowanie projektu.</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Za obrót należy przyjąć sumę przychodów uzyskanych przez dany podmiot na poziomie ustalania wyniku działalności gospodarczej – tzn. jest to suma przychodów ze sprzedaży netto, pozostałych przychodów operacyjnych oraz przychodów finansowych. W przypadku podmiotów nieprowadzących działalności gospodarczej i jednocześnie niebędących jednostkami sektora finansów publicznych jako obroty należy rozumieć wartość przychodów (w tym przychodów osiągniętych z tytułu otrzymanego dofinansowania na realizację projektów) osiągniętych w poprzednim roku przez danego Wnioskodawcę/ Partnera. W przypadku partnerstwa kilku podmiotów badany jest łączny obrót wszystkich podmiotów wchodzących w skład partnerstwa nie będących jednostką sektora finansów publicznych i odnoszony jest do wydatków ponoszonych w projekcie przez te podmioty.</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W przypadku podmiotów realizujących projekty, w których udzielane jest/było wsparcie zwrotne w postaci pożyczek lub poręczeń, w wartości obrotu należy uwzględnić kwotę kapitału pożyczkowego </a:t>
                      </a:r>
                      <a:br>
                        <a:rPr lang="pl-PL" sz="1200" kern="1200" baseline="0" dirty="0" smtClean="0">
                          <a:solidFill>
                            <a:schemeClr val="dk1"/>
                          </a:solidFill>
                          <a:latin typeface="+mn-lt"/>
                          <a:ea typeface="+mn-ea"/>
                          <a:cs typeface="+mn-cs"/>
                        </a:rPr>
                      </a:br>
                      <a:r>
                        <a:rPr lang="pl-PL" sz="1200" kern="1200" baseline="0" dirty="0" smtClean="0">
                          <a:solidFill>
                            <a:schemeClr val="dk1"/>
                          </a:solidFill>
                          <a:latin typeface="+mn-lt"/>
                          <a:ea typeface="+mn-ea"/>
                          <a:cs typeface="+mn-cs"/>
                        </a:rPr>
                        <a:t>i poręczeniowego, jakim dysponowali Wnioskodawca/Partnerzy (o ile dotyczy) w poprzednim zamkniętym roku obrotowym.</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nie dotyczy jednostek sektora finansów publicznych, w tym projektów partnerskich w których liderem jest jednostka sektora finansów publicznych.</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xmlns="" val="10001"/>
                  </a:ext>
                </a:extLst>
              </a:tr>
            </a:tbl>
          </a:graphicData>
        </a:graphic>
      </p:graphicFrame>
      <p:grpSp>
        <p:nvGrpSpPr>
          <p:cNvPr id="13" name="Grupa 12"/>
          <p:cNvGrpSpPr/>
          <p:nvPr/>
        </p:nvGrpSpPr>
        <p:grpSpPr>
          <a:xfrm>
            <a:off x="4052711" y="79022"/>
            <a:ext cx="5023556" cy="779247"/>
            <a:chOff x="4052711" y="79022"/>
            <a:chExt cx="5023556" cy="779247"/>
          </a:xfrm>
        </p:grpSpPr>
        <p:sp>
          <p:nvSpPr>
            <p:cNvPr id="14" name="Prostokąt 13">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18036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03199" y="958719"/>
            <a:ext cx="8641159" cy="581318"/>
          </a:xfrm>
        </p:spPr>
        <p:txBody>
          <a:bodyPr/>
          <a:lstStyle/>
          <a:p>
            <a:pPr marL="0" algn="ctr">
              <a:buNone/>
            </a:pPr>
            <a:r>
              <a:rPr lang="pl-PL" sz="2000" b="1" dirty="0" smtClean="0"/>
              <a:t>KRYTERIA FORMALNE</a:t>
            </a:r>
            <a:br>
              <a:rPr lang="pl-PL" sz="2000" b="1" dirty="0" smtClean="0"/>
            </a:br>
            <a:r>
              <a:rPr lang="pl-PL" sz="1600" dirty="0" smtClean="0"/>
              <a:t>(nieweryfikowane </a:t>
            </a:r>
            <a:r>
              <a:rPr lang="pl-PL" sz="1600" dirty="0"/>
              <a:t>na podstawie oświadczeń)</a:t>
            </a:r>
            <a:endParaRPr lang="pl-PL" sz="1600" b="1" dirty="0" smtClean="0"/>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2845536269"/>
              </p:ext>
            </p:extLst>
          </p:nvPr>
        </p:nvGraphicFramePr>
        <p:xfrm>
          <a:off x="0" y="1496907"/>
          <a:ext cx="9125894" cy="3724302"/>
        </p:xfrm>
        <a:graphic>
          <a:graphicData uri="http://schemas.openxmlformats.org/drawingml/2006/table">
            <a:tbl>
              <a:tblPr firstRow="1" bandRow="1">
                <a:tableStyleId>{5C22544A-7EE6-4342-B048-85BDC9FD1C3A}</a:tableStyleId>
              </a:tblPr>
              <a:tblGrid>
                <a:gridCol w="2192621">
                  <a:extLst>
                    <a:ext uri="{9D8B030D-6E8A-4147-A177-3AD203B41FA5}">
                      <a16:colId xmlns:a16="http://schemas.microsoft.com/office/drawing/2014/main" xmlns="" val="20001"/>
                    </a:ext>
                  </a:extLst>
                </a:gridCol>
                <a:gridCol w="6933273">
                  <a:extLst>
                    <a:ext uri="{9D8B030D-6E8A-4147-A177-3AD203B41FA5}">
                      <a16:colId xmlns:a16="http://schemas.microsoft.com/office/drawing/2014/main" xmlns="" val="20002"/>
                    </a:ext>
                  </a:extLst>
                </a:gridCol>
              </a:tblGrid>
              <a:tr h="235594">
                <a:tc>
                  <a:txBody>
                    <a:bodyPr/>
                    <a:lstStyle/>
                    <a:p>
                      <a:r>
                        <a:rPr lang="pl-PL" sz="1200" b="1" baseline="0" dirty="0" smtClean="0">
                          <a:solidFill>
                            <a:schemeClr val="bg1"/>
                          </a:solidFill>
                          <a:latin typeface="+mn-lt"/>
                        </a:rPr>
                        <a:t>Nazwa kryterium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1" baseline="0" dirty="0" smtClean="0">
                          <a:solidFill>
                            <a:schemeClr val="bg1"/>
                          </a:solidFill>
                          <a:latin typeface="+mn-lt"/>
                        </a:rPr>
                        <a:t>Potencjał finansowy cd</a:t>
                      </a:r>
                      <a:r>
                        <a:rPr lang="pl-PL" sz="1200" b="1" baseline="0" dirty="0" smtClean="0">
                          <a:solidFill>
                            <a:schemeClr val="bg1"/>
                          </a:solidFill>
                          <a:latin typeface="+mn-lt"/>
                        </a:rPr>
                        <a:t>.</a:t>
                      </a:r>
                    </a:p>
                  </a:txBody>
                  <a:tcPr/>
                </a:tc>
                <a:extLst>
                  <a:ext uri="{0D108BD9-81ED-4DB2-BD59-A6C34878D82A}">
                    <a16:rowId xmlns:a16="http://schemas.microsoft.com/office/drawing/2014/main" xmlns="" val="10000"/>
                  </a:ext>
                </a:extLst>
              </a:tr>
              <a:tr h="706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Brzmienie i definicja kryterium cd.</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W przypadku gdy projekt trwa dłużej niż jeden rok kalendarzowy należy wartość obrotów odnieść do średnich rocznych wydatków w ocenianym projekcie (wartość wydatków w stosunku do liczby lat kalendarzowych, w których realizowany jest projekt).</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IOK dopuszcza możliwość poprawy/uzupełnienia wniosku o dofinansowanie w zakresie kryterium w sposób skutkujący spełnieniem kryterium z wyjątkiem sytuacji, gdy stwierdzone uchybienia powodują niespełnienie kryterium w sposób uniemożliwiający jego uzupełnienie (np. przedłożone we wniosku informacje w sposób nie budzący wątpliwości potwierdzają, że wartość obrotów jest niższa od średnich rocznych wydatków </a:t>
                      </a:r>
                      <a:br>
                        <a:rPr lang="pl-PL" sz="1200" kern="1200" baseline="0" dirty="0" smtClean="0">
                          <a:solidFill>
                            <a:schemeClr val="dk1"/>
                          </a:solidFill>
                          <a:latin typeface="+mn-lt"/>
                          <a:ea typeface="+mn-ea"/>
                          <a:cs typeface="+mn-cs"/>
                        </a:rPr>
                      </a:br>
                      <a:r>
                        <a:rPr lang="pl-PL" sz="1200" kern="1200" baseline="0" dirty="0" smtClean="0">
                          <a:solidFill>
                            <a:schemeClr val="dk1"/>
                          </a:solidFill>
                          <a:latin typeface="+mn-lt"/>
                          <a:ea typeface="+mn-ea"/>
                          <a:cs typeface="+mn-cs"/>
                        </a:rPr>
                        <a:t>w projekcie).</a:t>
                      </a:r>
                    </a:p>
                  </a:txBody>
                  <a:tcPr>
                    <a:solidFill>
                      <a:schemeClr val="accent1">
                        <a:lumMod val="40000"/>
                        <a:lumOff val="60000"/>
                      </a:schemeClr>
                    </a:solidFill>
                  </a:tcPr>
                </a:tc>
                <a:extLst>
                  <a:ext uri="{0D108BD9-81ED-4DB2-BD59-A6C34878D82A}">
                    <a16:rowId xmlns:a16="http://schemas.microsoft.com/office/drawing/2014/main" xmlns="" val="10001"/>
                  </a:ext>
                </a:extLst>
              </a:tr>
              <a:tr h="7067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Opis znaczenia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Tak/Nie/Nie dotyczy</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Dopuszcza się jednokrotne skierowanie projektu do poprawy/uzupełnienia w zakresie skutkującym spełnieniem kryterium. Niespełnienie kryterium po wezwaniu do uzupełnienia/ poprawy skutkuje odrzuceniem projektu</a:t>
                      </a:r>
                    </a:p>
                  </a:txBody>
                  <a:tcPr>
                    <a:solidFill>
                      <a:schemeClr val="accent1">
                        <a:lumMod val="40000"/>
                        <a:lumOff val="60000"/>
                      </a:schemeClr>
                    </a:solidFill>
                  </a:tcPr>
                </a:tc>
                <a:extLst>
                  <a:ext uri="{0D108BD9-81ED-4DB2-BD59-A6C34878D82A}">
                    <a16:rowId xmlns:a16="http://schemas.microsoft.com/office/drawing/2014/main" xmlns="" val="3092490200"/>
                  </a:ext>
                </a:extLst>
              </a:tr>
              <a:tr h="7067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Sposób weryfikacji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weryfikowane jest na podstawie zapisów wniosku o dofinansowanie projektu w części Potencjał Wnioskodawcy i Partnerów (pkt. 4.3). Kryterium nie dotyczy wniosków składanych przez jednostki samorządu terytorialnego (gminy i powiaty).</a:t>
                      </a:r>
                    </a:p>
                  </a:txBody>
                  <a:tcPr>
                    <a:solidFill>
                      <a:schemeClr val="accent1">
                        <a:lumMod val="40000"/>
                        <a:lumOff val="60000"/>
                      </a:schemeClr>
                    </a:solidFill>
                  </a:tcPr>
                </a:tc>
                <a:extLst>
                  <a:ext uri="{0D108BD9-81ED-4DB2-BD59-A6C34878D82A}">
                    <a16:rowId xmlns:a16="http://schemas.microsoft.com/office/drawing/2014/main" xmlns="" val="2526572183"/>
                  </a:ext>
                </a:extLst>
              </a:tr>
            </a:tbl>
          </a:graphicData>
        </a:graphic>
      </p:graphicFrame>
      <p:grpSp>
        <p:nvGrpSpPr>
          <p:cNvPr id="13" name="Grupa 12"/>
          <p:cNvGrpSpPr/>
          <p:nvPr/>
        </p:nvGrpSpPr>
        <p:grpSpPr>
          <a:xfrm>
            <a:off x="4052711" y="79022"/>
            <a:ext cx="5023556" cy="779247"/>
            <a:chOff x="4052711" y="79022"/>
            <a:chExt cx="5023556" cy="779247"/>
          </a:xfrm>
        </p:grpSpPr>
        <p:sp>
          <p:nvSpPr>
            <p:cNvPr id="14" name="Prostokąt 13">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744717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03199" y="958719"/>
            <a:ext cx="8641159" cy="581318"/>
          </a:xfrm>
        </p:spPr>
        <p:txBody>
          <a:bodyPr/>
          <a:lstStyle/>
          <a:p>
            <a:pPr marL="0" algn="ctr">
              <a:buNone/>
            </a:pPr>
            <a:r>
              <a:rPr lang="pl-PL" sz="2000" b="1" dirty="0" smtClean="0"/>
              <a:t>KRYTERIA FORMALNE</a:t>
            </a:r>
            <a:br>
              <a:rPr lang="pl-PL" sz="2000" b="1" dirty="0" smtClean="0"/>
            </a:br>
            <a:r>
              <a:rPr lang="pl-PL" sz="1600" dirty="0" smtClean="0"/>
              <a:t>(nieweryfikowane </a:t>
            </a:r>
            <a:r>
              <a:rPr lang="pl-PL" sz="1600" dirty="0"/>
              <a:t>na podstawie oświadczeń)</a:t>
            </a:r>
            <a:endParaRPr lang="pl-PL" sz="1600" b="1" dirty="0" smtClean="0"/>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598797372"/>
              </p:ext>
            </p:extLst>
          </p:nvPr>
        </p:nvGraphicFramePr>
        <p:xfrm>
          <a:off x="0" y="1496907"/>
          <a:ext cx="9125894" cy="3358542"/>
        </p:xfrm>
        <a:graphic>
          <a:graphicData uri="http://schemas.openxmlformats.org/drawingml/2006/table">
            <a:tbl>
              <a:tblPr firstRow="1" bandRow="1">
                <a:tableStyleId>{5C22544A-7EE6-4342-B048-85BDC9FD1C3A}</a:tableStyleId>
              </a:tblPr>
              <a:tblGrid>
                <a:gridCol w="2192621">
                  <a:extLst>
                    <a:ext uri="{9D8B030D-6E8A-4147-A177-3AD203B41FA5}">
                      <a16:colId xmlns:a16="http://schemas.microsoft.com/office/drawing/2014/main" xmlns="" val="20001"/>
                    </a:ext>
                  </a:extLst>
                </a:gridCol>
                <a:gridCol w="6933273">
                  <a:extLst>
                    <a:ext uri="{9D8B030D-6E8A-4147-A177-3AD203B41FA5}">
                      <a16:colId xmlns:a16="http://schemas.microsoft.com/office/drawing/2014/main" xmlns="" val="20002"/>
                    </a:ext>
                  </a:extLst>
                </a:gridCol>
              </a:tblGrid>
              <a:tr h="235594">
                <a:tc>
                  <a:txBody>
                    <a:bodyPr/>
                    <a:lstStyle/>
                    <a:p>
                      <a:r>
                        <a:rPr lang="pl-PL" sz="1200" b="1" baseline="0" dirty="0" smtClean="0">
                          <a:solidFill>
                            <a:schemeClr val="bg1"/>
                          </a:solidFill>
                          <a:latin typeface="+mn-lt"/>
                        </a:rPr>
                        <a:t>Nazwa kryterium 	</a:t>
                      </a:r>
                    </a:p>
                  </a:txBody>
                  <a:tcPr/>
                </a:tc>
                <a:tc>
                  <a:txBody>
                    <a:bodyPr/>
                    <a:lstStyle/>
                    <a:p>
                      <a:pPr algn="l"/>
                      <a:r>
                        <a:rPr lang="pl-PL" sz="1200" b="1" baseline="0" dirty="0" smtClean="0">
                          <a:solidFill>
                            <a:schemeClr val="bg1"/>
                          </a:solidFill>
                          <a:latin typeface="+mn-lt"/>
                        </a:rPr>
                        <a:t>Wkład własny</a:t>
                      </a:r>
                    </a:p>
                  </a:txBody>
                  <a:tcPr/>
                </a:tc>
                <a:extLst>
                  <a:ext uri="{0D108BD9-81ED-4DB2-BD59-A6C34878D82A}">
                    <a16:rowId xmlns:a16="http://schemas.microsoft.com/office/drawing/2014/main" xmlns="" val="10000"/>
                  </a:ext>
                </a:extLst>
              </a:tr>
              <a:tr h="706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Brzmienie i definicja kryterium</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W ramach kryterium weryfikowane będzie, czy Wnioskodawca/Beneficjent zapewnił wkład własny </a:t>
                      </a:r>
                      <a:br>
                        <a:rPr lang="pl-PL" sz="1200" kern="1200" baseline="0" dirty="0" smtClean="0">
                          <a:solidFill>
                            <a:schemeClr val="dk1"/>
                          </a:solidFill>
                          <a:latin typeface="+mn-lt"/>
                          <a:ea typeface="+mn-ea"/>
                          <a:cs typeface="+mn-cs"/>
                        </a:rPr>
                      </a:br>
                      <a:r>
                        <a:rPr lang="pl-PL" sz="1200" kern="1200" baseline="0" dirty="0" smtClean="0">
                          <a:solidFill>
                            <a:schemeClr val="dk1"/>
                          </a:solidFill>
                          <a:latin typeface="+mn-lt"/>
                          <a:ea typeface="+mn-ea"/>
                          <a:cs typeface="+mn-cs"/>
                        </a:rPr>
                        <a:t>w wysokości co najmniej 5% wydatków kwalifikowalnych.</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IOK dopuszcza możliwość poprawy/uzupełnienia wniosku o dofinansowanie w zakresie kryterium w sposób skutkujący jego spełnieniem. W trakcie realizacji projektu w uzasadnionych sytuacjach za zgodą IOK dopuszcza się zmianę poziomu wkładu własnego. Kryterium weryfikowane jest na podstawie zapisów wniosku o dofinansowanie projektu.</a:t>
                      </a:r>
                    </a:p>
                  </a:txBody>
                  <a:tcPr>
                    <a:solidFill>
                      <a:schemeClr val="accent1">
                        <a:lumMod val="40000"/>
                        <a:lumOff val="60000"/>
                      </a:schemeClr>
                    </a:solidFill>
                  </a:tcPr>
                </a:tc>
                <a:extLst>
                  <a:ext uri="{0D108BD9-81ED-4DB2-BD59-A6C34878D82A}">
                    <a16:rowId xmlns:a16="http://schemas.microsoft.com/office/drawing/2014/main" xmlns="" val="10001"/>
                  </a:ext>
                </a:extLst>
              </a:tr>
              <a:tr h="7067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Opis znaczenia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Tak/Nie</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Dopuszcza się jednokrotne skierowanie projektu do poprawy/uzupełnienia w zakresie skutkującym spełnieniem kryterium. Niespełnienie kryterium po wezwaniu do uzupełnienia/ poprawy skutkuje odrzuceniem projektu</a:t>
                      </a:r>
                    </a:p>
                  </a:txBody>
                  <a:tcPr>
                    <a:solidFill>
                      <a:schemeClr val="accent1">
                        <a:lumMod val="40000"/>
                        <a:lumOff val="60000"/>
                      </a:schemeClr>
                    </a:solidFill>
                  </a:tcPr>
                </a:tc>
                <a:extLst>
                  <a:ext uri="{0D108BD9-81ED-4DB2-BD59-A6C34878D82A}">
                    <a16:rowId xmlns:a16="http://schemas.microsoft.com/office/drawing/2014/main" xmlns="" val="3092490200"/>
                  </a:ext>
                </a:extLst>
              </a:tr>
              <a:tr h="7067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Sposób weryfikacji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jest weryfikowane na podstawie zapisów wniosku o dofinansowanie w części Budżet projektu, Szczegółowy budżet projektu oraz w części Wkład własny, w tym informacja o wkładzie niepieniężnym wraz ze sposobem jego wyceny (pkt 7.4).</a:t>
                      </a:r>
                    </a:p>
                  </a:txBody>
                  <a:tcPr>
                    <a:solidFill>
                      <a:schemeClr val="accent1">
                        <a:lumMod val="40000"/>
                        <a:lumOff val="60000"/>
                      </a:schemeClr>
                    </a:solidFill>
                  </a:tcPr>
                </a:tc>
                <a:extLst>
                  <a:ext uri="{0D108BD9-81ED-4DB2-BD59-A6C34878D82A}">
                    <a16:rowId xmlns:a16="http://schemas.microsoft.com/office/drawing/2014/main" xmlns="" val="2526572183"/>
                  </a:ext>
                </a:extLst>
              </a:tr>
            </a:tbl>
          </a:graphicData>
        </a:graphic>
      </p:graphicFrame>
      <p:grpSp>
        <p:nvGrpSpPr>
          <p:cNvPr id="13" name="Grupa 12"/>
          <p:cNvGrpSpPr/>
          <p:nvPr/>
        </p:nvGrpSpPr>
        <p:grpSpPr>
          <a:xfrm>
            <a:off x="4052711" y="79022"/>
            <a:ext cx="5023556" cy="779247"/>
            <a:chOff x="4052711" y="79022"/>
            <a:chExt cx="5023556" cy="779247"/>
          </a:xfrm>
        </p:grpSpPr>
        <p:sp>
          <p:nvSpPr>
            <p:cNvPr id="14" name="Prostokąt 13">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85482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03199" y="958719"/>
            <a:ext cx="8641159" cy="581318"/>
          </a:xfrm>
        </p:spPr>
        <p:txBody>
          <a:bodyPr/>
          <a:lstStyle/>
          <a:p>
            <a:pPr marL="0" algn="ctr">
              <a:buNone/>
            </a:pPr>
            <a:r>
              <a:rPr lang="pl-PL" sz="2000" b="1" dirty="0" smtClean="0"/>
              <a:t>KRYTERIA FORMALNE</a:t>
            </a:r>
            <a:br>
              <a:rPr lang="pl-PL" sz="2000" b="1" dirty="0" smtClean="0"/>
            </a:br>
            <a:r>
              <a:rPr lang="pl-PL" sz="1600" dirty="0" smtClean="0"/>
              <a:t>(nieweryfikowane </a:t>
            </a:r>
            <a:r>
              <a:rPr lang="pl-PL" sz="1600" dirty="0"/>
              <a:t>na podstawie oświadczeń)</a:t>
            </a:r>
            <a:endParaRPr lang="pl-PL" sz="1600" b="1" dirty="0" smtClean="0"/>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1726699354"/>
              </p:ext>
            </p:extLst>
          </p:nvPr>
        </p:nvGraphicFramePr>
        <p:xfrm>
          <a:off x="0" y="1496908"/>
          <a:ext cx="9125894" cy="1946516"/>
        </p:xfrm>
        <a:graphic>
          <a:graphicData uri="http://schemas.openxmlformats.org/drawingml/2006/table">
            <a:tbl>
              <a:tblPr firstRow="1" bandRow="1">
                <a:tableStyleId>{5C22544A-7EE6-4342-B048-85BDC9FD1C3A}</a:tableStyleId>
              </a:tblPr>
              <a:tblGrid>
                <a:gridCol w="2192621">
                  <a:extLst>
                    <a:ext uri="{9D8B030D-6E8A-4147-A177-3AD203B41FA5}">
                      <a16:colId xmlns:a16="http://schemas.microsoft.com/office/drawing/2014/main" xmlns="" val="20001"/>
                    </a:ext>
                  </a:extLst>
                </a:gridCol>
                <a:gridCol w="6933273">
                  <a:extLst>
                    <a:ext uri="{9D8B030D-6E8A-4147-A177-3AD203B41FA5}">
                      <a16:colId xmlns:a16="http://schemas.microsoft.com/office/drawing/2014/main" xmlns="" val="20002"/>
                    </a:ext>
                  </a:extLst>
                </a:gridCol>
              </a:tblGrid>
              <a:tr h="250857">
                <a:tc>
                  <a:txBody>
                    <a:bodyPr/>
                    <a:lstStyle/>
                    <a:p>
                      <a:r>
                        <a:rPr lang="pl-PL" sz="1200" b="1" baseline="0" dirty="0" smtClean="0">
                          <a:solidFill>
                            <a:schemeClr val="bg1"/>
                          </a:solidFill>
                          <a:latin typeface="+mn-lt"/>
                        </a:rPr>
                        <a:t>Nazwa kryterium 	</a:t>
                      </a:r>
                    </a:p>
                  </a:txBody>
                  <a:tcPr/>
                </a:tc>
                <a:tc>
                  <a:txBody>
                    <a:bodyPr/>
                    <a:lstStyle/>
                    <a:p>
                      <a:pPr algn="l"/>
                      <a:r>
                        <a:rPr lang="pl-PL" sz="1200" b="1" baseline="0" dirty="0" smtClean="0">
                          <a:solidFill>
                            <a:schemeClr val="bg1"/>
                          </a:solidFill>
                          <a:latin typeface="+mn-lt"/>
                        </a:rPr>
                        <a:t>Minimalna wartość projektu</a:t>
                      </a:r>
                    </a:p>
                  </a:txBody>
                  <a:tcPr/>
                </a:tc>
                <a:extLst>
                  <a:ext uri="{0D108BD9-81ED-4DB2-BD59-A6C34878D82A}">
                    <a16:rowId xmlns:a16="http://schemas.microsoft.com/office/drawing/2014/main" xmlns="" val="10000"/>
                  </a:ext>
                </a:extLst>
              </a:tr>
              <a:tr h="752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Brzmienie i definicja kryterium</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W ramach kryterium weryfikowane będzie, czy wartość projektu wynosi co najmniej 1 000 000 PLN.</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weryfikowane jest wyłącznie podczas oceny na podstawie zapisów wniosku o dofinansowanie.</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Dopuszcza się zmianę minimalnej wartości projektu w trakcie jego realizacji.</a:t>
                      </a:r>
                    </a:p>
                  </a:txBody>
                  <a:tcPr>
                    <a:solidFill>
                      <a:schemeClr val="accent1">
                        <a:lumMod val="40000"/>
                        <a:lumOff val="60000"/>
                      </a:schemeClr>
                    </a:solidFill>
                  </a:tcPr>
                </a:tc>
                <a:extLst>
                  <a:ext uri="{0D108BD9-81ED-4DB2-BD59-A6C34878D82A}">
                    <a16:rowId xmlns:a16="http://schemas.microsoft.com/office/drawing/2014/main" xmlns="" val="10001"/>
                  </a:ext>
                </a:extLst>
              </a:tr>
              <a:tr h="4180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Opis znaczenia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Tak/Nie</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(niespełnienie kryterium oznacza odrzucenie projektu)</a:t>
                      </a:r>
                    </a:p>
                  </a:txBody>
                  <a:tcPr>
                    <a:solidFill>
                      <a:schemeClr val="accent1">
                        <a:lumMod val="40000"/>
                        <a:lumOff val="60000"/>
                      </a:schemeClr>
                    </a:solidFill>
                  </a:tcPr>
                </a:tc>
                <a:extLst>
                  <a:ext uri="{0D108BD9-81ED-4DB2-BD59-A6C34878D82A}">
                    <a16:rowId xmlns:a16="http://schemas.microsoft.com/office/drawing/2014/main" xmlns="" val="3092490200"/>
                  </a:ext>
                </a:extLst>
              </a:tr>
              <a:tr h="392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Sposób weryfikacji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jest weryfikowane na podstawie zapisów wniosku o dofinansowanie w części Budżet projektu.</a:t>
                      </a:r>
                    </a:p>
                  </a:txBody>
                  <a:tcPr>
                    <a:solidFill>
                      <a:schemeClr val="accent1">
                        <a:lumMod val="40000"/>
                        <a:lumOff val="60000"/>
                      </a:schemeClr>
                    </a:solidFill>
                  </a:tcPr>
                </a:tc>
                <a:extLst>
                  <a:ext uri="{0D108BD9-81ED-4DB2-BD59-A6C34878D82A}">
                    <a16:rowId xmlns:a16="http://schemas.microsoft.com/office/drawing/2014/main" xmlns="" val="2526572183"/>
                  </a:ext>
                </a:extLst>
              </a:tr>
            </a:tbl>
          </a:graphicData>
        </a:graphic>
      </p:graphicFrame>
      <p:grpSp>
        <p:nvGrpSpPr>
          <p:cNvPr id="13" name="Grupa 12"/>
          <p:cNvGrpSpPr/>
          <p:nvPr/>
        </p:nvGrpSpPr>
        <p:grpSpPr>
          <a:xfrm>
            <a:off x="4052711" y="79022"/>
            <a:ext cx="5023556" cy="779247"/>
            <a:chOff x="4052711" y="79022"/>
            <a:chExt cx="5023556" cy="779247"/>
          </a:xfrm>
        </p:grpSpPr>
        <p:sp>
          <p:nvSpPr>
            <p:cNvPr id="14" name="Prostokąt 13">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679457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03199" y="958719"/>
            <a:ext cx="8641159" cy="581318"/>
          </a:xfrm>
        </p:spPr>
        <p:txBody>
          <a:bodyPr/>
          <a:lstStyle/>
          <a:p>
            <a:pPr marL="0" algn="ctr">
              <a:buNone/>
            </a:pPr>
            <a:r>
              <a:rPr lang="pl-PL" sz="2000" b="1" dirty="0" smtClean="0"/>
              <a:t>KRYTERIA FORMALNE</a:t>
            </a:r>
            <a:br>
              <a:rPr lang="pl-PL" sz="2000" b="1" dirty="0" smtClean="0"/>
            </a:br>
            <a:r>
              <a:rPr lang="pl-PL" sz="1600" dirty="0" smtClean="0"/>
              <a:t>(nieweryfikowane </a:t>
            </a:r>
            <a:r>
              <a:rPr lang="pl-PL" sz="1600" dirty="0"/>
              <a:t>na podstawie oświadczeń)</a:t>
            </a:r>
            <a:endParaRPr lang="pl-PL" sz="1600" b="1" dirty="0" smtClean="0"/>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2102711197"/>
              </p:ext>
            </p:extLst>
          </p:nvPr>
        </p:nvGraphicFramePr>
        <p:xfrm>
          <a:off x="0" y="1496908"/>
          <a:ext cx="9125894" cy="4572000"/>
        </p:xfrm>
        <a:graphic>
          <a:graphicData uri="http://schemas.openxmlformats.org/drawingml/2006/table">
            <a:tbl>
              <a:tblPr firstRow="1" bandRow="1">
                <a:tableStyleId>{5C22544A-7EE6-4342-B048-85BDC9FD1C3A}</a:tableStyleId>
              </a:tblPr>
              <a:tblGrid>
                <a:gridCol w="2192621">
                  <a:extLst>
                    <a:ext uri="{9D8B030D-6E8A-4147-A177-3AD203B41FA5}">
                      <a16:colId xmlns:a16="http://schemas.microsoft.com/office/drawing/2014/main" xmlns="" val="20001"/>
                    </a:ext>
                  </a:extLst>
                </a:gridCol>
                <a:gridCol w="6933273">
                  <a:extLst>
                    <a:ext uri="{9D8B030D-6E8A-4147-A177-3AD203B41FA5}">
                      <a16:colId xmlns:a16="http://schemas.microsoft.com/office/drawing/2014/main" xmlns="" val="20002"/>
                    </a:ext>
                  </a:extLst>
                </a:gridCol>
              </a:tblGrid>
              <a:tr h="250857">
                <a:tc>
                  <a:txBody>
                    <a:bodyPr/>
                    <a:lstStyle/>
                    <a:p>
                      <a:r>
                        <a:rPr lang="pl-PL" sz="1200" b="1" baseline="0" dirty="0" smtClean="0">
                          <a:solidFill>
                            <a:schemeClr val="bg1"/>
                          </a:solidFill>
                          <a:latin typeface="+mn-lt"/>
                        </a:rPr>
                        <a:t>Nazwa kryterium 	</a:t>
                      </a:r>
                    </a:p>
                  </a:txBody>
                  <a:tcPr/>
                </a:tc>
                <a:tc>
                  <a:txBody>
                    <a:bodyPr/>
                    <a:lstStyle/>
                    <a:p>
                      <a:pPr algn="l"/>
                      <a:r>
                        <a:rPr lang="pl-PL" sz="1200" b="1" baseline="0" dirty="0" smtClean="0">
                          <a:solidFill>
                            <a:schemeClr val="bg1"/>
                          </a:solidFill>
                          <a:latin typeface="+mn-lt"/>
                        </a:rPr>
                        <a:t>Kwalifikowalność Wnioskodawcy/Beneficjenta</a:t>
                      </a:r>
                    </a:p>
                  </a:txBody>
                  <a:tcPr/>
                </a:tc>
                <a:extLst>
                  <a:ext uri="{0D108BD9-81ED-4DB2-BD59-A6C34878D82A}">
                    <a16:rowId xmlns:a16="http://schemas.microsoft.com/office/drawing/2014/main" xmlns="" val="10000"/>
                  </a:ext>
                </a:extLst>
              </a:tr>
              <a:tr h="752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Brzmienie i definicja kryterium</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W ramach tego kryterium sprawdzane będzie, czy Wnioskodawca/Beneficjent jest uprawniony do ubiegania się o wsparcie w ramach ogłoszonego konkursu. Wnioskodawcą/Beneficjentem mogą być:</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kern="1200" baseline="0" dirty="0" smtClean="0">
                          <a:solidFill>
                            <a:schemeClr val="dk1"/>
                          </a:solidFill>
                          <a:latin typeface="+mn-lt"/>
                          <a:ea typeface="+mn-ea"/>
                          <a:cs typeface="+mn-cs"/>
                        </a:rPr>
                        <a:t>spółki jawne, partnerskie, komandytowe, akcyjne, z ograniczoną odpowiedzialnością;</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kern="1200" baseline="0" dirty="0" smtClean="0">
                          <a:solidFill>
                            <a:schemeClr val="dk1"/>
                          </a:solidFill>
                          <a:latin typeface="+mn-lt"/>
                          <a:ea typeface="+mn-ea"/>
                          <a:cs typeface="+mn-cs"/>
                        </a:rPr>
                        <a:t>spółki cywilne prowadzące działalność w oparciu o umowę zawartą na podstawie Kodeksu cywilnego,</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kern="1200" baseline="0" dirty="0" smtClean="0">
                          <a:solidFill>
                            <a:schemeClr val="dk1"/>
                          </a:solidFill>
                          <a:latin typeface="+mn-lt"/>
                          <a:ea typeface="+mn-ea"/>
                          <a:cs typeface="+mn-cs"/>
                        </a:rPr>
                        <a:t>osoby fizyczne prowadzące działalność gospodarczą,</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kern="1200" baseline="0" dirty="0" smtClean="0">
                          <a:solidFill>
                            <a:schemeClr val="dk1"/>
                          </a:solidFill>
                          <a:latin typeface="+mn-lt"/>
                          <a:ea typeface="+mn-ea"/>
                          <a:cs typeface="+mn-cs"/>
                        </a:rPr>
                        <a:t>jednostki samorządu terytorialnego w tym samorządowe jednostki organizacyjne,</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kern="1200" baseline="0" dirty="0" smtClean="0">
                          <a:solidFill>
                            <a:schemeClr val="dk1"/>
                          </a:solidFill>
                          <a:latin typeface="+mn-lt"/>
                          <a:ea typeface="+mn-ea"/>
                          <a:cs typeface="+mn-cs"/>
                        </a:rPr>
                        <a:t>spółdzielnie,</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kern="1200" baseline="0" dirty="0" smtClean="0">
                          <a:solidFill>
                            <a:schemeClr val="dk1"/>
                          </a:solidFill>
                          <a:latin typeface="+mn-lt"/>
                          <a:ea typeface="+mn-ea"/>
                          <a:cs typeface="+mn-cs"/>
                        </a:rPr>
                        <a:t>uczelnie,</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kern="1200" baseline="0" dirty="0" smtClean="0">
                          <a:solidFill>
                            <a:schemeClr val="dk1"/>
                          </a:solidFill>
                          <a:latin typeface="+mn-lt"/>
                          <a:ea typeface="+mn-ea"/>
                          <a:cs typeface="+mn-cs"/>
                        </a:rPr>
                        <a:t>samodzielne publiczne zakłady opieki zdrowotnej,</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kern="1200" baseline="0" dirty="0" smtClean="0">
                          <a:solidFill>
                            <a:schemeClr val="dk1"/>
                          </a:solidFill>
                          <a:latin typeface="+mn-lt"/>
                          <a:ea typeface="+mn-ea"/>
                          <a:cs typeface="+mn-cs"/>
                        </a:rPr>
                        <a:t>niepubliczne zakłady opieki zdrowotnej, organizacje pozarządowe,</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kern="1200" baseline="0" dirty="0" smtClean="0">
                          <a:solidFill>
                            <a:schemeClr val="dk1"/>
                          </a:solidFill>
                          <a:latin typeface="+mn-lt"/>
                          <a:ea typeface="+mn-ea"/>
                          <a:cs typeface="+mn-cs"/>
                        </a:rPr>
                        <a:t>związki zawodowe,</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kern="1200" baseline="0" dirty="0" smtClean="0">
                          <a:solidFill>
                            <a:schemeClr val="dk1"/>
                          </a:solidFill>
                          <a:latin typeface="+mn-lt"/>
                          <a:ea typeface="+mn-ea"/>
                          <a:cs typeface="+mn-cs"/>
                        </a:rPr>
                        <a:t>organizacje pracodawców,</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kern="1200" baseline="0" dirty="0" smtClean="0">
                          <a:solidFill>
                            <a:schemeClr val="dk1"/>
                          </a:solidFill>
                          <a:latin typeface="+mn-lt"/>
                          <a:ea typeface="+mn-ea"/>
                          <a:cs typeface="+mn-cs"/>
                        </a:rPr>
                        <a:t>samorząd gospodarczy i zawodowy,</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kern="1200" baseline="0" dirty="0" smtClean="0">
                          <a:solidFill>
                            <a:schemeClr val="dk1"/>
                          </a:solidFill>
                          <a:latin typeface="+mn-lt"/>
                          <a:ea typeface="+mn-ea"/>
                          <a:cs typeface="+mn-cs"/>
                        </a:rPr>
                        <a:t>wspólnoty mieszkaniowe,</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kern="1200" baseline="0" dirty="0" smtClean="0">
                          <a:solidFill>
                            <a:schemeClr val="dk1"/>
                          </a:solidFill>
                          <a:latin typeface="+mn-lt"/>
                          <a:ea typeface="+mn-ea"/>
                          <a:cs typeface="+mn-cs"/>
                        </a:rPr>
                        <a:t>szkoły,</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kern="1200" baseline="0" dirty="0" smtClean="0">
                          <a:solidFill>
                            <a:schemeClr val="dk1"/>
                          </a:solidFill>
                          <a:latin typeface="+mn-lt"/>
                          <a:ea typeface="+mn-ea"/>
                          <a:cs typeface="+mn-cs"/>
                        </a:rPr>
                        <a:t>placówki systemu oświaty,</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kern="1200" baseline="0" dirty="0" smtClean="0">
                          <a:solidFill>
                            <a:schemeClr val="dk1"/>
                          </a:solidFill>
                          <a:latin typeface="+mn-lt"/>
                          <a:ea typeface="+mn-ea"/>
                          <a:cs typeface="+mn-cs"/>
                        </a:rPr>
                        <a:t>inne jednostki organizacyjne systemu oświaty.</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weryfikowane jest na podstawie zapisów wniosku o dofinansowanie.</a:t>
                      </a:r>
                    </a:p>
                  </a:txBody>
                  <a:tcPr>
                    <a:solidFill>
                      <a:schemeClr val="accent1">
                        <a:lumMod val="40000"/>
                        <a:lumOff val="60000"/>
                      </a:schemeClr>
                    </a:solidFill>
                  </a:tcPr>
                </a:tc>
                <a:extLst>
                  <a:ext uri="{0D108BD9-81ED-4DB2-BD59-A6C34878D82A}">
                    <a16:rowId xmlns:a16="http://schemas.microsoft.com/office/drawing/2014/main" xmlns="" val="10001"/>
                  </a:ext>
                </a:extLst>
              </a:tr>
              <a:tr h="4180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Opis znaczenia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Tak/Nie</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(niespełnienie kryterium oznacza odrzucenie projektu)</a:t>
                      </a:r>
                    </a:p>
                  </a:txBody>
                  <a:tcPr>
                    <a:solidFill>
                      <a:schemeClr val="accent1">
                        <a:lumMod val="40000"/>
                        <a:lumOff val="60000"/>
                      </a:schemeClr>
                    </a:solidFill>
                  </a:tcPr>
                </a:tc>
                <a:extLst>
                  <a:ext uri="{0D108BD9-81ED-4DB2-BD59-A6C34878D82A}">
                    <a16:rowId xmlns:a16="http://schemas.microsoft.com/office/drawing/2014/main" xmlns="" val="3092490200"/>
                  </a:ext>
                </a:extLst>
              </a:tr>
              <a:tr h="392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Sposób weryfikacji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jest weryfikowane na podstawie zapisów wniosku o dofinansowanie w części Wnioskodawca/Beneficjent.</a:t>
                      </a:r>
                    </a:p>
                  </a:txBody>
                  <a:tcPr>
                    <a:solidFill>
                      <a:schemeClr val="accent1">
                        <a:lumMod val="40000"/>
                        <a:lumOff val="60000"/>
                      </a:schemeClr>
                    </a:solidFill>
                  </a:tcPr>
                </a:tc>
                <a:extLst>
                  <a:ext uri="{0D108BD9-81ED-4DB2-BD59-A6C34878D82A}">
                    <a16:rowId xmlns:a16="http://schemas.microsoft.com/office/drawing/2014/main" xmlns="" val="2526572183"/>
                  </a:ext>
                </a:extLst>
              </a:tr>
            </a:tbl>
          </a:graphicData>
        </a:graphic>
      </p:graphicFrame>
      <p:grpSp>
        <p:nvGrpSpPr>
          <p:cNvPr id="13" name="Grupa 12"/>
          <p:cNvGrpSpPr/>
          <p:nvPr/>
        </p:nvGrpSpPr>
        <p:grpSpPr>
          <a:xfrm>
            <a:off x="4052711" y="79022"/>
            <a:ext cx="5023556" cy="779247"/>
            <a:chOff x="4052711" y="79022"/>
            <a:chExt cx="5023556" cy="779247"/>
          </a:xfrm>
        </p:grpSpPr>
        <p:sp>
          <p:nvSpPr>
            <p:cNvPr id="14" name="Prostokąt 13">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827526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15900" y="971783"/>
            <a:ext cx="8458200" cy="5223918"/>
          </a:xfrm>
        </p:spPr>
        <p:txBody>
          <a:bodyPr/>
          <a:lstStyle/>
          <a:p>
            <a:pPr marL="0" indent="0" algn="ctr">
              <a:buNone/>
            </a:pPr>
            <a:endParaRPr lang="pl-PL" sz="2400" b="1" dirty="0" smtClean="0"/>
          </a:p>
          <a:p>
            <a:pPr marL="0" indent="0" algn="ctr">
              <a:buNone/>
            </a:pPr>
            <a:endParaRPr lang="pl-PL" sz="2400" b="1" dirty="0"/>
          </a:p>
          <a:p>
            <a:pPr marL="0" indent="0" algn="ctr">
              <a:buNone/>
            </a:pPr>
            <a:endParaRPr lang="pl-PL" sz="2400" b="1" dirty="0" smtClean="0"/>
          </a:p>
          <a:p>
            <a:pPr marL="0" indent="0" algn="ctr">
              <a:buNone/>
            </a:pPr>
            <a:r>
              <a:rPr lang="pl-PL" sz="2400" b="1" dirty="0" smtClean="0"/>
              <a:t>KRYTERIA DOSTĘPU</a:t>
            </a:r>
          </a:p>
          <a:p>
            <a:pPr marL="0" indent="0" algn="ctr">
              <a:buNone/>
            </a:pPr>
            <a:r>
              <a:rPr lang="pl-PL" sz="2400" b="1" dirty="0" smtClean="0"/>
              <a:t>W ramach konkursu mamy 7 kryteriów dostępu.</a:t>
            </a:r>
            <a:endParaRPr lang="pl-PL" sz="20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28</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7" name="Prostokąt 6"/>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6" name="Grupa 7"/>
            <p:cNvGrpSpPr/>
            <p:nvPr/>
          </p:nvGrpSpPr>
          <p:grpSpPr>
            <a:xfrm>
              <a:off x="5000626" y="150460"/>
              <a:ext cx="3861839" cy="639089"/>
              <a:chOff x="35489" y="88314"/>
              <a:chExt cx="4823135" cy="798172"/>
            </a:xfrm>
          </p:grpSpPr>
          <p:pic>
            <p:nvPicPr>
              <p:cNvPr id="10" name="Obraz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1"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pSp>
        <p:nvGrpSpPr>
          <p:cNvPr id="13" name="Grupa 12"/>
          <p:cNvGrpSpPr/>
          <p:nvPr/>
        </p:nvGrpSpPr>
        <p:grpSpPr>
          <a:xfrm>
            <a:off x="4052711" y="79022"/>
            <a:ext cx="5023556" cy="779247"/>
            <a:chOff x="4052711" y="79022"/>
            <a:chExt cx="5023556" cy="779247"/>
          </a:xfrm>
        </p:grpSpPr>
        <p:sp>
          <p:nvSpPr>
            <p:cNvPr id="14" name="Prostokąt 13">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94435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03199" y="958719"/>
            <a:ext cx="8641159" cy="581318"/>
          </a:xfrm>
        </p:spPr>
        <p:txBody>
          <a:bodyPr/>
          <a:lstStyle/>
          <a:p>
            <a:pPr marL="0" algn="ctr">
              <a:buNone/>
            </a:pPr>
            <a:r>
              <a:rPr lang="pl-PL" sz="2000" b="1" dirty="0" smtClean="0"/>
              <a:t>KRYTERIA DOSTĘPU</a:t>
            </a: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2301143316"/>
              </p:ext>
            </p:extLst>
          </p:nvPr>
        </p:nvGraphicFramePr>
        <p:xfrm>
          <a:off x="0" y="1496908"/>
          <a:ext cx="9125894" cy="2926080"/>
        </p:xfrm>
        <a:graphic>
          <a:graphicData uri="http://schemas.openxmlformats.org/drawingml/2006/table">
            <a:tbl>
              <a:tblPr firstRow="1" bandRow="1">
                <a:tableStyleId>{5C22544A-7EE6-4342-B048-85BDC9FD1C3A}</a:tableStyleId>
              </a:tblPr>
              <a:tblGrid>
                <a:gridCol w="2192621">
                  <a:extLst>
                    <a:ext uri="{9D8B030D-6E8A-4147-A177-3AD203B41FA5}">
                      <a16:colId xmlns:a16="http://schemas.microsoft.com/office/drawing/2014/main" xmlns="" val="20001"/>
                    </a:ext>
                  </a:extLst>
                </a:gridCol>
                <a:gridCol w="6933273">
                  <a:extLst>
                    <a:ext uri="{9D8B030D-6E8A-4147-A177-3AD203B41FA5}">
                      <a16:colId xmlns:a16="http://schemas.microsoft.com/office/drawing/2014/main" xmlns="" val="20002"/>
                    </a:ext>
                  </a:extLst>
                </a:gridCol>
              </a:tblGrid>
              <a:tr h="250857">
                <a:tc>
                  <a:txBody>
                    <a:bodyPr/>
                    <a:lstStyle/>
                    <a:p>
                      <a:r>
                        <a:rPr lang="pl-PL" sz="1200" b="1" baseline="0" dirty="0" smtClean="0">
                          <a:solidFill>
                            <a:schemeClr val="bg1"/>
                          </a:solidFill>
                          <a:latin typeface="+mn-lt"/>
                        </a:rPr>
                        <a:t>Nazwa kryterium 	</a:t>
                      </a:r>
                    </a:p>
                  </a:txBody>
                  <a:tcPr/>
                </a:tc>
                <a:tc>
                  <a:txBody>
                    <a:bodyPr/>
                    <a:lstStyle/>
                    <a:p>
                      <a:pPr algn="l"/>
                      <a:r>
                        <a:rPr lang="pl-PL" sz="1200" b="1" baseline="0" dirty="0" smtClean="0">
                          <a:solidFill>
                            <a:schemeClr val="bg1"/>
                          </a:solidFill>
                          <a:latin typeface="+mn-lt"/>
                        </a:rPr>
                        <a:t>Kryterium liczby wniosków</a:t>
                      </a:r>
                    </a:p>
                  </a:txBody>
                  <a:tcPr/>
                </a:tc>
                <a:extLst>
                  <a:ext uri="{0D108BD9-81ED-4DB2-BD59-A6C34878D82A}">
                    <a16:rowId xmlns:a16="http://schemas.microsoft.com/office/drawing/2014/main" xmlns="" val="10000"/>
                  </a:ext>
                </a:extLst>
              </a:tr>
              <a:tr h="752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Brzmienie i definicja kryterium</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Czy Wnioskodawca złożył w ramach konkursu (jako lider lub partner) maksymalnie 1 wniosek </a:t>
                      </a:r>
                      <a:br>
                        <a:rPr lang="pl-PL" sz="1200" kern="1200" baseline="0" dirty="0" smtClean="0">
                          <a:solidFill>
                            <a:schemeClr val="dk1"/>
                          </a:solidFill>
                          <a:latin typeface="+mn-lt"/>
                          <a:ea typeface="+mn-ea"/>
                          <a:cs typeface="+mn-cs"/>
                        </a:rPr>
                      </a:br>
                      <a:r>
                        <a:rPr lang="pl-PL" sz="1200" kern="1200" baseline="0" dirty="0" smtClean="0">
                          <a:solidFill>
                            <a:schemeClr val="dk1"/>
                          </a:solidFill>
                          <a:latin typeface="+mn-lt"/>
                          <a:ea typeface="+mn-ea"/>
                          <a:cs typeface="+mn-cs"/>
                        </a:rPr>
                        <a:t>o dofinansowanie projektu?</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zostanie zweryfikowane na podstawie rejestru prowadzonego przez Instytucję Organizującą Konkurs. W przypadku złożenia więcej niż jednego wniosku o dofinansowanie projektu, przez jednego Wnioskodawcę, niezależnie od tego czy jest on liderem czy partnerem w projekcie, Instytucja Organizująca Konkurs odrzuca wszystkie złożone w odpowiedzi na konkurs wnioski, w związku z niespełnieniem przez Wnioskodawcę kryterium. W przypadku wycofania wniosku o dofinansowanie projektu Wnioskodawca ma prawo złożyć kolejny wniosek.</a:t>
                      </a:r>
                    </a:p>
                  </a:txBody>
                  <a:tcPr>
                    <a:solidFill>
                      <a:schemeClr val="accent1">
                        <a:lumMod val="40000"/>
                        <a:lumOff val="60000"/>
                      </a:schemeClr>
                    </a:solidFill>
                  </a:tcPr>
                </a:tc>
                <a:extLst>
                  <a:ext uri="{0D108BD9-81ED-4DB2-BD59-A6C34878D82A}">
                    <a16:rowId xmlns:a16="http://schemas.microsoft.com/office/drawing/2014/main" xmlns="" val="10001"/>
                  </a:ext>
                </a:extLst>
              </a:tr>
              <a:tr h="4180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Opis znaczenia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TAK/ NIE</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(niespełnienie kryterium oznacza odrzucenie projektu)</a:t>
                      </a:r>
                    </a:p>
                  </a:txBody>
                  <a:tcPr>
                    <a:solidFill>
                      <a:schemeClr val="accent1">
                        <a:lumMod val="40000"/>
                        <a:lumOff val="60000"/>
                      </a:schemeClr>
                    </a:solidFill>
                  </a:tcPr>
                </a:tc>
                <a:extLst>
                  <a:ext uri="{0D108BD9-81ED-4DB2-BD59-A6C34878D82A}">
                    <a16:rowId xmlns:a16="http://schemas.microsoft.com/office/drawing/2014/main" xmlns="" val="3092490200"/>
                  </a:ext>
                </a:extLst>
              </a:tr>
              <a:tr h="392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Sposób weryfikacji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zostanie zweryfikowane na podstawie rejestru prowadzonego przez Instytucję Organizującą Konkurs.</a:t>
                      </a:r>
                    </a:p>
                  </a:txBody>
                  <a:tcPr>
                    <a:solidFill>
                      <a:schemeClr val="accent1">
                        <a:lumMod val="40000"/>
                        <a:lumOff val="60000"/>
                      </a:schemeClr>
                    </a:solidFill>
                  </a:tcPr>
                </a:tc>
                <a:extLst>
                  <a:ext uri="{0D108BD9-81ED-4DB2-BD59-A6C34878D82A}">
                    <a16:rowId xmlns:a16="http://schemas.microsoft.com/office/drawing/2014/main" xmlns="" val="2526572183"/>
                  </a:ext>
                </a:extLst>
              </a:tr>
            </a:tbl>
          </a:graphicData>
        </a:graphic>
      </p:graphicFrame>
      <p:grpSp>
        <p:nvGrpSpPr>
          <p:cNvPr id="13" name="Grupa 12"/>
          <p:cNvGrpSpPr/>
          <p:nvPr/>
        </p:nvGrpSpPr>
        <p:grpSpPr>
          <a:xfrm>
            <a:off x="4052711" y="79022"/>
            <a:ext cx="5023556" cy="779247"/>
            <a:chOff x="4052711" y="79022"/>
            <a:chExt cx="5023556" cy="779247"/>
          </a:xfrm>
        </p:grpSpPr>
        <p:sp>
          <p:nvSpPr>
            <p:cNvPr id="14" name="Prostokąt 13">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396050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a:t>
            </a:fld>
            <a:endParaRPr lang="pl-PL" dirty="0">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6" name="Symbol zastępczy zawartości 2"/>
          <p:cNvSpPr txBox="1">
            <a:spLocks/>
          </p:cNvSpPr>
          <p:nvPr/>
        </p:nvSpPr>
        <p:spPr bwMode="auto">
          <a:xfrm>
            <a:off x="755650" y="1341438"/>
            <a:ext cx="7886700" cy="504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Symbol zastępczy zawartości 2"/>
          <p:cNvSpPr txBox="1">
            <a:spLocks/>
          </p:cNvSpPr>
          <p:nvPr/>
        </p:nvSpPr>
        <p:spPr bwMode="auto">
          <a:xfrm>
            <a:off x="333375" y="1504950"/>
            <a:ext cx="8610600" cy="413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105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pl-PL" sz="32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32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3200" b="0" i="0" u="none" strike="noStrike" kern="1200" cap="none" spc="0" normalizeH="0" baseline="0" noProof="0" dirty="0">
              <a:ln>
                <a:noFill/>
              </a:ln>
              <a:solidFill>
                <a:schemeClr val="tx1"/>
              </a:solidFill>
              <a:effectLst/>
              <a:uLnTx/>
              <a:uFillTx/>
              <a:latin typeface="+mj-lt"/>
              <a:ea typeface="+mn-ea"/>
              <a:cs typeface="+mn-cs"/>
            </a:endParaRPr>
          </a:p>
        </p:txBody>
      </p:sp>
      <p:sp>
        <p:nvSpPr>
          <p:cNvPr id="13" name="Symbol zastępczy zawartości 2"/>
          <p:cNvSpPr txBox="1">
            <a:spLocks/>
          </p:cNvSpPr>
          <p:nvPr/>
        </p:nvSpPr>
        <p:spPr bwMode="auto">
          <a:xfrm>
            <a:off x="755650" y="1263650"/>
            <a:ext cx="7886700" cy="4222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3200" b="1" i="0" u="none" strike="noStrike" kern="1200" cap="none" spc="0" normalizeH="0" baseline="0" noProof="0" dirty="0" smtClean="0">
              <a:ln>
                <a:noFill/>
              </a:ln>
              <a:solidFill>
                <a:schemeClr val="tx1"/>
              </a:solidFill>
              <a:effectLst/>
              <a:uLnTx/>
              <a:uFillTx/>
              <a:latin typeface="+mj-lt"/>
              <a:ea typeface="+mn-ea"/>
              <a:cs typeface="+mn-cs"/>
            </a:endParaRP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40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CZĘŚĆ I</a:t>
            </a: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3200" b="1"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pl-PL" sz="4000" b="1" i="0" u="none" strike="noStrike" kern="1200" cap="none" spc="0" normalizeH="0" baseline="0" noProof="0" dirty="0" smtClean="0">
                <a:ln>
                  <a:noFill/>
                </a:ln>
                <a:solidFill>
                  <a:schemeClr val="tx1"/>
                </a:solidFill>
                <a:effectLst/>
                <a:uLnTx/>
                <a:uFillTx/>
                <a:latin typeface="+mn-lt"/>
                <a:ea typeface="+mn-ea"/>
                <a:cs typeface="Arial" pitchFamily="34" charset="0"/>
              </a:rPr>
              <a:t>Ogólne informacje dotyczące konkursu</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pl-PL" sz="4000" b="1"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3200" b="0" i="0" u="none" strike="noStrike" kern="1200" cap="none" spc="0" normalizeH="0" baseline="0" noProof="0" dirty="0">
              <a:ln>
                <a:noFill/>
              </a:ln>
              <a:solidFill>
                <a:schemeClr val="tx1"/>
              </a:solidFill>
              <a:effectLst/>
              <a:uLnTx/>
              <a:uFillTx/>
              <a:latin typeface="+mj-lt"/>
              <a:ea typeface="+mn-ea"/>
              <a:cs typeface="+mn-cs"/>
            </a:endParaRPr>
          </a:p>
        </p:txBody>
      </p:sp>
      <p:grpSp>
        <p:nvGrpSpPr>
          <p:cNvPr id="14" name="Grupa 13"/>
          <p:cNvGrpSpPr/>
          <p:nvPr/>
        </p:nvGrpSpPr>
        <p:grpSpPr>
          <a:xfrm>
            <a:off x="4052711" y="79022"/>
            <a:ext cx="5023556" cy="779247"/>
            <a:chOff x="4052711" y="79022"/>
            <a:chExt cx="5023556" cy="779247"/>
          </a:xfrm>
        </p:grpSpPr>
        <p:sp>
          <p:nvSpPr>
            <p:cNvPr id="15" name="Prostokąt 14">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7"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03199" y="958719"/>
            <a:ext cx="8641159" cy="581318"/>
          </a:xfrm>
        </p:spPr>
        <p:txBody>
          <a:bodyPr/>
          <a:lstStyle/>
          <a:p>
            <a:pPr marL="0" algn="ctr">
              <a:buNone/>
            </a:pPr>
            <a:r>
              <a:rPr lang="pl-PL" sz="2000" b="1" dirty="0" smtClean="0"/>
              <a:t>KRYTERIA DOSTĘPU</a:t>
            </a: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2982270197"/>
              </p:ext>
            </p:extLst>
          </p:nvPr>
        </p:nvGraphicFramePr>
        <p:xfrm>
          <a:off x="0" y="1496908"/>
          <a:ext cx="9125894" cy="4754880"/>
        </p:xfrm>
        <a:graphic>
          <a:graphicData uri="http://schemas.openxmlformats.org/drawingml/2006/table">
            <a:tbl>
              <a:tblPr firstRow="1" bandRow="1">
                <a:tableStyleId>{5C22544A-7EE6-4342-B048-85BDC9FD1C3A}</a:tableStyleId>
              </a:tblPr>
              <a:tblGrid>
                <a:gridCol w="2192621">
                  <a:extLst>
                    <a:ext uri="{9D8B030D-6E8A-4147-A177-3AD203B41FA5}">
                      <a16:colId xmlns:a16="http://schemas.microsoft.com/office/drawing/2014/main" xmlns="" val="20001"/>
                    </a:ext>
                  </a:extLst>
                </a:gridCol>
                <a:gridCol w="6933273">
                  <a:extLst>
                    <a:ext uri="{9D8B030D-6E8A-4147-A177-3AD203B41FA5}">
                      <a16:colId xmlns:a16="http://schemas.microsoft.com/office/drawing/2014/main" xmlns="" val="20002"/>
                    </a:ext>
                  </a:extLst>
                </a:gridCol>
              </a:tblGrid>
              <a:tr h="250857">
                <a:tc>
                  <a:txBody>
                    <a:bodyPr/>
                    <a:lstStyle/>
                    <a:p>
                      <a:r>
                        <a:rPr lang="pl-PL" sz="1200" b="1" baseline="0" dirty="0" smtClean="0">
                          <a:solidFill>
                            <a:schemeClr val="bg1"/>
                          </a:solidFill>
                          <a:latin typeface="+mn-lt"/>
                        </a:rPr>
                        <a:t>Nazwa kryterium 	</a:t>
                      </a:r>
                    </a:p>
                  </a:txBody>
                  <a:tcPr/>
                </a:tc>
                <a:tc>
                  <a:txBody>
                    <a:bodyPr/>
                    <a:lstStyle/>
                    <a:p>
                      <a:pPr algn="l"/>
                      <a:r>
                        <a:rPr lang="pl-PL" sz="1200" b="1" baseline="0" dirty="0" smtClean="0">
                          <a:solidFill>
                            <a:schemeClr val="bg1"/>
                          </a:solidFill>
                          <a:latin typeface="+mn-lt"/>
                        </a:rPr>
                        <a:t>Kryterium biura projektu</a:t>
                      </a:r>
                    </a:p>
                  </a:txBody>
                  <a:tcPr/>
                </a:tc>
                <a:extLst>
                  <a:ext uri="{0D108BD9-81ED-4DB2-BD59-A6C34878D82A}">
                    <a16:rowId xmlns:a16="http://schemas.microsoft.com/office/drawing/2014/main" xmlns="" val="10000"/>
                  </a:ext>
                </a:extLst>
              </a:tr>
              <a:tr h="752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Brzmienie i definicja kryterium</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Czy Wnioskodawca (lider) w okresie realizacji projektu posiada siedzibę lub będzie prowadził biuro projektu na terenie województwa dolnośląskiego?</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Realizacja projektu przez beneficjentów prowadzących działalność na terenie województwa dolnośląskiego lub posiadających biuro projektu na terenie województwa dolnośląskiego jest uzasadniona regionalnym/ lokalnym charakterem wsparcia oraz pozytywnie wpłynie na efektywność realizacji projektu. Posiadanie biura projektu na terenie województwa dolnośląskiego ma na celu umożliwienie dostępu do pełnej dokumentacji wdrażanego projektu oraz zapewnienie uczestnikom projektu możliwości osobistego kontaktu z kadrą projektu.</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zostanie zweryfikowane na podstawie zapisów we wniosku o dofinansowanie projektu. Fakt posiadania siedziby na terenie województwa dolnośląskiego zostanie zweryfikowany na podstawie części 2.8 wniosku o dofinansowanie. W przypadku braku posiadania przez Wnioskodawcę (lidera) siedziby na terenie woj. dolnośląskiego, Wnioskodawca jest zobowiązany wpisać do treści wniosku oświadczenie, że będzie prowadził biuro projektu na terenie województwa dolnośląskiego. Brak w/w oświadczenia skutkować będzie niespełnieniem kryterium.</a:t>
                      </a:r>
                    </a:p>
                  </a:txBody>
                  <a:tcPr>
                    <a:solidFill>
                      <a:schemeClr val="accent1">
                        <a:lumMod val="40000"/>
                        <a:lumOff val="60000"/>
                      </a:schemeClr>
                    </a:solidFill>
                  </a:tcPr>
                </a:tc>
                <a:extLst>
                  <a:ext uri="{0D108BD9-81ED-4DB2-BD59-A6C34878D82A}">
                    <a16:rowId xmlns:a16="http://schemas.microsoft.com/office/drawing/2014/main" xmlns="" val="10001"/>
                  </a:ext>
                </a:extLst>
              </a:tr>
              <a:tr h="4180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Opis znaczenia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TAK/ NIE</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Dopuszcza się jednokrotne skierowanie projektu do poprawy/uzupełnienia w zakresie skutkującym spełnieniem kryterium. Niespełnienie kryterium po wezwaniu do uzupełnienia/ poprawy skutkuje odrzuceniem projektu.</a:t>
                      </a:r>
                    </a:p>
                  </a:txBody>
                  <a:tcPr>
                    <a:solidFill>
                      <a:schemeClr val="accent1">
                        <a:lumMod val="40000"/>
                        <a:lumOff val="60000"/>
                      </a:schemeClr>
                    </a:solidFill>
                  </a:tcPr>
                </a:tc>
                <a:extLst>
                  <a:ext uri="{0D108BD9-81ED-4DB2-BD59-A6C34878D82A}">
                    <a16:rowId xmlns:a16="http://schemas.microsoft.com/office/drawing/2014/main" xmlns="" val="3092490200"/>
                  </a:ext>
                </a:extLst>
              </a:tr>
              <a:tr h="392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Sposób weryfikacji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zostanie zweryfikowane na podstawie zapisów wniosku o dofinansowanie projektu w części 2.8 lub w przypadku braku posiadania przez Wnioskodawcę (lidera) siedziby na terenie województwa dolnośląskiego – na podstawie oświadczenia Wnioskodawcy zamieszczonego we wniosku o dofinansowanie projektu </a:t>
                      </a:r>
                      <a:br>
                        <a:rPr lang="pl-PL" sz="1200" kern="1200" baseline="0" dirty="0" smtClean="0">
                          <a:solidFill>
                            <a:schemeClr val="dk1"/>
                          </a:solidFill>
                          <a:latin typeface="+mn-lt"/>
                          <a:ea typeface="+mn-ea"/>
                          <a:cs typeface="+mn-cs"/>
                        </a:rPr>
                      </a:br>
                      <a:r>
                        <a:rPr lang="pl-PL" sz="1200" kern="1200" baseline="0" dirty="0" smtClean="0">
                          <a:solidFill>
                            <a:schemeClr val="dk1"/>
                          </a:solidFill>
                          <a:latin typeface="+mn-lt"/>
                          <a:ea typeface="+mn-ea"/>
                          <a:cs typeface="+mn-cs"/>
                        </a:rPr>
                        <a:t>w części Potencjał i doświadczenie Wnioskodawcy/partnerów oraz sposób zarządzania projektem.</a:t>
                      </a:r>
                    </a:p>
                  </a:txBody>
                  <a:tcPr>
                    <a:solidFill>
                      <a:schemeClr val="accent1">
                        <a:lumMod val="40000"/>
                        <a:lumOff val="60000"/>
                      </a:schemeClr>
                    </a:solidFill>
                  </a:tcPr>
                </a:tc>
                <a:extLst>
                  <a:ext uri="{0D108BD9-81ED-4DB2-BD59-A6C34878D82A}">
                    <a16:rowId xmlns:a16="http://schemas.microsoft.com/office/drawing/2014/main" xmlns="" val="2526572183"/>
                  </a:ext>
                </a:extLst>
              </a:tr>
            </a:tbl>
          </a:graphicData>
        </a:graphic>
      </p:graphicFrame>
      <p:grpSp>
        <p:nvGrpSpPr>
          <p:cNvPr id="13" name="Grupa 12"/>
          <p:cNvGrpSpPr/>
          <p:nvPr/>
        </p:nvGrpSpPr>
        <p:grpSpPr>
          <a:xfrm>
            <a:off x="4052711" y="79022"/>
            <a:ext cx="5023556" cy="779247"/>
            <a:chOff x="4052711" y="79022"/>
            <a:chExt cx="5023556" cy="779247"/>
          </a:xfrm>
        </p:grpSpPr>
        <p:sp>
          <p:nvSpPr>
            <p:cNvPr id="14" name="Prostokąt 13">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775709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03199" y="958719"/>
            <a:ext cx="8641159" cy="581318"/>
          </a:xfrm>
        </p:spPr>
        <p:txBody>
          <a:bodyPr/>
          <a:lstStyle/>
          <a:p>
            <a:pPr marL="0" algn="ctr">
              <a:buNone/>
            </a:pPr>
            <a:r>
              <a:rPr lang="pl-PL" sz="2000" b="1" dirty="0" smtClean="0"/>
              <a:t>KRYTERIA DOSTĘPU</a:t>
            </a: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3853415577"/>
              </p:ext>
            </p:extLst>
          </p:nvPr>
        </p:nvGraphicFramePr>
        <p:xfrm>
          <a:off x="0" y="1496908"/>
          <a:ext cx="9125894" cy="3108960"/>
        </p:xfrm>
        <a:graphic>
          <a:graphicData uri="http://schemas.openxmlformats.org/drawingml/2006/table">
            <a:tbl>
              <a:tblPr firstRow="1" bandRow="1">
                <a:tableStyleId>{5C22544A-7EE6-4342-B048-85BDC9FD1C3A}</a:tableStyleId>
              </a:tblPr>
              <a:tblGrid>
                <a:gridCol w="2192621">
                  <a:extLst>
                    <a:ext uri="{9D8B030D-6E8A-4147-A177-3AD203B41FA5}">
                      <a16:colId xmlns:a16="http://schemas.microsoft.com/office/drawing/2014/main" xmlns="" val="20001"/>
                    </a:ext>
                  </a:extLst>
                </a:gridCol>
                <a:gridCol w="6933273">
                  <a:extLst>
                    <a:ext uri="{9D8B030D-6E8A-4147-A177-3AD203B41FA5}">
                      <a16:colId xmlns:a16="http://schemas.microsoft.com/office/drawing/2014/main" xmlns="" val="20002"/>
                    </a:ext>
                  </a:extLst>
                </a:gridCol>
              </a:tblGrid>
              <a:tr h="250857">
                <a:tc>
                  <a:txBody>
                    <a:bodyPr/>
                    <a:lstStyle/>
                    <a:p>
                      <a:r>
                        <a:rPr lang="pl-PL" sz="1200" b="1" baseline="0" dirty="0" smtClean="0">
                          <a:solidFill>
                            <a:schemeClr val="bg1"/>
                          </a:solidFill>
                          <a:latin typeface="+mn-lt"/>
                        </a:rPr>
                        <a:t>Nazwa kryterium 	</a:t>
                      </a:r>
                    </a:p>
                  </a:txBody>
                  <a:tcPr/>
                </a:tc>
                <a:tc>
                  <a:txBody>
                    <a:bodyPr/>
                    <a:lstStyle/>
                    <a:p>
                      <a:pPr algn="l"/>
                      <a:r>
                        <a:rPr lang="pl-PL" sz="1200" b="1" baseline="0" dirty="0" smtClean="0">
                          <a:solidFill>
                            <a:schemeClr val="bg1"/>
                          </a:solidFill>
                          <a:latin typeface="+mn-lt"/>
                        </a:rPr>
                        <a:t>Kryterium wskaźników</a:t>
                      </a:r>
                    </a:p>
                  </a:txBody>
                  <a:tcPr/>
                </a:tc>
                <a:extLst>
                  <a:ext uri="{0D108BD9-81ED-4DB2-BD59-A6C34878D82A}">
                    <a16:rowId xmlns:a16="http://schemas.microsoft.com/office/drawing/2014/main" xmlns="" val="10000"/>
                  </a:ext>
                </a:extLst>
              </a:tr>
              <a:tr h="752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Brzmienie i definicja kryterium</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Czy Wnioskodawca w ramach projektu zaplanował osiągnięcie wskaźnika: liczba pracowników zagrożonych zwolnieniem z pracy oraz osób zwolnionych z przyczyn dotyczących zakładu pracy objętych wsparciem </a:t>
                      </a:r>
                      <a:br>
                        <a:rPr lang="pl-PL" sz="1200" kern="1200" baseline="0" dirty="0" smtClean="0">
                          <a:solidFill>
                            <a:schemeClr val="dk1"/>
                          </a:solidFill>
                          <a:latin typeface="+mn-lt"/>
                          <a:ea typeface="+mn-ea"/>
                          <a:cs typeface="+mn-cs"/>
                        </a:rPr>
                      </a:br>
                      <a:r>
                        <a:rPr lang="pl-PL" sz="1200" kern="1200" baseline="0" dirty="0" smtClean="0">
                          <a:solidFill>
                            <a:schemeClr val="dk1"/>
                          </a:solidFill>
                          <a:latin typeface="+mn-lt"/>
                          <a:ea typeface="+mn-ea"/>
                          <a:cs typeface="+mn-cs"/>
                        </a:rPr>
                        <a:t>w programie na poziomie co najmniej 280?</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ma na celu zapewnienie odpowiedniej efektywności wsparcia, dzięki któremu zostaną osiągnięte wskaźniki określone w RPO WD 2014-2020.</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zostanie zweryfikowane na podstawie zapisów wniosku o dofinansowanie projektu.</a:t>
                      </a:r>
                    </a:p>
                  </a:txBody>
                  <a:tcPr>
                    <a:solidFill>
                      <a:schemeClr val="accent1">
                        <a:lumMod val="40000"/>
                        <a:lumOff val="60000"/>
                      </a:schemeClr>
                    </a:solidFill>
                  </a:tcPr>
                </a:tc>
                <a:extLst>
                  <a:ext uri="{0D108BD9-81ED-4DB2-BD59-A6C34878D82A}">
                    <a16:rowId xmlns:a16="http://schemas.microsoft.com/office/drawing/2014/main" xmlns="" val="10001"/>
                  </a:ext>
                </a:extLst>
              </a:tr>
              <a:tr h="4180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Opis znaczenia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TAK/ NIE</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(niespełnienie kryterium oznacza odrzucenie projektu)</a:t>
                      </a:r>
                    </a:p>
                  </a:txBody>
                  <a:tcPr>
                    <a:solidFill>
                      <a:schemeClr val="accent1">
                        <a:lumMod val="40000"/>
                        <a:lumOff val="60000"/>
                      </a:schemeClr>
                    </a:solidFill>
                  </a:tcPr>
                </a:tc>
                <a:extLst>
                  <a:ext uri="{0D108BD9-81ED-4DB2-BD59-A6C34878D82A}">
                    <a16:rowId xmlns:a16="http://schemas.microsoft.com/office/drawing/2014/main" xmlns="" val="3092490200"/>
                  </a:ext>
                </a:extLst>
              </a:tr>
              <a:tr h="392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Sposób weryfikacji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zostanie zweryfikowane na podstawie zapisów wniosku o dofinansowanie projektu w części Cel szczegółowy Osi Priorytetowej i wskaźniki realizacji celu (pkt. 3.1.2).</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Szczegółowe informacje na temat wskaźnika znajdują się w załączniku nr 6 do Regulaminu konkursu.</a:t>
                      </a:r>
                    </a:p>
                  </a:txBody>
                  <a:tcPr>
                    <a:solidFill>
                      <a:schemeClr val="accent1">
                        <a:lumMod val="40000"/>
                        <a:lumOff val="60000"/>
                      </a:schemeClr>
                    </a:solidFill>
                  </a:tcPr>
                </a:tc>
                <a:extLst>
                  <a:ext uri="{0D108BD9-81ED-4DB2-BD59-A6C34878D82A}">
                    <a16:rowId xmlns:a16="http://schemas.microsoft.com/office/drawing/2014/main" xmlns="" val="2526572183"/>
                  </a:ext>
                </a:extLst>
              </a:tr>
            </a:tbl>
          </a:graphicData>
        </a:graphic>
      </p:graphicFrame>
      <p:grpSp>
        <p:nvGrpSpPr>
          <p:cNvPr id="13" name="Grupa 12"/>
          <p:cNvGrpSpPr/>
          <p:nvPr/>
        </p:nvGrpSpPr>
        <p:grpSpPr>
          <a:xfrm>
            <a:off x="4052711" y="79022"/>
            <a:ext cx="5023556" cy="779247"/>
            <a:chOff x="4052711" y="79022"/>
            <a:chExt cx="5023556" cy="779247"/>
          </a:xfrm>
        </p:grpSpPr>
        <p:sp>
          <p:nvSpPr>
            <p:cNvPr id="14" name="Prostokąt 13">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176417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03199" y="958719"/>
            <a:ext cx="8641159" cy="581318"/>
          </a:xfrm>
        </p:spPr>
        <p:txBody>
          <a:bodyPr/>
          <a:lstStyle/>
          <a:p>
            <a:pPr marL="0" algn="ctr">
              <a:buNone/>
            </a:pPr>
            <a:r>
              <a:rPr lang="pl-PL" sz="2000" b="1" dirty="0" smtClean="0"/>
              <a:t>KRYTERIA DOSTĘPU</a:t>
            </a: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4258112990"/>
              </p:ext>
            </p:extLst>
          </p:nvPr>
        </p:nvGraphicFramePr>
        <p:xfrm>
          <a:off x="0" y="1496908"/>
          <a:ext cx="9125894" cy="3840480"/>
        </p:xfrm>
        <a:graphic>
          <a:graphicData uri="http://schemas.openxmlformats.org/drawingml/2006/table">
            <a:tbl>
              <a:tblPr firstRow="1" bandRow="1">
                <a:tableStyleId>{5C22544A-7EE6-4342-B048-85BDC9FD1C3A}</a:tableStyleId>
              </a:tblPr>
              <a:tblGrid>
                <a:gridCol w="2192621">
                  <a:extLst>
                    <a:ext uri="{9D8B030D-6E8A-4147-A177-3AD203B41FA5}">
                      <a16:colId xmlns:a16="http://schemas.microsoft.com/office/drawing/2014/main" xmlns="" val="20001"/>
                    </a:ext>
                  </a:extLst>
                </a:gridCol>
                <a:gridCol w="6933273">
                  <a:extLst>
                    <a:ext uri="{9D8B030D-6E8A-4147-A177-3AD203B41FA5}">
                      <a16:colId xmlns:a16="http://schemas.microsoft.com/office/drawing/2014/main" xmlns="" val="20002"/>
                    </a:ext>
                  </a:extLst>
                </a:gridCol>
              </a:tblGrid>
              <a:tr h="250857">
                <a:tc>
                  <a:txBody>
                    <a:bodyPr/>
                    <a:lstStyle/>
                    <a:p>
                      <a:r>
                        <a:rPr lang="pl-PL" sz="1200" b="1" baseline="0" dirty="0" smtClean="0">
                          <a:solidFill>
                            <a:schemeClr val="bg1"/>
                          </a:solidFill>
                          <a:latin typeface="+mn-lt"/>
                        </a:rPr>
                        <a:t>Nazwa kryterium 	</a:t>
                      </a:r>
                    </a:p>
                  </a:txBody>
                  <a:tcPr/>
                </a:tc>
                <a:tc>
                  <a:txBody>
                    <a:bodyPr/>
                    <a:lstStyle/>
                    <a:p>
                      <a:pPr algn="l"/>
                      <a:r>
                        <a:rPr lang="pl-PL" sz="1200" b="1" baseline="0" dirty="0" smtClean="0">
                          <a:solidFill>
                            <a:schemeClr val="bg1"/>
                          </a:solidFill>
                          <a:latin typeface="+mn-lt"/>
                        </a:rPr>
                        <a:t>Kryterium obszaru realizacji projektu</a:t>
                      </a:r>
                    </a:p>
                  </a:txBody>
                  <a:tcPr/>
                </a:tc>
                <a:extLst>
                  <a:ext uri="{0D108BD9-81ED-4DB2-BD59-A6C34878D82A}">
                    <a16:rowId xmlns:a16="http://schemas.microsoft.com/office/drawing/2014/main" xmlns="" val="10000"/>
                  </a:ext>
                </a:extLst>
              </a:tr>
              <a:tr h="752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Brzmienie i definicja kryterium</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Czy Wnioskodawca umożliwi uczestnikom projektu dokonanie wszelkich formalności niezbędnych do wzięcia udziału w projekcie co najmniej w(e):</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 Wrocławiu,</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 Legnicy,</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 Jeleniej Górze,</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 Wałbrzychu?</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ma na celu zapewnienie dostępności do usług świadczonych w ramach projektu jak największej liczbie osób. Wnioskodawca musi umożliwić dokonanie wszelkich formalności niezbędnych do wzięcia udziału w projekcie we wszystkich powyżej wymienionych miastach.</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zostanie zweryfikowane na podstawie zapisów wniosku o dofinansowanie projektu.</a:t>
                      </a:r>
                    </a:p>
                  </a:txBody>
                  <a:tcPr>
                    <a:solidFill>
                      <a:schemeClr val="accent1">
                        <a:lumMod val="40000"/>
                        <a:lumOff val="60000"/>
                      </a:schemeClr>
                    </a:solidFill>
                  </a:tcPr>
                </a:tc>
                <a:extLst>
                  <a:ext uri="{0D108BD9-81ED-4DB2-BD59-A6C34878D82A}">
                    <a16:rowId xmlns:a16="http://schemas.microsoft.com/office/drawing/2014/main" xmlns="" val="10001"/>
                  </a:ext>
                </a:extLst>
              </a:tr>
              <a:tr h="4180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Opis znaczenia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TAK/ NIE</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Dopuszcza się jednokrotne skierowanie projektu do poprawy/uzupełnienia w zakresie skutkującym spełnieniem kryterium. Niespełnienie kryterium po wezwaniu do uzupełnienia/ poprawy skutkuje odrzuceniem projektu.</a:t>
                      </a:r>
                    </a:p>
                  </a:txBody>
                  <a:tcPr>
                    <a:solidFill>
                      <a:schemeClr val="accent1">
                        <a:lumMod val="40000"/>
                        <a:lumOff val="60000"/>
                      </a:schemeClr>
                    </a:solidFill>
                  </a:tcPr>
                </a:tc>
                <a:extLst>
                  <a:ext uri="{0D108BD9-81ED-4DB2-BD59-A6C34878D82A}">
                    <a16:rowId xmlns:a16="http://schemas.microsoft.com/office/drawing/2014/main" xmlns="" val="3092490200"/>
                  </a:ext>
                </a:extLst>
              </a:tr>
              <a:tr h="392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Sposób weryfikacji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zostanie zweryfikowane na podstawie zapisów wniosku o dofinansowanie projektu w części Grupa docelowa (pkt. 3.2).</a:t>
                      </a:r>
                    </a:p>
                  </a:txBody>
                  <a:tcPr>
                    <a:solidFill>
                      <a:schemeClr val="accent1">
                        <a:lumMod val="40000"/>
                        <a:lumOff val="60000"/>
                      </a:schemeClr>
                    </a:solidFill>
                  </a:tcPr>
                </a:tc>
                <a:extLst>
                  <a:ext uri="{0D108BD9-81ED-4DB2-BD59-A6C34878D82A}">
                    <a16:rowId xmlns:a16="http://schemas.microsoft.com/office/drawing/2014/main" xmlns="" val="2526572183"/>
                  </a:ext>
                </a:extLst>
              </a:tr>
            </a:tbl>
          </a:graphicData>
        </a:graphic>
      </p:graphicFrame>
      <p:grpSp>
        <p:nvGrpSpPr>
          <p:cNvPr id="13" name="Grupa 12"/>
          <p:cNvGrpSpPr/>
          <p:nvPr/>
        </p:nvGrpSpPr>
        <p:grpSpPr>
          <a:xfrm>
            <a:off x="4052711" y="79022"/>
            <a:ext cx="5023556" cy="779247"/>
            <a:chOff x="4052711" y="79022"/>
            <a:chExt cx="5023556" cy="779247"/>
          </a:xfrm>
        </p:grpSpPr>
        <p:sp>
          <p:nvSpPr>
            <p:cNvPr id="14" name="Prostokąt 13">
              <a:extLst>
                <a:ext uri="{FF2B5EF4-FFF2-40B4-BE49-F238E27FC236}">
                  <a16:creationId xmlns:a16="http://schemas.microsoft.com/office/drawing/2014/main" xmlns="" id="{CEB699D1-814C-7940-9F39-BB9AD981A816}"/>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4D4436CC-7A58-8747-88BB-BAEB269F2D4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34398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03199" y="958719"/>
            <a:ext cx="8641159" cy="581318"/>
          </a:xfrm>
        </p:spPr>
        <p:txBody>
          <a:bodyPr/>
          <a:lstStyle/>
          <a:p>
            <a:pPr marL="0" algn="ctr">
              <a:buNone/>
            </a:pPr>
            <a:r>
              <a:rPr lang="pl-PL" sz="2000" b="1" dirty="0" smtClean="0"/>
              <a:t>KRYTERIA DOSTĘPU</a:t>
            </a: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3462126753"/>
              </p:ext>
            </p:extLst>
          </p:nvPr>
        </p:nvGraphicFramePr>
        <p:xfrm>
          <a:off x="0" y="1496908"/>
          <a:ext cx="9125894" cy="3108960"/>
        </p:xfrm>
        <a:graphic>
          <a:graphicData uri="http://schemas.openxmlformats.org/drawingml/2006/table">
            <a:tbl>
              <a:tblPr firstRow="1" bandRow="1">
                <a:tableStyleId>{5C22544A-7EE6-4342-B048-85BDC9FD1C3A}</a:tableStyleId>
              </a:tblPr>
              <a:tblGrid>
                <a:gridCol w="2192621">
                  <a:extLst>
                    <a:ext uri="{9D8B030D-6E8A-4147-A177-3AD203B41FA5}">
                      <a16:colId xmlns:a16="http://schemas.microsoft.com/office/drawing/2014/main" xmlns="" val="20001"/>
                    </a:ext>
                  </a:extLst>
                </a:gridCol>
                <a:gridCol w="6933273">
                  <a:extLst>
                    <a:ext uri="{9D8B030D-6E8A-4147-A177-3AD203B41FA5}">
                      <a16:colId xmlns:a16="http://schemas.microsoft.com/office/drawing/2014/main" xmlns="" val="20002"/>
                    </a:ext>
                  </a:extLst>
                </a:gridCol>
              </a:tblGrid>
              <a:tr h="250857">
                <a:tc>
                  <a:txBody>
                    <a:bodyPr/>
                    <a:lstStyle/>
                    <a:p>
                      <a:r>
                        <a:rPr lang="pl-PL" sz="1200" b="1" baseline="0" dirty="0" smtClean="0">
                          <a:solidFill>
                            <a:schemeClr val="bg1"/>
                          </a:solidFill>
                          <a:latin typeface="+mn-lt"/>
                        </a:rPr>
                        <a:t>Nazwa kryterium 	</a:t>
                      </a:r>
                    </a:p>
                  </a:txBody>
                  <a:tcPr/>
                </a:tc>
                <a:tc>
                  <a:txBody>
                    <a:bodyPr/>
                    <a:lstStyle/>
                    <a:p>
                      <a:pPr algn="l"/>
                      <a:r>
                        <a:rPr lang="pl-PL" sz="1200" b="1" baseline="0" dirty="0" smtClean="0">
                          <a:solidFill>
                            <a:schemeClr val="bg1"/>
                          </a:solidFill>
                          <a:latin typeface="+mn-lt"/>
                        </a:rPr>
                        <a:t>Kryterium formy wsparcia</a:t>
                      </a:r>
                    </a:p>
                  </a:txBody>
                  <a:tcPr/>
                </a:tc>
                <a:extLst>
                  <a:ext uri="{0D108BD9-81ED-4DB2-BD59-A6C34878D82A}">
                    <a16:rowId xmlns:a16="http://schemas.microsoft.com/office/drawing/2014/main" xmlns="" val="10000"/>
                  </a:ext>
                </a:extLst>
              </a:tr>
              <a:tr h="752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Brzmienie i definicja kryterium</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Czy Wnioskodawca przewiduje w ramach projektu realizację co najmniej dwóch form wsparcia dobieranych do indywidualnych potrzeb uczestników projektu tj.: poradnictwo zawodowe połączone z przygotowaniem Indywidualnego Planu Działania oraz szkolenia zawodowe?</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ma na celu zapewnić uczestnikom projektu kompleksowe wsparcia dostosowane do ich indywidualnych potrzeb.</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zostanie zweryfikowane na podstawie zapisów wniosku o dofinansowanie.</a:t>
                      </a:r>
                    </a:p>
                  </a:txBody>
                  <a:tcPr>
                    <a:solidFill>
                      <a:schemeClr val="accent1">
                        <a:lumMod val="40000"/>
                        <a:lumOff val="60000"/>
                      </a:schemeClr>
                    </a:solidFill>
                  </a:tcPr>
                </a:tc>
                <a:extLst>
                  <a:ext uri="{0D108BD9-81ED-4DB2-BD59-A6C34878D82A}">
                    <a16:rowId xmlns:a16="http://schemas.microsoft.com/office/drawing/2014/main" xmlns="" val="10001"/>
                  </a:ext>
                </a:extLst>
              </a:tr>
              <a:tr h="4180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Opis znaczenia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TAK/ NIE</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Dopuszcza się jednokrotne skierowanie projektu do poprawy/uzupełnienia w zakresie skutkującym spełnieniem kryterium. Niespełnienie kryterium po wezwaniu do uzupełnienia/ poprawy skutkuje odrzuceniem projektu.</a:t>
                      </a:r>
                    </a:p>
                  </a:txBody>
                  <a:tcPr>
                    <a:solidFill>
                      <a:schemeClr val="accent1">
                        <a:lumMod val="40000"/>
                        <a:lumOff val="60000"/>
                      </a:schemeClr>
                    </a:solidFill>
                  </a:tcPr>
                </a:tc>
                <a:extLst>
                  <a:ext uri="{0D108BD9-81ED-4DB2-BD59-A6C34878D82A}">
                    <a16:rowId xmlns:a16="http://schemas.microsoft.com/office/drawing/2014/main" xmlns="" val="3092490200"/>
                  </a:ext>
                </a:extLst>
              </a:tr>
              <a:tr h="392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Sposób weryfikacji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zostanie zweryfikowane na podstawie zapisów wniosku o dofinansowanie w części Zadania (pkt. 4.1).</a:t>
                      </a:r>
                    </a:p>
                  </a:txBody>
                  <a:tcPr>
                    <a:solidFill>
                      <a:schemeClr val="accent1">
                        <a:lumMod val="40000"/>
                        <a:lumOff val="60000"/>
                      </a:schemeClr>
                    </a:solidFill>
                  </a:tcPr>
                </a:tc>
                <a:extLst>
                  <a:ext uri="{0D108BD9-81ED-4DB2-BD59-A6C34878D82A}">
                    <a16:rowId xmlns:a16="http://schemas.microsoft.com/office/drawing/2014/main" xmlns="" val="2526572183"/>
                  </a:ext>
                </a:extLst>
              </a:tr>
            </a:tbl>
          </a:graphicData>
        </a:graphic>
      </p:graphicFrame>
      <p:grpSp>
        <p:nvGrpSpPr>
          <p:cNvPr id="13" name="Grupa 12"/>
          <p:cNvGrpSpPr/>
          <p:nvPr/>
        </p:nvGrpSpPr>
        <p:grpSpPr>
          <a:xfrm>
            <a:off x="4052711" y="79022"/>
            <a:ext cx="5023556" cy="779247"/>
            <a:chOff x="4052711" y="79022"/>
            <a:chExt cx="5023556" cy="779247"/>
          </a:xfrm>
        </p:grpSpPr>
        <p:sp>
          <p:nvSpPr>
            <p:cNvPr id="14" name="Prostokąt 13">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214412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03199" y="958719"/>
            <a:ext cx="8641159" cy="581318"/>
          </a:xfrm>
        </p:spPr>
        <p:txBody>
          <a:bodyPr/>
          <a:lstStyle/>
          <a:p>
            <a:pPr marL="0" algn="ctr">
              <a:buNone/>
            </a:pPr>
            <a:r>
              <a:rPr lang="pl-PL" sz="2000" b="1" dirty="0" smtClean="0"/>
              <a:t>KRYTERIA DOSTĘPU</a:t>
            </a: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3461797565"/>
              </p:ext>
            </p:extLst>
          </p:nvPr>
        </p:nvGraphicFramePr>
        <p:xfrm>
          <a:off x="0" y="1496908"/>
          <a:ext cx="9125894" cy="2743200"/>
        </p:xfrm>
        <a:graphic>
          <a:graphicData uri="http://schemas.openxmlformats.org/drawingml/2006/table">
            <a:tbl>
              <a:tblPr firstRow="1" bandRow="1">
                <a:tableStyleId>{5C22544A-7EE6-4342-B048-85BDC9FD1C3A}</a:tableStyleId>
              </a:tblPr>
              <a:tblGrid>
                <a:gridCol w="2192621">
                  <a:extLst>
                    <a:ext uri="{9D8B030D-6E8A-4147-A177-3AD203B41FA5}">
                      <a16:colId xmlns:a16="http://schemas.microsoft.com/office/drawing/2014/main" xmlns="" val="20001"/>
                    </a:ext>
                  </a:extLst>
                </a:gridCol>
                <a:gridCol w="6933273">
                  <a:extLst>
                    <a:ext uri="{9D8B030D-6E8A-4147-A177-3AD203B41FA5}">
                      <a16:colId xmlns:a16="http://schemas.microsoft.com/office/drawing/2014/main" xmlns="" val="20002"/>
                    </a:ext>
                  </a:extLst>
                </a:gridCol>
              </a:tblGrid>
              <a:tr h="250857">
                <a:tc>
                  <a:txBody>
                    <a:bodyPr/>
                    <a:lstStyle/>
                    <a:p>
                      <a:r>
                        <a:rPr lang="pl-PL" sz="1200" b="1" baseline="0" dirty="0" smtClean="0">
                          <a:solidFill>
                            <a:schemeClr val="bg1"/>
                          </a:solidFill>
                          <a:latin typeface="+mn-lt"/>
                        </a:rPr>
                        <a:t>Nazwa kryterium 	</a:t>
                      </a:r>
                    </a:p>
                  </a:txBody>
                  <a:tcPr/>
                </a:tc>
                <a:tc>
                  <a:txBody>
                    <a:bodyPr/>
                    <a:lstStyle/>
                    <a:p>
                      <a:pPr algn="l"/>
                      <a:r>
                        <a:rPr lang="pl-PL" sz="1200" b="1" baseline="0" dirty="0" smtClean="0">
                          <a:solidFill>
                            <a:schemeClr val="bg1"/>
                          </a:solidFill>
                          <a:latin typeface="+mn-lt"/>
                        </a:rPr>
                        <a:t>Kryterium efektywności</a:t>
                      </a:r>
                    </a:p>
                  </a:txBody>
                  <a:tcPr/>
                </a:tc>
                <a:extLst>
                  <a:ext uri="{0D108BD9-81ED-4DB2-BD59-A6C34878D82A}">
                    <a16:rowId xmlns:a16="http://schemas.microsoft.com/office/drawing/2014/main" xmlns="" val="10000"/>
                  </a:ext>
                </a:extLst>
              </a:tr>
              <a:tr h="752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Brzmienie i definicja kryterium</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Czy Wnioskodawca założył we wniosku, że w ramach projektu osiągnie wskaźnik efektywności zatrudnieniowej, co najmniej na poziomie 50% całkowitej liczby osób, które zakończyły udział w projekcie?</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przyczyni się do zwiększenia efektywności projektów oraz realizacji celów Działania 8.5.</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zostanie zweryfikowane na podstawie zapisów wniosku o dofinansowanie projektu.</a:t>
                      </a:r>
                    </a:p>
                  </a:txBody>
                  <a:tcPr>
                    <a:solidFill>
                      <a:schemeClr val="accent1">
                        <a:lumMod val="40000"/>
                        <a:lumOff val="60000"/>
                      </a:schemeClr>
                    </a:solidFill>
                  </a:tcPr>
                </a:tc>
                <a:extLst>
                  <a:ext uri="{0D108BD9-81ED-4DB2-BD59-A6C34878D82A}">
                    <a16:rowId xmlns:a16="http://schemas.microsoft.com/office/drawing/2014/main" xmlns="" val="10001"/>
                  </a:ext>
                </a:extLst>
              </a:tr>
              <a:tr h="4180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Opis znaczenia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TAK/ NIE</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(niespełnienie kryterium oznacza odrzucenie projektu)</a:t>
                      </a:r>
                    </a:p>
                  </a:txBody>
                  <a:tcPr>
                    <a:solidFill>
                      <a:schemeClr val="accent1">
                        <a:lumMod val="40000"/>
                        <a:lumOff val="60000"/>
                      </a:schemeClr>
                    </a:solidFill>
                  </a:tcPr>
                </a:tc>
                <a:extLst>
                  <a:ext uri="{0D108BD9-81ED-4DB2-BD59-A6C34878D82A}">
                    <a16:rowId xmlns:a16="http://schemas.microsoft.com/office/drawing/2014/main" xmlns="" val="3092490200"/>
                  </a:ext>
                </a:extLst>
              </a:tr>
              <a:tr h="392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Sposób weryfikacji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zostanie zweryfikowane na podstawie zapisów wniosku o dofinansowanie projektu w części Cel szczegółowy Osi Priorytetowej i wskaźniki realizacji celu (pkt. 3.1.2) i/lub w części Zadania (pkt. 4.1).</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Wskaźnik efektywności zatrudnieniowej został opisany w załączniku nr 6 do Regulaminu konkursu.</a:t>
                      </a:r>
                    </a:p>
                  </a:txBody>
                  <a:tcPr>
                    <a:solidFill>
                      <a:schemeClr val="accent1">
                        <a:lumMod val="40000"/>
                        <a:lumOff val="60000"/>
                      </a:schemeClr>
                    </a:solidFill>
                  </a:tcPr>
                </a:tc>
                <a:extLst>
                  <a:ext uri="{0D108BD9-81ED-4DB2-BD59-A6C34878D82A}">
                    <a16:rowId xmlns:a16="http://schemas.microsoft.com/office/drawing/2014/main" xmlns="" val="2526572183"/>
                  </a:ext>
                </a:extLst>
              </a:tr>
            </a:tbl>
          </a:graphicData>
        </a:graphic>
      </p:graphicFrame>
      <p:grpSp>
        <p:nvGrpSpPr>
          <p:cNvPr id="13" name="Grupa 12"/>
          <p:cNvGrpSpPr/>
          <p:nvPr/>
        </p:nvGrpSpPr>
        <p:grpSpPr>
          <a:xfrm>
            <a:off x="4052711" y="79022"/>
            <a:ext cx="5023556" cy="779247"/>
            <a:chOff x="4052711" y="79022"/>
            <a:chExt cx="5023556" cy="779247"/>
          </a:xfrm>
        </p:grpSpPr>
        <p:sp>
          <p:nvSpPr>
            <p:cNvPr id="14" name="Prostokąt 13">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Symbol zastępczy zawartości 2"/>
          <p:cNvSpPr txBox="1">
            <a:spLocks/>
          </p:cNvSpPr>
          <p:nvPr/>
        </p:nvSpPr>
        <p:spPr bwMode="auto">
          <a:xfrm>
            <a:off x="0" y="4305993"/>
            <a:ext cx="9144000" cy="2327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800" dirty="0" smtClean="0"/>
              <a:t>Wskaźnik </a:t>
            </a:r>
            <a:r>
              <a:rPr lang="pl-PL" sz="1800" dirty="0">
                <a:solidFill>
                  <a:schemeClr val="dk1"/>
                </a:solidFill>
              </a:rPr>
              <a:t>efektywności </a:t>
            </a:r>
            <a:r>
              <a:rPr lang="pl-PL" sz="1800" dirty="0" smtClean="0">
                <a:solidFill>
                  <a:schemeClr val="dk1"/>
                </a:solidFill>
              </a:rPr>
              <a:t>zatrudnieniowej jest mierzony za pomocą </a:t>
            </a:r>
            <a:r>
              <a:rPr lang="pl-PL" sz="1800" dirty="0" smtClean="0"/>
              <a:t>wskaźnika </a:t>
            </a:r>
            <a:r>
              <a:rPr lang="pl-PL" sz="1800" dirty="0"/>
              <a:t>„</a:t>
            </a:r>
            <a:r>
              <a:rPr lang="pl-PL" sz="1800" i="1" dirty="0"/>
              <a:t>liczba osób, które po opuszczeniu programu podjęły pracę lub kontynuowały zatrudnienie” </a:t>
            </a:r>
            <a:r>
              <a:rPr lang="pl-PL" sz="1800" dirty="0" smtClean="0"/>
              <a:t>i wynosi </a:t>
            </a:r>
            <a:r>
              <a:rPr lang="pl-PL" sz="1800" dirty="0"/>
              <a:t>co najmniej 50% całkowitej liczby osób, które zakończyły udział w projekcie. </a:t>
            </a:r>
          </a:p>
          <a:p>
            <a:pPr marL="0" indent="0">
              <a:buNone/>
            </a:pPr>
            <a:r>
              <a:rPr lang="pl-PL" sz="1800" dirty="0"/>
              <a:t>Zakończenie udziału w projekcie to zakończenie uczestnictwa w formie lub formach wsparcia przewidzianych dla danego uczestnika w ramach projektu. Przerwanie udziału w projekcie z powodu podjęcia pracy wcześniej, niż uprzednio było to planowane, należy również uznać za zakończenie udziału w projekcie na potrzeby weryfikacji kryterium efektywności zatrudnieniowej. </a:t>
            </a:r>
          </a:p>
          <a:p>
            <a:pPr marL="0" indent="0">
              <a:buNone/>
            </a:pPr>
            <a:endParaRPr lang="pl-PL" sz="1800" dirty="0"/>
          </a:p>
        </p:txBody>
      </p:sp>
    </p:spTree>
    <p:extLst>
      <p:ext uri="{BB962C8B-B14F-4D97-AF65-F5344CB8AC3E}">
        <p14:creationId xmlns:p14="http://schemas.microsoft.com/office/powerpoint/2010/main" val="42475401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03199" y="958719"/>
            <a:ext cx="8641159" cy="581318"/>
          </a:xfrm>
        </p:spPr>
        <p:txBody>
          <a:bodyPr/>
          <a:lstStyle/>
          <a:p>
            <a:pPr marL="0" algn="ctr">
              <a:buNone/>
            </a:pPr>
            <a:r>
              <a:rPr lang="pl-PL" sz="2000" b="1" dirty="0" smtClean="0"/>
              <a:t>KRYTERIA DOSTĘPU</a:t>
            </a:r>
            <a:endParaRPr lang="pl-PL" sz="2000" dirty="0" smtClean="0"/>
          </a:p>
        </p:txBody>
      </p:sp>
      <p:graphicFrame>
        <p:nvGraphicFramePr>
          <p:cNvPr id="12" name="Tabela 11"/>
          <p:cNvGraphicFramePr>
            <a:graphicFrameLocks noGrp="1"/>
          </p:cNvGraphicFramePr>
          <p:nvPr>
            <p:extLst>
              <p:ext uri="{D42A27DB-BD31-4B8C-83A1-F6EECF244321}">
                <p14:modId xmlns:p14="http://schemas.microsoft.com/office/powerpoint/2010/main" val="2315021277"/>
              </p:ext>
            </p:extLst>
          </p:nvPr>
        </p:nvGraphicFramePr>
        <p:xfrm>
          <a:off x="0" y="1496908"/>
          <a:ext cx="9125894" cy="4572000"/>
        </p:xfrm>
        <a:graphic>
          <a:graphicData uri="http://schemas.openxmlformats.org/drawingml/2006/table">
            <a:tbl>
              <a:tblPr firstRow="1" bandRow="1">
                <a:tableStyleId>{5C22544A-7EE6-4342-B048-85BDC9FD1C3A}</a:tableStyleId>
              </a:tblPr>
              <a:tblGrid>
                <a:gridCol w="2192621">
                  <a:extLst>
                    <a:ext uri="{9D8B030D-6E8A-4147-A177-3AD203B41FA5}">
                      <a16:colId xmlns:a16="http://schemas.microsoft.com/office/drawing/2014/main" xmlns="" val="20001"/>
                    </a:ext>
                  </a:extLst>
                </a:gridCol>
                <a:gridCol w="6933273">
                  <a:extLst>
                    <a:ext uri="{9D8B030D-6E8A-4147-A177-3AD203B41FA5}">
                      <a16:colId xmlns:a16="http://schemas.microsoft.com/office/drawing/2014/main" xmlns="" val="20002"/>
                    </a:ext>
                  </a:extLst>
                </a:gridCol>
              </a:tblGrid>
              <a:tr h="250857">
                <a:tc>
                  <a:txBody>
                    <a:bodyPr/>
                    <a:lstStyle/>
                    <a:p>
                      <a:r>
                        <a:rPr lang="pl-PL" sz="1200" b="1" baseline="0" dirty="0" smtClean="0">
                          <a:solidFill>
                            <a:schemeClr val="bg1"/>
                          </a:solidFill>
                          <a:latin typeface="+mn-lt"/>
                        </a:rPr>
                        <a:t>Nazwa kryterium 	</a:t>
                      </a:r>
                    </a:p>
                  </a:txBody>
                  <a:tcPr/>
                </a:tc>
                <a:tc>
                  <a:txBody>
                    <a:bodyPr/>
                    <a:lstStyle/>
                    <a:p>
                      <a:pPr algn="l"/>
                      <a:r>
                        <a:rPr lang="pl-PL" sz="1200" b="1" baseline="0" dirty="0" smtClean="0">
                          <a:solidFill>
                            <a:schemeClr val="bg1"/>
                          </a:solidFill>
                          <a:latin typeface="+mn-lt"/>
                        </a:rPr>
                        <a:t>Kryterium formy wsparcia</a:t>
                      </a:r>
                    </a:p>
                  </a:txBody>
                  <a:tcPr/>
                </a:tc>
                <a:extLst>
                  <a:ext uri="{0D108BD9-81ED-4DB2-BD59-A6C34878D82A}">
                    <a16:rowId xmlns:a16="http://schemas.microsoft.com/office/drawing/2014/main" xmlns="" val="10000"/>
                  </a:ext>
                </a:extLst>
              </a:tr>
              <a:tr h="752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Brzmienie i definicja kryterium</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Czy szkolenie zakończy się egzaminem i uzyskaniem odpowiedniego dokumentu (np. certyfikatu, dyplomu) potwierdzającego nabycie, podwyższenie lub dostosowanie kompetencji bądź kwalifikacji, niezbędnych </a:t>
                      </a:r>
                      <a:br>
                        <a:rPr lang="pl-PL" sz="1200" kern="1200" baseline="0" dirty="0" smtClean="0">
                          <a:solidFill>
                            <a:schemeClr val="dk1"/>
                          </a:solidFill>
                          <a:latin typeface="+mn-lt"/>
                          <a:ea typeface="+mn-ea"/>
                          <a:cs typeface="+mn-cs"/>
                        </a:rPr>
                      </a:br>
                      <a:r>
                        <a:rPr lang="pl-PL" sz="1200" kern="1200" baseline="0" dirty="0" smtClean="0">
                          <a:solidFill>
                            <a:schemeClr val="dk1"/>
                          </a:solidFill>
                          <a:latin typeface="+mn-lt"/>
                          <a:ea typeface="+mn-ea"/>
                          <a:cs typeface="+mn-cs"/>
                        </a:rPr>
                        <a:t>na rynku pracy w kontekście zidentyfikowanych potrzeb osoby, której udzielane jest wsparcie?</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Wprowadzenie kryterium ma na celu zwiększenie efektywności i jakości szkoleń poprzez wymaganie szkoleń kończących się uzyskaniem konkretnych umiejętności, kwalifikacji lub kompetencji zawodowych (w tym również społecznych), a nie wyłącznie zaświadczeniem potwierdzającym uczestnictwo w szkoleniu. Każdy uczestnik projektu, który zakończy swoje uczestnictwo w szkoleniu, weźmie udział w egzaminie mającym na celu weryfikację umiejętności, kwalifikacji lub kompetencji zawodowych nabytych podczas projektu. Egzamin powinien być przeprowadzony przynajmniej w formie testu wiedzy lub kompetencji, przez podmiot/instytucję zewnętrzną lub projektodawcę. Projektodawca lub partner mogą przeprowadzić egzamin, o ile posiadają oni uprawnienia do egzaminowania w zakresie zgodnym z realizowanymi szkoleniami, </a:t>
                      </a:r>
                      <a:br>
                        <a:rPr lang="pl-PL" sz="1200" kern="1200" baseline="0" dirty="0" smtClean="0">
                          <a:solidFill>
                            <a:schemeClr val="dk1"/>
                          </a:solidFill>
                          <a:latin typeface="+mn-lt"/>
                          <a:ea typeface="+mn-ea"/>
                          <a:cs typeface="+mn-cs"/>
                        </a:rPr>
                      </a:br>
                      <a:r>
                        <a:rPr lang="pl-PL" sz="1200" kern="1200" baseline="0" dirty="0" smtClean="0">
                          <a:solidFill>
                            <a:schemeClr val="dk1"/>
                          </a:solidFill>
                          <a:latin typeface="+mn-lt"/>
                          <a:ea typeface="+mn-ea"/>
                          <a:cs typeface="+mn-cs"/>
                        </a:rPr>
                        <a:t>a uprawnienia te zostały nadane w drodze akredytacji przez podmiot zewnętrzny (ze wskazaniem instytucji akredytującej procedurę egzaminacyjną i gwarantującej jej bezstronność i wiarygodność).</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zostanie zweryfikowane na podstawie zapisów wniosku o dofinansowanie projektu.</a:t>
                      </a:r>
                    </a:p>
                  </a:txBody>
                  <a:tcPr>
                    <a:solidFill>
                      <a:schemeClr val="accent1">
                        <a:lumMod val="40000"/>
                        <a:lumOff val="60000"/>
                      </a:schemeClr>
                    </a:solidFill>
                  </a:tcPr>
                </a:tc>
                <a:extLst>
                  <a:ext uri="{0D108BD9-81ED-4DB2-BD59-A6C34878D82A}">
                    <a16:rowId xmlns:a16="http://schemas.microsoft.com/office/drawing/2014/main" xmlns="" val="10001"/>
                  </a:ext>
                </a:extLst>
              </a:tr>
              <a:tr h="4180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Opis znaczenia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TAK/ NIE</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(niespełnienie kryterium oznacza odrzucenie projektu)</a:t>
                      </a:r>
                    </a:p>
                  </a:txBody>
                  <a:tcPr>
                    <a:solidFill>
                      <a:schemeClr val="accent1">
                        <a:lumMod val="40000"/>
                        <a:lumOff val="60000"/>
                      </a:schemeClr>
                    </a:solidFill>
                  </a:tcPr>
                </a:tc>
                <a:extLst>
                  <a:ext uri="{0D108BD9-81ED-4DB2-BD59-A6C34878D82A}">
                    <a16:rowId xmlns:a16="http://schemas.microsoft.com/office/drawing/2014/main" xmlns="" val="3092490200"/>
                  </a:ext>
                </a:extLst>
              </a:tr>
              <a:tr h="392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Sposób weryfikacji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zostanie zweryfikowane na podstawie zapisów wniosku o dofinansowanie projektu w części Zadania (pkt. 4.1).</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Pojęcie kwalifikacji zostało opisane w załączniku nr 9 do Regulaminu konkursu.</a:t>
                      </a:r>
                    </a:p>
                  </a:txBody>
                  <a:tcPr>
                    <a:solidFill>
                      <a:schemeClr val="accent1">
                        <a:lumMod val="40000"/>
                        <a:lumOff val="60000"/>
                      </a:schemeClr>
                    </a:solidFill>
                  </a:tcPr>
                </a:tc>
                <a:extLst>
                  <a:ext uri="{0D108BD9-81ED-4DB2-BD59-A6C34878D82A}">
                    <a16:rowId xmlns:a16="http://schemas.microsoft.com/office/drawing/2014/main" xmlns="" val="2526572183"/>
                  </a:ext>
                </a:extLst>
              </a:tr>
            </a:tbl>
          </a:graphicData>
        </a:graphic>
      </p:graphicFrame>
      <p:grpSp>
        <p:nvGrpSpPr>
          <p:cNvPr id="13" name="Grupa 12"/>
          <p:cNvGrpSpPr/>
          <p:nvPr/>
        </p:nvGrpSpPr>
        <p:grpSpPr>
          <a:xfrm>
            <a:off x="4052711" y="79022"/>
            <a:ext cx="5023556" cy="779247"/>
            <a:chOff x="4052711" y="79022"/>
            <a:chExt cx="5023556" cy="779247"/>
          </a:xfrm>
        </p:grpSpPr>
        <p:sp>
          <p:nvSpPr>
            <p:cNvPr id="14" name="Prostokąt 13">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236828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15900" y="971783"/>
            <a:ext cx="8458200" cy="5223918"/>
          </a:xfrm>
        </p:spPr>
        <p:txBody>
          <a:bodyPr/>
          <a:lstStyle/>
          <a:p>
            <a:pPr marL="0" indent="0" algn="ctr">
              <a:buNone/>
            </a:pPr>
            <a:endParaRPr lang="pl-PL" sz="2400" b="1" dirty="0" smtClean="0"/>
          </a:p>
          <a:p>
            <a:pPr marL="0" indent="0" algn="ctr">
              <a:buNone/>
            </a:pPr>
            <a:endParaRPr lang="pl-PL" sz="2400" b="1" dirty="0"/>
          </a:p>
          <a:p>
            <a:pPr marL="0" indent="0" algn="ctr">
              <a:buNone/>
            </a:pPr>
            <a:endParaRPr lang="pl-PL" sz="2400" b="1" dirty="0" smtClean="0"/>
          </a:p>
          <a:p>
            <a:pPr marL="0" indent="0" algn="ctr">
              <a:buNone/>
            </a:pPr>
            <a:r>
              <a:rPr lang="pl-PL" sz="2400" b="1" dirty="0" smtClean="0"/>
              <a:t>KRYTERIA HORYZONTALNE</a:t>
            </a:r>
          </a:p>
          <a:p>
            <a:pPr marL="0" indent="0" algn="ctr">
              <a:buNone/>
            </a:pPr>
            <a:r>
              <a:rPr lang="pl-PL" sz="2400" b="1" dirty="0" smtClean="0"/>
              <a:t>W ramach konkursu mamy 4 kryteria horyzontalne.</a:t>
            </a:r>
            <a:endParaRPr lang="pl-PL" sz="20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36</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7" name="Prostokąt 6"/>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6" name="Grupa 7"/>
            <p:cNvGrpSpPr/>
            <p:nvPr/>
          </p:nvGrpSpPr>
          <p:grpSpPr>
            <a:xfrm>
              <a:off x="5000626" y="150460"/>
              <a:ext cx="3861839" cy="639089"/>
              <a:chOff x="35489" y="88314"/>
              <a:chExt cx="4823135" cy="798172"/>
            </a:xfrm>
          </p:grpSpPr>
          <p:pic>
            <p:nvPicPr>
              <p:cNvPr id="10" name="Obraz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1"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pSp>
        <p:nvGrpSpPr>
          <p:cNvPr id="13" name="Grupa 12"/>
          <p:cNvGrpSpPr/>
          <p:nvPr/>
        </p:nvGrpSpPr>
        <p:grpSpPr>
          <a:xfrm>
            <a:off x="4052711" y="79022"/>
            <a:ext cx="5023556" cy="779247"/>
            <a:chOff x="4052711" y="79022"/>
            <a:chExt cx="5023556" cy="779247"/>
          </a:xfrm>
        </p:grpSpPr>
        <p:sp>
          <p:nvSpPr>
            <p:cNvPr id="14" name="Prostokąt 13">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66306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2"/>
          <p:cNvSpPr>
            <a:spLocks noGrp="1"/>
          </p:cNvSpPr>
          <p:nvPr>
            <p:ph idx="1"/>
          </p:nvPr>
        </p:nvSpPr>
        <p:spPr>
          <a:xfrm>
            <a:off x="217966" y="1480787"/>
            <a:ext cx="8853854" cy="4944506"/>
          </a:xfrm>
        </p:spPr>
        <p:txBody>
          <a:bodyPr>
            <a:noAutofit/>
          </a:bodyPr>
          <a:lstStyle/>
          <a:p>
            <a:pPr marL="745200" lvl="1" indent="-288000">
              <a:lnSpc>
                <a:spcPct val="114000"/>
              </a:lnSpc>
              <a:spcBef>
                <a:spcPts val="1200"/>
              </a:spcBef>
              <a:buFont typeface="+mj-lt"/>
              <a:buAutoNum type="arabicPeriod"/>
            </a:pPr>
            <a:r>
              <a:rPr lang="pl-PL" sz="1600" b="1" spc="30" dirty="0" smtClean="0">
                <a:cs typeface="Arial" panose="020B0604020202020204" pitchFamily="34" charset="0"/>
              </a:rPr>
              <a:t>Kryterium zgodności projektu z prawem </a:t>
            </a:r>
          </a:p>
          <a:p>
            <a:pPr lvl="2">
              <a:lnSpc>
                <a:spcPct val="114000"/>
              </a:lnSpc>
              <a:spcBef>
                <a:spcPts val="600"/>
              </a:spcBef>
              <a:buFont typeface="Wingdings" panose="05000000000000000000" pitchFamily="2" charset="2"/>
              <a:buChar char="Ø"/>
            </a:pPr>
            <a:r>
              <a:rPr lang="pl-PL" sz="1600" spc="30" dirty="0" smtClean="0">
                <a:cs typeface="Arial" panose="020B0604020202020204" pitchFamily="34" charset="0"/>
              </a:rPr>
              <a:t>Czy w trakcie oceny nie stwierdzono niezgodności z prawodawstwem krajowym i unijnym w zakresie odnoszącym się do sposobu realizacji i zakresu projektu?</a:t>
            </a:r>
            <a:endParaRPr lang="en-US" sz="1600" spc="30" dirty="0" smtClean="0">
              <a:cs typeface="Arial" panose="020B0604020202020204" pitchFamily="34" charset="0"/>
            </a:endParaRPr>
          </a:p>
          <a:p>
            <a:pPr marL="800100" lvl="1" indent="-342900">
              <a:lnSpc>
                <a:spcPct val="114000"/>
              </a:lnSpc>
              <a:spcBef>
                <a:spcPts val="1200"/>
              </a:spcBef>
              <a:buFont typeface="+mj-lt"/>
              <a:buAutoNum type="arabicPeriod"/>
            </a:pPr>
            <a:r>
              <a:rPr lang="pl-PL" sz="1600" b="1" spc="30" dirty="0" smtClean="0">
                <a:cs typeface="Arial" panose="020B0604020202020204" pitchFamily="34" charset="0"/>
              </a:rPr>
              <a:t>Kryterium zgodności z właściwymi politykami i zasadami </a:t>
            </a:r>
            <a:r>
              <a:rPr lang="pl-PL" sz="1600" spc="30" dirty="0" smtClean="0">
                <a:cs typeface="Arial" panose="020B0604020202020204" pitchFamily="34" charset="0"/>
              </a:rPr>
              <a:t>	</a:t>
            </a:r>
          </a:p>
          <a:p>
            <a:pPr lvl="2">
              <a:lnSpc>
                <a:spcPct val="114000"/>
              </a:lnSpc>
              <a:spcBef>
                <a:spcPts val="600"/>
              </a:spcBef>
              <a:buFont typeface="Wingdings" panose="05000000000000000000" pitchFamily="2" charset="2"/>
              <a:buChar char="Ø"/>
            </a:pPr>
            <a:r>
              <a:rPr lang="pl-PL" sz="1600" spc="30" dirty="0" smtClean="0">
                <a:cs typeface="Arial" panose="020B0604020202020204" pitchFamily="34" charset="0"/>
              </a:rPr>
              <a:t>Czy projekt jest zgodny z zasadą zrównoważonego rozwoju? 	</a:t>
            </a:r>
          </a:p>
          <a:p>
            <a:pPr marL="800100" lvl="1" indent="-342900">
              <a:lnSpc>
                <a:spcPct val="114000"/>
              </a:lnSpc>
              <a:spcBef>
                <a:spcPts val="1200"/>
              </a:spcBef>
              <a:buFont typeface="+mj-lt"/>
              <a:buAutoNum type="arabicPeriod"/>
            </a:pPr>
            <a:r>
              <a:rPr lang="pl-PL" sz="1600" b="1" spc="30" dirty="0" smtClean="0">
                <a:cs typeface="Arial" panose="020B0604020202020204" pitchFamily="34" charset="0"/>
              </a:rPr>
              <a:t>Kryterium zgodności z właściwymi politykami i zasadami 	</a:t>
            </a:r>
          </a:p>
          <a:p>
            <a:pPr lvl="2">
              <a:lnSpc>
                <a:spcPct val="114000"/>
              </a:lnSpc>
              <a:spcBef>
                <a:spcPts val="600"/>
              </a:spcBef>
              <a:buFont typeface="Wingdings" panose="05000000000000000000" pitchFamily="2" charset="2"/>
              <a:buChar char="Ø"/>
            </a:pPr>
            <a:r>
              <a:rPr lang="pl-PL" sz="1600" spc="30" dirty="0" smtClean="0">
                <a:cs typeface="Arial" panose="020B0604020202020204" pitchFamily="34" charset="0"/>
              </a:rPr>
              <a:t>Czy projekt jest zgodny z zasadą równości szans kobiet i mężczyzn? </a:t>
            </a:r>
          </a:p>
          <a:p>
            <a:pPr marL="800100" lvl="1" indent="-342900">
              <a:lnSpc>
                <a:spcPct val="114000"/>
              </a:lnSpc>
              <a:spcBef>
                <a:spcPts val="1200"/>
              </a:spcBef>
              <a:buFont typeface="+mj-lt"/>
              <a:buAutoNum type="arabicPeriod"/>
            </a:pPr>
            <a:r>
              <a:rPr lang="pl-PL" sz="1600" b="1" spc="30" dirty="0" smtClean="0">
                <a:cs typeface="Arial" panose="020B0604020202020204" pitchFamily="34" charset="0"/>
              </a:rPr>
              <a:t>Kryterium zgodności z właściwymi politykami i zasadami 	</a:t>
            </a:r>
            <a:r>
              <a:rPr lang="pl-PL" sz="1600" spc="30" dirty="0" smtClean="0">
                <a:cs typeface="Arial" panose="020B0604020202020204" pitchFamily="34" charset="0"/>
              </a:rPr>
              <a:t>	</a:t>
            </a:r>
          </a:p>
          <a:p>
            <a:pPr lvl="2">
              <a:lnSpc>
                <a:spcPct val="114000"/>
              </a:lnSpc>
              <a:spcBef>
                <a:spcPts val="600"/>
              </a:spcBef>
              <a:buFont typeface="Wingdings" panose="05000000000000000000" pitchFamily="2" charset="2"/>
              <a:buChar char="Ø"/>
            </a:pPr>
            <a:r>
              <a:rPr lang="pl-PL" sz="1600" spc="30" dirty="0" smtClean="0">
                <a:cs typeface="Arial" panose="020B0604020202020204" pitchFamily="34" charset="0"/>
              </a:rPr>
              <a:t>Czy projekt jest zgodny z zasadą równości szans i niedyskryminacji, </a:t>
            </a:r>
            <a:br>
              <a:rPr lang="pl-PL" sz="1600" spc="30" dirty="0" smtClean="0">
                <a:cs typeface="Arial" panose="020B0604020202020204" pitchFamily="34" charset="0"/>
              </a:rPr>
            </a:br>
            <a:r>
              <a:rPr lang="pl-PL" sz="1600" spc="30" dirty="0" smtClean="0">
                <a:cs typeface="Arial" panose="020B0604020202020204" pitchFamily="34" charset="0"/>
              </a:rPr>
              <a:t>w tym dostępności dla osób z niepełnosprawnościami?</a:t>
            </a:r>
          </a:p>
          <a:p>
            <a:pPr marL="0" indent="0" algn="just" fontAlgn="auto">
              <a:lnSpc>
                <a:spcPct val="100000"/>
              </a:lnSpc>
              <a:spcBef>
                <a:spcPts val="0"/>
              </a:spcBef>
              <a:spcAft>
                <a:spcPts val="0"/>
              </a:spcAft>
              <a:buNone/>
              <a:defRPr/>
            </a:pPr>
            <a:endParaRPr lang="pl-PL" sz="1600" dirty="0" smtClean="0">
              <a:solidFill>
                <a:schemeClr val="dk1"/>
              </a:solidFill>
            </a:endParaRPr>
          </a:p>
          <a:p>
            <a:pPr marL="0" indent="0" algn="just" fontAlgn="auto">
              <a:lnSpc>
                <a:spcPct val="100000"/>
              </a:lnSpc>
              <a:spcBef>
                <a:spcPts val="0"/>
              </a:spcBef>
              <a:spcAft>
                <a:spcPts val="0"/>
              </a:spcAft>
              <a:buNone/>
              <a:defRPr/>
            </a:pPr>
            <a:r>
              <a:rPr lang="pl-PL" sz="1800" dirty="0" smtClean="0">
                <a:solidFill>
                  <a:schemeClr val="dk1"/>
                </a:solidFill>
              </a:rPr>
              <a:t>IOK </a:t>
            </a:r>
            <a:r>
              <a:rPr lang="pl-PL" sz="1800" dirty="0">
                <a:solidFill>
                  <a:schemeClr val="dk1"/>
                </a:solidFill>
              </a:rPr>
              <a:t>na etapie negocjacji dopuszcza możliwość poprawy/uzupełnienia wniosku o dofinansowanie w sposób skutkujący jego spełnieniem</a:t>
            </a:r>
            <a:r>
              <a:rPr lang="pl-PL" sz="1800" dirty="0" smtClean="0">
                <a:solidFill>
                  <a:schemeClr val="dk1"/>
                </a:solidFill>
              </a:rPr>
              <a:t>. </a:t>
            </a:r>
            <a:r>
              <a:rPr lang="pl-PL" sz="1800" dirty="0" smtClean="0">
                <a:solidFill>
                  <a:srgbClr val="000000"/>
                </a:solidFill>
              </a:rPr>
              <a:t>N</a:t>
            </a:r>
            <a:r>
              <a:rPr lang="pl-PL" sz="1800" dirty="0" smtClean="0">
                <a:solidFill>
                  <a:srgbClr val="000000"/>
                </a:solidFill>
                <a:ea typeface="Calibri"/>
              </a:rPr>
              <a:t>iespełnienie </a:t>
            </a:r>
            <a:r>
              <a:rPr lang="pl-PL" sz="1800" dirty="0">
                <a:solidFill>
                  <a:srgbClr val="000000"/>
                </a:solidFill>
                <a:ea typeface="Calibri"/>
              </a:rPr>
              <a:t>kryterium po ewentualnym dokonaniu jednorazowej korekty oznacza odrzucenie projektu na etapie </a:t>
            </a:r>
            <a:r>
              <a:rPr lang="pl-PL" sz="1800" dirty="0" smtClean="0">
                <a:solidFill>
                  <a:srgbClr val="000000"/>
                </a:solidFill>
                <a:ea typeface="Calibri"/>
              </a:rPr>
              <a:t>negocjacji.</a:t>
            </a:r>
            <a:endParaRPr lang="pl-PL" sz="1800" dirty="0">
              <a:solidFill>
                <a:schemeClr val="dk1"/>
              </a:solidFill>
            </a:endParaRPr>
          </a:p>
          <a:p>
            <a:pPr>
              <a:buNone/>
            </a:pPr>
            <a:endParaRPr lang="pl-PL" sz="1800" dirty="0" smtClean="0"/>
          </a:p>
        </p:txBody>
      </p:sp>
      <p:sp>
        <p:nvSpPr>
          <p:cNvPr id="8" name="Tytuł 1"/>
          <p:cNvSpPr>
            <a:spLocks noGrp="1"/>
          </p:cNvSpPr>
          <p:nvPr>
            <p:ph type="title"/>
          </p:nvPr>
        </p:nvSpPr>
        <p:spPr>
          <a:xfrm>
            <a:off x="628650" y="958850"/>
            <a:ext cx="7886700" cy="551543"/>
          </a:xfrm>
        </p:spPr>
        <p:txBody>
          <a:bodyPr/>
          <a:lstStyle/>
          <a:p>
            <a:r>
              <a:rPr lang="pl-PL" sz="2400" b="1" dirty="0">
                <a:latin typeface="+mn-lt"/>
                <a:cs typeface="Arial" panose="020B0604020202020204" pitchFamily="34" charset="0"/>
              </a:rPr>
              <a:t>K</a:t>
            </a:r>
            <a:r>
              <a:rPr lang="pl-PL" sz="2400" b="1" dirty="0" smtClean="0">
                <a:latin typeface="+mn-lt"/>
                <a:cs typeface="Arial" panose="020B0604020202020204" pitchFamily="34" charset="0"/>
              </a:rPr>
              <a:t>ryteria horyzontalne</a:t>
            </a:r>
            <a:endParaRPr lang="pl-PL" sz="2400" b="1" dirty="0">
              <a:latin typeface="+mn-lt"/>
              <a:cs typeface="Arial" panose="020B0604020202020204" pitchFamily="34" charset="0"/>
            </a:endParaRP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37</a:t>
            </a:fld>
            <a:endParaRPr lang="pl-PL" dirty="0">
              <a:solidFill>
                <a:prstClr val="black">
                  <a:tint val="75000"/>
                </a:prstClr>
              </a:solidFill>
            </a:endParaRPr>
          </a:p>
        </p:txBody>
      </p:sp>
      <p:grpSp>
        <p:nvGrpSpPr>
          <p:cNvPr id="6" name="Grupa 5"/>
          <p:cNvGrpSpPr/>
          <p:nvPr/>
        </p:nvGrpSpPr>
        <p:grpSpPr>
          <a:xfrm>
            <a:off x="4052711" y="79022"/>
            <a:ext cx="5023556" cy="779247"/>
            <a:chOff x="4052711" y="79022"/>
            <a:chExt cx="5023556" cy="779247"/>
          </a:xfrm>
        </p:grpSpPr>
        <p:sp>
          <p:nvSpPr>
            <p:cNvPr id="9" name="Prostokąt 8">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242650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79401" y="1869622"/>
            <a:ext cx="8669866" cy="3135086"/>
          </a:xfrm>
        </p:spPr>
        <p:txBody>
          <a:bodyPr/>
          <a:lstStyle/>
          <a:p>
            <a:pPr marL="0" indent="0">
              <a:buNone/>
            </a:pPr>
            <a:r>
              <a:rPr lang="pl-PL" sz="1800" dirty="0"/>
              <a:t>Ocena zgodności projektów współfinansowanych z EFS z zasadą równości szans kobiet i mężczyzn odbywa się na podstawie tzw. „standardu minimum” stanowiącego załącznik nr 1 do „Wytycznych w zakresie realizacji zasady równości szans i niedyskryminacji, w tym dostępności dla osób z niepełnosprawnościami oraz zasady równości szans kobiet i mężczyzn w ramach funduszy unijnych na lata 2014-2020</a:t>
            </a:r>
            <a:r>
              <a:rPr lang="pl-PL" sz="1800" dirty="0" smtClean="0"/>
              <a:t>”.</a:t>
            </a:r>
          </a:p>
          <a:p>
            <a:pPr marL="0" indent="0">
              <a:buNone/>
            </a:pPr>
            <a:r>
              <a:rPr lang="pl-PL" sz="1800" dirty="0" smtClean="0"/>
              <a:t>Zasada </a:t>
            </a:r>
            <a:r>
              <a:rPr lang="pl-PL" sz="1800" dirty="0"/>
              <a:t>równości szans kobiet i mężczyzn, to zasada, która ma prowadzić </a:t>
            </a:r>
            <a:r>
              <a:rPr lang="pl-PL" sz="1800" dirty="0" smtClean="0"/>
              <a:t/>
            </a:r>
            <a:br>
              <a:rPr lang="pl-PL" sz="1800" dirty="0" smtClean="0"/>
            </a:br>
            <a:r>
              <a:rPr lang="pl-PL" sz="1800" dirty="0" smtClean="0"/>
              <a:t>do </a:t>
            </a:r>
            <a:r>
              <a:rPr lang="pl-PL" sz="1800" dirty="0"/>
              <a:t>podejmowania działań na rzecz osiągnięcia stanu, w którym kobietom </a:t>
            </a:r>
            <a:r>
              <a:rPr lang="pl-PL" sz="1800" dirty="0" smtClean="0"/>
              <a:t/>
            </a:r>
            <a:br>
              <a:rPr lang="pl-PL" sz="1800" dirty="0" smtClean="0"/>
            </a:br>
            <a:r>
              <a:rPr lang="pl-PL" sz="1800" dirty="0" smtClean="0"/>
              <a:t>i </a:t>
            </a:r>
            <a:r>
              <a:rPr lang="pl-PL" sz="1800" dirty="0"/>
              <a:t>mężczyznom przypisuje się taką samą wartość społeczną, równe prawa i równe obowiązki oraz gdy mają oni równy dostęp do zasobów (środki finansowe, szanse rozwoju), z których mogą korzystać. Zasada ta ma gwarantować możliwość wyboru drogi życiowej bez ograniczeń wynikających ze stereotypów płci. Jest to również uwzględnienie perspektywy płci w głównym nurcie wszystkich procesów politycznych, priorytetów i działań w ramach RPO WD, na wszystkich jego etapach wdrażania, </a:t>
            </a:r>
            <a:r>
              <a:rPr lang="pl-PL" sz="1800" dirty="0" smtClean="0"/>
              <a:t>tj</a:t>
            </a:r>
            <a:r>
              <a:rPr lang="pl-PL" sz="1800" dirty="0"/>
              <a:t>. na etapie planowania, realizacji, ewaluacji. To celowe, systematyczne i świadome ocenianie danej polityki i działań z perspektywy wpływu na warunki życia kobiet </a:t>
            </a:r>
            <a:r>
              <a:rPr lang="pl-PL" sz="1800" dirty="0" smtClean="0"/>
              <a:t>i </a:t>
            </a:r>
            <a:r>
              <a:rPr lang="pl-PL" sz="1800" dirty="0"/>
              <a:t>mężczyzn, które ma na celu przeciwdziałanie dyskryminacji i osiągniecie równości szans kobiet i mężczyzn</a:t>
            </a:r>
            <a:r>
              <a:rPr lang="pl-PL" sz="1800" dirty="0" smtClean="0"/>
              <a:t>.</a:t>
            </a:r>
            <a:endParaRPr lang="pl-PL" sz="1800" dirty="0"/>
          </a:p>
        </p:txBody>
      </p:sp>
      <p:sp>
        <p:nvSpPr>
          <p:cNvPr id="2" name="Tytuł 1"/>
          <p:cNvSpPr>
            <a:spLocks noGrp="1"/>
          </p:cNvSpPr>
          <p:nvPr>
            <p:ph type="title"/>
          </p:nvPr>
        </p:nvSpPr>
        <p:spPr>
          <a:xfrm>
            <a:off x="581891" y="958849"/>
            <a:ext cx="7933459" cy="853621"/>
          </a:xfrm>
        </p:spPr>
        <p:txBody>
          <a:bodyPr/>
          <a:lstStyle/>
          <a:p>
            <a:pPr lvl="0" algn="ctr"/>
            <a:r>
              <a:rPr lang="pl-PL" sz="2400" b="1" dirty="0"/>
              <a:t>Realizacja zasad </a:t>
            </a:r>
            <a:r>
              <a:rPr lang="pl-PL" sz="2400" b="1" dirty="0" smtClean="0"/>
              <a:t>horyzontalnych</a:t>
            </a:r>
            <a:br>
              <a:rPr lang="pl-PL" sz="2400" b="1" dirty="0" smtClean="0"/>
            </a:br>
            <a:r>
              <a:rPr lang="pl-PL" sz="1800" b="1" dirty="0" smtClean="0"/>
              <a:t>Zasada </a:t>
            </a:r>
            <a:r>
              <a:rPr lang="pl-PL" sz="1800" b="1" dirty="0"/>
              <a:t>równości szans kobiet i </a:t>
            </a:r>
            <a:r>
              <a:rPr lang="pl-PL" sz="1800" b="1" dirty="0" smtClean="0"/>
              <a:t>mężczyzn</a:t>
            </a:r>
            <a:endParaRPr lang="pl-PL" sz="1800" b="1"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38</a:t>
            </a:fld>
            <a:endParaRPr lang="pl-PL">
              <a:solidFill>
                <a:prstClr val="black">
                  <a:tint val="75000"/>
                </a:prstClr>
              </a:solidFill>
            </a:endParaRPr>
          </a:p>
        </p:txBody>
      </p:sp>
      <p:grpSp>
        <p:nvGrpSpPr>
          <p:cNvPr id="6" name="Grupa 5"/>
          <p:cNvGrpSpPr/>
          <p:nvPr/>
        </p:nvGrpSpPr>
        <p:grpSpPr>
          <a:xfrm>
            <a:off x="4052711" y="79022"/>
            <a:ext cx="5023556" cy="779247"/>
            <a:chOff x="4052711" y="79022"/>
            <a:chExt cx="5023556" cy="779247"/>
          </a:xfrm>
        </p:grpSpPr>
        <p:sp>
          <p:nvSpPr>
            <p:cNvPr id="7" name="Prostokąt 6">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8107516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75359" y="2141653"/>
            <a:ext cx="8589241" cy="3608614"/>
          </a:xfrm>
        </p:spPr>
        <p:txBody>
          <a:bodyPr/>
          <a:lstStyle/>
          <a:p>
            <a:pPr marL="0" indent="0" algn="just">
              <a:buNone/>
            </a:pPr>
            <a:r>
              <a:rPr lang="pl-PL" sz="1800" dirty="0" smtClean="0"/>
              <a:t>Zasada </a:t>
            </a:r>
            <a:r>
              <a:rPr lang="pl-PL" sz="1800" dirty="0"/>
              <a:t>równości szans i niedyskryminacji polega na umożliwieniu wszystkim osobom – bez względu na płeć, wiek, niepełnosprawność, rasę lub pochodzenie etniczne, wyznawaną religię lub światopogląd, orientację seksualną, miejsce zamieszkania – sprawiedliwego, pełnego uczestnictwa we wszystkich dziedzinach życia na jednakowych zasadach.</a:t>
            </a:r>
          </a:p>
          <a:p>
            <a:pPr marL="0" indent="0" algn="just">
              <a:buNone/>
            </a:pPr>
            <a:r>
              <a:rPr lang="pl-PL" sz="1800" dirty="0"/>
              <a:t>Wnioskodawca zobowiązany jest do realizacji projektu w oparciu o standardy dostępności dla polityki spójności na lata </a:t>
            </a:r>
            <a:r>
              <a:rPr lang="pl-PL" sz="1800" dirty="0" smtClean="0"/>
              <a:t>2014-2020</a:t>
            </a:r>
            <a:r>
              <a:rPr lang="x-none" sz="1800" dirty="0" smtClean="0"/>
              <a:t>, </a:t>
            </a:r>
            <a:r>
              <a:rPr lang="x-none" sz="1800" dirty="0"/>
              <a:t>stanowiące załącznik  nr 2 do Wytycznych  w zakresie realizacji zasady równości szans i niedyskryminacji, w tym dostępności dla osób z niepełnosprawnościami oraz zasady równości szans kobiet i mężczyzn w ramach funduszy unijnych na lata 2014-2020 aktualnych na dzień przyjęcia kryterium. </a:t>
            </a:r>
            <a:endParaRPr lang="pl-PL" sz="1800" dirty="0"/>
          </a:p>
          <a:p>
            <a:pPr marL="0" indent="0" algn="just">
              <a:buNone/>
            </a:pPr>
            <a:r>
              <a:rPr lang="pl-PL" sz="1800" dirty="0" smtClean="0"/>
              <a:t>Jest </a:t>
            </a:r>
            <a:r>
              <a:rPr lang="pl-PL" sz="1800" dirty="0"/>
              <a:t>to zestaw jakościowych i technicznych wymagań w stosunku do wsparcia finansowanego ze środków funduszy polityki spójności, w celu zapewnienia osobom z niepełnosprawnościami możliwości skorzystania z udziału </a:t>
            </a:r>
            <a:r>
              <a:rPr lang="pl-PL" sz="1800" dirty="0" smtClean="0"/>
              <a:t>w </a:t>
            </a:r>
            <a:r>
              <a:rPr lang="pl-PL" sz="1800" dirty="0"/>
              <a:t>projektach, jak i z efektów ich realizacji. Wnioskodawcę obowiązuje 6 standardów: szkoleniowy, edukacyjny, informacyjno-promocyjny, cyfrowy, architektoniczny oraz transportowy.</a:t>
            </a:r>
          </a:p>
          <a:p>
            <a:pPr marL="0" indent="0">
              <a:buNone/>
            </a:pPr>
            <a:endParaRPr lang="pl-PL" dirty="0"/>
          </a:p>
        </p:txBody>
      </p:sp>
      <p:sp>
        <p:nvSpPr>
          <p:cNvPr id="2" name="Tytuł 1"/>
          <p:cNvSpPr>
            <a:spLocks noGrp="1"/>
          </p:cNvSpPr>
          <p:nvPr>
            <p:ph type="title"/>
          </p:nvPr>
        </p:nvSpPr>
        <p:spPr>
          <a:xfrm>
            <a:off x="581891" y="958850"/>
            <a:ext cx="7933459" cy="1082222"/>
          </a:xfrm>
        </p:spPr>
        <p:txBody>
          <a:bodyPr/>
          <a:lstStyle/>
          <a:p>
            <a:pPr lvl="0" algn="ctr"/>
            <a:r>
              <a:rPr lang="pl-PL" sz="2400" b="1" dirty="0"/>
              <a:t>Realizacja zasad horyzontalnych</a:t>
            </a:r>
            <a:br>
              <a:rPr lang="pl-PL" sz="2400" b="1" dirty="0"/>
            </a:br>
            <a:r>
              <a:rPr lang="pl-PL" sz="1800" b="1" dirty="0"/>
              <a:t>Zasada równości szans i niedyskryminacji, w tym dostępności dla osób </a:t>
            </a:r>
            <a:r>
              <a:rPr lang="pl-PL" sz="1800" b="1" dirty="0" smtClean="0"/>
              <a:t/>
            </a:r>
            <a:br>
              <a:rPr lang="pl-PL" sz="1800" b="1" dirty="0" smtClean="0"/>
            </a:br>
            <a:r>
              <a:rPr lang="pl-PL" sz="1800" b="1" dirty="0" smtClean="0"/>
              <a:t>z niepełnosprawnościami</a:t>
            </a:r>
            <a:endParaRPr lang="pl-PL" sz="2400" b="1"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39</a:t>
            </a:fld>
            <a:endParaRPr lang="pl-PL">
              <a:solidFill>
                <a:prstClr val="black">
                  <a:tint val="75000"/>
                </a:prstClr>
              </a:solidFill>
            </a:endParaRPr>
          </a:p>
        </p:txBody>
      </p:sp>
      <p:grpSp>
        <p:nvGrpSpPr>
          <p:cNvPr id="6" name="Grupa 5"/>
          <p:cNvGrpSpPr/>
          <p:nvPr/>
        </p:nvGrpSpPr>
        <p:grpSpPr>
          <a:xfrm>
            <a:off x="4052711" y="79022"/>
            <a:ext cx="5023556" cy="779247"/>
            <a:chOff x="4052711" y="79022"/>
            <a:chExt cx="5023556" cy="779247"/>
          </a:xfrm>
        </p:grpSpPr>
        <p:sp>
          <p:nvSpPr>
            <p:cNvPr id="7" name="Prostokąt 6">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92905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a:t>
            </a:fld>
            <a:endParaRPr lang="pl-PL" dirty="0">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6" name="Symbol zastępczy zawartości 2"/>
          <p:cNvSpPr txBox="1">
            <a:spLocks/>
          </p:cNvSpPr>
          <p:nvPr/>
        </p:nvSpPr>
        <p:spPr bwMode="auto">
          <a:xfrm>
            <a:off x="755650" y="1341438"/>
            <a:ext cx="7886700" cy="504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Symbol zastępczy zawartości 2"/>
          <p:cNvSpPr txBox="1">
            <a:spLocks/>
          </p:cNvSpPr>
          <p:nvPr/>
        </p:nvSpPr>
        <p:spPr bwMode="auto">
          <a:xfrm>
            <a:off x="304799" y="1504950"/>
            <a:ext cx="8639175" cy="45736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105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base" latinLnBrk="0" hangingPunct="1">
              <a:lnSpc>
                <a:spcPct val="90000"/>
              </a:lnSpc>
              <a:spcBef>
                <a:spcPts val="1000"/>
              </a:spcBef>
              <a:spcAft>
                <a:spcPct val="0"/>
              </a:spcAft>
              <a:buClrTx/>
              <a:buSzTx/>
              <a:buFont typeface="Arial" charset="0"/>
              <a:buNone/>
              <a:tabLst/>
              <a:defRPr/>
            </a:pPr>
            <a:r>
              <a:rPr kumimoji="0" lang="pl-PL" sz="2400" b="1" i="0" u="none" strike="noStrike" kern="1200" cap="none" spc="0" normalizeH="0" baseline="0" noProof="0" dirty="0" smtClean="0">
                <a:ln>
                  <a:noFill/>
                </a:ln>
                <a:solidFill>
                  <a:schemeClr val="tx1"/>
                </a:solidFill>
                <a:effectLst/>
                <a:uLnTx/>
                <a:uFillTx/>
                <a:latin typeface="+mn-lt"/>
              </a:rPr>
              <a:t>Konkurs ma charakter horyzontalny,</a:t>
            </a:r>
            <a:r>
              <a:rPr kumimoji="0" lang="pl-PL" sz="2400" b="1" i="0" u="none" strike="noStrike" kern="1200" cap="none" spc="0" normalizeH="0" noProof="0" dirty="0" smtClean="0">
                <a:ln>
                  <a:noFill/>
                </a:ln>
                <a:solidFill>
                  <a:schemeClr val="tx1"/>
                </a:solidFill>
                <a:effectLst/>
                <a:uLnTx/>
                <a:uFillTx/>
                <a:latin typeface="+mn-lt"/>
              </a:rPr>
              <a:t> </a:t>
            </a:r>
            <a:r>
              <a:rPr kumimoji="0" lang="pl-PL" sz="2400" b="1" i="0" u="none" strike="noStrike" kern="1200" cap="none" spc="0" normalizeH="0" baseline="0" noProof="0" dirty="0" smtClean="0">
                <a:ln>
                  <a:noFill/>
                </a:ln>
                <a:solidFill>
                  <a:schemeClr val="tx1"/>
                </a:solidFill>
                <a:effectLst/>
                <a:uLnTx/>
                <a:uFillTx/>
                <a:latin typeface="+mn-lt"/>
              </a:rPr>
              <a:t>tzn. nabór wniosków </a:t>
            </a:r>
            <a:br>
              <a:rPr kumimoji="0" lang="pl-PL" sz="2400" b="1" i="0" u="none" strike="noStrike" kern="1200" cap="none" spc="0" normalizeH="0" baseline="0" noProof="0" dirty="0" smtClean="0">
                <a:ln>
                  <a:noFill/>
                </a:ln>
                <a:solidFill>
                  <a:schemeClr val="tx1"/>
                </a:solidFill>
                <a:effectLst/>
                <a:uLnTx/>
                <a:uFillTx/>
                <a:latin typeface="+mn-lt"/>
              </a:rPr>
            </a:br>
            <a:r>
              <a:rPr kumimoji="0" lang="pl-PL" sz="2400" b="1" i="0" u="none" strike="noStrike" kern="1200" cap="none" spc="0" normalizeH="0" baseline="0" noProof="0" dirty="0" smtClean="0">
                <a:ln>
                  <a:noFill/>
                </a:ln>
                <a:solidFill>
                  <a:schemeClr val="tx1"/>
                </a:solidFill>
                <a:effectLst/>
                <a:uLnTx/>
                <a:uFillTx/>
                <a:latin typeface="+mn-lt"/>
              </a:rPr>
              <a:t>o dofinansowanie przeznaczony jest dla wszystkich Beneficjentów przewidzianych do aplikowania w Działaniu 8.5 – typ projektu A. </a:t>
            </a:r>
          </a:p>
          <a:p>
            <a:pPr lvl="0">
              <a:lnSpc>
                <a:spcPct val="90000"/>
              </a:lnSpc>
              <a:spcBef>
                <a:spcPts val="1000"/>
              </a:spcBef>
              <a:defRPr/>
            </a:pPr>
            <a:endParaRPr lang="pl-PL" sz="2400" b="1" dirty="0" smtClean="0">
              <a:latin typeface="+mn-lt"/>
            </a:endParaRPr>
          </a:p>
          <a:p>
            <a:pPr lvl="0">
              <a:lnSpc>
                <a:spcPct val="90000"/>
              </a:lnSpc>
              <a:spcBef>
                <a:spcPts val="1000"/>
              </a:spcBef>
              <a:defRPr/>
            </a:pPr>
            <a:r>
              <a:rPr lang="pl-PL" sz="2400" b="1" dirty="0" smtClean="0">
                <a:latin typeface="+mn-lt"/>
              </a:rPr>
              <a:t>Biorąc </a:t>
            </a:r>
            <a:r>
              <a:rPr lang="pl-PL" sz="2400" b="1" dirty="0">
                <a:latin typeface="+mn-lt"/>
              </a:rPr>
              <a:t>pod uwagę kryteria dostępu oraz specyfikę projektów </a:t>
            </a:r>
            <a:r>
              <a:rPr lang="pl-PL" sz="2400" b="1" dirty="0" err="1">
                <a:latin typeface="+mn-lt"/>
              </a:rPr>
              <a:t>outplacementowych</a:t>
            </a:r>
            <a:r>
              <a:rPr lang="pl-PL" sz="2400" b="1" dirty="0">
                <a:latin typeface="+mn-lt"/>
              </a:rPr>
              <a:t> IOK przewiduje, że w ramach konkursu dofinansowanie otrzyma </a:t>
            </a:r>
            <a:r>
              <a:rPr lang="pl-PL" sz="2400" b="1" u="sng" dirty="0">
                <a:latin typeface="+mn-lt"/>
              </a:rPr>
              <a:t>tylko jeden projekt</a:t>
            </a:r>
            <a:r>
              <a:rPr lang="pl-PL" sz="2400" b="1" dirty="0">
                <a:latin typeface="+mn-lt"/>
              </a:rPr>
              <a:t>, w ramach którego Beneficjent będzie oferował kompleksowe wsparcie na obszarze całego województwa dolnośląskiego. </a:t>
            </a:r>
            <a:endParaRPr kumimoji="0" lang="pl-PL" sz="2400" b="1" i="0" u="none" strike="noStrike" kern="1200" cap="none" spc="0" normalizeH="0" baseline="0" noProof="0" dirty="0" smtClean="0">
              <a:ln>
                <a:noFill/>
              </a:ln>
              <a:solidFill>
                <a:schemeClr val="tx1"/>
              </a:solidFill>
              <a:effectLst/>
              <a:uLnTx/>
              <a:uFillTx/>
              <a:latin typeface="+mn-lt"/>
            </a:endParaRP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pl-PL" sz="32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32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3200" b="0" i="0" u="none" strike="noStrike" kern="1200" cap="none" spc="0" normalizeH="0" baseline="0" noProof="0" dirty="0">
              <a:ln>
                <a:noFill/>
              </a:ln>
              <a:solidFill>
                <a:schemeClr val="tx1"/>
              </a:solidFill>
              <a:effectLst/>
              <a:uLnTx/>
              <a:uFillTx/>
              <a:latin typeface="+mj-lt"/>
              <a:ea typeface="+mn-ea"/>
              <a:cs typeface="+mn-cs"/>
            </a:endParaRPr>
          </a:p>
        </p:txBody>
      </p:sp>
      <p:grpSp>
        <p:nvGrpSpPr>
          <p:cNvPr id="13" name="Grupa 12"/>
          <p:cNvGrpSpPr/>
          <p:nvPr/>
        </p:nvGrpSpPr>
        <p:grpSpPr>
          <a:xfrm>
            <a:off x="4052711" y="79022"/>
            <a:ext cx="5023556" cy="779247"/>
            <a:chOff x="4052711" y="79022"/>
            <a:chExt cx="5023556" cy="779247"/>
          </a:xfrm>
        </p:grpSpPr>
        <p:sp>
          <p:nvSpPr>
            <p:cNvPr id="14" name="Prostokąt 13">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45533" y="1992086"/>
            <a:ext cx="8635999" cy="4419472"/>
          </a:xfrm>
        </p:spPr>
        <p:txBody>
          <a:bodyPr/>
          <a:lstStyle/>
          <a:p>
            <a:pPr marL="360000" lvl="1" indent="-288000">
              <a:lnSpc>
                <a:spcPct val="114000"/>
              </a:lnSpc>
              <a:spcBef>
                <a:spcPts val="800"/>
              </a:spcBef>
              <a:buClr>
                <a:schemeClr val="tx1"/>
              </a:buClr>
              <a:buFont typeface="Wingdings" panose="05000000000000000000" pitchFamily="2" charset="2"/>
              <a:buChar char="Ø"/>
            </a:pPr>
            <a:r>
              <a:rPr lang="pl-PL" sz="1700" spc="30" dirty="0" smtClean="0">
                <a:cs typeface="Arial" panose="020B0604020202020204" pitchFamily="34" charset="0"/>
              </a:rPr>
              <a:t>Standard szkoleniowy dotyczy realizacji szkoleń, kursów, warsztatów </a:t>
            </a:r>
            <a:br>
              <a:rPr lang="pl-PL" sz="1700" spc="30" dirty="0" smtClean="0">
                <a:cs typeface="Arial" panose="020B0604020202020204" pitchFamily="34" charset="0"/>
              </a:rPr>
            </a:br>
            <a:r>
              <a:rPr lang="pl-PL" sz="1700" spc="30" dirty="0" smtClean="0">
                <a:cs typeface="Arial" panose="020B0604020202020204" pitchFamily="34" charset="0"/>
              </a:rPr>
              <a:t>czy doradztwa</a:t>
            </a:r>
          </a:p>
          <a:p>
            <a:pPr marL="360000" lvl="1" indent="-288000">
              <a:lnSpc>
                <a:spcPct val="114000"/>
              </a:lnSpc>
              <a:spcBef>
                <a:spcPts val="800"/>
              </a:spcBef>
              <a:buClr>
                <a:schemeClr val="tx1"/>
              </a:buClr>
              <a:buFont typeface="Wingdings" panose="05000000000000000000" pitchFamily="2" charset="2"/>
              <a:buChar char="Ø"/>
            </a:pPr>
            <a:r>
              <a:rPr lang="pl-PL" sz="1700" spc="30" dirty="0" smtClean="0">
                <a:cs typeface="Arial" panose="020B0604020202020204" pitchFamily="34" charset="0"/>
              </a:rPr>
              <a:t>Standard cyfrowy dotyczy dokumentów elektronicznych, multimediów, serwisów internetowych (m.in. innymi strony, portale, platformy i moduły </a:t>
            </a:r>
            <a:br>
              <a:rPr lang="pl-PL" sz="1700" spc="30" dirty="0" smtClean="0">
                <a:cs typeface="Arial" panose="020B0604020202020204" pitchFamily="34" charset="0"/>
              </a:rPr>
            </a:br>
            <a:r>
              <a:rPr lang="pl-PL" sz="1700" spc="30" dirty="0" smtClean="0">
                <a:cs typeface="Arial" panose="020B0604020202020204" pitchFamily="34" charset="0"/>
              </a:rPr>
              <a:t>e-learningowe, aplikacje webowe, formularze online, serwisy społecznościowe)</a:t>
            </a:r>
          </a:p>
          <a:p>
            <a:pPr marL="360000" lvl="1" indent="-288000">
              <a:lnSpc>
                <a:spcPct val="114000"/>
              </a:lnSpc>
              <a:spcBef>
                <a:spcPts val="800"/>
              </a:spcBef>
              <a:buClr>
                <a:schemeClr val="tx1"/>
              </a:buClr>
              <a:buFont typeface="Wingdings" panose="05000000000000000000" pitchFamily="2" charset="2"/>
              <a:buChar char="Ø"/>
            </a:pPr>
            <a:r>
              <a:rPr lang="pl-PL" sz="1700" spc="30" dirty="0" smtClean="0">
                <a:cs typeface="Arial" panose="020B0604020202020204" pitchFamily="34" charset="0"/>
              </a:rPr>
              <a:t>Standard </a:t>
            </a:r>
            <a:r>
              <a:rPr lang="pl-PL" sz="1700" spc="30" dirty="0">
                <a:cs typeface="Arial" panose="020B0604020202020204" pitchFamily="34" charset="0"/>
              </a:rPr>
              <a:t>edukacyjny dotyczy budowanych, modernizowanych </a:t>
            </a:r>
            <a:r>
              <a:rPr lang="pl-PL" sz="1700" spc="30" dirty="0" smtClean="0">
                <a:cs typeface="Arial" panose="020B0604020202020204" pitchFamily="34" charset="0"/>
              </a:rPr>
              <a:t>lub </a:t>
            </a:r>
            <a:r>
              <a:rPr lang="pl-PL" sz="1700" spc="30" dirty="0">
                <a:cs typeface="Arial" panose="020B0604020202020204" pitchFamily="34" charset="0"/>
              </a:rPr>
              <a:t>wyposażanych placówek </a:t>
            </a:r>
            <a:r>
              <a:rPr lang="pl-PL" sz="1700" spc="30" dirty="0" smtClean="0">
                <a:cs typeface="Arial" panose="020B0604020202020204" pitchFamily="34" charset="0"/>
              </a:rPr>
              <a:t>edukacyjnych</a:t>
            </a:r>
          </a:p>
          <a:p>
            <a:pPr marL="360000" lvl="1" indent="-288000">
              <a:lnSpc>
                <a:spcPct val="114000"/>
              </a:lnSpc>
              <a:spcBef>
                <a:spcPts val="800"/>
              </a:spcBef>
              <a:buClr>
                <a:schemeClr val="tx1"/>
              </a:buClr>
              <a:buFont typeface="Wingdings" panose="05000000000000000000" pitchFamily="2" charset="2"/>
              <a:buChar char="Ø"/>
            </a:pPr>
            <a:r>
              <a:rPr lang="pl-PL" sz="1700" spc="30" dirty="0" smtClean="0">
                <a:cs typeface="Arial" panose="020B0604020202020204" pitchFamily="34" charset="0"/>
              </a:rPr>
              <a:t>Standard </a:t>
            </a:r>
            <a:r>
              <a:rPr lang="pl-PL" sz="1700" spc="30" dirty="0">
                <a:cs typeface="Arial" panose="020B0604020202020204" pitchFamily="34" charset="0"/>
              </a:rPr>
              <a:t>informacyjno-promocyjny dotyczy organizowanych kampanii medialnych, materiałów informacyjnych i wydarzeń informacyjno-promocyjnych </a:t>
            </a:r>
            <a:r>
              <a:rPr lang="pl-PL" sz="1700" spc="30" dirty="0" smtClean="0">
                <a:cs typeface="Arial" panose="020B0604020202020204" pitchFamily="34" charset="0"/>
              </a:rPr>
              <a:t>w </a:t>
            </a:r>
            <a:r>
              <a:rPr lang="pl-PL" sz="1700" spc="30" dirty="0">
                <a:cs typeface="Arial" panose="020B0604020202020204" pitchFamily="34" charset="0"/>
              </a:rPr>
              <a:t>ramach </a:t>
            </a:r>
            <a:r>
              <a:rPr lang="pl-PL" sz="1700" spc="30" dirty="0" smtClean="0">
                <a:cs typeface="Arial" panose="020B0604020202020204" pitchFamily="34" charset="0"/>
              </a:rPr>
              <a:t>projektów</a:t>
            </a:r>
          </a:p>
          <a:p>
            <a:pPr marL="360000" lvl="1" indent="-288000">
              <a:lnSpc>
                <a:spcPct val="114000"/>
              </a:lnSpc>
              <a:spcBef>
                <a:spcPts val="800"/>
              </a:spcBef>
              <a:buClr>
                <a:schemeClr val="tx1"/>
              </a:buClr>
              <a:buFont typeface="Wingdings" panose="05000000000000000000" pitchFamily="2" charset="2"/>
              <a:buChar char="Ø"/>
            </a:pPr>
            <a:r>
              <a:rPr lang="pl-PL" sz="1700" spc="30" dirty="0" smtClean="0">
                <a:cs typeface="Arial" panose="020B0604020202020204" pitchFamily="34" charset="0"/>
              </a:rPr>
              <a:t>Standard </a:t>
            </a:r>
            <a:r>
              <a:rPr lang="pl-PL" sz="1700" spc="30" dirty="0">
                <a:cs typeface="Arial" panose="020B0604020202020204" pitchFamily="34" charset="0"/>
              </a:rPr>
              <a:t>architektoniczny dotyczy dostosowania architektonicznego budynków jak i otoczenia dla osób z </a:t>
            </a:r>
            <a:r>
              <a:rPr lang="pl-PL" sz="1700" spc="30" dirty="0" smtClean="0">
                <a:cs typeface="Arial" panose="020B0604020202020204" pitchFamily="34" charset="0"/>
              </a:rPr>
              <a:t>niepełnosprawnościami</a:t>
            </a:r>
          </a:p>
          <a:p>
            <a:pPr marL="360000" lvl="1" indent="-288000">
              <a:lnSpc>
                <a:spcPct val="114000"/>
              </a:lnSpc>
              <a:spcBef>
                <a:spcPts val="800"/>
              </a:spcBef>
              <a:buClr>
                <a:schemeClr val="tx1"/>
              </a:buClr>
              <a:buFont typeface="Wingdings" panose="05000000000000000000" pitchFamily="2" charset="2"/>
              <a:buChar char="Ø"/>
            </a:pPr>
            <a:r>
              <a:rPr lang="pl-PL" sz="1700" spc="30" dirty="0" smtClean="0">
                <a:cs typeface="Arial" panose="020B0604020202020204" pitchFamily="34" charset="0"/>
              </a:rPr>
              <a:t>Standard </a:t>
            </a:r>
            <a:r>
              <a:rPr lang="pl-PL" sz="1700" spc="30" dirty="0">
                <a:cs typeface="Arial" panose="020B0604020202020204" pitchFamily="34" charset="0"/>
              </a:rPr>
              <a:t>transportowy dotyczy infrastruktury transportu publicznego</a:t>
            </a:r>
          </a:p>
        </p:txBody>
      </p:sp>
      <p:sp>
        <p:nvSpPr>
          <p:cNvPr id="2" name="Tytuł 1"/>
          <p:cNvSpPr>
            <a:spLocks noGrp="1"/>
          </p:cNvSpPr>
          <p:nvPr>
            <p:ph type="title"/>
          </p:nvPr>
        </p:nvSpPr>
        <p:spPr>
          <a:xfrm>
            <a:off x="581891" y="1032328"/>
            <a:ext cx="7933459" cy="1008744"/>
          </a:xfrm>
        </p:spPr>
        <p:txBody>
          <a:bodyPr/>
          <a:lstStyle/>
          <a:p>
            <a:pPr lvl="0" algn="ctr"/>
            <a:r>
              <a:rPr lang="pl-PL" sz="2400" b="1" dirty="0">
                <a:latin typeface="+mn-lt"/>
                <a:cs typeface="Arial" panose="020B0604020202020204" pitchFamily="34" charset="0"/>
              </a:rPr>
              <a:t>Realizacja zasad horyzontalnych</a:t>
            </a:r>
            <a:r>
              <a:rPr lang="pl-PL" sz="2400" b="1" dirty="0"/>
              <a:t/>
            </a:r>
            <a:br>
              <a:rPr lang="pl-PL" sz="2400" b="1" dirty="0"/>
            </a:br>
            <a:r>
              <a:rPr lang="pl-PL" sz="1800" b="1" dirty="0"/>
              <a:t>Zasada równości szans i niedyskryminacji, w tym dostępności dla osób </a:t>
            </a:r>
            <a:br>
              <a:rPr lang="pl-PL" sz="1800" b="1" dirty="0"/>
            </a:br>
            <a:r>
              <a:rPr lang="pl-PL" sz="1800" b="1" dirty="0"/>
              <a:t>z niepełnosprawnościami cd.</a:t>
            </a:r>
          </a:p>
        </p:txBody>
      </p:sp>
      <p:sp>
        <p:nvSpPr>
          <p:cNvPr id="4" name="Symbol zastępczy numeru slajdu 3"/>
          <p:cNvSpPr>
            <a:spLocks noGrp="1"/>
          </p:cNvSpPr>
          <p:nvPr>
            <p:ph type="sldNum" sz="quarter" idx="10"/>
          </p:nvPr>
        </p:nvSpPr>
        <p:spPr>
          <a:xfrm>
            <a:off x="7987862" y="6356350"/>
            <a:ext cx="527488" cy="365125"/>
          </a:xfrm>
        </p:spPr>
        <p:txBody>
          <a:bodyPr/>
          <a:lstStyle/>
          <a:p>
            <a:pPr>
              <a:defRPr/>
            </a:pPr>
            <a:fld id="{ECB52235-1339-48E5-A73B-3694FDF843BF}" type="slidenum">
              <a:rPr lang="pl-PL" smtClean="0">
                <a:solidFill>
                  <a:prstClr val="black">
                    <a:tint val="75000"/>
                  </a:prstClr>
                </a:solidFill>
              </a:rPr>
              <a:pPr>
                <a:defRPr/>
              </a:pPr>
              <a:t>40</a:t>
            </a:fld>
            <a:endParaRPr lang="pl-PL" dirty="0">
              <a:solidFill>
                <a:prstClr val="black">
                  <a:tint val="75000"/>
                </a:prstClr>
              </a:solidFill>
            </a:endParaRPr>
          </a:p>
        </p:txBody>
      </p:sp>
      <p:grpSp>
        <p:nvGrpSpPr>
          <p:cNvPr id="5" name="Grupa 4"/>
          <p:cNvGrpSpPr/>
          <p:nvPr/>
        </p:nvGrpSpPr>
        <p:grpSpPr>
          <a:xfrm>
            <a:off x="4052711" y="79022"/>
            <a:ext cx="5023556" cy="779247"/>
            <a:chOff x="4052711" y="79022"/>
            <a:chExt cx="5023556" cy="779247"/>
          </a:xfrm>
        </p:grpSpPr>
        <p:sp>
          <p:nvSpPr>
            <p:cNvPr id="6" name="Prostokąt 5">
              <a:extLst>
                <a:ext uri="{FF2B5EF4-FFF2-40B4-BE49-F238E27FC236}">
                  <a16:creationId xmlns:a16="http://schemas.microsoft.com/office/drawing/2014/main" xmlns="" id="{46E84943-3824-4048-8C7E-E7C2E6E4E98B}"/>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F22D8D2B-BF2E-D24A-9EAB-9453B7B8BBB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515952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62467" y="1885949"/>
            <a:ext cx="8610600" cy="4188279"/>
          </a:xfrm>
        </p:spPr>
        <p:txBody>
          <a:bodyPr/>
          <a:lstStyle/>
          <a:p>
            <a:pPr marL="0" indent="0">
              <a:lnSpc>
                <a:spcPct val="100000"/>
              </a:lnSpc>
              <a:spcBef>
                <a:spcPts val="0"/>
              </a:spcBef>
              <a:buNone/>
            </a:pPr>
            <a:r>
              <a:rPr lang="pl-PL" sz="1600" dirty="0" smtClean="0"/>
              <a:t>Zasada </a:t>
            </a:r>
            <a:r>
              <a:rPr lang="pl-PL" sz="1600" dirty="0"/>
              <a:t>zrównoważonego rozwoju oznacza, że rozwój społeczny i gospodarczy nie może pozostawać </a:t>
            </a:r>
            <a:r>
              <a:rPr lang="pl-PL" sz="1600" dirty="0" smtClean="0"/>
              <a:t/>
            </a:r>
            <a:br>
              <a:rPr lang="pl-PL" sz="1600" dirty="0" smtClean="0"/>
            </a:br>
            <a:r>
              <a:rPr lang="pl-PL" sz="1600" dirty="0" smtClean="0"/>
              <a:t>w </a:t>
            </a:r>
            <a:r>
              <a:rPr lang="pl-PL" sz="1600" dirty="0"/>
              <a:t>konflikcie z interesami ochrony środowiska i ładu przestrzennego. Projektowane działania muszą zatem uwzględniać potrzeby przyszłych pokoleń, dlatego nie mogą naruszać równowagi przyrodniczej </a:t>
            </a:r>
            <a:r>
              <a:rPr lang="pl-PL" sz="1600" dirty="0" smtClean="0"/>
              <a:t/>
            </a:r>
            <a:br>
              <a:rPr lang="pl-PL" sz="1600" dirty="0" smtClean="0"/>
            </a:br>
            <a:r>
              <a:rPr lang="pl-PL" sz="1600" dirty="0" smtClean="0"/>
              <a:t>i </a:t>
            </a:r>
            <a:r>
              <a:rPr lang="pl-PL" sz="1600" dirty="0"/>
              <a:t>przestrzennej. Wszelkie działania będą realizowane z uwzględnieniem potrzeb zachowania różnorodności biologicznej, zrównoważonego podejścia do użytkowania zasobów przyrody, przywrócenia i utrwalenia ładu przestrzennego oraz wymogów ochrony obszarów cennych przyrodniczo, w tym ich integralności i spójności.</a:t>
            </a:r>
          </a:p>
          <a:p>
            <a:pPr marL="0" indent="0">
              <a:lnSpc>
                <a:spcPct val="100000"/>
              </a:lnSpc>
              <a:spcBef>
                <a:spcPts val="0"/>
              </a:spcBef>
              <a:buNone/>
            </a:pPr>
            <a:endParaRPr lang="pl-PL" sz="1600" dirty="0" smtClean="0"/>
          </a:p>
          <a:p>
            <a:pPr marL="0" indent="0">
              <a:lnSpc>
                <a:spcPct val="100000"/>
              </a:lnSpc>
              <a:spcBef>
                <a:spcPts val="0"/>
              </a:spcBef>
              <a:buNone/>
            </a:pPr>
            <a:r>
              <a:rPr lang="pl-PL" sz="1600" dirty="0" smtClean="0"/>
              <a:t>Przykłady</a:t>
            </a:r>
            <a:r>
              <a:rPr lang="pl-PL" sz="1600" dirty="0"/>
              <a:t>: minimalizowanie ilości drukowanych materiałów szkoleniowych i umieszczanie ich w sieci </a:t>
            </a:r>
            <a:r>
              <a:rPr lang="pl-PL" sz="1600" dirty="0" smtClean="0"/>
              <a:t/>
            </a:r>
            <a:br>
              <a:rPr lang="pl-PL" sz="1600" dirty="0" smtClean="0"/>
            </a:br>
            <a:r>
              <a:rPr lang="pl-PL" sz="1600" dirty="0" smtClean="0"/>
              <a:t>w </a:t>
            </a:r>
            <a:r>
              <a:rPr lang="pl-PL" sz="1600" dirty="0"/>
              <a:t>formie elektronicznej, drukowanie dwustronne materiałów szkoleniowych, w miarę możliwości zastępowanie drukowania umieszczaniem ich na stronach www (eliminujemy wtedy również płyty CD), w miarę możliwości wykorzystywanie </a:t>
            </a:r>
            <a:r>
              <a:rPr lang="pl-PL" sz="1600" dirty="0" err="1"/>
              <a:t>sal</a:t>
            </a:r>
            <a:r>
              <a:rPr lang="pl-PL" sz="1600" dirty="0"/>
              <a:t> zaprojektowanych w systemie energooszczędnym, wyrzucanie zużytego papieru do pojemników na makulaturę, świadome używanie klimatyzacji </a:t>
            </a:r>
            <a:r>
              <a:rPr lang="pl-PL" sz="1600" dirty="0" smtClean="0"/>
              <a:t/>
            </a:r>
            <a:br>
              <a:rPr lang="pl-PL" sz="1600" dirty="0" smtClean="0"/>
            </a:br>
            <a:r>
              <a:rPr lang="pl-PL" sz="1600" dirty="0" smtClean="0"/>
              <a:t>i </a:t>
            </a:r>
            <a:r>
              <a:rPr lang="pl-PL" sz="1600" dirty="0"/>
              <a:t>otwieranie okien w sytuacjach, gdy pozwoli to na utrzymanie właściwej temperatury, korzystanie tylko z niezbędnego źródła światła np. jeśli w pokoju jest tylko 1 osoba – nie trzeba używać wszystkich żarówek.</a:t>
            </a:r>
          </a:p>
        </p:txBody>
      </p:sp>
      <p:sp>
        <p:nvSpPr>
          <p:cNvPr id="2" name="Tytuł 1"/>
          <p:cNvSpPr>
            <a:spLocks noGrp="1"/>
          </p:cNvSpPr>
          <p:nvPr>
            <p:ph type="title"/>
          </p:nvPr>
        </p:nvSpPr>
        <p:spPr>
          <a:xfrm>
            <a:off x="581891" y="958849"/>
            <a:ext cx="7933459" cy="902607"/>
          </a:xfrm>
        </p:spPr>
        <p:txBody>
          <a:bodyPr/>
          <a:lstStyle/>
          <a:p>
            <a:pPr algn="ctr"/>
            <a:r>
              <a:rPr lang="pl-PL" sz="2400" b="1" dirty="0"/>
              <a:t>Realizacja zasad </a:t>
            </a:r>
            <a:r>
              <a:rPr lang="pl-PL" sz="2400" b="1" dirty="0" smtClean="0"/>
              <a:t>horyzontalnych</a:t>
            </a:r>
            <a:br>
              <a:rPr lang="pl-PL" sz="2400" b="1" dirty="0" smtClean="0"/>
            </a:br>
            <a:r>
              <a:rPr lang="pl-PL" sz="1800" b="1" dirty="0" smtClean="0"/>
              <a:t>Zasada zrównoważonego rozwoju</a:t>
            </a:r>
            <a:endParaRPr lang="pl-PL" sz="2400" b="1"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41</a:t>
            </a:fld>
            <a:endParaRPr lang="pl-PL">
              <a:solidFill>
                <a:prstClr val="black">
                  <a:tint val="75000"/>
                </a:prstClr>
              </a:solidFill>
            </a:endParaRPr>
          </a:p>
        </p:txBody>
      </p:sp>
      <p:grpSp>
        <p:nvGrpSpPr>
          <p:cNvPr id="6" name="Grupa 5"/>
          <p:cNvGrpSpPr/>
          <p:nvPr/>
        </p:nvGrpSpPr>
        <p:grpSpPr>
          <a:xfrm>
            <a:off x="4052711" y="79022"/>
            <a:ext cx="5023556" cy="779247"/>
            <a:chOff x="4052711" y="79022"/>
            <a:chExt cx="5023556" cy="779247"/>
          </a:xfrm>
        </p:grpSpPr>
        <p:sp>
          <p:nvSpPr>
            <p:cNvPr id="7" name="Prostokąt 6">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086925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70933" y="1787978"/>
            <a:ext cx="8610600" cy="4677368"/>
          </a:xfrm>
        </p:spPr>
        <p:txBody>
          <a:bodyPr/>
          <a:lstStyle/>
          <a:p>
            <a:pPr marL="0" indent="0">
              <a:lnSpc>
                <a:spcPct val="100000"/>
              </a:lnSpc>
              <a:spcBef>
                <a:spcPts val="0"/>
              </a:spcBef>
              <a:buNone/>
            </a:pPr>
            <a:r>
              <a:rPr lang="pl-PL" sz="1450" dirty="0" smtClean="0"/>
              <a:t>Koncepcja uniwersalnego projektowania - projektowanie produktów, środowiska, programów i usług w taki sposób, by były użyteczne dla wszystkich, w możliwie największym stopniu, bez potrzeby adaptacji lub specjalistycznego projektowania. Uniwersalne projektowanie nie wyklucza możliwości zapewniania dodatkowych udogodnień dla szczególnych grup osób z niepełnosprawnościami, jeżeli jest to potrzebne.</a:t>
            </a:r>
          </a:p>
          <a:p>
            <a:pPr marL="0" indent="0">
              <a:lnSpc>
                <a:spcPct val="100000"/>
              </a:lnSpc>
              <a:spcBef>
                <a:spcPts val="0"/>
              </a:spcBef>
              <a:buNone/>
            </a:pPr>
            <a:r>
              <a:rPr lang="pl-PL" sz="1450" dirty="0" smtClean="0"/>
              <a:t>Co </a:t>
            </a:r>
            <a:r>
              <a:rPr lang="pl-PL" sz="1450" dirty="0"/>
              <a:t>do zasady, wszystkie produkty projektów realizowanych ze środków EFS, EFRR i FS (produkty, towary, usługi, infrastruktura) są dostępne dla wszystkich osób, w tym również dostosowane do zidentyfikowanych potrzeb osób z niepełnosprawnościami. Oznacza to, że muszą być zgodne z koncepcją uniwersalnego projektowania, opartego na ośmiu regułach:</a:t>
            </a:r>
          </a:p>
          <a:p>
            <a:pPr marL="457200" lvl="1" indent="0">
              <a:lnSpc>
                <a:spcPct val="100000"/>
              </a:lnSpc>
              <a:spcBef>
                <a:spcPts val="0"/>
              </a:spcBef>
              <a:buNone/>
            </a:pPr>
            <a:r>
              <a:rPr lang="pl-PL" sz="1450" dirty="0"/>
              <a:t>1. Użyteczność dla osób o różnej sprawności</a:t>
            </a:r>
          </a:p>
          <a:p>
            <a:pPr marL="457200" lvl="1" indent="0">
              <a:lnSpc>
                <a:spcPct val="100000"/>
              </a:lnSpc>
              <a:spcBef>
                <a:spcPts val="0"/>
              </a:spcBef>
              <a:buNone/>
            </a:pPr>
            <a:r>
              <a:rPr lang="pl-PL" sz="1450" dirty="0"/>
              <a:t>2. Elastyczność w użytkowaniu</a:t>
            </a:r>
          </a:p>
          <a:p>
            <a:pPr marL="457200" lvl="1" indent="0">
              <a:lnSpc>
                <a:spcPct val="100000"/>
              </a:lnSpc>
              <a:spcBef>
                <a:spcPts val="0"/>
              </a:spcBef>
              <a:buNone/>
            </a:pPr>
            <a:r>
              <a:rPr lang="pl-PL" sz="1450" dirty="0"/>
              <a:t>3. Proste i intuicyjne użytkowanie</a:t>
            </a:r>
          </a:p>
          <a:p>
            <a:pPr marL="457200" lvl="1" indent="0">
              <a:lnSpc>
                <a:spcPct val="100000"/>
              </a:lnSpc>
              <a:spcBef>
                <a:spcPts val="0"/>
              </a:spcBef>
              <a:buNone/>
            </a:pPr>
            <a:r>
              <a:rPr lang="pl-PL" sz="1450" dirty="0"/>
              <a:t>4. Czytelna informacja</a:t>
            </a:r>
          </a:p>
          <a:p>
            <a:pPr marL="457200" lvl="1" indent="0">
              <a:lnSpc>
                <a:spcPct val="100000"/>
              </a:lnSpc>
              <a:spcBef>
                <a:spcPts val="0"/>
              </a:spcBef>
              <a:buNone/>
            </a:pPr>
            <a:r>
              <a:rPr lang="pl-PL" sz="1450" dirty="0"/>
              <a:t>5. Tolerancja na błędy</a:t>
            </a:r>
          </a:p>
          <a:p>
            <a:pPr marL="457200" lvl="1" indent="0">
              <a:lnSpc>
                <a:spcPct val="100000"/>
              </a:lnSpc>
              <a:spcBef>
                <a:spcPts val="0"/>
              </a:spcBef>
              <a:buNone/>
            </a:pPr>
            <a:r>
              <a:rPr lang="pl-PL" sz="1450" dirty="0"/>
              <a:t>6. Wygodne użytkowanie bez wysiłku</a:t>
            </a:r>
          </a:p>
          <a:p>
            <a:pPr marL="457200" lvl="1" indent="0">
              <a:lnSpc>
                <a:spcPct val="100000"/>
              </a:lnSpc>
              <a:spcBef>
                <a:spcPts val="0"/>
              </a:spcBef>
              <a:buNone/>
            </a:pPr>
            <a:r>
              <a:rPr lang="pl-PL" sz="1450" dirty="0"/>
              <a:t>7. Wielkość i przestrzeń odpowiednie dla dostępu i użytkowania</a:t>
            </a:r>
          </a:p>
          <a:p>
            <a:pPr marL="457200" lvl="1" indent="0">
              <a:lnSpc>
                <a:spcPct val="100000"/>
              </a:lnSpc>
              <a:spcBef>
                <a:spcPts val="0"/>
              </a:spcBef>
              <a:buNone/>
            </a:pPr>
            <a:r>
              <a:rPr lang="pl-PL" sz="1450" dirty="0"/>
              <a:t>8. Percepcja równości</a:t>
            </a:r>
          </a:p>
          <a:p>
            <a:pPr marL="0" indent="0">
              <a:lnSpc>
                <a:spcPct val="100000"/>
              </a:lnSpc>
              <a:spcBef>
                <a:spcPts val="0"/>
              </a:spcBef>
              <a:buNone/>
            </a:pPr>
            <a:r>
              <a:rPr lang="pl-PL" sz="1450" dirty="0"/>
              <a:t>Wszystkie projekty (zarówno z EFS jak i z EFRR) powinny być dostępne dla osób niepełnosprawnych – </a:t>
            </a:r>
            <a:r>
              <a:rPr lang="pl-PL" sz="1450" dirty="0" smtClean="0"/>
              <a:t/>
            </a:r>
            <a:br>
              <a:rPr lang="pl-PL" sz="1450" dirty="0" smtClean="0"/>
            </a:br>
            <a:r>
              <a:rPr lang="pl-PL" sz="1450" dirty="0" smtClean="0"/>
              <a:t>co </a:t>
            </a:r>
            <a:r>
              <a:rPr lang="pl-PL" sz="1450" dirty="0"/>
              <a:t>nie oznacza automatycznie, że muszą być one uniwersalnie zaprojektowane, tzn. od razu, z góry zapewniać zestaw wszelkiego rodzaju możliwych ułatwień dla różnych rodzajów niepełnosprawności . To dotyczy tylko projektów, w których powstaje nowa infrastruktura lub istniejąca jest znacząco przebudowywana. </a:t>
            </a:r>
          </a:p>
        </p:txBody>
      </p:sp>
      <p:sp>
        <p:nvSpPr>
          <p:cNvPr id="2" name="Tytuł 1"/>
          <p:cNvSpPr>
            <a:spLocks noGrp="1"/>
          </p:cNvSpPr>
          <p:nvPr>
            <p:ph type="title"/>
          </p:nvPr>
        </p:nvSpPr>
        <p:spPr>
          <a:xfrm>
            <a:off x="581891" y="958849"/>
            <a:ext cx="7933459" cy="853621"/>
          </a:xfrm>
        </p:spPr>
        <p:txBody>
          <a:bodyPr/>
          <a:lstStyle/>
          <a:p>
            <a:pPr algn="ctr"/>
            <a:r>
              <a:rPr lang="pl-PL" sz="2400" b="1" dirty="0"/>
              <a:t>Realizacja zasad horyzontalnych</a:t>
            </a:r>
            <a:br>
              <a:rPr lang="pl-PL" sz="2400" b="1" dirty="0"/>
            </a:br>
            <a:r>
              <a:rPr lang="pl-PL" sz="1800" b="1" dirty="0"/>
              <a:t>Koncepcja „uniwersalnego projektowania</a:t>
            </a:r>
            <a:r>
              <a:rPr lang="pl-PL" sz="1800" b="1" dirty="0" smtClean="0"/>
              <a:t>”</a:t>
            </a:r>
            <a:endParaRPr lang="pl-PL" sz="2400" b="1"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42</a:t>
            </a:fld>
            <a:endParaRPr lang="pl-PL">
              <a:solidFill>
                <a:prstClr val="black">
                  <a:tint val="75000"/>
                </a:prstClr>
              </a:solidFill>
            </a:endParaRPr>
          </a:p>
        </p:txBody>
      </p:sp>
      <p:grpSp>
        <p:nvGrpSpPr>
          <p:cNvPr id="6" name="Grupa 5"/>
          <p:cNvGrpSpPr/>
          <p:nvPr/>
        </p:nvGrpSpPr>
        <p:grpSpPr>
          <a:xfrm>
            <a:off x="4052711" y="79022"/>
            <a:ext cx="5023556" cy="779247"/>
            <a:chOff x="4052711" y="79022"/>
            <a:chExt cx="5023556" cy="779247"/>
          </a:xfrm>
        </p:grpSpPr>
        <p:sp>
          <p:nvSpPr>
            <p:cNvPr id="7" name="Prostokąt 6">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809158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76225" y="1975757"/>
            <a:ext cx="8591550" cy="3339193"/>
          </a:xfrm>
        </p:spPr>
        <p:txBody>
          <a:bodyPr/>
          <a:lstStyle/>
          <a:p>
            <a:pPr marL="0" indent="0" algn="just">
              <a:lnSpc>
                <a:spcPct val="100000"/>
              </a:lnSpc>
              <a:spcBef>
                <a:spcPts val="0"/>
              </a:spcBef>
              <a:buNone/>
            </a:pPr>
            <a:endParaRPr lang="pl-PL" sz="1400" dirty="0" smtClean="0"/>
          </a:p>
          <a:p>
            <a:pPr marL="0" indent="0">
              <a:lnSpc>
                <a:spcPct val="100000"/>
              </a:lnSpc>
              <a:spcBef>
                <a:spcPts val="0"/>
              </a:spcBef>
              <a:buNone/>
            </a:pPr>
            <a:r>
              <a:rPr lang="pl-PL" sz="1800" dirty="0" smtClean="0"/>
              <a:t>W </a:t>
            </a:r>
            <a:r>
              <a:rPr lang="pl-PL" sz="1800" dirty="0"/>
              <a:t>przypadku planowania projektu/usługi w pierwszej kolejności należy dążyć </a:t>
            </a:r>
            <a:r>
              <a:rPr lang="pl-PL" sz="1800" dirty="0" smtClean="0"/>
              <a:t/>
            </a:r>
            <a:br>
              <a:rPr lang="pl-PL" sz="1800" dirty="0" smtClean="0"/>
            </a:br>
            <a:r>
              <a:rPr lang="pl-PL" sz="1800" dirty="0" smtClean="0"/>
              <a:t>do </a:t>
            </a:r>
            <a:r>
              <a:rPr lang="pl-PL" sz="1800" dirty="0"/>
              <a:t>zapewnienia jej dostępności w oparciu o koncepcję uniwersalnego projektowania. Mechanizm racjonalnych usprawnień (MRU) jako narzędzie zapewnienia dostępności jest rozpatrywany w drugiej kolejności.</a:t>
            </a:r>
          </a:p>
          <a:p>
            <a:pPr marL="0" indent="0">
              <a:lnSpc>
                <a:spcPct val="100000"/>
              </a:lnSpc>
              <a:spcBef>
                <a:spcPts val="0"/>
              </a:spcBef>
              <a:buNone/>
            </a:pPr>
            <a:r>
              <a:rPr lang="pl-PL" sz="1800" dirty="0"/>
              <a:t>W projektach ogólnodostępnych, w przypadku wystąpienia potrzeby sfinansowania kosztów wynikających z posiadanych niepełnosprawności przez uczestników </a:t>
            </a:r>
            <a:r>
              <a:rPr lang="pl-PL" sz="1800" dirty="0" smtClean="0"/>
              <a:t/>
            </a:r>
            <a:br>
              <a:rPr lang="pl-PL" sz="1800" dirty="0" smtClean="0"/>
            </a:br>
            <a:r>
              <a:rPr lang="pl-PL" sz="1800" dirty="0" smtClean="0"/>
              <a:t>(</a:t>
            </a:r>
            <a:r>
              <a:rPr lang="pl-PL" sz="1800" dirty="0"/>
              <a:t>lub personel) projektu, Beneficjent korzysta z przesunięcia środków w projekcie </a:t>
            </a:r>
            <a:r>
              <a:rPr lang="pl-PL" sz="1800" dirty="0" smtClean="0"/>
              <a:t/>
            </a:r>
            <a:br>
              <a:rPr lang="pl-PL" sz="1800" dirty="0" smtClean="0"/>
            </a:br>
            <a:r>
              <a:rPr lang="pl-PL" sz="1800" dirty="0" smtClean="0"/>
              <a:t>lub </a:t>
            </a:r>
            <a:r>
              <a:rPr lang="pl-PL" sz="1800" dirty="0"/>
              <a:t>wnioskuje do IOK będącej stroną umowy o dofinansowanie projektu o zwiększenie wartości projektu. Maksymalny koszt MRU na 1 osobę w projekcie wynosi wtedy </a:t>
            </a:r>
            <a:r>
              <a:rPr lang="pl-PL" sz="1800" dirty="0" smtClean="0"/>
              <a:t/>
            </a:r>
            <a:br>
              <a:rPr lang="pl-PL" sz="1800" dirty="0" smtClean="0"/>
            </a:br>
            <a:r>
              <a:rPr lang="pl-PL" sz="1800" dirty="0" smtClean="0"/>
              <a:t>12 </a:t>
            </a:r>
            <a:r>
              <a:rPr lang="pl-PL" sz="1800" dirty="0"/>
              <a:t>tysięcy złotych brutto.</a:t>
            </a:r>
          </a:p>
        </p:txBody>
      </p:sp>
      <p:sp>
        <p:nvSpPr>
          <p:cNvPr id="2" name="Tytuł 1"/>
          <p:cNvSpPr>
            <a:spLocks noGrp="1"/>
          </p:cNvSpPr>
          <p:nvPr>
            <p:ph type="title"/>
          </p:nvPr>
        </p:nvSpPr>
        <p:spPr>
          <a:xfrm>
            <a:off x="276225" y="958850"/>
            <a:ext cx="8591550" cy="682914"/>
          </a:xfrm>
        </p:spPr>
        <p:txBody>
          <a:bodyPr/>
          <a:lstStyle/>
          <a:p>
            <a:pPr lvl="0" algn="ctr"/>
            <a:r>
              <a:rPr lang="pl-PL" sz="2400" b="1" dirty="0" smtClean="0"/>
              <a:t/>
            </a:r>
            <a:br>
              <a:rPr lang="pl-PL" sz="2400" b="1" dirty="0" smtClean="0"/>
            </a:br>
            <a:r>
              <a:rPr lang="pl-PL" sz="2400" b="1" dirty="0" smtClean="0"/>
              <a:t>Mechanizm </a:t>
            </a:r>
            <a:r>
              <a:rPr lang="pl-PL" sz="2400" b="1" dirty="0"/>
              <a:t>racjonalnych usprawnień</a:t>
            </a:r>
            <a:br>
              <a:rPr lang="pl-PL" sz="2400" b="1" dirty="0"/>
            </a:br>
            <a:endParaRPr lang="pl-PL" sz="2400" b="1"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43</a:t>
            </a:fld>
            <a:endParaRPr lang="pl-PL">
              <a:solidFill>
                <a:prstClr val="black">
                  <a:tint val="75000"/>
                </a:prstClr>
              </a:solidFill>
            </a:endParaRPr>
          </a:p>
        </p:txBody>
      </p:sp>
      <p:grpSp>
        <p:nvGrpSpPr>
          <p:cNvPr id="6" name="Grupa 5"/>
          <p:cNvGrpSpPr/>
          <p:nvPr/>
        </p:nvGrpSpPr>
        <p:grpSpPr>
          <a:xfrm>
            <a:off x="4052711" y="79022"/>
            <a:ext cx="5023556" cy="779247"/>
            <a:chOff x="4052711" y="79022"/>
            <a:chExt cx="5023556" cy="779247"/>
          </a:xfrm>
        </p:grpSpPr>
        <p:sp>
          <p:nvSpPr>
            <p:cNvPr id="7" name="Prostokąt 6">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266956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87523" y="2516841"/>
            <a:ext cx="8568952" cy="2571077"/>
          </a:xfrm>
        </p:spPr>
        <p:txBody>
          <a:bodyPr>
            <a:noAutofit/>
          </a:bodyPr>
          <a:lstStyle/>
          <a:p>
            <a:pPr lvl="0" algn="ctr">
              <a:spcBef>
                <a:spcPts val="3000"/>
              </a:spcBef>
              <a:buNone/>
            </a:pPr>
            <a:r>
              <a:rPr lang="pl-PL" sz="2400" dirty="0" smtClean="0">
                <a:cs typeface="Arial" panose="020B0604020202020204" pitchFamily="34" charset="0"/>
              </a:rPr>
              <a:t>10 </a:t>
            </a:r>
            <a:r>
              <a:rPr lang="pl-PL" sz="2400" dirty="0">
                <a:cs typeface="Arial" panose="020B0604020202020204" pitchFamily="34" charset="0"/>
              </a:rPr>
              <a:t>ogólnych kryteriów merytorycznych </a:t>
            </a:r>
            <a:r>
              <a:rPr lang="pl-PL" sz="2400" dirty="0" smtClean="0">
                <a:cs typeface="Arial" panose="020B0604020202020204" pitchFamily="34" charset="0"/>
              </a:rPr>
              <a:t/>
            </a:r>
            <a:br>
              <a:rPr lang="pl-PL" sz="2400" dirty="0" smtClean="0">
                <a:cs typeface="Arial" panose="020B0604020202020204" pitchFamily="34" charset="0"/>
              </a:rPr>
            </a:br>
            <a:r>
              <a:rPr lang="pl-PL" sz="2400" dirty="0" smtClean="0">
                <a:cs typeface="Arial" panose="020B0604020202020204" pitchFamily="34" charset="0"/>
              </a:rPr>
              <a:t>oraz 1 kryterium </a:t>
            </a:r>
            <a:r>
              <a:rPr lang="pl-PL" sz="2400" dirty="0">
                <a:cs typeface="Arial" panose="020B0604020202020204" pitchFamily="34" charset="0"/>
              </a:rPr>
              <a:t>merytoryczne specyficzne dla </a:t>
            </a:r>
            <a:r>
              <a:rPr lang="pl-PL" sz="2400" dirty="0" smtClean="0">
                <a:cs typeface="Arial" panose="020B0604020202020204" pitchFamily="34" charset="0"/>
              </a:rPr>
              <a:t>naboru</a:t>
            </a:r>
            <a:endParaRPr lang="pl-PL" sz="2400" dirty="0">
              <a:cs typeface="Arial" panose="020B0604020202020204" pitchFamily="34" charset="0"/>
            </a:endParaRPr>
          </a:p>
        </p:txBody>
      </p:sp>
      <p:sp>
        <p:nvSpPr>
          <p:cNvPr id="7" name="Tytuł 1"/>
          <p:cNvSpPr>
            <a:spLocks noGrp="1"/>
          </p:cNvSpPr>
          <p:nvPr>
            <p:ph type="title"/>
          </p:nvPr>
        </p:nvSpPr>
        <p:spPr>
          <a:xfrm>
            <a:off x="605270" y="1752147"/>
            <a:ext cx="7933459" cy="682914"/>
          </a:xfrm>
        </p:spPr>
        <p:txBody>
          <a:bodyPr/>
          <a:lstStyle/>
          <a:p>
            <a:pPr marL="228600" lvl="0" indent="-228600" algn="ctr">
              <a:spcBef>
                <a:spcPts val="1000"/>
              </a:spcBef>
            </a:pPr>
            <a:r>
              <a:rPr lang="pl-PL" sz="2400" b="1" dirty="0" smtClean="0"/>
              <a:t/>
            </a:r>
            <a:br>
              <a:rPr lang="pl-PL" sz="2400" b="1" dirty="0" smtClean="0"/>
            </a:br>
            <a:r>
              <a:rPr lang="pl-PL" b="1" dirty="0">
                <a:solidFill>
                  <a:prstClr val="black"/>
                </a:solidFill>
                <a:ea typeface="+mn-ea"/>
                <a:cs typeface="+mn-cs"/>
              </a:rPr>
              <a:t>Kryteria </a:t>
            </a:r>
            <a:r>
              <a:rPr lang="pl-PL" b="1" dirty="0" smtClean="0">
                <a:solidFill>
                  <a:prstClr val="black"/>
                </a:solidFill>
                <a:ea typeface="+mn-ea"/>
                <a:cs typeface="+mn-cs"/>
              </a:rPr>
              <a:t>merytoryczne</a:t>
            </a:r>
            <a:r>
              <a:rPr lang="pl-PL" sz="2400" b="1" dirty="0"/>
              <a:t/>
            </a:r>
            <a:br>
              <a:rPr lang="pl-PL" sz="2400" b="1" dirty="0"/>
            </a:br>
            <a:endParaRPr lang="pl-PL" sz="2400" b="1"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44</a:t>
            </a:fld>
            <a:endParaRPr lang="pl-PL">
              <a:solidFill>
                <a:prstClr val="black">
                  <a:tint val="75000"/>
                </a:prstClr>
              </a:solidFill>
            </a:endParaRPr>
          </a:p>
        </p:txBody>
      </p:sp>
      <p:grpSp>
        <p:nvGrpSpPr>
          <p:cNvPr id="8" name="Grupa 7"/>
          <p:cNvGrpSpPr/>
          <p:nvPr/>
        </p:nvGrpSpPr>
        <p:grpSpPr>
          <a:xfrm>
            <a:off x="4052711" y="79022"/>
            <a:ext cx="5023556" cy="779247"/>
            <a:chOff x="4052711" y="79022"/>
            <a:chExt cx="5023556" cy="779247"/>
          </a:xfrm>
        </p:grpSpPr>
        <p:sp>
          <p:nvSpPr>
            <p:cNvPr id="9" name="Prostokąt 8">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076723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95275" y="1616528"/>
            <a:ext cx="8572500" cy="4472300"/>
          </a:xfrm>
        </p:spPr>
        <p:txBody>
          <a:bodyPr/>
          <a:lstStyle/>
          <a:p>
            <a:pPr marL="342900" indent="-342900">
              <a:lnSpc>
                <a:spcPct val="110000"/>
              </a:lnSpc>
              <a:buAutoNum type="arabicPeriod"/>
            </a:pPr>
            <a:r>
              <a:rPr lang="pl-PL" sz="1800" dirty="0" smtClean="0">
                <a:cs typeface="Arial" panose="020B0604020202020204" pitchFamily="34" charset="0"/>
              </a:rPr>
              <a:t>Kryterium </a:t>
            </a:r>
            <a:r>
              <a:rPr lang="pl-PL" sz="1800" dirty="0">
                <a:cs typeface="Arial" panose="020B0604020202020204" pitchFamily="34" charset="0"/>
              </a:rPr>
              <a:t>zgodność projektu z celami szczegółowymi RPO WD </a:t>
            </a:r>
            <a:r>
              <a:rPr lang="pl-PL" sz="1800" dirty="0" smtClean="0">
                <a:cs typeface="Arial" panose="020B0604020202020204" pitchFamily="34" charset="0"/>
              </a:rPr>
              <a:t>2014-2020</a:t>
            </a:r>
          </a:p>
          <a:p>
            <a:pPr marL="342900" indent="-342900">
              <a:lnSpc>
                <a:spcPct val="110000"/>
              </a:lnSpc>
              <a:buAutoNum type="arabicPeriod"/>
            </a:pPr>
            <a:r>
              <a:rPr lang="pl-PL" sz="1800" dirty="0">
                <a:cs typeface="Arial" panose="020B0604020202020204" pitchFamily="34" charset="0"/>
              </a:rPr>
              <a:t>Kryterium celowości </a:t>
            </a:r>
            <a:r>
              <a:rPr lang="pl-PL" sz="1800" dirty="0" smtClean="0">
                <a:cs typeface="Arial" panose="020B0604020202020204" pitchFamily="34" charset="0"/>
              </a:rPr>
              <a:t>projektu</a:t>
            </a:r>
          </a:p>
          <a:p>
            <a:pPr marL="342900" indent="-342900">
              <a:lnSpc>
                <a:spcPct val="110000"/>
              </a:lnSpc>
              <a:buAutoNum type="arabicPeriod"/>
            </a:pPr>
            <a:r>
              <a:rPr lang="pl-PL" sz="1800" dirty="0">
                <a:cs typeface="Arial" panose="020B0604020202020204" pitchFamily="34" charset="0"/>
              </a:rPr>
              <a:t>Kryterium osiągnięcia skwantyfikowanych </a:t>
            </a:r>
            <a:r>
              <a:rPr lang="pl-PL" sz="1800" dirty="0" smtClean="0">
                <a:cs typeface="Arial" panose="020B0604020202020204" pitchFamily="34" charset="0"/>
              </a:rPr>
              <a:t>rezultatów</a:t>
            </a:r>
          </a:p>
          <a:p>
            <a:pPr marL="342900" indent="-342900">
              <a:lnSpc>
                <a:spcPct val="110000"/>
              </a:lnSpc>
              <a:buAutoNum type="arabicPeriod"/>
            </a:pPr>
            <a:r>
              <a:rPr lang="pl-PL" sz="1800" dirty="0">
                <a:cs typeface="Arial" panose="020B0604020202020204" pitchFamily="34" charset="0"/>
              </a:rPr>
              <a:t>Kryterium doboru grupy </a:t>
            </a:r>
            <a:r>
              <a:rPr lang="pl-PL" sz="1800" dirty="0" smtClean="0">
                <a:cs typeface="Arial" panose="020B0604020202020204" pitchFamily="34" charset="0"/>
              </a:rPr>
              <a:t>docelowej</a:t>
            </a:r>
          </a:p>
          <a:p>
            <a:pPr marL="342900" indent="-342900">
              <a:lnSpc>
                <a:spcPct val="110000"/>
              </a:lnSpc>
              <a:buAutoNum type="arabicPeriod"/>
            </a:pPr>
            <a:r>
              <a:rPr lang="pl-PL" sz="1800" dirty="0">
                <a:cs typeface="Arial" panose="020B0604020202020204" pitchFamily="34" charset="0"/>
              </a:rPr>
              <a:t>Kryterium </a:t>
            </a:r>
            <a:r>
              <a:rPr lang="pl-PL" sz="1800" dirty="0" smtClean="0">
                <a:cs typeface="Arial" panose="020B0604020202020204" pitchFamily="34" charset="0"/>
              </a:rPr>
              <a:t>trafności</a:t>
            </a:r>
          </a:p>
          <a:p>
            <a:pPr marL="342900" indent="-342900">
              <a:lnSpc>
                <a:spcPct val="110000"/>
              </a:lnSpc>
              <a:buAutoNum type="arabicPeriod"/>
            </a:pPr>
            <a:r>
              <a:rPr lang="pl-PL" sz="1800" dirty="0">
                <a:cs typeface="Arial" panose="020B0604020202020204" pitchFamily="34" charset="0"/>
              </a:rPr>
              <a:t>Kryterium racjonalności </a:t>
            </a:r>
            <a:r>
              <a:rPr lang="pl-PL" sz="1800" dirty="0" smtClean="0">
                <a:cs typeface="Arial" panose="020B0604020202020204" pitchFamily="34" charset="0"/>
              </a:rPr>
              <a:t>harmonogramu</a:t>
            </a:r>
          </a:p>
          <a:p>
            <a:pPr marL="342900" indent="-342900">
              <a:lnSpc>
                <a:spcPct val="110000"/>
              </a:lnSpc>
              <a:buAutoNum type="arabicPeriod"/>
            </a:pPr>
            <a:r>
              <a:rPr lang="pl-PL" sz="1800" dirty="0">
                <a:cs typeface="Arial" panose="020B0604020202020204" pitchFamily="34" charset="0"/>
              </a:rPr>
              <a:t>Kryterium adekwatności sposobu </a:t>
            </a:r>
            <a:r>
              <a:rPr lang="pl-PL" sz="1800" dirty="0" smtClean="0">
                <a:cs typeface="Arial" panose="020B0604020202020204" pitchFamily="34" charset="0"/>
              </a:rPr>
              <a:t>zarządzania</a:t>
            </a:r>
          </a:p>
          <a:p>
            <a:pPr marL="342900" indent="-342900">
              <a:lnSpc>
                <a:spcPct val="110000"/>
              </a:lnSpc>
              <a:buAutoNum type="arabicPeriod"/>
            </a:pPr>
            <a:r>
              <a:rPr lang="pl-PL" sz="1800" dirty="0">
                <a:cs typeface="Arial" panose="020B0604020202020204" pitchFamily="34" charset="0"/>
              </a:rPr>
              <a:t>Kryterium </a:t>
            </a:r>
            <a:r>
              <a:rPr lang="pl-PL" sz="1800" dirty="0" smtClean="0">
                <a:cs typeface="Arial" panose="020B0604020202020204" pitchFamily="34" charset="0"/>
              </a:rPr>
              <a:t>potencjału</a:t>
            </a:r>
          </a:p>
          <a:p>
            <a:pPr marL="342900" indent="-342900">
              <a:lnSpc>
                <a:spcPct val="110000"/>
              </a:lnSpc>
              <a:buAutoNum type="arabicPeriod"/>
            </a:pPr>
            <a:r>
              <a:rPr lang="pl-PL" sz="1800" dirty="0">
                <a:cs typeface="Arial" panose="020B0604020202020204" pitchFamily="34" charset="0"/>
              </a:rPr>
              <a:t>Kryterium </a:t>
            </a:r>
            <a:r>
              <a:rPr lang="pl-PL" sz="1800" dirty="0" smtClean="0">
                <a:cs typeface="Arial" panose="020B0604020202020204" pitchFamily="34" charset="0"/>
              </a:rPr>
              <a:t>doświadczenia</a:t>
            </a:r>
          </a:p>
          <a:p>
            <a:pPr marL="342900" indent="-342900">
              <a:lnSpc>
                <a:spcPct val="110000"/>
              </a:lnSpc>
              <a:buAutoNum type="arabicPeriod"/>
            </a:pPr>
            <a:r>
              <a:rPr lang="pl-PL" sz="1800" dirty="0">
                <a:cs typeface="Arial" panose="020B0604020202020204" pitchFamily="34" charset="0"/>
              </a:rPr>
              <a:t>Kryterium budżetu </a:t>
            </a:r>
            <a:r>
              <a:rPr lang="pl-PL" sz="1800" dirty="0" smtClean="0">
                <a:cs typeface="Arial" panose="020B0604020202020204" pitchFamily="34" charset="0"/>
              </a:rPr>
              <a:t>projektu</a:t>
            </a:r>
          </a:p>
        </p:txBody>
      </p:sp>
      <p:sp>
        <p:nvSpPr>
          <p:cNvPr id="7" name="Tytuł 1"/>
          <p:cNvSpPr>
            <a:spLocks noGrp="1"/>
          </p:cNvSpPr>
          <p:nvPr>
            <p:ph type="title"/>
          </p:nvPr>
        </p:nvSpPr>
        <p:spPr>
          <a:xfrm>
            <a:off x="295275" y="958850"/>
            <a:ext cx="8572500" cy="682914"/>
          </a:xfrm>
        </p:spPr>
        <p:txBody>
          <a:bodyPr/>
          <a:lstStyle/>
          <a:p>
            <a:pPr lvl="0"/>
            <a:r>
              <a:rPr lang="pl-PL" sz="2400" b="1" dirty="0"/>
              <a:t>Kryteria merytoryczne </a:t>
            </a:r>
            <a:r>
              <a:rPr lang="pl-PL" sz="2400" b="1" dirty="0" smtClean="0"/>
              <a:t>ogólne – kryteria 1-10 </a:t>
            </a:r>
            <a:endParaRPr lang="pl-PL" sz="2400" b="1"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45</a:t>
            </a:fld>
            <a:endParaRPr lang="pl-PL">
              <a:solidFill>
                <a:prstClr val="black">
                  <a:tint val="75000"/>
                </a:prstClr>
              </a:solidFill>
            </a:endParaRPr>
          </a:p>
        </p:txBody>
      </p:sp>
      <p:grpSp>
        <p:nvGrpSpPr>
          <p:cNvPr id="8" name="Grupa 7"/>
          <p:cNvGrpSpPr/>
          <p:nvPr/>
        </p:nvGrpSpPr>
        <p:grpSpPr>
          <a:xfrm>
            <a:off x="4052711" y="79022"/>
            <a:ext cx="5023556" cy="779247"/>
            <a:chOff x="4052711" y="79022"/>
            <a:chExt cx="5023556" cy="779247"/>
          </a:xfrm>
        </p:grpSpPr>
        <p:sp>
          <p:nvSpPr>
            <p:cNvPr id="9" name="Prostokąt 8">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73040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66700" y="1730828"/>
            <a:ext cx="8629650" cy="4114801"/>
          </a:xfrm>
        </p:spPr>
        <p:txBody>
          <a:bodyPr/>
          <a:lstStyle/>
          <a:p>
            <a:pPr marL="342900" indent="-342900">
              <a:lnSpc>
                <a:spcPct val="110000"/>
              </a:lnSpc>
              <a:buFont typeface="+mj-lt"/>
              <a:buAutoNum type="arabicPeriod" startAt="11"/>
            </a:pPr>
            <a:r>
              <a:rPr lang="pl-PL" sz="1600" dirty="0" smtClean="0">
                <a:latin typeface="Arial" panose="020B0604020202020204" pitchFamily="34" charset="0"/>
                <a:cs typeface="Arial" panose="020B0604020202020204" pitchFamily="34" charset="0"/>
              </a:rPr>
              <a:t>Kryterium </a:t>
            </a:r>
            <a:r>
              <a:rPr lang="pl-PL" sz="1600" dirty="0">
                <a:latin typeface="Arial" panose="020B0604020202020204" pitchFamily="34" charset="0"/>
                <a:cs typeface="Arial" panose="020B0604020202020204" pitchFamily="34" charset="0"/>
              </a:rPr>
              <a:t>spełnienia minimalnych </a:t>
            </a:r>
            <a:r>
              <a:rPr lang="pl-PL" sz="1600" dirty="0" smtClean="0">
                <a:latin typeface="Arial" panose="020B0604020202020204" pitchFamily="34" charset="0"/>
                <a:cs typeface="Arial" panose="020B0604020202020204" pitchFamily="34" charset="0"/>
              </a:rPr>
              <a:t>wymagań</a:t>
            </a:r>
          </a:p>
          <a:p>
            <a:pPr marL="0" indent="0">
              <a:buNone/>
            </a:pPr>
            <a:r>
              <a:rPr lang="pl-PL" sz="1600" dirty="0"/>
              <a:t>Czy projekt otrzymał wymagane minimum 60 punktów ogółem oraz co najmniej 60% punktów w poszczególnych grupach kryteriów merytorycznych: </a:t>
            </a:r>
          </a:p>
          <a:p>
            <a:pPr>
              <a:buFont typeface="Wingdings" panose="05000000000000000000" pitchFamily="2" charset="2"/>
              <a:buChar char="Ø"/>
            </a:pPr>
            <a:r>
              <a:rPr lang="pl-PL" sz="1600" dirty="0" smtClean="0"/>
              <a:t>kryteria </a:t>
            </a:r>
            <a:r>
              <a:rPr lang="pl-PL" sz="1600" dirty="0"/>
              <a:t>nr 1, 2 oraz 3, </a:t>
            </a:r>
          </a:p>
          <a:p>
            <a:pPr>
              <a:buFont typeface="Wingdings" panose="05000000000000000000" pitchFamily="2" charset="2"/>
              <a:buChar char="Ø"/>
            </a:pPr>
            <a:r>
              <a:rPr lang="pl-PL" sz="1600" dirty="0" smtClean="0"/>
              <a:t>kryterium </a:t>
            </a:r>
            <a:r>
              <a:rPr lang="pl-PL" sz="1600" dirty="0"/>
              <a:t>nr 4, </a:t>
            </a:r>
          </a:p>
          <a:p>
            <a:pPr>
              <a:buFont typeface="Wingdings" panose="05000000000000000000" pitchFamily="2" charset="2"/>
              <a:buChar char="Ø"/>
            </a:pPr>
            <a:r>
              <a:rPr lang="pl-PL" sz="1600" dirty="0" smtClean="0"/>
              <a:t>kryteria </a:t>
            </a:r>
            <a:r>
              <a:rPr lang="pl-PL" sz="1600" dirty="0"/>
              <a:t>nr 5 oraz 6, </a:t>
            </a:r>
          </a:p>
          <a:p>
            <a:pPr>
              <a:buFont typeface="Wingdings" panose="05000000000000000000" pitchFamily="2" charset="2"/>
              <a:buChar char="Ø"/>
            </a:pPr>
            <a:r>
              <a:rPr lang="pl-PL" sz="1600" dirty="0" smtClean="0"/>
              <a:t>kryteria </a:t>
            </a:r>
            <a:r>
              <a:rPr lang="pl-PL" sz="1600" dirty="0"/>
              <a:t>nr 7 oraz 8, </a:t>
            </a:r>
          </a:p>
          <a:p>
            <a:pPr>
              <a:buFont typeface="Wingdings" panose="05000000000000000000" pitchFamily="2" charset="2"/>
              <a:buChar char="Ø"/>
            </a:pPr>
            <a:r>
              <a:rPr lang="pl-PL" sz="1600" dirty="0" smtClean="0"/>
              <a:t>kryterium </a:t>
            </a:r>
            <a:r>
              <a:rPr lang="pl-PL" sz="1600" dirty="0"/>
              <a:t>nr 9, </a:t>
            </a:r>
          </a:p>
          <a:p>
            <a:pPr>
              <a:buFont typeface="Wingdings" panose="05000000000000000000" pitchFamily="2" charset="2"/>
              <a:buChar char="Ø"/>
            </a:pPr>
            <a:r>
              <a:rPr lang="pl-PL" sz="1600" dirty="0" smtClean="0"/>
              <a:t>kryterium </a:t>
            </a:r>
            <a:r>
              <a:rPr lang="pl-PL" sz="1600" dirty="0"/>
              <a:t>nr 10 </a:t>
            </a:r>
          </a:p>
          <a:p>
            <a:pPr marL="0" indent="0">
              <a:buNone/>
            </a:pPr>
            <a:r>
              <a:rPr lang="pl-PL" sz="1600" dirty="0"/>
              <a:t>oraz otrzymał pozytywną ocenę lub został skierowany do negocjacji w zakresie spełnienia </a:t>
            </a:r>
            <a:r>
              <a:rPr lang="pl-PL" sz="1600" dirty="0" smtClean="0"/>
              <a:t>kryteriów dostępu (jeśli były weryfikowane na etapie oceny merytorycznej), horyzontalnych </a:t>
            </a:r>
            <a:r>
              <a:rPr lang="pl-PL" sz="1600" dirty="0"/>
              <a:t>oraz kryteriów merytorycznych specyficznych dla poszczególnych naborów</a:t>
            </a:r>
            <a:r>
              <a:rPr lang="pl-PL" sz="1600" dirty="0" smtClean="0"/>
              <a:t>?</a:t>
            </a:r>
            <a:endParaRPr lang="pl-PL" sz="1600" dirty="0"/>
          </a:p>
          <a:p>
            <a:pPr marL="0" indent="0">
              <a:lnSpc>
                <a:spcPct val="110000"/>
              </a:lnSpc>
              <a:buNone/>
            </a:pPr>
            <a:endParaRPr lang="pl-PL" sz="1600" dirty="0" smtClean="0">
              <a:latin typeface="Arial" panose="020B0604020202020204" pitchFamily="34" charset="0"/>
              <a:cs typeface="Arial" panose="020B0604020202020204" pitchFamily="34" charset="0"/>
            </a:endParaRPr>
          </a:p>
        </p:txBody>
      </p:sp>
      <p:sp>
        <p:nvSpPr>
          <p:cNvPr id="7" name="Tytuł 1"/>
          <p:cNvSpPr>
            <a:spLocks noGrp="1"/>
          </p:cNvSpPr>
          <p:nvPr>
            <p:ph type="title"/>
          </p:nvPr>
        </p:nvSpPr>
        <p:spPr>
          <a:xfrm>
            <a:off x="266700" y="958850"/>
            <a:ext cx="8629649" cy="682914"/>
          </a:xfrm>
        </p:spPr>
        <p:txBody>
          <a:bodyPr/>
          <a:lstStyle/>
          <a:p>
            <a:pPr lvl="0"/>
            <a:r>
              <a:rPr lang="pl-PL" sz="2400" b="1" dirty="0"/>
              <a:t>Kryteria merytoryczne </a:t>
            </a:r>
            <a:r>
              <a:rPr lang="pl-PL" sz="2400" b="1" dirty="0" smtClean="0"/>
              <a:t>ogólne – kryterium 11 </a:t>
            </a:r>
            <a:endParaRPr lang="pl-PL" sz="2400" b="1"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46</a:t>
            </a:fld>
            <a:endParaRPr lang="pl-PL">
              <a:solidFill>
                <a:prstClr val="black">
                  <a:tint val="75000"/>
                </a:prstClr>
              </a:solidFill>
            </a:endParaRPr>
          </a:p>
        </p:txBody>
      </p:sp>
      <p:grpSp>
        <p:nvGrpSpPr>
          <p:cNvPr id="8" name="Grupa 7"/>
          <p:cNvGrpSpPr/>
          <p:nvPr/>
        </p:nvGrpSpPr>
        <p:grpSpPr>
          <a:xfrm>
            <a:off x="4052711" y="79022"/>
            <a:ext cx="5023556" cy="779247"/>
            <a:chOff x="4052711" y="79022"/>
            <a:chExt cx="5023556" cy="779247"/>
          </a:xfrm>
        </p:grpSpPr>
        <p:sp>
          <p:nvSpPr>
            <p:cNvPr id="9" name="Prostokąt 8">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567852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76225" y="1828800"/>
            <a:ext cx="8582025" cy="3216536"/>
          </a:xfrm>
        </p:spPr>
        <p:txBody>
          <a:bodyPr/>
          <a:lstStyle/>
          <a:p>
            <a:pPr marL="0" indent="0">
              <a:lnSpc>
                <a:spcPct val="110000"/>
              </a:lnSpc>
              <a:buNone/>
            </a:pPr>
            <a:r>
              <a:rPr lang="pl-PL" sz="1800" b="1" dirty="0" smtClean="0">
                <a:cs typeface="Arial" panose="020B0604020202020204" pitchFamily="34" charset="0"/>
              </a:rPr>
              <a:t>Kryterium </a:t>
            </a:r>
            <a:r>
              <a:rPr lang="pl-PL" sz="1800" b="1" dirty="0">
                <a:cs typeface="Arial" panose="020B0604020202020204" pitchFamily="34" charset="0"/>
              </a:rPr>
              <a:t>zgodności z </a:t>
            </a:r>
            <a:r>
              <a:rPr lang="pl-PL" sz="1800" b="1" dirty="0" err="1" smtClean="0">
                <a:cs typeface="Arial" panose="020B0604020202020204" pitchFamily="34" charset="0"/>
              </a:rPr>
              <a:t>SzOOP</a:t>
            </a:r>
            <a:endParaRPr lang="pl-PL" sz="1800" b="1" dirty="0" smtClean="0">
              <a:cs typeface="Arial" panose="020B0604020202020204" pitchFamily="34" charset="0"/>
            </a:endParaRPr>
          </a:p>
          <a:p>
            <a:pPr marL="0" indent="0">
              <a:lnSpc>
                <a:spcPct val="110000"/>
              </a:lnSpc>
              <a:buNone/>
            </a:pPr>
            <a:r>
              <a:rPr lang="pl-PL" sz="1800" dirty="0">
                <a:ea typeface="Times New Roman"/>
              </a:rPr>
              <a:t>Czy projekt jest zgodny z zapisami </a:t>
            </a:r>
            <a:r>
              <a:rPr lang="pl-PL" sz="1800" dirty="0" err="1">
                <a:ea typeface="Times New Roman"/>
              </a:rPr>
              <a:t>SzOOP</a:t>
            </a:r>
            <a:r>
              <a:rPr lang="pl-PL" sz="1800" dirty="0">
                <a:ea typeface="Times New Roman"/>
              </a:rPr>
              <a:t> RPO WD 2014-2020 właściwymi dla typu projektu </a:t>
            </a:r>
            <a:r>
              <a:rPr lang="pl-PL" sz="1800" dirty="0" smtClean="0">
                <a:ea typeface="Times New Roman"/>
              </a:rPr>
              <a:t>8.5 A aktualnymi </a:t>
            </a:r>
            <a:r>
              <a:rPr lang="pl-PL" sz="1800" dirty="0">
                <a:ea typeface="Times New Roman"/>
              </a:rPr>
              <a:t>na dzień przyjęcia kryterium</a:t>
            </a:r>
            <a:r>
              <a:rPr lang="pl-PL" sz="1800" dirty="0" smtClean="0"/>
              <a:t>? </a:t>
            </a:r>
            <a:endParaRPr lang="pl-PL" sz="1800" dirty="0"/>
          </a:p>
          <a:p>
            <a:pPr marL="0" indent="0">
              <a:lnSpc>
                <a:spcPct val="110000"/>
              </a:lnSpc>
              <a:buNone/>
            </a:pPr>
            <a:r>
              <a:rPr lang="pl-PL" sz="1800" dirty="0"/>
              <a:t>Kryterium ma na celu zweryfikować zgodność z zapisami </a:t>
            </a:r>
            <a:r>
              <a:rPr lang="pl-PL" sz="1800" dirty="0" err="1"/>
              <a:t>SzOOP</a:t>
            </a:r>
            <a:r>
              <a:rPr lang="pl-PL" sz="1800" dirty="0"/>
              <a:t>. Dofinansowania nie może otrzymać projekt, który zakłada realizację działań niezgodnych z zapisami </a:t>
            </a:r>
            <a:r>
              <a:rPr lang="pl-PL" sz="1800" dirty="0" err="1"/>
              <a:t>SzOOP</a:t>
            </a:r>
            <a:r>
              <a:rPr lang="pl-PL" sz="1800" dirty="0"/>
              <a:t>. Kryterium jest weryfikowane na podstawie zapisów wniosku </a:t>
            </a:r>
            <a:r>
              <a:rPr lang="pl-PL" sz="1800" dirty="0" smtClean="0"/>
              <a:t>o </a:t>
            </a:r>
            <a:r>
              <a:rPr lang="pl-PL" sz="1800" dirty="0"/>
              <a:t>dofinansowanie. W zakresie kryterium IOK dopuszcza możliwość skierowania projektu do etapu negocjacji w celu poprawy/uzupełnienia kwestii wskazanych przez KOP, w sposób skutkujący spełnieniem kryterium</a:t>
            </a:r>
            <a:r>
              <a:rPr lang="pl-PL" sz="1800" dirty="0" smtClean="0"/>
              <a:t>.</a:t>
            </a:r>
            <a:endParaRPr lang="pl-PL" sz="1800" dirty="0"/>
          </a:p>
        </p:txBody>
      </p:sp>
      <p:sp>
        <p:nvSpPr>
          <p:cNvPr id="5" name="Tytuł 1"/>
          <p:cNvSpPr>
            <a:spLocks noGrp="1"/>
          </p:cNvSpPr>
          <p:nvPr>
            <p:ph type="title"/>
          </p:nvPr>
        </p:nvSpPr>
        <p:spPr>
          <a:xfrm>
            <a:off x="276225" y="958850"/>
            <a:ext cx="8582025" cy="682914"/>
          </a:xfrm>
        </p:spPr>
        <p:txBody>
          <a:bodyPr/>
          <a:lstStyle/>
          <a:p>
            <a:pPr lvl="0"/>
            <a:r>
              <a:rPr lang="pl-PL" sz="2400" b="1" dirty="0" smtClean="0"/>
              <a:t>Kryterium </a:t>
            </a:r>
            <a:r>
              <a:rPr lang="pl-PL" sz="2400" b="1" dirty="0"/>
              <a:t>merytoryczne specyficzne dla </a:t>
            </a:r>
            <a:r>
              <a:rPr lang="pl-PL" sz="2400" b="1" dirty="0" smtClean="0"/>
              <a:t>naboru</a:t>
            </a:r>
            <a:endParaRPr lang="pl-PL" sz="2400" b="1"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47</a:t>
            </a:fld>
            <a:endParaRPr lang="pl-PL">
              <a:solidFill>
                <a:prstClr val="black">
                  <a:tint val="75000"/>
                </a:prstClr>
              </a:solidFill>
            </a:endParaRPr>
          </a:p>
        </p:txBody>
      </p:sp>
      <p:grpSp>
        <p:nvGrpSpPr>
          <p:cNvPr id="7" name="Grupa 6"/>
          <p:cNvGrpSpPr/>
          <p:nvPr/>
        </p:nvGrpSpPr>
        <p:grpSpPr>
          <a:xfrm>
            <a:off x="4052711" y="79022"/>
            <a:ext cx="5023556" cy="779247"/>
            <a:chOff x="4052711" y="79022"/>
            <a:chExt cx="5023556" cy="779247"/>
          </a:xfrm>
        </p:grpSpPr>
        <p:sp>
          <p:nvSpPr>
            <p:cNvPr id="8" name="Prostokąt 7">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142407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53143" y="3077936"/>
            <a:ext cx="7886700" cy="620485"/>
          </a:xfrm>
          <a:noFill/>
        </p:spPr>
        <p:txBody>
          <a:bodyPr/>
          <a:lstStyle/>
          <a:p>
            <a:pPr lvl="0" algn="ctr">
              <a:spcBef>
                <a:spcPts val="3000"/>
              </a:spcBef>
              <a:buNone/>
            </a:pPr>
            <a:r>
              <a:rPr lang="pl-PL" sz="2400" dirty="0" smtClean="0">
                <a:solidFill>
                  <a:prstClr val="black"/>
                </a:solidFill>
              </a:rPr>
              <a:t>4 kryteria – max. 25 punktów </a:t>
            </a:r>
            <a:endParaRPr lang="pl-PL" sz="2400" dirty="0"/>
          </a:p>
        </p:txBody>
      </p:sp>
      <p:sp>
        <p:nvSpPr>
          <p:cNvPr id="5" name="Tytuł 1"/>
          <p:cNvSpPr>
            <a:spLocks noGrp="1"/>
          </p:cNvSpPr>
          <p:nvPr>
            <p:ph type="title"/>
          </p:nvPr>
        </p:nvSpPr>
        <p:spPr>
          <a:xfrm>
            <a:off x="696191" y="2183493"/>
            <a:ext cx="7933459" cy="682914"/>
          </a:xfrm>
        </p:spPr>
        <p:txBody>
          <a:bodyPr/>
          <a:lstStyle/>
          <a:p>
            <a:pPr lvl="0" algn="ctr"/>
            <a:r>
              <a:rPr lang="pl-PL" b="1" dirty="0"/>
              <a:t>Kryteria premiujące</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48</a:t>
            </a:fld>
            <a:endParaRPr lang="pl-PL">
              <a:solidFill>
                <a:prstClr val="black">
                  <a:tint val="75000"/>
                </a:prstClr>
              </a:solidFill>
            </a:endParaRPr>
          </a:p>
        </p:txBody>
      </p:sp>
      <p:grpSp>
        <p:nvGrpSpPr>
          <p:cNvPr id="7" name="Grupa 6"/>
          <p:cNvGrpSpPr/>
          <p:nvPr/>
        </p:nvGrpSpPr>
        <p:grpSpPr>
          <a:xfrm>
            <a:off x="4052711" y="79022"/>
            <a:ext cx="5023556" cy="779247"/>
            <a:chOff x="4052711" y="79022"/>
            <a:chExt cx="5023556" cy="779247"/>
          </a:xfrm>
        </p:grpSpPr>
        <p:sp>
          <p:nvSpPr>
            <p:cNvPr id="8" name="Prostokąt 7">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72535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03199" y="958719"/>
            <a:ext cx="8641159" cy="581318"/>
          </a:xfrm>
        </p:spPr>
        <p:txBody>
          <a:bodyPr/>
          <a:lstStyle/>
          <a:p>
            <a:pPr marL="0" algn="ctr">
              <a:buNone/>
            </a:pPr>
            <a:r>
              <a:rPr lang="pl-PL" sz="2000" b="1" dirty="0" smtClean="0"/>
              <a:t>KRYTERIA PREMIUJĄCE</a:t>
            </a:r>
            <a:endParaRPr lang="pl-PL" sz="2000" dirty="0" smtClean="0"/>
          </a:p>
        </p:txBody>
      </p:sp>
      <p:graphicFrame>
        <p:nvGraphicFramePr>
          <p:cNvPr id="12" name="Tabela 11"/>
          <p:cNvGraphicFramePr>
            <a:graphicFrameLocks noGrp="1"/>
          </p:cNvGraphicFramePr>
          <p:nvPr>
            <p:extLst>
              <p:ext uri="{D42A27DB-BD31-4B8C-83A1-F6EECF244321}">
                <p14:modId xmlns:p14="http://schemas.microsoft.com/office/powerpoint/2010/main" val="1988734374"/>
              </p:ext>
            </p:extLst>
          </p:nvPr>
        </p:nvGraphicFramePr>
        <p:xfrm>
          <a:off x="0" y="1496908"/>
          <a:ext cx="9125894" cy="5361092"/>
        </p:xfrm>
        <a:graphic>
          <a:graphicData uri="http://schemas.openxmlformats.org/drawingml/2006/table">
            <a:tbl>
              <a:tblPr firstRow="1" bandRow="1">
                <a:tableStyleId>{5C22544A-7EE6-4342-B048-85BDC9FD1C3A}</a:tableStyleId>
              </a:tblPr>
              <a:tblGrid>
                <a:gridCol w="2192621">
                  <a:extLst>
                    <a:ext uri="{9D8B030D-6E8A-4147-A177-3AD203B41FA5}">
                      <a16:colId xmlns:a16="http://schemas.microsoft.com/office/drawing/2014/main" xmlns="" val="20001"/>
                    </a:ext>
                  </a:extLst>
                </a:gridCol>
                <a:gridCol w="6933273">
                  <a:extLst>
                    <a:ext uri="{9D8B030D-6E8A-4147-A177-3AD203B41FA5}">
                      <a16:colId xmlns:a16="http://schemas.microsoft.com/office/drawing/2014/main" xmlns="" val="20002"/>
                    </a:ext>
                  </a:extLst>
                </a:gridCol>
              </a:tblGrid>
              <a:tr h="277298">
                <a:tc>
                  <a:txBody>
                    <a:bodyPr/>
                    <a:lstStyle/>
                    <a:p>
                      <a:r>
                        <a:rPr lang="pl-PL" sz="1200" b="1" baseline="0" dirty="0" smtClean="0">
                          <a:solidFill>
                            <a:schemeClr val="bg1"/>
                          </a:solidFill>
                          <a:latin typeface="+mn-lt"/>
                        </a:rPr>
                        <a:t>Nazwa kryterium 	</a:t>
                      </a:r>
                    </a:p>
                  </a:txBody>
                  <a:tcPr/>
                </a:tc>
                <a:tc>
                  <a:txBody>
                    <a:bodyPr/>
                    <a:lstStyle/>
                    <a:p>
                      <a:pPr algn="l"/>
                      <a:r>
                        <a:rPr lang="pl-PL" sz="1200" b="1" baseline="0" dirty="0" smtClean="0">
                          <a:solidFill>
                            <a:schemeClr val="bg1"/>
                          </a:solidFill>
                          <a:latin typeface="+mn-lt"/>
                        </a:rPr>
                        <a:t>Kryterium doświadczenia</a:t>
                      </a:r>
                    </a:p>
                  </a:txBody>
                  <a:tcPr/>
                </a:tc>
                <a:extLst>
                  <a:ext uri="{0D108BD9-81ED-4DB2-BD59-A6C34878D82A}">
                    <a16:rowId xmlns:a16="http://schemas.microsoft.com/office/drawing/2014/main" xmlns="" val="10000"/>
                  </a:ext>
                </a:extLst>
              </a:tr>
              <a:tr h="3789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Brzmienie i definicja kryterium</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Czy Wnioskodawca (lider projektu) zrealizował w ciągu ostatnich 3 lat przed złożeniem wniosku </a:t>
                      </a:r>
                      <a:br>
                        <a:rPr lang="pl-PL" sz="1200" kern="1200" baseline="0" dirty="0" smtClean="0">
                          <a:solidFill>
                            <a:schemeClr val="dk1"/>
                          </a:solidFill>
                          <a:latin typeface="+mn-lt"/>
                          <a:ea typeface="+mn-ea"/>
                          <a:cs typeface="+mn-cs"/>
                        </a:rPr>
                      </a:br>
                      <a:r>
                        <a:rPr lang="pl-PL" sz="1200" kern="1200" baseline="0" dirty="0" smtClean="0">
                          <a:solidFill>
                            <a:schemeClr val="dk1"/>
                          </a:solidFill>
                          <a:latin typeface="+mn-lt"/>
                          <a:ea typeface="+mn-ea"/>
                          <a:cs typeface="+mn-cs"/>
                        </a:rPr>
                        <a:t>o dofinansowanie na terenie województwa dolnośląskiego co najmniej 2 przedsięwzięcia w obszarze merytorycznym i dla grupy docelowej objętej interwencją projektową, w ramach których osiągnął zakładane w ramach przedsięwzięcia cele?</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ma za zadanie premiować Wnioskodawców posiadających doświadczenie w realizacji przedsięwzięć na terenie województwa dolnośląskiego. Przedsięwzięciem jest działanie podjęte w jakimś celu, którego wynikiem są konkretne rezultaty. Przedsięwzięcie musi mieć formę pisemną (np. projektu, wniosku, umowy/ porozumienia o współpracy), która dokumentuje cel, działania, planowane i zrealizowane rezultaty. Wnioskodawca może się legitymować doświadczeniem w przypadku gdy był liderem lub partnerem w zrealizowanym już przedsięwzięciu, a zakres zrealizowanych przez niego działań był zbieżny z zakresem konkursu, którego dotyczy to kryterium.</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Obszar merytoryczny dla tego konkursu to działania z zakresu </a:t>
                      </a:r>
                      <a:r>
                        <a:rPr lang="pl-PL" sz="1200" kern="1200" baseline="0" dirty="0" err="1" smtClean="0">
                          <a:solidFill>
                            <a:schemeClr val="dk1"/>
                          </a:solidFill>
                          <a:latin typeface="+mn-lt"/>
                          <a:ea typeface="+mn-ea"/>
                          <a:cs typeface="+mn-cs"/>
                        </a:rPr>
                        <a:t>outplacementu</a:t>
                      </a:r>
                      <a:r>
                        <a:rPr lang="pl-PL" sz="1200" kern="1200" baseline="0" dirty="0" smtClean="0">
                          <a:solidFill>
                            <a:schemeClr val="dk1"/>
                          </a:solidFill>
                          <a:latin typeface="+mn-lt"/>
                          <a:ea typeface="+mn-ea"/>
                          <a:cs typeface="+mn-cs"/>
                        </a:rPr>
                        <a:t>. Grupa docelowa objęta interwencją projektową to grupa, dla której kierowane jest wsparcie w ramach tego konkursu. Kryterium zostanie zweryfikowane na podstawie deklaracji złożonej przez Wnioskodawcę w treści wniosku </a:t>
                      </a:r>
                      <a:br>
                        <a:rPr lang="pl-PL" sz="1200" kern="1200" baseline="0" dirty="0" smtClean="0">
                          <a:solidFill>
                            <a:schemeClr val="dk1"/>
                          </a:solidFill>
                          <a:latin typeface="+mn-lt"/>
                          <a:ea typeface="+mn-ea"/>
                          <a:cs typeface="+mn-cs"/>
                        </a:rPr>
                      </a:br>
                      <a:r>
                        <a:rPr lang="pl-PL" sz="1200" kern="1200" baseline="0" dirty="0" smtClean="0">
                          <a:solidFill>
                            <a:schemeClr val="dk1"/>
                          </a:solidFill>
                          <a:latin typeface="+mn-lt"/>
                          <a:ea typeface="+mn-ea"/>
                          <a:cs typeface="+mn-cs"/>
                        </a:rPr>
                        <a:t>o dofinansowanie projektu. Wnioskodawca zawrze krótki opis zrealizowanego przedsięwzięcia, w tym przedstawi co najmniej tytuł projektu, źródło finansowania, informację o jego obszarze merytorycznym, grupie docelowej oraz rezultatach projektu. Wnioskodawca we wniosku o dofinansowanie oświadczy, że zaplanowany cel w opisywanym przedsięwzięciu został zrealizowany.</a:t>
                      </a:r>
                    </a:p>
                  </a:txBody>
                  <a:tcPr>
                    <a:solidFill>
                      <a:schemeClr val="accent1">
                        <a:lumMod val="40000"/>
                        <a:lumOff val="60000"/>
                      </a:schemeClr>
                    </a:solidFill>
                  </a:tcPr>
                </a:tc>
                <a:extLst>
                  <a:ext uri="{0D108BD9-81ED-4DB2-BD59-A6C34878D82A}">
                    <a16:rowId xmlns:a16="http://schemas.microsoft.com/office/drawing/2014/main" xmlns="" val="10001"/>
                  </a:ext>
                </a:extLst>
              </a:tr>
              <a:tr h="8318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Opis znaczenia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od 0 pkt. do 10 pkt.</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0 pkt. – brak lub jedno przedsięwzięcie</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5 pkt. – dwa przedsięwzięcia</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10 pkt. – powyżej dwóch przedsięwzięć</a:t>
                      </a:r>
                    </a:p>
                  </a:txBody>
                  <a:tcPr>
                    <a:solidFill>
                      <a:schemeClr val="accent1">
                        <a:lumMod val="40000"/>
                        <a:lumOff val="60000"/>
                      </a:schemeClr>
                    </a:solidFill>
                  </a:tcPr>
                </a:tc>
                <a:extLst>
                  <a:ext uri="{0D108BD9-81ED-4DB2-BD59-A6C34878D82A}">
                    <a16:rowId xmlns:a16="http://schemas.microsoft.com/office/drawing/2014/main" xmlns="" val="3092490200"/>
                  </a:ext>
                </a:extLst>
              </a:tr>
              <a:tr h="462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Sposób weryfikacji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zostanie zweryfikowane na podstawie zapisów wniosku o dofinansowanie projektu w części Potencjał i doświadczenie Wnioskodawcy / partnerów oraz sposób zarządzania projektem.</a:t>
                      </a:r>
                    </a:p>
                  </a:txBody>
                  <a:tcPr>
                    <a:solidFill>
                      <a:schemeClr val="accent1">
                        <a:lumMod val="40000"/>
                        <a:lumOff val="60000"/>
                      </a:schemeClr>
                    </a:solidFill>
                  </a:tcPr>
                </a:tc>
                <a:extLst>
                  <a:ext uri="{0D108BD9-81ED-4DB2-BD59-A6C34878D82A}">
                    <a16:rowId xmlns:a16="http://schemas.microsoft.com/office/drawing/2014/main" xmlns="" val="2526572183"/>
                  </a:ext>
                </a:extLst>
              </a:tr>
            </a:tbl>
          </a:graphicData>
        </a:graphic>
      </p:graphicFrame>
      <p:grpSp>
        <p:nvGrpSpPr>
          <p:cNvPr id="13" name="Grupa 12"/>
          <p:cNvGrpSpPr/>
          <p:nvPr/>
        </p:nvGrpSpPr>
        <p:grpSpPr>
          <a:xfrm>
            <a:off x="4052711" y="79022"/>
            <a:ext cx="5023556" cy="779247"/>
            <a:chOff x="4052711" y="79022"/>
            <a:chExt cx="5023556" cy="779247"/>
          </a:xfrm>
        </p:grpSpPr>
        <p:sp>
          <p:nvSpPr>
            <p:cNvPr id="14" name="Prostokąt 13">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20740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737360"/>
            <a:ext cx="7886700" cy="4439603"/>
          </a:xfrm>
        </p:spPr>
        <p:txBody>
          <a:bodyPr/>
          <a:lstStyle/>
          <a:p>
            <a:r>
              <a:rPr lang="pl-PL" b="1" dirty="0" err="1"/>
              <a:t>outplacement</a:t>
            </a:r>
            <a:r>
              <a:rPr lang="pl-PL" dirty="0"/>
              <a:t> – zaplanowane, kompleksowe działania, mające na celu skuteczną organizację procesu zwolnień poprzez zaprojektowanie i udzielenie pomocy zwalnianym pracownikom w odnalezieniu się w nowej sytuacji życiowej, w tym przede wszystkim prowadzące do utrzymania lub podjęcia i utrzymania zatrudnienia, a także wsparcia osób odchodzących z rolnictwa</a:t>
            </a:r>
          </a:p>
          <a:p>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a:t>
            </a:fld>
            <a:endParaRPr lang="pl-PL">
              <a:solidFill>
                <a:prstClr val="black">
                  <a:tint val="75000"/>
                </a:prstClr>
              </a:solidFill>
            </a:endParaRPr>
          </a:p>
        </p:txBody>
      </p:sp>
    </p:spTree>
    <p:extLst>
      <p:ext uri="{BB962C8B-B14F-4D97-AF65-F5344CB8AC3E}">
        <p14:creationId xmlns:p14="http://schemas.microsoft.com/office/powerpoint/2010/main" val="33601349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03199" y="958719"/>
            <a:ext cx="8641159" cy="581318"/>
          </a:xfrm>
        </p:spPr>
        <p:txBody>
          <a:bodyPr/>
          <a:lstStyle/>
          <a:p>
            <a:pPr marL="0" algn="ctr">
              <a:buNone/>
            </a:pPr>
            <a:r>
              <a:rPr lang="pl-PL" sz="2000" b="1" dirty="0" smtClean="0"/>
              <a:t>KRYTERIA PREMIUJĄCE</a:t>
            </a:r>
            <a:endParaRPr lang="pl-PL" sz="2000" dirty="0" smtClean="0"/>
          </a:p>
        </p:txBody>
      </p:sp>
      <p:graphicFrame>
        <p:nvGraphicFramePr>
          <p:cNvPr id="12" name="Tabela 11"/>
          <p:cNvGraphicFramePr>
            <a:graphicFrameLocks noGrp="1"/>
          </p:cNvGraphicFramePr>
          <p:nvPr>
            <p:extLst>
              <p:ext uri="{D42A27DB-BD31-4B8C-83A1-F6EECF244321}">
                <p14:modId xmlns:p14="http://schemas.microsoft.com/office/powerpoint/2010/main" val="727020751"/>
              </p:ext>
            </p:extLst>
          </p:nvPr>
        </p:nvGraphicFramePr>
        <p:xfrm>
          <a:off x="0" y="1496908"/>
          <a:ext cx="9125894" cy="3665541"/>
        </p:xfrm>
        <a:graphic>
          <a:graphicData uri="http://schemas.openxmlformats.org/drawingml/2006/table">
            <a:tbl>
              <a:tblPr firstRow="1" bandRow="1">
                <a:tableStyleId>{5C22544A-7EE6-4342-B048-85BDC9FD1C3A}</a:tableStyleId>
              </a:tblPr>
              <a:tblGrid>
                <a:gridCol w="2192621">
                  <a:extLst>
                    <a:ext uri="{9D8B030D-6E8A-4147-A177-3AD203B41FA5}">
                      <a16:colId xmlns:a16="http://schemas.microsoft.com/office/drawing/2014/main" xmlns="" val="20001"/>
                    </a:ext>
                  </a:extLst>
                </a:gridCol>
                <a:gridCol w="6933273">
                  <a:extLst>
                    <a:ext uri="{9D8B030D-6E8A-4147-A177-3AD203B41FA5}">
                      <a16:colId xmlns:a16="http://schemas.microsoft.com/office/drawing/2014/main" xmlns="" val="20002"/>
                    </a:ext>
                  </a:extLst>
                </a:gridCol>
              </a:tblGrid>
              <a:tr h="277298">
                <a:tc>
                  <a:txBody>
                    <a:bodyPr/>
                    <a:lstStyle/>
                    <a:p>
                      <a:r>
                        <a:rPr lang="pl-PL" sz="1200" b="1" baseline="0" dirty="0" smtClean="0">
                          <a:solidFill>
                            <a:schemeClr val="bg1"/>
                          </a:solidFill>
                          <a:latin typeface="+mn-lt"/>
                        </a:rPr>
                        <a:t>Nazwa kryterium 	</a:t>
                      </a:r>
                    </a:p>
                  </a:txBody>
                  <a:tcPr/>
                </a:tc>
                <a:tc>
                  <a:txBody>
                    <a:bodyPr/>
                    <a:lstStyle/>
                    <a:p>
                      <a:pPr algn="l"/>
                      <a:r>
                        <a:rPr lang="pl-PL" sz="1200" b="1" baseline="0" dirty="0" smtClean="0">
                          <a:solidFill>
                            <a:schemeClr val="bg1"/>
                          </a:solidFill>
                          <a:latin typeface="+mn-lt"/>
                        </a:rPr>
                        <a:t>Kryterium grupy docelowej</a:t>
                      </a:r>
                    </a:p>
                  </a:txBody>
                  <a:tcPr/>
                </a:tc>
                <a:extLst>
                  <a:ext uri="{0D108BD9-81ED-4DB2-BD59-A6C34878D82A}">
                    <a16:rowId xmlns:a16="http://schemas.microsoft.com/office/drawing/2014/main" xmlns="" val="10000"/>
                  </a:ext>
                </a:extLst>
              </a:tr>
              <a:tr h="1540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Brzmienie i definicja kryterium</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Czy we wniosku założono, że uczestnikami projektu będą w co najmniej 50% osoby powyżej 50 roku życia i/lub osoby o niskich kwalifikacjach?</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Osoby powyżej 50 roku życia oraz osoby o niskich kwalifikacjach zostały zidentyfikowane na poziomie RPO WD 2014-2020 jako osoby w szczególnie trudnej sytuacji na rynku pracy. Kryterium zostanie uznane za spełnione również w sytuacji, gdy jedna z powyżej wskazanych grup będzie stanowiła co najmniej 50% uczestników projektu.</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zostanie zweryfikowane na podstawie zapisów wniosku o dofinansowanie projektu.</a:t>
                      </a:r>
                    </a:p>
                  </a:txBody>
                  <a:tcPr>
                    <a:solidFill>
                      <a:schemeClr val="accent1">
                        <a:lumMod val="40000"/>
                        <a:lumOff val="60000"/>
                      </a:schemeClr>
                    </a:solidFill>
                  </a:tcPr>
                </a:tc>
                <a:extLst>
                  <a:ext uri="{0D108BD9-81ED-4DB2-BD59-A6C34878D82A}">
                    <a16:rowId xmlns:a16="http://schemas.microsoft.com/office/drawing/2014/main" xmlns="" val="10001"/>
                  </a:ext>
                </a:extLst>
              </a:tr>
              <a:tr h="8318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Opis znaczenia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0 pkt. - 5 pkt.</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0 pkt. – w projekcie zakłada się uczestnictwo poniżej 50% osób powyżej 50 roku życia i/lub osób o niskich kwalifikacjach</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5 pkt. – w projekcie zakłada się uczestnictwo w co najmniej 50% osób powyżej 50 roku życia i/lub osób o niskich kwalifikacjach</a:t>
                      </a:r>
                    </a:p>
                  </a:txBody>
                  <a:tcPr>
                    <a:solidFill>
                      <a:schemeClr val="accent1">
                        <a:lumMod val="40000"/>
                        <a:lumOff val="60000"/>
                      </a:schemeClr>
                    </a:solidFill>
                  </a:tcPr>
                </a:tc>
                <a:extLst>
                  <a:ext uri="{0D108BD9-81ED-4DB2-BD59-A6C34878D82A}">
                    <a16:rowId xmlns:a16="http://schemas.microsoft.com/office/drawing/2014/main" xmlns="" val="3092490200"/>
                  </a:ext>
                </a:extLst>
              </a:tr>
              <a:tr h="462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Sposób weryfikacji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zostanie zweryfikowane na podstawie zapisów wniosku o dofinansowanie w części Grupy docelowe (pkt. 3.2).</a:t>
                      </a:r>
                    </a:p>
                  </a:txBody>
                  <a:tcPr>
                    <a:solidFill>
                      <a:schemeClr val="accent1">
                        <a:lumMod val="40000"/>
                        <a:lumOff val="60000"/>
                      </a:schemeClr>
                    </a:solidFill>
                  </a:tcPr>
                </a:tc>
                <a:extLst>
                  <a:ext uri="{0D108BD9-81ED-4DB2-BD59-A6C34878D82A}">
                    <a16:rowId xmlns:a16="http://schemas.microsoft.com/office/drawing/2014/main" xmlns="" val="2526572183"/>
                  </a:ext>
                </a:extLst>
              </a:tr>
            </a:tbl>
          </a:graphicData>
        </a:graphic>
      </p:graphicFrame>
      <p:grpSp>
        <p:nvGrpSpPr>
          <p:cNvPr id="13" name="Grupa 12"/>
          <p:cNvGrpSpPr/>
          <p:nvPr/>
        </p:nvGrpSpPr>
        <p:grpSpPr>
          <a:xfrm>
            <a:off x="4052711" y="79022"/>
            <a:ext cx="5023556" cy="779247"/>
            <a:chOff x="4052711" y="79022"/>
            <a:chExt cx="5023556" cy="779247"/>
          </a:xfrm>
        </p:grpSpPr>
        <p:sp>
          <p:nvSpPr>
            <p:cNvPr id="14" name="Prostokąt 13">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088377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03199" y="958719"/>
            <a:ext cx="8641159" cy="581318"/>
          </a:xfrm>
        </p:spPr>
        <p:txBody>
          <a:bodyPr/>
          <a:lstStyle/>
          <a:p>
            <a:pPr marL="0" algn="ctr">
              <a:buNone/>
            </a:pPr>
            <a:r>
              <a:rPr lang="pl-PL" sz="2000" b="1" dirty="0" smtClean="0"/>
              <a:t>KRYTERIA PREMIUJĄCE</a:t>
            </a:r>
            <a:endParaRPr lang="pl-PL" sz="2000" dirty="0" smtClean="0"/>
          </a:p>
        </p:txBody>
      </p:sp>
      <p:graphicFrame>
        <p:nvGraphicFramePr>
          <p:cNvPr id="12" name="Tabela 11"/>
          <p:cNvGraphicFramePr>
            <a:graphicFrameLocks noGrp="1"/>
          </p:cNvGraphicFramePr>
          <p:nvPr>
            <p:extLst>
              <p:ext uri="{D42A27DB-BD31-4B8C-83A1-F6EECF244321}">
                <p14:modId xmlns:p14="http://schemas.microsoft.com/office/powerpoint/2010/main" val="515138031"/>
              </p:ext>
            </p:extLst>
          </p:nvPr>
        </p:nvGraphicFramePr>
        <p:xfrm>
          <a:off x="0" y="1496908"/>
          <a:ext cx="9125894" cy="3665541"/>
        </p:xfrm>
        <a:graphic>
          <a:graphicData uri="http://schemas.openxmlformats.org/drawingml/2006/table">
            <a:tbl>
              <a:tblPr firstRow="1" bandRow="1">
                <a:tableStyleId>{5C22544A-7EE6-4342-B048-85BDC9FD1C3A}</a:tableStyleId>
              </a:tblPr>
              <a:tblGrid>
                <a:gridCol w="2192621">
                  <a:extLst>
                    <a:ext uri="{9D8B030D-6E8A-4147-A177-3AD203B41FA5}">
                      <a16:colId xmlns:a16="http://schemas.microsoft.com/office/drawing/2014/main" xmlns="" val="20001"/>
                    </a:ext>
                  </a:extLst>
                </a:gridCol>
                <a:gridCol w="6933273">
                  <a:extLst>
                    <a:ext uri="{9D8B030D-6E8A-4147-A177-3AD203B41FA5}">
                      <a16:colId xmlns:a16="http://schemas.microsoft.com/office/drawing/2014/main" xmlns="" val="20002"/>
                    </a:ext>
                  </a:extLst>
                </a:gridCol>
              </a:tblGrid>
              <a:tr h="277298">
                <a:tc>
                  <a:txBody>
                    <a:bodyPr/>
                    <a:lstStyle/>
                    <a:p>
                      <a:r>
                        <a:rPr lang="pl-PL" sz="1200" b="1" baseline="0" dirty="0" smtClean="0">
                          <a:solidFill>
                            <a:schemeClr val="bg1"/>
                          </a:solidFill>
                          <a:latin typeface="+mn-lt"/>
                        </a:rPr>
                        <a:t>Nazwa kryterium 	</a:t>
                      </a:r>
                    </a:p>
                  </a:txBody>
                  <a:tcPr/>
                </a:tc>
                <a:tc>
                  <a:txBody>
                    <a:bodyPr/>
                    <a:lstStyle/>
                    <a:p>
                      <a:pPr algn="l"/>
                      <a:r>
                        <a:rPr lang="pl-PL" sz="1200" b="1" baseline="0" dirty="0" smtClean="0">
                          <a:solidFill>
                            <a:schemeClr val="bg1"/>
                          </a:solidFill>
                          <a:latin typeface="+mn-lt"/>
                        </a:rPr>
                        <a:t>Kryterium efektywności zatrudnieniowej</a:t>
                      </a:r>
                    </a:p>
                  </a:txBody>
                  <a:tcPr/>
                </a:tc>
                <a:extLst>
                  <a:ext uri="{0D108BD9-81ED-4DB2-BD59-A6C34878D82A}">
                    <a16:rowId xmlns:a16="http://schemas.microsoft.com/office/drawing/2014/main" xmlns="" val="10000"/>
                  </a:ext>
                </a:extLst>
              </a:tr>
              <a:tr h="1540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Brzmienie i definicja kryterium</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Czy we wniosku o dofinansowanie projektu założono osiągnięcie wskaźnika efektywności zatrudnieniowej na poziomie co najmniej 75% całkowitej liczby osób, które zakończyły udział w projekcie?</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przyczyni się do zwiększenia skuteczności realizowanego wsparcia. Ponadto kryterium pozytywnie wpłynie na trwałość osiąganych rezultatów i przyczyni się do zwiększenia aktywności zawodowej mieszkańców regionu.</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zostanie zweryfikowane na podstawie zapisów wniosku o dofinansowanie projektu.</a:t>
                      </a:r>
                    </a:p>
                  </a:txBody>
                  <a:tcPr>
                    <a:solidFill>
                      <a:schemeClr val="accent1">
                        <a:lumMod val="40000"/>
                        <a:lumOff val="60000"/>
                      </a:schemeClr>
                    </a:solidFill>
                  </a:tcPr>
                </a:tc>
                <a:extLst>
                  <a:ext uri="{0D108BD9-81ED-4DB2-BD59-A6C34878D82A}">
                    <a16:rowId xmlns:a16="http://schemas.microsoft.com/office/drawing/2014/main" xmlns="" val="10001"/>
                  </a:ext>
                </a:extLst>
              </a:tr>
              <a:tr h="8318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Opis znaczenia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0 pkt. – 5 pkt.</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0 pkt. – projekt nie przewiduje osiągnięcia wskaźnika efektywności zatrudnieniowej na poziomie co najmniej 75%</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5 pkt. – projekt przewiduje osiągnięcie wskaźnika efektywności zatrudnieniowej na poziomie co najmniej 75%</a:t>
                      </a:r>
                    </a:p>
                  </a:txBody>
                  <a:tcPr>
                    <a:solidFill>
                      <a:schemeClr val="accent1">
                        <a:lumMod val="40000"/>
                        <a:lumOff val="60000"/>
                      </a:schemeClr>
                    </a:solidFill>
                  </a:tcPr>
                </a:tc>
                <a:extLst>
                  <a:ext uri="{0D108BD9-81ED-4DB2-BD59-A6C34878D82A}">
                    <a16:rowId xmlns:a16="http://schemas.microsoft.com/office/drawing/2014/main" xmlns="" val="3092490200"/>
                  </a:ext>
                </a:extLst>
              </a:tr>
              <a:tr h="462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Sposób weryfikacji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zostanie zweryfikowane na podstawie zapisów wniosku o dofinansowanie w części Cel szczegółowy Osi Priorytetowej i wskaźniki realizacji celu (pkt. 3.1.2) i/lub w części Zadania (pkt. 4.1)</a:t>
                      </a:r>
                    </a:p>
                  </a:txBody>
                  <a:tcPr>
                    <a:solidFill>
                      <a:schemeClr val="accent1">
                        <a:lumMod val="40000"/>
                        <a:lumOff val="60000"/>
                      </a:schemeClr>
                    </a:solidFill>
                  </a:tcPr>
                </a:tc>
                <a:extLst>
                  <a:ext uri="{0D108BD9-81ED-4DB2-BD59-A6C34878D82A}">
                    <a16:rowId xmlns:a16="http://schemas.microsoft.com/office/drawing/2014/main" xmlns="" val="2526572183"/>
                  </a:ext>
                </a:extLst>
              </a:tr>
            </a:tbl>
          </a:graphicData>
        </a:graphic>
      </p:graphicFrame>
      <p:grpSp>
        <p:nvGrpSpPr>
          <p:cNvPr id="13" name="Grupa 12"/>
          <p:cNvGrpSpPr/>
          <p:nvPr/>
        </p:nvGrpSpPr>
        <p:grpSpPr>
          <a:xfrm>
            <a:off x="4052711" y="79022"/>
            <a:ext cx="5023556" cy="779247"/>
            <a:chOff x="4052711" y="79022"/>
            <a:chExt cx="5023556" cy="779247"/>
          </a:xfrm>
        </p:grpSpPr>
        <p:sp>
          <p:nvSpPr>
            <p:cNvPr id="14" name="Prostokąt 13">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960533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03199" y="958719"/>
            <a:ext cx="8641159" cy="581318"/>
          </a:xfrm>
        </p:spPr>
        <p:txBody>
          <a:bodyPr/>
          <a:lstStyle/>
          <a:p>
            <a:pPr marL="0" algn="ctr">
              <a:buNone/>
            </a:pPr>
            <a:r>
              <a:rPr lang="pl-PL" sz="2000" b="1" dirty="0" smtClean="0"/>
              <a:t>KRYTERIA PREMIUJĄCE</a:t>
            </a:r>
            <a:endParaRPr lang="pl-PL" sz="2000" dirty="0" smtClean="0"/>
          </a:p>
        </p:txBody>
      </p:sp>
      <p:graphicFrame>
        <p:nvGraphicFramePr>
          <p:cNvPr id="12" name="Tabela 11"/>
          <p:cNvGraphicFramePr>
            <a:graphicFrameLocks noGrp="1"/>
          </p:cNvGraphicFramePr>
          <p:nvPr>
            <p:extLst>
              <p:ext uri="{D42A27DB-BD31-4B8C-83A1-F6EECF244321}">
                <p14:modId xmlns:p14="http://schemas.microsoft.com/office/powerpoint/2010/main" val="4227159911"/>
              </p:ext>
            </p:extLst>
          </p:nvPr>
        </p:nvGraphicFramePr>
        <p:xfrm>
          <a:off x="0" y="1496908"/>
          <a:ext cx="9125894" cy="4026338"/>
        </p:xfrm>
        <a:graphic>
          <a:graphicData uri="http://schemas.openxmlformats.org/drawingml/2006/table">
            <a:tbl>
              <a:tblPr firstRow="1" bandRow="1">
                <a:tableStyleId>{5C22544A-7EE6-4342-B048-85BDC9FD1C3A}</a:tableStyleId>
              </a:tblPr>
              <a:tblGrid>
                <a:gridCol w="2192621">
                  <a:extLst>
                    <a:ext uri="{9D8B030D-6E8A-4147-A177-3AD203B41FA5}">
                      <a16:colId xmlns:a16="http://schemas.microsoft.com/office/drawing/2014/main" xmlns="" val="20001"/>
                    </a:ext>
                  </a:extLst>
                </a:gridCol>
                <a:gridCol w="6933273">
                  <a:extLst>
                    <a:ext uri="{9D8B030D-6E8A-4147-A177-3AD203B41FA5}">
                      <a16:colId xmlns:a16="http://schemas.microsoft.com/office/drawing/2014/main" xmlns="" val="20002"/>
                    </a:ext>
                  </a:extLst>
                </a:gridCol>
              </a:tblGrid>
              <a:tr h="277298">
                <a:tc>
                  <a:txBody>
                    <a:bodyPr/>
                    <a:lstStyle/>
                    <a:p>
                      <a:r>
                        <a:rPr lang="pl-PL" sz="1200" b="1" baseline="0" dirty="0" smtClean="0">
                          <a:solidFill>
                            <a:schemeClr val="bg1"/>
                          </a:solidFill>
                          <a:latin typeface="+mn-lt"/>
                        </a:rPr>
                        <a:t>Nazwa kryterium 	</a:t>
                      </a:r>
                    </a:p>
                  </a:txBody>
                  <a:tcPr/>
                </a:tc>
                <a:tc>
                  <a:txBody>
                    <a:bodyPr/>
                    <a:lstStyle/>
                    <a:p>
                      <a:pPr algn="l"/>
                      <a:r>
                        <a:rPr lang="pl-PL" sz="1200" b="1" baseline="0" dirty="0" smtClean="0">
                          <a:solidFill>
                            <a:schemeClr val="bg1"/>
                          </a:solidFill>
                          <a:latin typeface="+mn-lt"/>
                        </a:rPr>
                        <a:t>Kryterium Wnioskodawcy</a:t>
                      </a:r>
                    </a:p>
                  </a:txBody>
                  <a:tcPr/>
                </a:tc>
                <a:extLst>
                  <a:ext uri="{0D108BD9-81ED-4DB2-BD59-A6C34878D82A}">
                    <a16:rowId xmlns:a16="http://schemas.microsoft.com/office/drawing/2014/main" xmlns="" val="10000"/>
                  </a:ext>
                </a:extLst>
              </a:tr>
              <a:tr h="1540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Brzmienie i definicja kryterium</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Czy Wnioskodawca (lider projektu) na dzień składania wniosku o dofinansowanie projektu posiada swoją główną siedzibę na terenie województwa dolnośląskiego?</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ma na celu premiowanie projektów realizowanych przez podmioty funkcjonujące na terenie województwa dolnośląskiego. Jest to gwarancja, że projekty będą w większym stopniu odpowiadały na lokalne i prawidłowo zdiagnozowane potrzeby uczestników projektów. Jednocześnie jak wskazują analizy realizacja projektów przez lokalne podmioty wpływa pozytywnie na ich jakość i efektywność.</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zostanie zweryfikowane na podstawie zapisów wniosku o dofinansowanie projektu.</a:t>
                      </a:r>
                    </a:p>
                  </a:txBody>
                  <a:tcPr>
                    <a:solidFill>
                      <a:schemeClr val="accent1">
                        <a:lumMod val="40000"/>
                        <a:lumOff val="60000"/>
                      </a:schemeClr>
                    </a:solidFill>
                  </a:tcPr>
                </a:tc>
                <a:extLst>
                  <a:ext uri="{0D108BD9-81ED-4DB2-BD59-A6C34878D82A}">
                    <a16:rowId xmlns:a16="http://schemas.microsoft.com/office/drawing/2014/main" xmlns="" val="10001"/>
                  </a:ext>
                </a:extLst>
              </a:tr>
              <a:tr h="8318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Opis znaczenia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0 pkt.- 5 pkt.</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0 pkt. – Wnioskodawca nie posiada na dzień składania wniosku o dofinansowanie projektu swojej głównej siedziby na terenie województwa dolnośląskiego</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5 pkt. – Wnioskodawca posiada na dzień składania wniosku o dofinansowanie projektu swoją główną siedzibę na terenie województwa dolnośląskiego</a:t>
                      </a:r>
                    </a:p>
                  </a:txBody>
                  <a:tcPr>
                    <a:solidFill>
                      <a:schemeClr val="accent1">
                        <a:lumMod val="40000"/>
                        <a:lumOff val="60000"/>
                      </a:schemeClr>
                    </a:solidFill>
                  </a:tcPr>
                </a:tc>
                <a:extLst>
                  <a:ext uri="{0D108BD9-81ED-4DB2-BD59-A6C34878D82A}">
                    <a16:rowId xmlns:a16="http://schemas.microsoft.com/office/drawing/2014/main" xmlns="" val="3092490200"/>
                  </a:ext>
                </a:extLst>
              </a:tr>
              <a:tr h="462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Sposób weryfikacji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zostanie zweryfikowane na podstawie zapisów wniosku o dofinansowanie projektu w części Wnioskodawca (Beneficjent) oraz Potencjał i doświadczenie Wnioskodawcy/partnerów oraz sposób zarządzania projektem.</a:t>
                      </a:r>
                    </a:p>
                  </a:txBody>
                  <a:tcPr>
                    <a:solidFill>
                      <a:schemeClr val="accent1">
                        <a:lumMod val="40000"/>
                        <a:lumOff val="60000"/>
                      </a:schemeClr>
                    </a:solidFill>
                  </a:tcPr>
                </a:tc>
                <a:extLst>
                  <a:ext uri="{0D108BD9-81ED-4DB2-BD59-A6C34878D82A}">
                    <a16:rowId xmlns:a16="http://schemas.microsoft.com/office/drawing/2014/main" xmlns="" val="2526572183"/>
                  </a:ext>
                </a:extLst>
              </a:tr>
            </a:tbl>
          </a:graphicData>
        </a:graphic>
      </p:graphicFrame>
      <p:grpSp>
        <p:nvGrpSpPr>
          <p:cNvPr id="13" name="Grupa 12"/>
          <p:cNvGrpSpPr/>
          <p:nvPr/>
        </p:nvGrpSpPr>
        <p:grpSpPr>
          <a:xfrm>
            <a:off x="4052711" y="79022"/>
            <a:ext cx="5023556" cy="779247"/>
            <a:chOff x="4052711" y="79022"/>
            <a:chExt cx="5023556" cy="779247"/>
          </a:xfrm>
        </p:grpSpPr>
        <p:sp>
          <p:nvSpPr>
            <p:cNvPr id="14" name="Prostokąt 13">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124084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a:spLocks noGrp="1"/>
          </p:cNvSpPr>
          <p:nvPr>
            <p:ph type="title"/>
          </p:nvPr>
        </p:nvSpPr>
        <p:spPr>
          <a:xfrm>
            <a:off x="622713" y="2918279"/>
            <a:ext cx="7933459" cy="820964"/>
          </a:xfrm>
        </p:spPr>
        <p:txBody>
          <a:bodyPr/>
          <a:lstStyle/>
          <a:p>
            <a:pPr lvl="0" algn="ctr"/>
            <a:r>
              <a:rPr lang="pl-PL" b="1" dirty="0" smtClean="0"/>
              <a:t>Kryterium etapu negocjacji</a:t>
            </a:r>
            <a:endParaRPr lang="pl-PL" b="1"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53</a:t>
            </a:fld>
            <a:endParaRPr lang="pl-PL">
              <a:solidFill>
                <a:prstClr val="black">
                  <a:tint val="75000"/>
                </a:prstClr>
              </a:solidFill>
            </a:endParaRPr>
          </a:p>
        </p:txBody>
      </p:sp>
      <p:grpSp>
        <p:nvGrpSpPr>
          <p:cNvPr id="7" name="Grupa 6"/>
          <p:cNvGrpSpPr/>
          <p:nvPr/>
        </p:nvGrpSpPr>
        <p:grpSpPr>
          <a:xfrm>
            <a:off x="4052711" y="79022"/>
            <a:ext cx="5023556" cy="779247"/>
            <a:chOff x="4052711" y="79022"/>
            <a:chExt cx="5023556" cy="779247"/>
          </a:xfrm>
        </p:grpSpPr>
        <p:sp>
          <p:nvSpPr>
            <p:cNvPr id="8" name="Prostokąt 7">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387431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03199" y="958719"/>
            <a:ext cx="8641159" cy="581318"/>
          </a:xfrm>
        </p:spPr>
        <p:txBody>
          <a:bodyPr/>
          <a:lstStyle/>
          <a:p>
            <a:pPr marL="0" algn="ctr">
              <a:buNone/>
            </a:pPr>
            <a:r>
              <a:rPr lang="pl-PL" sz="2000" b="1" dirty="0" smtClean="0"/>
              <a:t>KRYTERIA ETAPU NEGOCJACJI</a:t>
            </a:r>
            <a:endParaRPr lang="pl-PL" sz="2000" dirty="0" smtClean="0"/>
          </a:p>
        </p:txBody>
      </p:sp>
      <p:graphicFrame>
        <p:nvGraphicFramePr>
          <p:cNvPr id="12" name="Tabela 11"/>
          <p:cNvGraphicFramePr>
            <a:graphicFrameLocks noGrp="1"/>
          </p:cNvGraphicFramePr>
          <p:nvPr>
            <p:extLst>
              <p:ext uri="{D42A27DB-BD31-4B8C-83A1-F6EECF244321}">
                <p14:modId xmlns:p14="http://schemas.microsoft.com/office/powerpoint/2010/main" val="1343270538"/>
              </p:ext>
            </p:extLst>
          </p:nvPr>
        </p:nvGraphicFramePr>
        <p:xfrm>
          <a:off x="0" y="1496908"/>
          <a:ext cx="9125894" cy="5361093"/>
        </p:xfrm>
        <a:graphic>
          <a:graphicData uri="http://schemas.openxmlformats.org/drawingml/2006/table">
            <a:tbl>
              <a:tblPr firstRow="1" bandRow="1">
                <a:tableStyleId>{5C22544A-7EE6-4342-B048-85BDC9FD1C3A}</a:tableStyleId>
              </a:tblPr>
              <a:tblGrid>
                <a:gridCol w="2192621">
                  <a:extLst>
                    <a:ext uri="{9D8B030D-6E8A-4147-A177-3AD203B41FA5}">
                      <a16:colId xmlns:a16="http://schemas.microsoft.com/office/drawing/2014/main" xmlns="" val="20001"/>
                    </a:ext>
                  </a:extLst>
                </a:gridCol>
                <a:gridCol w="6933273">
                  <a:extLst>
                    <a:ext uri="{9D8B030D-6E8A-4147-A177-3AD203B41FA5}">
                      <a16:colId xmlns:a16="http://schemas.microsoft.com/office/drawing/2014/main" xmlns="" val="20002"/>
                    </a:ext>
                  </a:extLst>
                </a:gridCol>
              </a:tblGrid>
              <a:tr h="289366">
                <a:tc>
                  <a:txBody>
                    <a:bodyPr/>
                    <a:lstStyle/>
                    <a:p>
                      <a:r>
                        <a:rPr lang="pl-PL" sz="1200" b="1" baseline="0" dirty="0" smtClean="0">
                          <a:solidFill>
                            <a:schemeClr val="bg1"/>
                          </a:solidFill>
                          <a:latin typeface="+mn-lt"/>
                        </a:rPr>
                        <a:t>Nazwa kryterium 	</a:t>
                      </a:r>
                    </a:p>
                  </a:txBody>
                  <a:tcPr/>
                </a:tc>
                <a:tc>
                  <a:txBody>
                    <a:bodyPr/>
                    <a:lstStyle/>
                    <a:p>
                      <a:pPr algn="l"/>
                      <a:r>
                        <a:rPr lang="pl-PL" sz="1200" b="1" baseline="0" dirty="0" smtClean="0">
                          <a:solidFill>
                            <a:schemeClr val="bg1"/>
                          </a:solidFill>
                          <a:latin typeface="+mn-lt"/>
                        </a:rPr>
                        <a:t>Kryterium spełnienia warunków postawionych przez oceniających lub przewodniczącego KOP</a:t>
                      </a:r>
                    </a:p>
                  </a:txBody>
                  <a:tcPr/>
                </a:tc>
                <a:extLst>
                  <a:ext uri="{0D108BD9-81ED-4DB2-BD59-A6C34878D82A}">
                    <a16:rowId xmlns:a16="http://schemas.microsoft.com/office/drawing/2014/main" xmlns="" val="10000"/>
                  </a:ext>
                </a:extLst>
              </a:tr>
              <a:tr h="3721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Brzmienie i definicja kryterium</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Czy negocjacje zakończyły się wynikiem pozytywnym to znaczy czy zostały udzielone informacje i wyjaśnienia wymagane podczas negocjacji lub spełnione zostały warunki określone przez oceniających lub przewodniczącego KOP podczas negocjacji oraz czy do projektu nie wprowadzono innych nieuzgodnionych w ramach negocjacji zmian?</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jest obligatoryjnie stosowane jedynie w przypadku skierowania projektu do etapu negocjacji.</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W ramach kryterium nie ma możliwości poprawy/uzupełnienia wniosku. Ocena polega na przypisaniu wartości logicznej „tak” albo „nie”, albo stwierdzeniu, że kryterium nie dotyczy danego projektu (w przypadku projektów, których nie skierowano do negocjacji).</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Spełnienie kryterium jest konieczne do przyznania dofinansowania.</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Ocena spełniania kryterium obejmuje weryfikację:</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1) Czy do wniosku zostały wprowadzone korekty wskazane przez oceniających w kartach oceny projektu lub przez przewodniczącego KOP lub inne zmiany wynikające z ustaleń dokonanych podczas negocjacji,</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2) Czy KOP uzyskała od Wnioskodawcy/Beneficjenta informacje i wyjaśnienia dotyczące określonych zapisów we wniosku, wskazanych przez oceniających w kartach oceny projektu lub przewodniczącego KOP,</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3) Czy do wniosku zostały wprowadzone inne zmiany niż wynikające z kart oceny projektu lub uwag przewodniczącego KOP lub ustaleń wynikających z procesu negocjacji.</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Udzielenie odpowiedzi: „TAK” na pytanie nr 1 i 2 oraz odpowiedzi „NIE” na pyt nr 3 oznacza spełnienie kryterium.</a:t>
                      </a:r>
                    </a:p>
                  </a:txBody>
                  <a:tcPr>
                    <a:solidFill>
                      <a:schemeClr val="accent1">
                        <a:lumMod val="40000"/>
                        <a:lumOff val="60000"/>
                      </a:schemeClr>
                    </a:solidFill>
                  </a:tcPr>
                </a:tc>
                <a:extLst>
                  <a:ext uri="{0D108BD9-81ED-4DB2-BD59-A6C34878D82A}">
                    <a16:rowId xmlns:a16="http://schemas.microsoft.com/office/drawing/2014/main" xmlns="" val="10001"/>
                  </a:ext>
                </a:extLst>
              </a:tr>
              <a:tr h="8680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Opis znaczenia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Tak/Nie/Nie dotyczy</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(niespełnienie kryterium oznacza odrzucenie projektu)</a:t>
                      </a:r>
                    </a:p>
                  </a:txBody>
                  <a:tcPr>
                    <a:solidFill>
                      <a:schemeClr val="accent1">
                        <a:lumMod val="40000"/>
                        <a:lumOff val="60000"/>
                      </a:schemeClr>
                    </a:solidFill>
                  </a:tcPr>
                </a:tc>
                <a:extLst>
                  <a:ext uri="{0D108BD9-81ED-4DB2-BD59-A6C34878D82A}">
                    <a16:rowId xmlns:a16="http://schemas.microsoft.com/office/drawing/2014/main" xmlns="" val="3092490200"/>
                  </a:ext>
                </a:extLst>
              </a:tr>
              <a:tr h="4822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Sposób weryfikacji kryterium</a:t>
                      </a: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jest weryfikowane na podstawie uzyskanych przez IOK wyjaśnień oraz skorygowanego wniosku o dofinansowanie (jeśli dotyczy).</a:t>
                      </a:r>
                    </a:p>
                  </a:txBody>
                  <a:tcPr>
                    <a:solidFill>
                      <a:schemeClr val="accent1">
                        <a:lumMod val="40000"/>
                        <a:lumOff val="60000"/>
                      </a:schemeClr>
                    </a:solidFill>
                  </a:tcPr>
                </a:tc>
                <a:extLst>
                  <a:ext uri="{0D108BD9-81ED-4DB2-BD59-A6C34878D82A}">
                    <a16:rowId xmlns:a16="http://schemas.microsoft.com/office/drawing/2014/main" xmlns="" val="2526572183"/>
                  </a:ext>
                </a:extLst>
              </a:tr>
            </a:tbl>
          </a:graphicData>
        </a:graphic>
      </p:graphicFrame>
      <p:grpSp>
        <p:nvGrpSpPr>
          <p:cNvPr id="13" name="Grupa 12"/>
          <p:cNvGrpSpPr/>
          <p:nvPr/>
        </p:nvGrpSpPr>
        <p:grpSpPr>
          <a:xfrm>
            <a:off x="4052711" y="79022"/>
            <a:ext cx="5023556" cy="779247"/>
            <a:chOff x="4052711" y="79022"/>
            <a:chExt cx="5023556" cy="779247"/>
          </a:xfrm>
        </p:grpSpPr>
        <p:sp>
          <p:nvSpPr>
            <p:cNvPr id="14" name="Prostokąt 13">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15307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144000" cy="5721927"/>
          </a:xfrm>
        </p:spPr>
        <p:txBody>
          <a:bodyPr>
            <a:noAutofit/>
          </a:bodyPr>
          <a:lstStyle/>
          <a:p>
            <a:pPr lvl="0" algn="ctr">
              <a:spcAft>
                <a:spcPts val="0"/>
              </a:spcAft>
              <a:buNone/>
            </a:pPr>
            <a:endParaRPr lang="pl-PL" sz="32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a:buNone/>
            </a:pPr>
            <a:endParaRPr lang="pl-PL" altLang="pl-PL" sz="3200" b="1" dirty="0" smtClean="0"/>
          </a:p>
          <a:p>
            <a:pPr algn="ctr">
              <a:buNone/>
            </a:pPr>
            <a:endParaRPr lang="pl-PL" altLang="pl-PL" sz="3200" b="1" dirty="0"/>
          </a:p>
          <a:p>
            <a:pPr algn="ctr">
              <a:buNone/>
            </a:pPr>
            <a:r>
              <a:rPr lang="pl-PL" altLang="pl-PL" sz="3200" b="1" dirty="0" smtClean="0"/>
              <a:t>Najczęstsze </a:t>
            </a:r>
            <a:r>
              <a:rPr lang="pl-PL" altLang="pl-PL" sz="3200" b="1" dirty="0"/>
              <a:t>błędy występujące we wnioskach </a:t>
            </a:r>
            <a:br>
              <a:rPr lang="pl-PL" altLang="pl-PL" sz="3200" b="1" dirty="0"/>
            </a:br>
            <a:r>
              <a:rPr lang="pl-PL" altLang="pl-PL" sz="3200" b="1" dirty="0"/>
              <a:t>o dofinansowanie w konkursach realizowanych </a:t>
            </a:r>
            <a:br>
              <a:rPr lang="pl-PL" altLang="pl-PL" sz="3200" b="1" dirty="0"/>
            </a:br>
            <a:r>
              <a:rPr lang="pl-PL" altLang="pl-PL" sz="3200" b="1" dirty="0"/>
              <a:t>w RPO 2014-2020</a:t>
            </a:r>
            <a:endParaRPr lang="pl-PL" sz="3200" b="1"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55</a:t>
            </a:fld>
            <a:endParaRPr lang="pl-PL" dirty="0">
              <a:solidFill>
                <a:prstClr val="black">
                  <a:tint val="75000"/>
                </a:prstClr>
              </a:solidFill>
            </a:endParaRPr>
          </a:p>
        </p:txBody>
      </p:sp>
      <p:grpSp>
        <p:nvGrpSpPr>
          <p:cNvPr id="12" name="Grupa 11"/>
          <p:cNvGrpSpPr/>
          <p:nvPr/>
        </p:nvGrpSpPr>
        <p:grpSpPr>
          <a:xfrm>
            <a:off x="4052711" y="79022"/>
            <a:ext cx="5023556" cy="779247"/>
            <a:chOff x="4052711" y="79022"/>
            <a:chExt cx="5023556" cy="779247"/>
          </a:xfrm>
        </p:grpSpPr>
        <p:sp>
          <p:nvSpPr>
            <p:cNvPr id="13" name="Prostokąt 12">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09549" y="955964"/>
            <a:ext cx="8671983" cy="5738452"/>
          </a:xfrm>
        </p:spPr>
        <p:txBody>
          <a:bodyPr>
            <a:noAutofit/>
          </a:bodyPr>
          <a:lstStyle/>
          <a:p>
            <a:pPr>
              <a:defRPr/>
            </a:pPr>
            <a:r>
              <a:rPr lang="pl-PL" altLang="pl-PL" sz="1500" dirty="0">
                <a:cs typeface="Arial" panose="020B0604020202020204" pitchFamily="34" charset="0"/>
              </a:rPr>
              <a:t>Błędna nazwa Wnioskodawcy lub błędne wykazywanie partnerów i innych podmiotów zaangażowanych </a:t>
            </a:r>
            <a:r>
              <a:rPr lang="pl-PL" altLang="pl-PL" sz="1500" dirty="0" smtClean="0">
                <a:cs typeface="Arial" panose="020B0604020202020204" pitchFamily="34" charset="0"/>
              </a:rPr>
              <a:t/>
            </a:r>
            <a:br>
              <a:rPr lang="pl-PL" altLang="pl-PL" sz="1500" dirty="0" smtClean="0">
                <a:cs typeface="Arial" panose="020B0604020202020204" pitchFamily="34" charset="0"/>
              </a:rPr>
            </a:br>
            <a:r>
              <a:rPr lang="pl-PL" altLang="pl-PL" sz="1500" dirty="0" smtClean="0">
                <a:cs typeface="Arial" panose="020B0604020202020204" pitchFamily="34" charset="0"/>
              </a:rPr>
              <a:t>w </a:t>
            </a:r>
            <a:r>
              <a:rPr lang="pl-PL" altLang="pl-PL" sz="1500" dirty="0">
                <a:cs typeface="Arial" panose="020B0604020202020204" pitchFamily="34" charset="0"/>
              </a:rPr>
              <a:t>realizację </a:t>
            </a:r>
            <a:r>
              <a:rPr lang="pl-PL" altLang="pl-PL" sz="1500" dirty="0" smtClean="0">
                <a:cs typeface="Arial" panose="020B0604020202020204" pitchFamily="34" charset="0"/>
              </a:rPr>
              <a:t>projektu.</a:t>
            </a:r>
            <a:endParaRPr lang="pl-PL" altLang="pl-PL" sz="1500" dirty="0">
              <a:cs typeface="Arial" panose="020B0604020202020204" pitchFamily="34" charset="0"/>
            </a:endParaRPr>
          </a:p>
          <a:p>
            <a:pPr>
              <a:defRPr/>
            </a:pPr>
            <a:r>
              <a:rPr lang="pl-PL" altLang="pl-PL" sz="1500" dirty="0" smtClean="0">
                <a:cs typeface="Arial" panose="020B0604020202020204" pitchFamily="34" charset="0"/>
              </a:rPr>
              <a:t>Dane </a:t>
            </a:r>
            <a:r>
              <a:rPr lang="pl-PL" altLang="pl-PL" sz="1500" dirty="0">
                <a:cs typeface="Arial" panose="020B0604020202020204" pitchFamily="34" charset="0"/>
              </a:rPr>
              <a:t>Wnioskodawcy, Partnerów lub Realizatorów </a:t>
            </a:r>
            <a:r>
              <a:rPr lang="pl-PL" altLang="pl-PL" sz="1500" dirty="0" smtClean="0">
                <a:cs typeface="Arial" panose="020B0604020202020204" pitchFamily="34" charset="0"/>
              </a:rPr>
              <a:t>niezgodne z </a:t>
            </a:r>
            <a:r>
              <a:rPr lang="pl-PL" altLang="pl-PL" sz="1500" dirty="0">
                <a:cs typeface="Arial" panose="020B0604020202020204" pitchFamily="34" charset="0"/>
              </a:rPr>
              <a:t>dokumentami rejestrowymi (KRS, Regon, wpis </a:t>
            </a:r>
            <a:r>
              <a:rPr lang="pl-PL" altLang="pl-PL" sz="1500" dirty="0" smtClean="0">
                <a:cs typeface="Arial" panose="020B0604020202020204" pitchFamily="34" charset="0"/>
              </a:rPr>
              <a:t>do </a:t>
            </a:r>
            <a:r>
              <a:rPr lang="pl-PL" altLang="pl-PL" sz="1500" dirty="0" err="1">
                <a:cs typeface="Arial" panose="020B0604020202020204" pitchFamily="34" charset="0"/>
              </a:rPr>
              <a:t>CEiDG</a:t>
            </a:r>
            <a:r>
              <a:rPr lang="pl-PL" altLang="pl-PL" sz="1500" dirty="0" smtClean="0">
                <a:cs typeface="Arial" panose="020B0604020202020204" pitchFamily="34" charset="0"/>
              </a:rPr>
              <a:t>).</a:t>
            </a:r>
            <a:endParaRPr lang="pl-PL" altLang="pl-PL" sz="1500" dirty="0">
              <a:cs typeface="Arial" panose="020B0604020202020204" pitchFamily="34" charset="0"/>
            </a:endParaRPr>
          </a:p>
          <a:p>
            <a:pPr>
              <a:defRPr/>
            </a:pPr>
            <a:r>
              <a:rPr lang="pl-PL" altLang="pl-PL" sz="1500" dirty="0" smtClean="0">
                <a:cs typeface="Arial" panose="020B0604020202020204" pitchFamily="34" charset="0"/>
              </a:rPr>
              <a:t>Zaznaczanie </a:t>
            </a:r>
            <a:r>
              <a:rPr lang="pl-PL" altLang="pl-PL" sz="1500" dirty="0">
                <a:cs typeface="Arial" panose="020B0604020202020204" pitchFamily="34" charset="0"/>
              </a:rPr>
              <a:t>wartości „TAK w polu 1.17 wniosku „Projekt partnerski” – tzw. </a:t>
            </a:r>
            <a:r>
              <a:rPr lang="pl-PL" altLang="pl-PL" sz="1500" dirty="0" err="1">
                <a:cs typeface="Arial" panose="020B0604020202020204" pitchFamily="34" charset="0"/>
              </a:rPr>
              <a:t>checkbox</a:t>
            </a:r>
            <a:r>
              <a:rPr lang="pl-PL" altLang="pl-PL" sz="1500" dirty="0">
                <a:cs typeface="Arial" panose="020B0604020202020204" pitchFamily="34" charset="0"/>
              </a:rPr>
              <a:t> powinien być niezaznaczony (na wydruku odpowiedź „NIE</a:t>
            </a:r>
            <a:r>
              <a:rPr lang="pl-PL" altLang="pl-PL" sz="1500" dirty="0" smtClean="0">
                <a:cs typeface="Arial" panose="020B0604020202020204" pitchFamily="34" charset="0"/>
              </a:rPr>
              <a:t>”).</a:t>
            </a:r>
            <a:endParaRPr lang="pl-PL" altLang="pl-PL" sz="1500" dirty="0">
              <a:cs typeface="Arial" panose="020B0604020202020204" pitchFamily="34" charset="0"/>
            </a:endParaRPr>
          </a:p>
          <a:p>
            <a:pPr>
              <a:defRPr/>
            </a:pPr>
            <a:r>
              <a:rPr lang="pl-PL" altLang="pl-PL" sz="1500" dirty="0" smtClean="0">
                <a:cs typeface="Arial" panose="020B0604020202020204" pitchFamily="34" charset="0"/>
              </a:rPr>
              <a:t>Wpisywanie </a:t>
            </a:r>
            <a:r>
              <a:rPr lang="pl-PL" altLang="pl-PL" sz="1500" dirty="0">
                <a:cs typeface="Arial" panose="020B0604020202020204" pitchFamily="34" charset="0"/>
              </a:rPr>
              <a:t>w polu 2.9 adresu osoby do kontaktów roboczych zamiast adresu do korespondencji </a:t>
            </a:r>
            <a:r>
              <a:rPr lang="pl-PL" altLang="pl-PL" sz="1500" dirty="0" smtClean="0">
                <a:cs typeface="Arial" panose="020B0604020202020204" pitchFamily="34" charset="0"/>
              </a:rPr>
              <a:t/>
            </a:r>
            <a:br>
              <a:rPr lang="pl-PL" altLang="pl-PL" sz="1500" dirty="0" smtClean="0">
                <a:cs typeface="Arial" panose="020B0604020202020204" pitchFamily="34" charset="0"/>
              </a:rPr>
            </a:br>
            <a:r>
              <a:rPr lang="pl-PL" altLang="pl-PL" sz="1500" dirty="0" smtClean="0">
                <a:cs typeface="Arial" panose="020B0604020202020204" pitchFamily="34" charset="0"/>
              </a:rPr>
              <a:t>z Wnioskodawcą.</a:t>
            </a:r>
            <a:endParaRPr lang="pl-PL" altLang="pl-PL" sz="1500" dirty="0">
              <a:cs typeface="Arial" panose="020B0604020202020204" pitchFamily="34" charset="0"/>
            </a:endParaRPr>
          </a:p>
          <a:p>
            <a:pPr>
              <a:defRPr/>
            </a:pPr>
            <a:r>
              <a:rPr lang="pl-PL" altLang="pl-PL" sz="1500" dirty="0" smtClean="0">
                <a:cs typeface="Arial" panose="020B0604020202020204" pitchFamily="34" charset="0"/>
              </a:rPr>
              <a:t>Brak </a:t>
            </a:r>
            <a:r>
              <a:rPr lang="pl-PL" altLang="pl-PL" sz="1500" dirty="0">
                <a:cs typeface="Arial" panose="020B0604020202020204" pitchFamily="34" charset="0"/>
              </a:rPr>
              <a:t>dokumentów potwierdzających wybór </a:t>
            </a:r>
            <a:r>
              <a:rPr lang="pl-PL" altLang="pl-PL" sz="1500" dirty="0" smtClean="0">
                <a:cs typeface="Arial" panose="020B0604020202020204" pitchFamily="34" charset="0"/>
              </a:rPr>
              <a:t>Partnera.</a:t>
            </a:r>
            <a:endParaRPr lang="pl-PL" altLang="pl-PL" sz="1500" dirty="0">
              <a:cs typeface="Arial" panose="020B0604020202020204" pitchFamily="34" charset="0"/>
            </a:endParaRPr>
          </a:p>
          <a:p>
            <a:pPr>
              <a:defRPr/>
            </a:pPr>
            <a:r>
              <a:rPr lang="pl-PL" altLang="pl-PL" sz="1500" dirty="0" smtClean="0">
                <a:cs typeface="Arial" panose="020B0604020202020204" pitchFamily="34" charset="0"/>
              </a:rPr>
              <a:t>Wybór </a:t>
            </a:r>
            <a:r>
              <a:rPr lang="pl-PL" altLang="pl-PL" sz="1500" dirty="0">
                <a:cs typeface="Arial" panose="020B0604020202020204" pitchFamily="34" charset="0"/>
              </a:rPr>
              <a:t>Partnera niepublicznego przez podmiot sektora finansów publicznych z niedochowaniem terminu 21 </a:t>
            </a:r>
            <a:r>
              <a:rPr lang="pl-PL" altLang="pl-PL" sz="1500" dirty="0" smtClean="0">
                <a:cs typeface="Arial" panose="020B0604020202020204" pitchFamily="34" charset="0"/>
              </a:rPr>
              <a:t>dni.</a:t>
            </a:r>
            <a:endParaRPr lang="pl-PL" altLang="pl-PL" sz="1500" dirty="0">
              <a:cs typeface="Arial" panose="020B0604020202020204" pitchFamily="34" charset="0"/>
            </a:endParaRPr>
          </a:p>
          <a:p>
            <a:pPr>
              <a:defRPr/>
            </a:pPr>
            <a:r>
              <a:rPr lang="pl-PL" altLang="pl-PL" sz="1500" dirty="0" smtClean="0">
                <a:cs typeface="Arial" panose="020B0604020202020204" pitchFamily="34" charset="0"/>
              </a:rPr>
              <a:t>Wpisywanie </a:t>
            </a:r>
            <a:r>
              <a:rPr lang="pl-PL" altLang="pl-PL" sz="1500" dirty="0">
                <a:cs typeface="Arial" panose="020B0604020202020204" pitchFamily="34" charset="0"/>
              </a:rPr>
              <a:t>we wniosku niekompletnych informacji dot. spełnienia kryteriów </a:t>
            </a:r>
            <a:r>
              <a:rPr lang="pl-PL" altLang="pl-PL" sz="1500" dirty="0" smtClean="0">
                <a:cs typeface="Arial" panose="020B0604020202020204" pitchFamily="34" charset="0"/>
              </a:rPr>
              <a:t>dostępu.</a:t>
            </a:r>
            <a:endParaRPr lang="pl-PL" altLang="pl-PL" sz="1500" dirty="0">
              <a:cs typeface="Arial" panose="020B0604020202020204" pitchFamily="34" charset="0"/>
            </a:endParaRPr>
          </a:p>
          <a:p>
            <a:pPr>
              <a:defRPr/>
            </a:pPr>
            <a:r>
              <a:rPr lang="pl-PL" altLang="pl-PL" sz="1500" dirty="0" smtClean="0">
                <a:cs typeface="Arial" panose="020B0604020202020204" pitchFamily="34" charset="0"/>
              </a:rPr>
              <a:t>Kopiowanie </a:t>
            </a:r>
            <a:r>
              <a:rPr lang="pl-PL" altLang="pl-PL" sz="1500" dirty="0">
                <a:cs typeface="Arial" panose="020B0604020202020204" pitchFamily="34" charset="0"/>
              </a:rPr>
              <a:t>treści wniosków złożonych w odpowiedzi na inne </a:t>
            </a:r>
            <a:r>
              <a:rPr lang="pl-PL" altLang="pl-PL" sz="1500" dirty="0" smtClean="0">
                <a:cs typeface="Arial" panose="020B0604020202020204" pitchFamily="34" charset="0"/>
              </a:rPr>
              <a:t>konkursy.</a:t>
            </a:r>
            <a:endParaRPr lang="pl-PL" altLang="pl-PL" sz="1500" dirty="0">
              <a:cs typeface="Arial" panose="020B0604020202020204" pitchFamily="34" charset="0"/>
            </a:endParaRPr>
          </a:p>
          <a:p>
            <a:pPr>
              <a:defRPr/>
            </a:pPr>
            <a:r>
              <a:rPr lang="pl-PL" altLang="pl-PL" sz="1500" dirty="0" smtClean="0">
                <a:cs typeface="Arial" panose="020B0604020202020204" pitchFamily="34" charset="0"/>
              </a:rPr>
              <a:t>Zbyt </a:t>
            </a:r>
            <a:r>
              <a:rPr lang="pl-PL" altLang="pl-PL" sz="1500" dirty="0">
                <a:cs typeface="Arial" panose="020B0604020202020204" pitchFamily="34" charset="0"/>
              </a:rPr>
              <a:t>ogólne pozycje budżetowe, brak wyliczeń, brak uzasadnienia ponoszonych wydatków i przyjętych jednostek miary pod budżetem </a:t>
            </a:r>
            <a:r>
              <a:rPr lang="pl-PL" altLang="pl-PL" sz="1500" dirty="0" smtClean="0">
                <a:cs typeface="Arial" panose="020B0604020202020204" pitchFamily="34" charset="0"/>
              </a:rPr>
              <a:t>projektu.</a:t>
            </a:r>
            <a:endParaRPr lang="pl-PL" altLang="pl-PL" sz="1500" dirty="0">
              <a:cs typeface="Arial" panose="020B0604020202020204" pitchFamily="34" charset="0"/>
            </a:endParaRPr>
          </a:p>
          <a:p>
            <a:pPr>
              <a:defRPr/>
            </a:pPr>
            <a:r>
              <a:rPr lang="pl-PL" altLang="pl-PL" sz="1500" dirty="0" smtClean="0">
                <a:cs typeface="Arial" panose="020B0604020202020204" pitchFamily="34" charset="0"/>
              </a:rPr>
              <a:t>Zbyt </a:t>
            </a:r>
            <a:r>
              <a:rPr lang="pl-PL" altLang="pl-PL" sz="1500" dirty="0">
                <a:cs typeface="Arial" panose="020B0604020202020204" pitchFamily="34" charset="0"/>
              </a:rPr>
              <a:t>ogólny opis grupy docelowej, który nie pozwala na weryfikację założonych wartości docelowych </a:t>
            </a:r>
            <a:r>
              <a:rPr lang="pl-PL" altLang="pl-PL" sz="1500" dirty="0" smtClean="0">
                <a:cs typeface="Arial" panose="020B0604020202020204" pitchFamily="34" charset="0"/>
              </a:rPr>
              <a:t>wskaźników.</a:t>
            </a:r>
            <a:endParaRPr lang="pl-PL" altLang="pl-PL" sz="1500" dirty="0">
              <a:cs typeface="Arial" panose="020B0604020202020204" pitchFamily="34" charset="0"/>
            </a:endParaRPr>
          </a:p>
          <a:p>
            <a:pPr>
              <a:defRPr/>
            </a:pPr>
            <a:r>
              <a:rPr lang="pl-PL" altLang="pl-PL" sz="1500" dirty="0">
                <a:cs typeface="Arial" panose="020B0604020202020204" pitchFamily="34" charset="0"/>
              </a:rPr>
              <a:t>Brak wszystkich obligatoryjnych </a:t>
            </a:r>
            <a:r>
              <a:rPr lang="pl-PL" altLang="pl-PL" sz="1500" dirty="0" smtClean="0">
                <a:cs typeface="Arial" panose="020B0604020202020204" pitchFamily="34" charset="0"/>
              </a:rPr>
              <a:t>wskaźników.</a:t>
            </a:r>
            <a:endParaRPr lang="pl-PL" altLang="pl-PL" sz="1500" dirty="0">
              <a:cs typeface="Arial" panose="020B0604020202020204" pitchFamily="34" charset="0"/>
            </a:endParaRP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56</a:t>
            </a:fld>
            <a:endParaRPr lang="pl-PL" dirty="0">
              <a:solidFill>
                <a:prstClr val="black">
                  <a:tint val="75000"/>
                </a:prstClr>
              </a:solidFill>
            </a:endParaRPr>
          </a:p>
        </p:txBody>
      </p:sp>
      <p:grpSp>
        <p:nvGrpSpPr>
          <p:cNvPr id="12" name="Grupa 11"/>
          <p:cNvGrpSpPr/>
          <p:nvPr/>
        </p:nvGrpSpPr>
        <p:grpSpPr>
          <a:xfrm>
            <a:off x="4052711" y="79022"/>
            <a:ext cx="5023556" cy="779247"/>
            <a:chOff x="4052711" y="79022"/>
            <a:chExt cx="5023556" cy="779247"/>
          </a:xfrm>
        </p:grpSpPr>
        <p:sp>
          <p:nvSpPr>
            <p:cNvPr id="13" name="Prostokąt 12">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144000" cy="5721927"/>
          </a:xfrm>
        </p:spPr>
        <p:txBody>
          <a:bodyPr>
            <a:noAutofit/>
          </a:bodyPr>
          <a:lstStyle/>
          <a:p>
            <a:pPr lvl="0" algn="ctr">
              <a:spcAft>
                <a:spcPts val="0"/>
              </a:spcAft>
              <a:buNone/>
            </a:pPr>
            <a:endParaRPr lang="pl-PL" sz="32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a:buNone/>
            </a:pPr>
            <a:endParaRPr lang="pl-PL" altLang="pl-PL" sz="3200" b="1" dirty="0" smtClean="0"/>
          </a:p>
          <a:p>
            <a:pPr algn="ctr">
              <a:buNone/>
            </a:pPr>
            <a:endParaRPr lang="pl-PL" altLang="pl-PL" sz="3200" b="1" dirty="0"/>
          </a:p>
          <a:p>
            <a:pPr algn="ctr">
              <a:buNone/>
            </a:pPr>
            <a:r>
              <a:rPr lang="pl-PL" altLang="pl-PL" sz="3200" b="1" dirty="0" smtClean="0"/>
              <a:t>WSKAŹNIKI</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57</a:t>
            </a:fld>
            <a:endParaRPr lang="pl-PL" dirty="0">
              <a:solidFill>
                <a:prstClr val="black">
                  <a:tint val="75000"/>
                </a:prstClr>
              </a:solidFill>
            </a:endParaRPr>
          </a:p>
        </p:txBody>
      </p:sp>
      <p:grpSp>
        <p:nvGrpSpPr>
          <p:cNvPr id="12" name="Grupa 11"/>
          <p:cNvGrpSpPr/>
          <p:nvPr/>
        </p:nvGrpSpPr>
        <p:grpSpPr>
          <a:xfrm>
            <a:off x="4052711" y="79022"/>
            <a:ext cx="5023556" cy="779247"/>
            <a:chOff x="4052711" y="79022"/>
            <a:chExt cx="5023556" cy="779247"/>
          </a:xfrm>
        </p:grpSpPr>
        <p:sp>
          <p:nvSpPr>
            <p:cNvPr id="13" name="Prostokąt 12">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607257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28600" y="1009650"/>
            <a:ext cx="8696325" cy="5555576"/>
          </a:xfrm>
          <a:noFill/>
        </p:spPr>
        <p:txBody>
          <a:bodyPr>
            <a:noAutofit/>
          </a:bodyPr>
          <a:lstStyle/>
          <a:p>
            <a:pPr marL="0" indent="0" algn="just">
              <a:buNone/>
            </a:pPr>
            <a:endParaRPr lang="pl-PL" sz="1800" dirty="0" smtClean="0">
              <a:cs typeface="Arial" panose="020B0604020202020204" pitchFamily="34" charset="0"/>
            </a:endParaRPr>
          </a:p>
          <a:p>
            <a:pPr marL="0" indent="0" algn="just">
              <a:buNone/>
            </a:pPr>
            <a:r>
              <a:rPr lang="pl-PL" sz="1800" dirty="0" smtClean="0">
                <a:cs typeface="Arial" panose="020B0604020202020204" pitchFamily="34" charset="0"/>
              </a:rPr>
              <a:t>We </a:t>
            </a:r>
            <a:r>
              <a:rPr lang="pl-PL" sz="1800" dirty="0">
                <a:cs typeface="Arial" panose="020B0604020202020204" pitchFamily="34" charset="0"/>
              </a:rPr>
              <a:t>wniosku o dofinansowanie </a:t>
            </a:r>
            <a:r>
              <a:rPr lang="pl-PL" sz="1800" dirty="0" smtClean="0">
                <a:cs typeface="Arial" panose="020B0604020202020204" pitchFamily="34" charset="0"/>
              </a:rPr>
              <a:t>należy wskazać i </a:t>
            </a:r>
            <a:r>
              <a:rPr lang="pl-PL" sz="1800" dirty="0">
                <a:cs typeface="Arial" panose="020B0604020202020204" pitchFamily="34" charset="0"/>
              </a:rPr>
              <a:t>monitorować:</a:t>
            </a:r>
          </a:p>
          <a:p>
            <a:pPr algn="just"/>
            <a:r>
              <a:rPr lang="pl-PL" sz="1800" dirty="0" smtClean="0">
                <a:cs typeface="Arial" panose="020B0604020202020204" pitchFamily="34" charset="0"/>
              </a:rPr>
              <a:t>wszystkie </a:t>
            </a:r>
            <a:r>
              <a:rPr lang="pl-PL" sz="1800" dirty="0">
                <a:cs typeface="Arial" panose="020B0604020202020204" pitchFamily="34" charset="0"/>
              </a:rPr>
              <a:t>niżej wymienione wskaźniki, które </a:t>
            </a:r>
            <a:r>
              <a:rPr lang="pl-PL" sz="1800" dirty="0" smtClean="0">
                <a:cs typeface="Arial" panose="020B0604020202020204" pitchFamily="34" charset="0"/>
              </a:rPr>
              <a:t>są </a:t>
            </a:r>
            <a:r>
              <a:rPr lang="pl-PL" sz="1800" dirty="0">
                <a:cs typeface="Arial" panose="020B0604020202020204" pitchFamily="34" charset="0"/>
              </a:rPr>
              <a:t>adekwatne dla danego projektu</a:t>
            </a:r>
            <a:r>
              <a:rPr lang="pl-PL" sz="1800" dirty="0" smtClean="0">
                <a:cs typeface="Arial" panose="020B0604020202020204" pitchFamily="34" charset="0"/>
              </a:rPr>
              <a:t>, </a:t>
            </a:r>
            <a:r>
              <a:rPr lang="pl-PL" sz="1800" dirty="0">
                <a:cs typeface="Arial" panose="020B0604020202020204" pitchFamily="34" charset="0"/>
              </a:rPr>
              <a:t>w tym co najmniej, jeden wskaźnik programowy produktu i jeden wskaźnik programowy rezultatu;</a:t>
            </a:r>
          </a:p>
          <a:p>
            <a:pPr marL="0" indent="0" algn="just">
              <a:buNone/>
            </a:pPr>
            <a:r>
              <a:rPr lang="pl-PL" sz="1800" dirty="0">
                <a:cs typeface="Arial" panose="020B0604020202020204" pitchFamily="34" charset="0"/>
              </a:rPr>
              <a:t>oraz</a:t>
            </a:r>
          </a:p>
          <a:p>
            <a:pPr algn="just"/>
            <a:r>
              <a:rPr lang="pl-PL" sz="1800" dirty="0" smtClean="0">
                <a:cs typeface="Arial" panose="020B0604020202020204" pitchFamily="34" charset="0"/>
              </a:rPr>
              <a:t>wszystkie </a:t>
            </a:r>
            <a:r>
              <a:rPr lang="pl-PL" sz="1800" dirty="0">
                <a:cs typeface="Arial" panose="020B0604020202020204" pitchFamily="34" charset="0"/>
              </a:rPr>
              <a:t>niżej wymienione wskaźniki horyzontalne</a:t>
            </a:r>
            <a:r>
              <a:rPr lang="pl-PL" sz="1800" dirty="0" smtClean="0">
                <a:cs typeface="Arial" panose="020B0604020202020204" pitchFamily="34" charset="0"/>
              </a:rPr>
              <a:t>.</a:t>
            </a:r>
          </a:p>
          <a:p>
            <a:pPr marL="0" indent="0" algn="just">
              <a:buNone/>
            </a:pPr>
            <a:endParaRPr lang="pl-PL" sz="1800" dirty="0" smtClean="0">
              <a:cs typeface="Arial" panose="020B0604020202020204" pitchFamily="34" charset="0"/>
            </a:endParaRPr>
          </a:p>
          <a:p>
            <a:pPr marL="0" indent="0" algn="just">
              <a:buNone/>
            </a:pPr>
            <a:r>
              <a:rPr lang="pl-PL" sz="1800" b="1" dirty="0" smtClean="0">
                <a:cs typeface="Arial" panose="020B0604020202020204" pitchFamily="34" charset="0"/>
              </a:rPr>
              <a:t>Wskaźnik produktu:</a:t>
            </a:r>
          </a:p>
          <a:p>
            <a:pPr algn="just"/>
            <a:r>
              <a:rPr lang="pl-PL" sz="1800" dirty="0" smtClean="0">
                <a:cs typeface="Arial" panose="020B0604020202020204" pitchFamily="34" charset="0"/>
              </a:rPr>
              <a:t>Liczba pracowników zagrożonych zwolnieniem z pracy oraz osób zwolnionych z przyczyn dotyczących zakładu pracy objętych wsparciem w programie [osoby]</a:t>
            </a:r>
          </a:p>
          <a:p>
            <a:pPr marL="0" indent="0" algn="just">
              <a:buNone/>
            </a:pPr>
            <a:r>
              <a:rPr lang="pl-PL" sz="1800" b="1" dirty="0" smtClean="0">
                <a:cs typeface="Arial" panose="020B0604020202020204" pitchFamily="34" charset="0"/>
              </a:rPr>
              <a:t>Wskaźniki rezultatu:</a:t>
            </a:r>
          </a:p>
          <a:p>
            <a:pPr algn="just"/>
            <a:r>
              <a:rPr lang="pl-PL" sz="1800" dirty="0">
                <a:cs typeface="Arial" panose="020B0604020202020204" pitchFamily="34" charset="0"/>
              </a:rPr>
              <a:t>Liczba osób, które po opuszczeniu programu podjęły pracę lub kontynuowały zatrudnienie [osoby</a:t>
            </a:r>
            <a:r>
              <a:rPr lang="pl-PL" sz="1800" dirty="0" smtClean="0">
                <a:cs typeface="Arial" panose="020B0604020202020204" pitchFamily="34" charset="0"/>
              </a:rPr>
              <a:t>]</a:t>
            </a:r>
          </a:p>
          <a:p>
            <a:pPr algn="just"/>
            <a:r>
              <a:rPr lang="pl-PL" sz="1800" dirty="0">
                <a:cs typeface="Arial" panose="020B0604020202020204" pitchFamily="34" charset="0"/>
              </a:rPr>
              <a:t>Liczba osób, które uzyskały kwalifikacje lub nabyły kompetencje po opuszczeniu programu [osoby</a:t>
            </a:r>
            <a:r>
              <a:rPr lang="pl-PL" sz="1800" dirty="0" smtClean="0">
                <a:cs typeface="Arial" panose="020B0604020202020204" pitchFamily="34" charset="0"/>
              </a:rPr>
              <a:t>]</a:t>
            </a:r>
          </a:p>
          <a:p>
            <a:pPr algn="just"/>
            <a:endParaRPr lang="pl-PL" sz="1800" dirty="0">
              <a:cs typeface="Arial" panose="020B0604020202020204" pitchFamily="34" charset="0"/>
            </a:endParaRP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58</a:t>
            </a:fld>
            <a:endParaRPr lang="pl-PL">
              <a:solidFill>
                <a:prstClr val="black">
                  <a:tint val="75000"/>
                </a:prstClr>
              </a:solidFill>
            </a:endParaRPr>
          </a:p>
        </p:txBody>
      </p:sp>
      <p:grpSp>
        <p:nvGrpSpPr>
          <p:cNvPr id="2" name="Grupa 1"/>
          <p:cNvGrpSpPr/>
          <p:nvPr/>
        </p:nvGrpSpPr>
        <p:grpSpPr>
          <a:xfrm>
            <a:off x="4052711" y="79022"/>
            <a:ext cx="5023556" cy="779247"/>
            <a:chOff x="4052711" y="79022"/>
            <a:chExt cx="5023556" cy="779247"/>
          </a:xfrm>
        </p:grpSpPr>
        <p:sp>
          <p:nvSpPr>
            <p:cNvPr id="8" name="Prostokąt 7">
              <a:extLst>
                <a:ext uri="{FF2B5EF4-FFF2-40B4-BE49-F238E27FC236}">
                  <a16:creationId xmlns:a16="http://schemas.microsoft.com/office/drawing/2014/main" xmlns="" id="{3D6FA1FF-351C-7544-BE87-FC6D29AFAC80}"/>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ABACE2E-BB8A-BB47-9E25-9272E95821D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583367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28600" y="1009650"/>
            <a:ext cx="8696325" cy="5848350"/>
          </a:xfrm>
          <a:noFill/>
        </p:spPr>
        <p:txBody>
          <a:bodyPr>
            <a:noAutofit/>
          </a:bodyPr>
          <a:lstStyle/>
          <a:p>
            <a:pPr marL="0" indent="0" algn="just">
              <a:buNone/>
            </a:pPr>
            <a:r>
              <a:rPr lang="pl-PL" sz="1800" b="1" dirty="0" smtClean="0">
                <a:cs typeface="Arial" panose="020B0604020202020204" pitchFamily="34" charset="0"/>
              </a:rPr>
              <a:t>Wskaźnik horyzontalne</a:t>
            </a:r>
          </a:p>
          <a:p>
            <a:pPr marL="0" indent="0" algn="just">
              <a:buNone/>
            </a:pPr>
            <a:r>
              <a:rPr lang="pl-PL" sz="1800" b="1" dirty="0">
                <a:cs typeface="Arial" panose="020B0604020202020204" pitchFamily="34" charset="0"/>
              </a:rPr>
              <a:t>Wszystkie wskaźniki horyzontalne powinny być wybrane przez Wnioskodawcę już na etapie sporządzania wniosku o dofinansowanie</a:t>
            </a:r>
            <a:r>
              <a:rPr lang="pl-PL" sz="1800" dirty="0">
                <a:cs typeface="Arial" panose="020B0604020202020204" pitchFamily="34" charset="0"/>
              </a:rPr>
              <a:t>, nawet gdy w chwili opracowania wniosku nie planuje on osiągnięcia wartości wskaźnika większej od zera. Nie ma obowiązku określania dla wskaźnika wartości docelowej na etapie wniosku o dofinansowanie</a:t>
            </a:r>
            <a:r>
              <a:rPr lang="pl-PL" sz="1800" dirty="0" smtClean="0">
                <a:cs typeface="Arial" panose="020B0604020202020204" pitchFamily="34" charset="0"/>
              </a:rPr>
              <a:t>.</a:t>
            </a:r>
          </a:p>
          <a:p>
            <a:pPr algn="just"/>
            <a:r>
              <a:rPr lang="pl-PL" sz="1800" b="1" dirty="0">
                <a:cs typeface="Arial" panose="020B0604020202020204" pitchFamily="34" charset="0"/>
              </a:rPr>
              <a:t>Liczba projektów, w których sfinansowano koszty racjonalnych usprawnień dla osób </a:t>
            </a:r>
            <a:r>
              <a:rPr lang="pl-PL" sz="1800" b="1" dirty="0" smtClean="0">
                <a:cs typeface="Arial" panose="020B0604020202020204" pitchFamily="34" charset="0"/>
              </a:rPr>
              <a:t/>
            </a:r>
            <a:br>
              <a:rPr lang="pl-PL" sz="1800" b="1" dirty="0" smtClean="0">
                <a:cs typeface="Arial" panose="020B0604020202020204" pitchFamily="34" charset="0"/>
              </a:rPr>
            </a:br>
            <a:r>
              <a:rPr lang="pl-PL" sz="1800" b="1" dirty="0" smtClean="0">
                <a:cs typeface="Arial" panose="020B0604020202020204" pitchFamily="34" charset="0"/>
              </a:rPr>
              <a:t>z </a:t>
            </a:r>
            <a:r>
              <a:rPr lang="pl-PL" sz="1800" b="1" dirty="0">
                <a:cs typeface="Arial" panose="020B0604020202020204" pitchFamily="34" charset="0"/>
              </a:rPr>
              <a:t>niepełnosprawnościami [szt.]</a:t>
            </a:r>
          </a:p>
          <a:p>
            <a:pPr algn="just"/>
            <a:r>
              <a:rPr lang="pl-PL" sz="1800" b="1" dirty="0">
                <a:cs typeface="Arial" panose="020B0604020202020204" pitchFamily="34" charset="0"/>
              </a:rPr>
              <a:t>Liczba obiektów dostosowanych do potrzeb osób z niepełnosprawnościami [szt.]</a:t>
            </a:r>
          </a:p>
          <a:p>
            <a:pPr algn="just"/>
            <a:r>
              <a:rPr lang="pl-PL" sz="1800" b="1" dirty="0">
                <a:cs typeface="Arial" panose="020B0604020202020204" pitchFamily="34" charset="0"/>
              </a:rPr>
              <a:t>Liczba osób objętych szkoleniami/doradztwem w zakresie kompetencji cyfrowych [osoby]</a:t>
            </a:r>
          </a:p>
          <a:p>
            <a:pPr algn="just"/>
            <a:r>
              <a:rPr lang="pl-PL" sz="1800" b="1" dirty="0">
                <a:cs typeface="Arial" panose="020B0604020202020204" pitchFamily="34" charset="0"/>
              </a:rPr>
              <a:t>Liczba podmiotów wykorzystujących technologie </a:t>
            </a:r>
            <a:r>
              <a:rPr lang="pl-PL" sz="1800" b="1" dirty="0" err="1">
                <a:cs typeface="Arial" panose="020B0604020202020204" pitchFamily="34" charset="0"/>
              </a:rPr>
              <a:t>informacyjno</a:t>
            </a:r>
            <a:r>
              <a:rPr lang="pl-PL" sz="1800" b="1" dirty="0">
                <a:cs typeface="Arial" panose="020B0604020202020204" pitchFamily="34" charset="0"/>
              </a:rPr>
              <a:t>–komunikacyjne (TIK) [szt.]</a:t>
            </a:r>
            <a:endParaRPr lang="pl-PL" sz="1800" b="1" dirty="0" smtClean="0">
              <a:cs typeface="Arial" panose="020B0604020202020204" pitchFamily="34" charset="0"/>
            </a:endParaRPr>
          </a:p>
          <a:p>
            <a:pPr marL="0" indent="0" algn="just">
              <a:buNone/>
            </a:pPr>
            <a:r>
              <a:rPr lang="pl-PL" sz="1800" dirty="0" smtClean="0">
                <a:cs typeface="Arial" panose="020B0604020202020204" pitchFamily="34" charset="0"/>
              </a:rPr>
              <a:t>Dodatkowo </a:t>
            </a:r>
            <a:r>
              <a:rPr lang="pl-PL" sz="1800" dirty="0">
                <a:cs typeface="Arial" panose="020B0604020202020204" pitchFamily="34" charset="0"/>
              </a:rPr>
              <a:t>w ramach wniosku o dofinansowane projektu Wnioskodawca może określić inne, dodatkowe wskaźniki specyficzne dla danego projektu, o ile będzie to niezbędne dla prawidłowej realizacji projektu (tzw. wskaźniki projektowe).</a:t>
            </a:r>
          </a:p>
          <a:p>
            <a:pPr marL="0" indent="0" algn="just">
              <a:buNone/>
            </a:pPr>
            <a:r>
              <a:rPr lang="pl-PL" sz="1800" b="1" dirty="0" smtClean="0">
                <a:cs typeface="Arial" panose="020B0604020202020204" pitchFamily="34" charset="0"/>
              </a:rPr>
              <a:t>W </a:t>
            </a:r>
            <a:r>
              <a:rPr lang="pl-PL" sz="1800" b="1" dirty="0">
                <a:cs typeface="Arial" panose="020B0604020202020204" pitchFamily="34" charset="0"/>
              </a:rPr>
              <a:t>sytuacji, gdy w ramach projektu będą przyznawane środki na założenie własnej działalności gospodarczej, we wniosku o dofinansowanie należy określić wskaźnik:</a:t>
            </a:r>
          </a:p>
          <a:p>
            <a:pPr algn="just"/>
            <a:r>
              <a:rPr lang="pl-PL" sz="1800" b="1" dirty="0">
                <a:cs typeface="Arial" panose="020B0604020202020204" pitchFamily="34" charset="0"/>
              </a:rPr>
              <a:t>Liczba osób, które podjęły działalność gospodarczą [osoby].</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59</a:t>
            </a:fld>
            <a:endParaRPr lang="pl-PL">
              <a:solidFill>
                <a:prstClr val="black">
                  <a:tint val="75000"/>
                </a:prstClr>
              </a:solidFill>
            </a:endParaRPr>
          </a:p>
        </p:txBody>
      </p:sp>
      <p:grpSp>
        <p:nvGrpSpPr>
          <p:cNvPr id="2" name="Grupa 1"/>
          <p:cNvGrpSpPr/>
          <p:nvPr/>
        </p:nvGrpSpPr>
        <p:grpSpPr>
          <a:xfrm>
            <a:off x="4052711" y="79022"/>
            <a:ext cx="5023556" cy="779247"/>
            <a:chOff x="4052711" y="79022"/>
            <a:chExt cx="5023556" cy="779247"/>
          </a:xfrm>
        </p:grpSpPr>
        <p:sp>
          <p:nvSpPr>
            <p:cNvPr id="8" name="Prostokąt 7">
              <a:extLst>
                <a:ext uri="{FF2B5EF4-FFF2-40B4-BE49-F238E27FC236}">
                  <a16:creationId xmlns:a16="http://schemas.microsoft.com/office/drawing/2014/main" xmlns="" id="{3D6FA1FF-351C-7544-BE87-FC6D29AFAC80}"/>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ABACE2E-BB8A-BB47-9E25-9272E95821D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05964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a:t>
            </a:fld>
            <a:endParaRPr lang="pl-PL" dirty="0">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2" name="Symbol zastępczy zawartości 2"/>
          <p:cNvSpPr txBox="1">
            <a:spLocks/>
          </p:cNvSpPr>
          <p:nvPr/>
        </p:nvSpPr>
        <p:spPr bwMode="auto">
          <a:xfrm>
            <a:off x="295275" y="1192213"/>
            <a:ext cx="8451850" cy="521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25000" lnSpcReduction="20000"/>
          </a:bodyPr>
          <a:lstStyle/>
          <a:p>
            <a:pPr marL="0" marR="0" lvl="0" indent="0" algn="just" defTabSz="914400" rtl="0" eaLnBrk="1" fontAlgn="base" latinLnBrk="0" hangingPunct="1">
              <a:lnSpc>
                <a:spcPct val="90000"/>
              </a:lnSpc>
              <a:spcBef>
                <a:spcPts val="1000"/>
              </a:spcBef>
              <a:spcAft>
                <a:spcPct val="0"/>
              </a:spcAft>
              <a:buClrTx/>
              <a:buSzTx/>
              <a:buFont typeface="Arial" charset="0"/>
              <a:buNone/>
              <a:tabLst/>
              <a:defRPr/>
            </a:pPr>
            <a:endParaRPr kumimoji="0" lang="pl-PL" sz="2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2800" b="1" i="0" u="none" strike="noStrike" kern="1200" cap="none" spc="0" normalizeH="0" baseline="0" noProof="0" dirty="0" smtClean="0">
                <a:ln>
                  <a:noFill/>
                </a:ln>
                <a:solidFill>
                  <a:schemeClr val="tx1"/>
                </a:solidFill>
                <a:effectLst/>
                <a:uLnTx/>
                <a:uFillTx/>
                <a:latin typeface="+mn-lt"/>
                <a:ea typeface="+mn-ea"/>
                <a:cs typeface="+mn-cs"/>
              </a:rPr>
              <a:t>      </a:t>
            </a:r>
            <a:r>
              <a:rPr kumimoji="0" lang="pl-PL" sz="4400" b="1" i="0" u="none" strike="noStrike" kern="1200" cap="none" spc="0" normalizeH="0" baseline="0" noProof="0" dirty="0" smtClean="0">
                <a:ln>
                  <a:noFill/>
                </a:ln>
                <a:solidFill>
                  <a:schemeClr val="tx1"/>
                </a:solidFill>
                <a:effectLst/>
                <a:uLnTx/>
                <a:uFillTx/>
                <a:latin typeface="+mn-lt"/>
                <a:ea typeface="+mn-ea"/>
                <a:cs typeface="+mn-cs"/>
              </a:rPr>
              <a:t>  </a:t>
            </a:r>
            <a:r>
              <a:rPr kumimoji="0" lang="pl-PL" sz="6500" b="1" i="0" u="none" strike="noStrike" kern="1200" cap="none" spc="0" normalizeH="0" baseline="0" noProof="0" dirty="0" smtClean="0">
                <a:ln>
                  <a:noFill/>
                </a:ln>
                <a:solidFill>
                  <a:schemeClr val="tx1"/>
                </a:solidFill>
                <a:effectLst/>
                <a:uLnTx/>
                <a:uFillTx/>
                <a:latin typeface="+mn-lt"/>
                <a:ea typeface="+mn-ea"/>
                <a:cs typeface="+mn-cs"/>
              </a:rPr>
              <a:t>Alokacja środków europejskich przeznaczona na konkurs wynosi</a:t>
            </a: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6500" b="1" i="0" u="none" strike="noStrike" kern="1200" cap="none" spc="0" normalizeH="0" baseline="0" noProof="0" dirty="0" smtClean="0">
                <a:ln>
                  <a:noFill/>
                </a:ln>
                <a:solidFill>
                  <a:schemeClr val="tx1"/>
                </a:solidFill>
                <a:effectLst/>
                <a:uLnTx/>
                <a:uFillTx/>
                <a:latin typeface="+mn-lt"/>
                <a:ea typeface="+mn-ea"/>
                <a:cs typeface="+mn-cs"/>
              </a:rPr>
              <a:t>    </a:t>
            </a:r>
            <a:r>
              <a:rPr kumimoji="0" lang="pl-PL" sz="11100" b="1" i="0" u="none" strike="noStrike" kern="1200" cap="none" spc="0" normalizeH="0" baseline="0" noProof="0" dirty="0" smtClean="0">
                <a:ln>
                  <a:noFill/>
                </a:ln>
                <a:solidFill>
                  <a:schemeClr val="tx1"/>
                </a:solidFill>
                <a:effectLst/>
                <a:uLnTx/>
                <a:uFillTx/>
                <a:latin typeface="+mn-lt"/>
                <a:ea typeface="+mn-ea"/>
                <a:cs typeface="+mn-cs"/>
              </a:rPr>
              <a:t>2 500 000 EUR¹, tj. 10 803 000 PLN</a:t>
            </a:r>
            <a:endParaRPr kumimoji="0" lang="pl-PL"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just" defTabSz="914400" rtl="0" eaLnBrk="1" fontAlgn="base" latinLnBrk="0" hangingPunct="1">
              <a:lnSpc>
                <a:spcPct val="90000"/>
              </a:lnSpc>
              <a:spcBef>
                <a:spcPts val="1000"/>
              </a:spcBef>
              <a:spcAft>
                <a:spcPct val="0"/>
              </a:spcAft>
              <a:buClrTx/>
              <a:buSzTx/>
              <a:buFont typeface="Arial" charset="0"/>
              <a:buNone/>
              <a:tabLst/>
              <a:defRPr/>
            </a:pPr>
            <a:r>
              <a:rPr kumimoji="0" lang="pl-PL" sz="2800" b="0" i="0" u="none" strike="noStrike" kern="1200" cap="none" spc="0" normalizeH="0" baseline="0" noProof="0" dirty="0" smtClean="0">
                <a:ln>
                  <a:noFill/>
                </a:ln>
                <a:solidFill>
                  <a:schemeClr val="tx1"/>
                </a:solidFill>
                <a:effectLst/>
                <a:uLnTx/>
                <a:uFillTx/>
                <a:latin typeface="+mn-lt"/>
                <a:ea typeface="+mn-ea"/>
                <a:cs typeface="+mn-cs"/>
              </a:rPr>
              <a:t>	</a:t>
            </a:r>
          </a:p>
          <a:p>
            <a:pPr marL="228600" marR="0" lvl="0" indent="-228600" algn="just" defTabSz="914400" rtl="0" eaLnBrk="1" fontAlgn="base" latinLnBrk="0" hangingPunct="1">
              <a:lnSpc>
                <a:spcPct val="90000"/>
              </a:lnSpc>
              <a:spcBef>
                <a:spcPts val="1000"/>
              </a:spcBef>
              <a:spcAft>
                <a:spcPct val="0"/>
              </a:spcAft>
              <a:buClrTx/>
              <a:buSzTx/>
              <a:buFont typeface="Arial" charset="0"/>
              <a:buNone/>
              <a:tabLst/>
              <a:defRPr/>
            </a:pPr>
            <a:endParaRPr kumimoji="0" lang="pl-PL"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just" defTabSz="914400" rtl="0" eaLnBrk="1" fontAlgn="base" latinLnBrk="0" hangingPunct="1">
              <a:lnSpc>
                <a:spcPct val="90000"/>
              </a:lnSpc>
              <a:spcBef>
                <a:spcPts val="1000"/>
              </a:spcBef>
              <a:spcAft>
                <a:spcPct val="0"/>
              </a:spcAft>
              <a:buClrTx/>
              <a:buSzTx/>
              <a:buFont typeface="Arial" charset="0"/>
              <a:buNone/>
              <a:tabLst/>
              <a:defRPr/>
            </a:pPr>
            <a:r>
              <a:rPr kumimoji="0" lang="pl-PL" sz="43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6400" b="0" i="0" u="none" strike="noStrike" kern="1200" cap="none" spc="0" normalizeH="0" baseline="0" noProof="0" dirty="0" smtClean="0">
                <a:ln>
                  <a:noFill/>
                </a:ln>
                <a:solidFill>
                  <a:schemeClr val="tx1"/>
                </a:solidFill>
                <a:effectLst/>
                <a:uLnTx/>
                <a:uFillTx/>
                <a:latin typeface="+mn-lt"/>
              </a:rPr>
              <a:t>Mając na uwadze fakt, iż alokacja w ramach Programu określona jest w Euro, dla prawidłowego określenia ww. limitu dostępnej alokacji </a:t>
            </a:r>
            <a:r>
              <a:rPr kumimoji="0" lang="pl-PL" sz="6400" b="1" i="0" strike="noStrike" kern="1200" cap="none" spc="0" normalizeH="0" baseline="0" noProof="0" dirty="0" smtClean="0">
                <a:ln>
                  <a:noFill/>
                </a:ln>
                <a:solidFill>
                  <a:schemeClr val="tx1"/>
                </a:solidFill>
                <a:effectLst/>
                <a:uLnTx/>
                <a:uFillTx/>
                <a:latin typeface="+mn-lt"/>
              </a:rPr>
              <a:t>w walucie polskiej </a:t>
            </a:r>
            <a:r>
              <a:rPr kumimoji="0" lang="pl-PL" sz="6400" b="0" i="0" strike="noStrike" kern="1200" cap="none" spc="0" normalizeH="0" baseline="0" noProof="0" dirty="0" smtClean="0">
                <a:ln>
                  <a:noFill/>
                </a:ln>
                <a:solidFill>
                  <a:schemeClr val="tx1"/>
                </a:solidFill>
                <a:effectLst/>
                <a:uLnTx/>
                <a:uFillTx/>
                <a:latin typeface="+mn-lt"/>
              </a:rPr>
              <a:t> </a:t>
            </a:r>
            <a:r>
              <a:rPr kumimoji="0" lang="pl-PL" sz="6400" b="0" i="0" u="none" strike="noStrike" kern="1200" cap="none" spc="0" normalizeH="0" baseline="0" noProof="0" dirty="0" smtClean="0">
                <a:ln>
                  <a:noFill/>
                </a:ln>
                <a:solidFill>
                  <a:schemeClr val="tx1"/>
                </a:solidFill>
                <a:effectLst/>
                <a:uLnTx/>
                <a:uFillTx/>
                <a:latin typeface="+mn-lt"/>
              </a:rPr>
              <a:t>na poziomie Osi priorytetowej/Działania, IOK zastrzega możliwość zmiany kwoty przeznaczonej na dofinansowanie projektów w wyniku zmiany kursu walutowego.</a:t>
            </a: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r>
              <a:rPr kumimoji="0" lang="pl-PL" sz="6400" b="1" i="0" u="none" strike="noStrike" kern="1200" cap="none" spc="0" normalizeH="0" baseline="0" noProof="0" dirty="0" smtClean="0">
                <a:ln>
                  <a:noFill/>
                </a:ln>
                <a:solidFill>
                  <a:schemeClr val="tx1"/>
                </a:solidFill>
                <a:effectLst/>
                <a:uLnTx/>
                <a:uFillTx/>
                <a:latin typeface="+mn-lt"/>
              </a:rPr>
              <a:t>	</a:t>
            </a:r>
          </a:p>
          <a:p>
            <a:pPr marL="271463" marR="0" lvl="0" algn="l" defTabSz="914400" rtl="0" eaLnBrk="1" fontAlgn="base" latinLnBrk="0" hangingPunct="1">
              <a:lnSpc>
                <a:spcPct val="90000"/>
              </a:lnSpc>
              <a:spcBef>
                <a:spcPts val="1000"/>
              </a:spcBef>
              <a:spcAft>
                <a:spcPct val="0"/>
              </a:spcAft>
              <a:buClrTx/>
              <a:buSzTx/>
              <a:buFont typeface="Arial" charset="0"/>
              <a:buNone/>
              <a:tabLst/>
              <a:defRPr/>
            </a:pPr>
            <a:r>
              <a:rPr kumimoji="0" lang="pl-PL" sz="6400" b="1" i="0" u="none" strike="noStrike" kern="1200" cap="none" spc="0" normalizeH="0" baseline="0" noProof="0" dirty="0" smtClean="0">
                <a:ln>
                  <a:noFill/>
                </a:ln>
                <a:solidFill>
                  <a:schemeClr val="tx1"/>
                </a:solidFill>
                <a:effectLst/>
                <a:uLnTx/>
                <a:uFillTx/>
                <a:latin typeface="+mn-lt"/>
              </a:rPr>
              <a:t>Maksymalny</a:t>
            </a:r>
            <a:r>
              <a:rPr kumimoji="0" lang="pl-PL" sz="6400" b="0" i="0" u="none" strike="noStrike" kern="1200" cap="none" spc="0" normalizeH="0" baseline="0" noProof="0" dirty="0" smtClean="0">
                <a:ln>
                  <a:noFill/>
                </a:ln>
                <a:solidFill>
                  <a:schemeClr val="tx1"/>
                </a:solidFill>
                <a:effectLst/>
                <a:uLnTx/>
                <a:uFillTx/>
                <a:latin typeface="+mn-lt"/>
              </a:rPr>
              <a:t> </a:t>
            </a:r>
            <a:r>
              <a:rPr kumimoji="0" lang="pl-PL" sz="6400" b="1" i="0" u="none" strike="noStrike" kern="1200" cap="none" spc="0" normalizeH="0" baseline="0" noProof="0" dirty="0" smtClean="0">
                <a:ln>
                  <a:noFill/>
                </a:ln>
                <a:solidFill>
                  <a:schemeClr val="tx1"/>
                </a:solidFill>
                <a:effectLst/>
                <a:uLnTx/>
                <a:uFillTx/>
                <a:latin typeface="+mn-lt"/>
              </a:rPr>
              <a:t>dopuszczalny poziom dofinansowania UE</a:t>
            </a:r>
            <a:r>
              <a:rPr kumimoji="0" lang="pl-PL" sz="6400" b="0" i="0" u="none" strike="noStrike" kern="1200" cap="none" spc="0" normalizeH="0" baseline="0" noProof="0" dirty="0" smtClean="0">
                <a:ln>
                  <a:noFill/>
                </a:ln>
                <a:solidFill>
                  <a:schemeClr val="tx1"/>
                </a:solidFill>
                <a:effectLst/>
                <a:uLnTx/>
                <a:uFillTx/>
                <a:latin typeface="+mn-lt"/>
              </a:rPr>
              <a:t> wydatków kwalifikowalnych </a:t>
            </a:r>
            <a:br>
              <a:rPr kumimoji="0" lang="pl-PL" sz="6400" b="0" i="0" u="none" strike="noStrike" kern="1200" cap="none" spc="0" normalizeH="0" baseline="0" noProof="0" dirty="0" smtClean="0">
                <a:ln>
                  <a:noFill/>
                </a:ln>
                <a:solidFill>
                  <a:schemeClr val="tx1"/>
                </a:solidFill>
                <a:effectLst/>
                <a:uLnTx/>
                <a:uFillTx/>
                <a:latin typeface="+mn-lt"/>
              </a:rPr>
            </a:br>
            <a:r>
              <a:rPr kumimoji="0" lang="pl-PL" sz="6400" b="0" i="0" u="none" strike="noStrike" kern="1200" cap="none" spc="0" normalizeH="0" baseline="0" noProof="0" dirty="0" smtClean="0">
                <a:ln>
                  <a:noFill/>
                </a:ln>
                <a:solidFill>
                  <a:schemeClr val="tx1"/>
                </a:solidFill>
                <a:effectLst/>
                <a:uLnTx/>
                <a:uFillTx/>
                <a:latin typeface="+mn-lt"/>
              </a:rPr>
              <a:t>na poziomie projektu wynosi </a:t>
            </a:r>
            <a:r>
              <a:rPr kumimoji="0" lang="pl-PL" sz="6400" b="1" i="0" u="none" strike="noStrike" kern="1200" cap="none" spc="0" normalizeH="0" baseline="0" noProof="0" dirty="0" smtClean="0">
                <a:ln>
                  <a:noFill/>
                </a:ln>
                <a:solidFill>
                  <a:schemeClr val="tx1"/>
                </a:solidFill>
                <a:effectLst/>
                <a:uLnTx/>
                <a:uFillTx/>
                <a:latin typeface="+mn-lt"/>
              </a:rPr>
              <a:t>85%.</a:t>
            </a:r>
            <a:endParaRPr kumimoji="0" lang="pl-PL" sz="6400" b="0" i="0" u="none" strike="noStrike" kern="1200" cap="none" spc="0" normalizeH="0" baseline="0" noProof="0" dirty="0" smtClean="0">
              <a:ln>
                <a:noFill/>
              </a:ln>
              <a:solidFill>
                <a:schemeClr val="tx1"/>
              </a:solidFill>
              <a:effectLst/>
              <a:uLnTx/>
              <a:uFillTx/>
              <a:latin typeface="+mn-lt"/>
            </a:endParaRPr>
          </a:p>
          <a:p>
            <a:pPr marL="271463" marR="0" lvl="0" algn="l" defTabSz="914400" rtl="0" eaLnBrk="1" fontAlgn="base" latinLnBrk="0" hangingPunct="1">
              <a:lnSpc>
                <a:spcPct val="90000"/>
              </a:lnSpc>
              <a:spcBef>
                <a:spcPts val="1000"/>
              </a:spcBef>
              <a:spcAft>
                <a:spcPct val="0"/>
              </a:spcAft>
              <a:buClrTx/>
              <a:buSzTx/>
              <a:buFont typeface="Arial" charset="0"/>
              <a:buNone/>
              <a:tabLst/>
              <a:defRPr/>
            </a:pPr>
            <a:r>
              <a:rPr kumimoji="0" lang="pl-PL" sz="6400" b="1" i="0" u="none" strike="noStrike" kern="1200" cap="none" spc="0" normalizeH="0" baseline="0" noProof="0" dirty="0" smtClean="0">
                <a:ln>
                  <a:noFill/>
                </a:ln>
                <a:solidFill>
                  <a:schemeClr val="tx1"/>
                </a:solidFill>
                <a:effectLst/>
                <a:uLnTx/>
                <a:uFillTx/>
                <a:latin typeface="+mn-lt"/>
              </a:rPr>
              <a:t>Maksymalny poziom dofinansowania całkowitego</a:t>
            </a:r>
            <a:r>
              <a:rPr kumimoji="0" lang="pl-PL" sz="6400" b="0" i="0" u="none" strike="noStrike" kern="1200" cap="none" spc="0" normalizeH="0" baseline="0" noProof="0" dirty="0" smtClean="0">
                <a:ln>
                  <a:noFill/>
                </a:ln>
                <a:solidFill>
                  <a:schemeClr val="tx1"/>
                </a:solidFill>
                <a:effectLst/>
                <a:uLnTx/>
                <a:uFillTx/>
                <a:latin typeface="+mn-lt"/>
              </a:rPr>
              <a:t> wydatków kwalifikowalnych na poziomie projektu (środki UE i budżetu państwa) wynosi </a:t>
            </a:r>
            <a:r>
              <a:rPr lang="pl-PL" sz="6400" b="1" dirty="0">
                <a:latin typeface="+mn-lt"/>
              </a:rPr>
              <a:t>9</a:t>
            </a:r>
            <a:r>
              <a:rPr kumimoji="0" lang="pl-PL" sz="6400" b="1" i="0" u="none" strike="noStrike" kern="1200" cap="none" spc="0" normalizeH="0" baseline="0" noProof="0" dirty="0" smtClean="0">
                <a:ln>
                  <a:noFill/>
                </a:ln>
                <a:solidFill>
                  <a:schemeClr val="tx1"/>
                </a:solidFill>
                <a:effectLst/>
                <a:uLnTx/>
                <a:uFillTx/>
                <a:latin typeface="+mn-lt"/>
              </a:rPr>
              <a:t>5%</a:t>
            </a:r>
            <a:r>
              <a:rPr kumimoji="0" lang="pl-PL" sz="6400" b="0" i="0" u="none" strike="noStrike" kern="1200" cap="none" spc="0" normalizeH="0" baseline="0" noProof="0" dirty="0" smtClean="0">
                <a:ln>
                  <a:noFill/>
                </a:ln>
                <a:solidFill>
                  <a:schemeClr val="tx1"/>
                </a:solidFill>
                <a:effectLst/>
                <a:uLnTx/>
                <a:uFillTx/>
                <a:latin typeface="+mn-lt"/>
              </a:rPr>
              <a:t>. </a:t>
            </a:r>
          </a:p>
          <a:p>
            <a:pPr marL="271463" marR="0" lvl="0" algn="l" defTabSz="914400" rtl="0" eaLnBrk="1" fontAlgn="base" latinLnBrk="0" hangingPunct="1">
              <a:lnSpc>
                <a:spcPct val="90000"/>
              </a:lnSpc>
              <a:spcBef>
                <a:spcPts val="1000"/>
              </a:spcBef>
              <a:spcAft>
                <a:spcPct val="0"/>
              </a:spcAft>
              <a:buClrTx/>
              <a:buSzTx/>
              <a:buFont typeface="Arial" charset="0"/>
              <a:buNone/>
              <a:tabLst/>
              <a:defRPr/>
            </a:pPr>
            <a:r>
              <a:rPr kumimoji="0" lang="pl-PL" sz="6400" b="1" i="0" u="none" strike="noStrike" kern="1200" cap="none" spc="0" normalizeH="0" baseline="0" noProof="0" dirty="0" smtClean="0">
                <a:ln>
                  <a:noFill/>
                </a:ln>
                <a:solidFill>
                  <a:schemeClr val="tx1"/>
                </a:solidFill>
                <a:effectLst/>
                <a:uLnTx/>
                <a:uFillTx/>
                <a:latin typeface="+mn-lt"/>
              </a:rPr>
              <a:t>Minimalny udział wkładu własnego</a:t>
            </a:r>
            <a:r>
              <a:rPr kumimoji="0" lang="pl-PL" sz="6400" b="0" i="0" u="none" strike="noStrike" kern="1200" cap="none" spc="0" normalizeH="0" baseline="0" noProof="0" dirty="0" smtClean="0">
                <a:ln>
                  <a:noFill/>
                </a:ln>
                <a:solidFill>
                  <a:schemeClr val="tx1"/>
                </a:solidFill>
                <a:effectLst/>
                <a:uLnTx/>
                <a:uFillTx/>
                <a:latin typeface="+mn-lt"/>
              </a:rPr>
              <a:t> Beneficjenta w ramach konkursu wynosi </a:t>
            </a:r>
            <a:r>
              <a:rPr kumimoji="0" lang="pl-PL" sz="6400" b="1" i="0" u="none" strike="noStrike" kern="1200" cap="none" spc="0" normalizeH="0" baseline="0" noProof="0" dirty="0" smtClean="0">
                <a:ln>
                  <a:noFill/>
                </a:ln>
                <a:solidFill>
                  <a:schemeClr val="tx1"/>
                </a:solidFill>
                <a:effectLst/>
                <a:uLnTx/>
                <a:uFillTx/>
                <a:latin typeface="+mn-lt"/>
              </a:rPr>
              <a:t>5%</a:t>
            </a:r>
            <a:r>
              <a:rPr kumimoji="0" lang="pl-PL" sz="6400" b="0" i="0" u="none" strike="noStrike" kern="1200" cap="none" spc="0" normalizeH="0" baseline="0" noProof="0" dirty="0" smtClean="0">
                <a:ln>
                  <a:noFill/>
                </a:ln>
                <a:solidFill>
                  <a:schemeClr val="tx1"/>
                </a:solidFill>
                <a:effectLst/>
                <a:uLnTx/>
                <a:uFillTx/>
                <a:latin typeface="+mn-lt"/>
              </a:rPr>
              <a:t> wydatków kwalifikowalnych projektu.</a:t>
            </a:r>
          </a:p>
          <a:p>
            <a:pPr marL="271463" lvl="0">
              <a:lnSpc>
                <a:spcPct val="90000"/>
              </a:lnSpc>
              <a:spcBef>
                <a:spcPts val="1000"/>
              </a:spcBef>
              <a:defRPr/>
            </a:pPr>
            <a:r>
              <a:rPr lang="pl-PL" sz="6400" b="1" dirty="0" smtClean="0">
                <a:latin typeface="+mn-lt"/>
              </a:rPr>
              <a:t>Minimalna </a:t>
            </a:r>
            <a:r>
              <a:rPr lang="pl-PL" sz="6400" b="1" dirty="0">
                <a:latin typeface="+mn-lt"/>
              </a:rPr>
              <a:t>wartość projektu: 1 000 000 PLN.</a:t>
            </a:r>
            <a:endParaRPr kumimoji="0" lang="pl-PL" sz="6400" b="1" i="0" u="none" strike="noStrike" kern="1200" cap="none" spc="0" normalizeH="0" baseline="0" noProof="0" dirty="0" smtClean="0">
              <a:ln>
                <a:noFill/>
              </a:ln>
              <a:solidFill>
                <a:schemeClr val="tx1"/>
              </a:solidFill>
              <a:effectLst/>
              <a:uLnTx/>
              <a:uFillTx/>
              <a:latin typeface="+mn-lt"/>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r>
              <a:rPr kumimoji="0" lang="pl-PL" sz="2800" b="0" i="0" u="none" strike="noStrike" kern="1200" cap="none" spc="0" normalizeH="0" baseline="0" noProof="0" dirty="0" smtClean="0">
                <a:ln>
                  <a:noFill/>
                </a:ln>
                <a:solidFill>
                  <a:schemeClr val="tx1"/>
                </a:solidFill>
                <a:effectLst/>
                <a:uLnTx/>
                <a:uFillTx/>
                <a:latin typeface="+mn-lt"/>
                <a:ea typeface="+mn-ea"/>
                <a:cs typeface="+mn-cs"/>
              </a:rPr>
              <a:t>	</a:t>
            </a: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r>
              <a:rPr kumimoji="0" lang="pl-PL" sz="22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4400" b="0" i="0" u="none" strike="noStrike" kern="1200" cap="none" spc="0" normalizeH="0" baseline="0" noProof="0" dirty="0" smtClean="0">
                <a:ln>
                  <a:noFill/>
                </a:ln>
                <a:solidFill>
                  <a:schemeClr val="tx1"/>
                </a:solidFill>
                <a:effectLst/>
                <a:uLnTx/>
                <a:uFillTx/>
                <a:latin typeface="+mn-lt"/>
                <a:ea typeface="+mn-ea"/>
                <a:cs typeface="+mn-cs"/>
              </a:rPr>
              <a:t>¹Alokacja przeliczona po kursie Europejskiego Banku Centralnego (EBC) obowiązującym w dniu 28.11.2019 r. (1 euro = 4,3212 PLN). Kurs jest publikowany na stronie internetowej: http://ec.europa.eu/budget/contracts_grants/info_contracts/inforeuro/index_en.cfm</a:t>
            </a:r>
            <a:endParaRPr kumimoji="0" lang="pl-PL" sz="32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8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13" name="Grupa 12"/>
          <p:cNvGrpSpPr/>
          <p:nvPr/>
        </p:nvGrpSpPr>
        <p:grpSpPr>
          <a:xfrm>
            <a:off x="4052711" y="79022"/>
            <a:ext cx="5023556" cy="779247"/>
            <a:chOff x="4052711" y="79022"/>
            <a:chExt cx="5023556" cy="779247"/>
          </a:xfrm>
        </p:grpSpPr>
        <p:sp>
          <p:nvSpPr>
            <p:cNvPr id="14" name="Prostokąt 13">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144000" cy="5721927"/>
          </a:xfrm>
        </p:spPr>
        <p:txBody>
          <a:bodyPr>
            <a:noAutofit/>
          </a:bodyPr>
          <a:lstStyle/>
          <a:p>
            <a:pPr lvl="0" algn="ctr">
              <a:spcAft>
                <a:spcPts val="0"/>
              </a:spcAft>
              <a:buNone/>
            </a:pPr>
            <a:endParaRPr lang="pl-PL" sz="32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a:buNone/>
            </a:pPr>
            <a:endParaRPr lang="pl-PL" altLang="pl-PL" sz="3200" b="1" dirty="0" smtClean="0"/>
          </a:p>
          <a:p>
            <a:pPr algn="ctr">
              <a:buNone/>
            </a:pPr>
            <a:endParaRPr lang="pl-PL" altLang="pl-PL" sz="3200" b="1" dirty="0"/>
          </a:p>
          <a:p>
            <a:pPr algn="ctr">
              <a:buNone/>
            </a:pPr>
            <a:r>
              <a:rPr lang="pl-PL" sz="3200" b="1" dirty="0" smtClean="0">
                <a:latin typeface="Arial" panose="020B0604020202020204" pitchFamily="34" charset="0"/>
                <a:cs typeface="Arial" panose="020B0604020202020204" pitchFamily="34" charset="0"/>
              </a:rPr>
              <a:t>Informacje dotyczące składania wniosków</a:t>
            </a:r>
            <a:endParaRPr lang="pl-PL" altLang="pl-PL" sz="3200" b="1"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60</a:t>
            </a:fld>
            <a:endParaRPr lang="pl-PL" dirty="0">
              <a:solidFill>
                <a:prstClr val="black">
                  <a:tint val="75000"/>
                </a:prstClr>
              </a:solidFill>
            </a:endParaRPr>
          </a:p>
        </p:txBody>
      </p:sp>
      <p:grpSp>
        <p:nvGrpSpPr>
          <p:cNvPr id="12" name="Grupa 11"/>
          <p:cNvGrpSpPr/>
          <p:nvPr/>
        </p:nvGrpSpPr>
        <p:grpSpPr>
          <a:xfrm>
            <a:off x="4052711" y="79022"/>
            <a:ext cx="5023556" cy="779247"/>
            <a:chOff x="4052711" y="79022"/>
            <a:chExt cx="5023556" cy="779247"/>
          </a:xfrm>
        </p:grpSpPr>
        <p:sp>
          <p:nvSpPr>
            <p:cNvPr id="13" name="Prostokąt 12">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347113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ymboliczny obrazek przedstawiajacy budzik"/>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925509" y="2569588"/>
            <a:ext cx="1507166" cy="1507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ymbol zastępczy zawartości 2"/>
          <p:cNvSpPr txBox="1">
            <a:spLocks/>
          </p:cNvSpPr>
          <p:nvPr/>
        </p:nvSpPr>
        <p:spPr bwMode="auto">
          <a:xfrm>
            <a:off x="2802581" y="4547509"/>
            <a:ext cx="3538838" cy="1730828"/>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charset="0"/>
              <a:buNone/>
            </a:pPr>
            <a:r>
              <a:rPr lang="pl-PL" sz="2000" b="1" dirty="0">
                <a:solidFill>
                  <a:prstClr val="black"/>
                </a:solidFill>
                <a:latin typeface="Arial" panose="020B0604020202020204" pitchFamily="34" charset="0"/>
                <a:cs typeface="Arial" panose="020B0604020202020204" pitchFamily="34" charset="0"/>
              </a:rPr>
              <a:t>ORIENTACYJNY TERMIN ROZSTRZYGNIĘCIA KONKURSU</a:t>
            </a:r>
          </a:p>
          <a:p>
            <a:pPr marL="0" indent="0" algn="ctr">
              <a:lnSpc>
                <a:spcPct val="100000"/>
              </a:lnSpc>
              <a:spcBef>
                <a:spcPts val="0"/>
              </a:spcBef>
              <a:buFont typeface="Arial" charset="0"/>
              <a:buNone/>
            </a:pPr>
            <a:endParaRPr lang="pl-PL" sz="2000" b="1" dirty="0">
              <a:solidFill>
                <a:prstClr val="black"/>
              </a:solidFill>
              <a:latin typeface="Arial" panose="020B0604020202020204" pitchFamily="34" charset="0"/>
              <a:cs typeface="Arial" panose="020B0604020202020204" pitchFamily="34" charset="0"/>
            </a:endParaRPr>
          </a:p>
          <a:p>
            <a:pPr marL="0" indent="0" algn="ctr">
              <a:lnSpc>
                <a:spcPct val="100000"/>
              </a:lnSpc>
              <a:spcBef>
                <a:spcPts val="0"/>
              </a:spcBef>
              <a:buFont typeface="Arial" charset="0"/>
              <a:buNone/>
            </a:pPr>
            <a:r>
              <a:rPr lang="pl-PL" sz="2000" b="1" dirty="0" smtClean="0">
                <a:solidFill>
                  <a:prstClr val="black"/>
                </a:solidFill>
                <a:latin typeface="Arial" panose="020B0604020202020204" pitchFamily="34" charset="0"/>
                <a:cs typeface="Arial" panose="020B0604020202020204" pitchFamily="34" charset="0"/>
              </a:rPr>
              <a:t>sierpień </a:t>
            </a:r>
            <a:r>
              <a:rPr lang="pl-PL" sz="2000" b="1" dirty="0">
                <a:solidFill>
                  <a:prstClr val="black"/>
                </a:solidFill>
                <a:latin typeface="Arial" panose="020B0604020202020204" pitchFamily="34" charset="0"/>
                <a:cs typeface="Arial" panose="020B0604020202020204" pitchFamily="34" charset="0"/>
              </a:rPr>
              <a:t>2020 r.</a:t>
            </a:r>
          </a:p>
          <a:p>
            <a:pPr marL="0" indent="0">
              <a:buFont typeface="Arial" charset="0"/>
              <a:buNone/>
            </a:pPr>
            <a:endParaRPr lang="pl-PL" sz="1800" b="1" dirty="0">
              <a:solidFill>
                <a:prstClr val="black"/>
              </a:solidFill>
              <a:cs typeface="Arial" pitchFamily="34" charset="0"/>
            </a:endParaRPr>
          </a:p>
        </p:txBody>
      </p:sp>
      <p:sp>
        <p:nvSpPr>
          <p:cNvPr id="3" name="Symbol zastępczy zawartości 2"/>
          <p:cNvSpPr>
            <a:spLocks noGrp="1"/>
          </p:cNvSpPr>
          <p:nvPr>
            <p:ph idx="1"/>
          </p:nvPr>
        </p:nvSpPr>
        <p:spPr>
          <a:xfrm>
            <a:off x="586835" y="1800054"/>
            <a:ext cx="7845840" cy="2747455"/>
          </a:xfrm>
        </p:spPr>
        <p:txBody>
          <a:bodyPr/>
          <a:lstStyle/>
          <a:p>
            <a:pPr marL="0" indent="0" algn="ctr">
              <a:lnSpc>
                <a:spcPct val="100000"/>
              </a:lnSpc>
              <a:spcBef>
                <a:spcPts val="0"/>
              </a:spcBef>
              <a:buNone/>
            </a:pPr>
            <a:r>
              <a:rPr lang="pl-PL" b="1" dirty="0"/>
              <a:t>Nabór wniosków za pośrednictwem systemu </a:t>
            </a:r>
          </a:p>
          <a:p>
            <a:pPr marL="0" indent="0" algn="ctr">
              <a:lnSpc>
                <a:spcPct val="100000"/>
              </a:lnSpc>
              <a:spcBef>
                <a:spcPts val="0"/>
              </a:spcBef>
              <a:buNone/>
            </a:pPr>
            <a:r>
              <a:rPr lang="pl-PL" b="1" dirty="0"/>
              <a:t>SOWA EFS RPDS </a:t>
            </a:r>
          </a:p>
          <a:p>
            <a:pPr marL="0" indent="0" algn="ctr">
              <a:lnSpc>
                <a:spcPct val="100000"/>
              </a:lnSpc>
              <a:spcBef>
                <a:spcPts val="0"/>
              </a:spcBef>
              <a:buNone/>
            </a:pPr>
            <a:endParaRPr lang="pl-PL" b="1" dirty="0"/>
          </a:p>
          <a:p>
            <a:pPr lvl="1">
              <a:lnSpc>
                <a:spcPct val="100000"/>
              </a:lnSpc>
              <a:spcBef>
                <a:spcPts val="0"/>
              </a:spcBef>
              <a:buFont typeface="Wingdings" panose="05000000000000000000" pitchFamily="2" charset="2"/>
              <a:buChar char="Ø"/>
            </a:pPr>
            <a:r>
              <a:rPr lang="pl-PL" sz="2200" b="1" dirty="0"/>
              <a:t>rozpocznie się:	</a:t>
            </a:r>
            <a:r>
              <a:rPr lang="pl-PL" sz="2200" b="1" dirty="0" smtClean="0"/>
              <a:t>05.03.2020 </a:t>
            </a:r>
            <a:r>
              <a:rPr lang="pl-PL" sz="2200" b="1" dirty="0"/>
              <a:t>r. o godz. 00:01 </a:t>
            </a:r>
          </a:p>
          <a:p>
            <a:pPr lvl="1">
              <a:lnSpc>
                <a:spcPct val="100000"/>
              </a:lnSpc>
              <a:spcBef>
                <a:spcPts val="0"/>
              </a:spcBef>
              <a:buFont typeface="Wingdings" panose="05000000000000000000" pitchFamily="2" charset="2"/>
              <a:buChar char="Ø"/>
            </a:pPr>
            <a:endParaRPr lang="pl-PL" sz="2200" b="1" dirty="0"/>
          </a:p>
          <a:p>
            <a:pPr lvl="1">
              <a:lnSpc>
                <a:spcPct val="100000"/>
              </a:lnSpc>
              <a:spcBef>
                <a:spcPts val="0"/>
              </a:spcBef>
              <a:buFont typeface="Wingdings" panose="05000000000000000000" pitchFamily="2" charset="2"/>
              <a:buChar char="Ø"/>
            </a:pPr>
            <a:r>
              <a:rPr lang="pl-PL" sz="2200" b="1" dirty="0"/>
              <a:t>zakończy się:	</a:t>
            </a:r>
            <a:r>
              <a:rPr lang="pl-PL" sz="2200" b="1" dirty="0" smtClean="0"/>
              <a:t>13.03.2020 </a:t>
            </a:r>
            <a:r>
              <a:rPr lang="pl-PL" sz="2200" b="1" dirty="0"/>
              <a:t>r. o godz. 15:30</a:t>
            </a:r>
          </a:p>
          <a:p>
            <a:pPr marL="0" indent="0">
              <a:lnSpc>
                <a:spcPct val="100000"/>
              </a:lnSpc>
              <a:spcBef>
                <a:spcPts val="0"/>
              </a:spcBef>
              <a:buNone/>
            </a:pPr>
            <a:endParaRPr lang="pl-PL" sz="1800" b="1" dirty="0">
              <a:latin typeface="+mj-lt"/>
              <a:cs typeface="Arial" pitchFamily="34" charset="0"/>
            </a:endParaRPr>
          </a:p>
          <a:p>
            <a:pPr marL="0" lvl="0" indent="0">
              <a:buNone/>
            </a:pPr>
            <a:endParaRPr lang="pl-PL" sz="1800" b="1" dirty="0">
              <a:latin typeface="+mj-lt"/>
              <a:cs typeface="Arial" pitchFamily="34" charset="0"/>
            </a:endParaRPr>
          </a:p>
        </p:txBody>
      </p:sp>
      <p:sp>
        <p:nvSpPr>
          <p:cNvPr id="8" name="Tytuł 1"/>
          <p:cNvSpPr>
            <a:spLocks noGrp="1"/>
          </p:cNvSpPr>
          <p:nvPr>
            <p:ph type="title"/>
          </p:nvPr>
        </p:nvSpPr>
        <p:spPr>
          <a:xfrm>
            <a:off x="628650" y="958850"/>
            <a:ext cx="7886700" cy="494393"/>
          </a:xfrm>
        </p:spPr>
        <p:txBody>
          <a:bodyPr/>
          <a:lstStyle/>
          <a:p>
            <a:pPr marL="228600" lvl="0" indent="-228600"/>
            <a:r>
              <a:rPr lang="pl-PL" sz="2400" b="1" dirty="0">
                <a:latin typeface="Arial" panose="020B0604020202020204" pitchFamily="34" charset="0"/>
                <a:cs typeface="Arial" panose="020B0604020202020204" pitchFamily="34" charset="0"/>
              </a:rPr>
              <a:t>Nabór wniosków</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61</a:t>
            </a:fld>
            <a:endParaRPr lang="pl-PL">
              <a:solidFill>
                <a:prstClr val="black">
                  <a:tint val="75000"/>
                </a:prstClr>
              </a:solidFill>
            </a:endParaRPr>
          </a:p>
        </p:txBody>
      </p:sp>
      <p:grpSp>
        <p:nvGrpSpPr>
          <p:cNvPr id="2" name="Grupa 1"/>
          <p:cNvGrpSpPr/>
          <p:nvPr/>
        </p:nvGrpSpPr>
        <p:grpSpPr>
          <a:xfrm>
            <a:off x="4052711" y="79022"/>
            <a:ext cx="5023556" cy="779247"/>
            <a:chOff x="4052711" y="79022"/>
            <a:chExt cx="5023556" cy="779247"/>
          </a:xfrm>
        </p:grpSpPr>
        <p:sp>
          <p:nvSpPr>
            <p:cNvPr id="9" name="Prostokąt 8">
              <a:extLst>
                <a:ext uri="{FF2B5EF4-FFF2-40B4-BE49-F238E27FC236}">
                  <a16:creationId xmlns:a16="http://schemas.microsoft.com/office/drawing/2014/main" xmlns="" id="{374C12C6-1F49-3E44-9433-8011AF133A7E}"/>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09821895-2546-5249-B957-12068061151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657063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3999" y="1718409"/>
            <a:ext cx="8619067" cy="3231963"/>
          </a:xfrm>
        </p:spPr>
        <p:txBody>
          <a:bodyPr/>
          <a:lstStyle/>
          <a:p>
            <a:pPr marL="414900" lvl="1" indent="-342900">
              <a:lnSpc>
                <a:spcPct val="110000"/>
              </a:lnSpc>
              <a:spcBef>
                <a:spcPts val="2400"/>
              </a:spcBef>
              <a:buClr>
                <a:schemeClr val="tx1"/>
              </a:buClr>
            </a:pPr>
            <a:r>
              <a:rPr lang="pl-PL" sz="2000" dirty="0"/>
              <a:t>Wnioski składane są na obowiązującym formularzu zgodnym z </a:t>
            </a:r>
            <a:r>
              <a:rPr lang="pl-PL" sz="2000" b="1" dirty="0"/>
              <a:t>załącznikiem nr 1</a:t>
            </a:r>
            <a:r>
              <a:rPr lang="pl-PL" sz="2000" dirty="0"/>
              <a:t> do </a:t>
            </a:r>
            <a:r>
              <a:rPr lang="pl-PL" sz="2000" i="1" dirty="0"/>
              <a:t>Regulaminu konkursu</a:t>
            </a:r>
            <a:r>
              <a:rPr lang="pl-PL" sz="2000" dirty="0"/>
              <a:t> wyłącznie </a:t>
            </a:r>
            <a:r>
              <a:rPr lang="pl-PL" sz="2000" b="1" dirty="0"/>
              <a:t>w formie dokumentu elektronicznego </a:t>
            </a:r>
            <a:r>
              <a:rPr lang="pl-PL" sz="2000" dirty="0"/>
              <a:t>za pośrednictwem systemu obsługi wniosków aplikacyjnych SOWA EFS RPDS</a:t>
            </a:r>
            <a:r>
              <a:rPr lang="pl-PL" sz="2000" dirty="0" smtClean="0"/>
              <a:t>. </a:t>
            </a:r>
            <a:endParaRPr lang="pl-PL" sz="2000" dirty="0"/>
          </a:p>
          <a:p>
            <a:pPr marL="414900" lvl="1" indent="-342900">
              <a:lnSpc>
                <a:spcPct val="110000"/>
              </a:lnSpc>
              <a:spcBef>
                <a:spcPts val="2400"/>
              </a:spcBef>
              <a:buClr>
                <a:schemeClr val="tx1"/>
              </a:buClr>
            </a:pPr>
            <a:r>
              <a:rPr lang="pl-PL" sz="2000" spc="30" dirty="0" smtClean="0">
                <a:cs typeface="Arial" panose="020B0604020202020204" pitchFamily="34" charset="0"/>
              </a:rPr>
              <a:t>Za </a:t>
            </a:r>
            <a:r>
              <a:rPr lang="pl-PL" sz="2000" spc="30" dirty="0">
                <a:cs typeface="Arial" panose="020B0604020202020204" pitchFamily="34" charset="0"/>
              </a:rPr>
              <a:t>datę wpływu wniosku o dofinansowanie do IOK uznaje się datę złożenia wersji elektronicznej wniosku w systemie obsługi wniosków aplikacyjnych SOWA EFS RPDS </a:t>
            </a:r>
            <a:br>
              <a:rPr lang="pl-PL" sz="2000" spc="30" dirty="0">
                <a:cs typeface="Arial" panose="020B0604020202020204" pitchFamily="34" charset="0"/>
              </a:rPr>
            </a:br>
            <a:r>
              <a:rPr lang="pl-PL" sz="2000" spc="30" dirty="0">
                <a:cs typeface="Arial" panose="020B0604020202020204" pitchFamily="34" charset="0"/>
              </a:rPr>
              <a:t>(decyduje data zegara systemowego SOWA EFS RPDS)</a:t>
            </a:r>
          </a:p>
          <a:p>
            <a:pPr marL="414900" lvl="1" indent="-342900">
              <a:lnSpc>
                <a:spcPct val="110000"/>
              </a:lnSpc>
              <a:spcBef>
                <a:spcPts val="1000"/>
              </a:spcBef>
              <a:buClr>
                <a:schemeClr val="tx1"/>
              </a:buClr>
            </a:pPr>
            <a:r>
              <a:rPr lang="pl-PL" sz="2000" spc="30" dirty="0">
                <a:cs typeface="Arial" panose="020B0604020202020204" pitchFamily="34" charset="0"/>
              </a:rPr>
              <a:t>IOK nie wymaga złożenia wersji papierowej wniosku </a:t>
            </a:r>
            <a:r>
              <a:rPr lang="pl-PL" sz="2000" spc="30" dirty="0" smtClean="0">
                <a:cs typeface="Arial" panose="020B0604020202020204" pitchFamily="34" charset="0"/>
              </a:rPr>
              <a:t>o dofinansowanie</a:t>
            </a:r>
          </a:p>
          <a:p>
            <a:pPr marL="414900" lvl="1" indent="-342900">
              <a:lnSpc>
                <a:spcPct val="110000"/>
              </a:lnSpc>
              <a:spcBef>
                <a:spcPts val="1000"/>
              </a:spcBef>
              <a:buClr>
                <a:schemeClr val="tx1"/>
              </a:buClr>
            </a:pPr>
            <a:r>
              <a:rPr lang="pl-PL" sz="2000" spc="30" dirty="0" smtClean="0">
                <a:cs typeface="Arial" panose="020B0604020202020204" pitchFamily="34" charset="0"/>
              </a:rPr>
              <a:t>W systemie SOWA w zakładce Pomoc dostępna jest aktualna instrukcja wypełniania wniosku – wersja 1.8.</a:t>
            </a:r>
            <a:endParaRPr lang="pl-PL" sz="2000" spc="30" dirty="0">
              <a:cs typeface="Arial" panose="020B0604020202020204" pitchFamily="34" charset="0"/>
            </a:endParaRPr>
          </a:p>
        </p:txBody>
      </p:sp>
      <p:sp>
        <p:nvSpPr>
          <p:cNvPr id="9" name="Tytuł 1"/>
          <p:cNvSpPr>
            <a:spLocks noGrp="1"/>
          </p:cNvSpPr>
          <p:nvPr>
            <p:ph type="title"/>
          </p:nvPr>
        </p:nvSpPr>
        <p:spPr>
          <a:xfrm>
            <a:off x="628650" y="958850"/>
            <a:ext cx="7886700" cy="494393"/>
          </a:xfrm>
        </p:spPr>
        <p:txBody>
          <a:bodyPr/>
          <a:lstStyle/>
          <a:p>
            <a:pPr marL="228600" indent="-228600"/>
            <a:r>
              <a:rPr lang="pl-PL" sz="2400" b="1" dirty="0">
                <a:latin typeface="Arial" panose="020B0604020202020204" pitchFamily="34" charset="0"/>
                <a:cs typeface="Arial" panose="020B0604020202020204" pitchFamily="34" charset="0"/>
              </a:rPr>
              <a:t>Nabór </a:t>
            </a:r>
            <a:r>
              <a:rPr lang="pl-PL" sz="2400" b="1" dirty="0" smtClean="0">
                <a:latin typeface="Arial" panose="020B0604020202020204" pitchFamily="34" charset="0"/>
                <a:cs typeface="Arial" panose="020B0604020202020204" pitchFamily="34" charset="0"/>
              </a:rPr>
              <a:t>wniosków</a:t>
            </a:r>
            <a:endParaRPr lang="pl-PL" sz="2400" b="1" dirty="0">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62</a:t>
            </a:fld>
            <a:endParaRPr lang="pl-PL">
              <a:solidFill>
                <a:prstClr val="black">
                  <a:tint val="75000"/>
                </a:prstClr>
              </a:solidFill>
            </a:endParaRPr>
          </a:p>
        </p:txBody>
      </p:sp>
      <p:grpSp>
        <p:nvGrpSpPr>
          <p:cNvPr id="2" name="Grupa 1"/>
          <p:cNvGrpSpPr/>
          <p:nvPr/>
        </p:nvGrpSpPr>
        <p:grpSpPr>
          <a:xfrm>
            <a:off x="4052711" y="79022"/>
            <a:ext cx="5023556" cy="779247"/>
            <a:chOff x="4052711" y="79022"/>
            <a:chExt cx="5023556" cy="779247"/>
          </a:xfrm>
        </p:grpSpPr>
        <p:sp>
          <p:nvSpPr>
            <p:cNvPr id="7" name="Prostokąt 6">
              <a:extLst>
                <a:ext uri="{FF2B5EF4-FFF2-40B4-BE49-F238E27FC236}">
                  <a16:creationId xmlns:a16="http://schemas.microsoft.com/office/drawing/2014/main" xmlns="" id="{51C97CA7-931D-1A43-96AA-6645E9CB23C5}"/>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F08FE9B7-7D53-914B-B958-1520C30EB84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080268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3"/>
            <a:ext cx="8568952" cy="5135379"/>
          </a:xfrm>
        </p:spPr>
        <p:txBody>
          <a:bodyPr>
            <a:normAutofit fontScale="92500" lnSpcReduction="10000"/>
          </a:bodyPr>
          <a:lstStyle/>
          <a:p>
            <a:pPr>
              <a:buNone/>
            </a:pPr>
            <a:r>
              <a:rPr lang="pl-PL" sz="2300" b="1" dirty="0" smtClean="0"/>
              <a:t>Sposób składania i wycofania wniosków o dofinansowanie</a:t>
            </a:r>
          </a:p>
          <a:p>
            <a:pPr lvl="0" algn="just"/>
            <a:r>
              <a:rPr lang="pl-PL" sz="1500" dirty="0" smtClean="0"/>
              <a:t>IOK nie wymaga dołączania do wniosku załączników innych niż wskazane </a:t>
            </a:r>
            <a:r>
              <a:rPr lang="pl-PL" sz="1500" i="1" dirty="0" smtClean="0"/>
              <a:t>Regulaminie konkursu</a:t>
            </a:r>
            <a:r>
              <a:rPr lang="pl-PL" sz="1500" dirty="0" smtClean="0"/>
              <a:t> i instrukcji wypełniania wniosku. Załączniki dołączone dodatkowo do wniosku nie będą brane pod uwagę w trakcie oceny.</a:t>
            </a:r>
          </a:p>
          <a:p>
            <a:pPr lvl="0" algn="just"/>
            <a:r>
              <a:rPr lang="pl-PL" sz="1500" dirty="0" smtClean="0"/>
              <a:t>Każdemu Wnioskodawcy przysługuje prawo wystąpienia do IOK o wycofanie złożonego przez siebie wniosku </a:t>
            </a:r>
            <a:br>
              <a:rPr lang="pl-PL" sz="1500" dirty="0" smtClean="0"/>
            </a:br>
            <a:r>
              <a:rPr lang="pl-PL" sz="1500" dirty="0" smtClean="0"/>
              <a:t>o dofinansowanie z uczestnictwa w procedurze wyboru projektu do dofinansowania. Aby wycofać wniosek, należy dostarczyć do IOK pismo z prośbą o wycofanie wniosku podpisane przez osobę/y uprawnioną/e do reprezentowania Wnioskodawcy, wskazaną/e we wniosku. </a:t>
            </a:r>
          </a:p>
          <a:p>
            <a:pPr algn="just">
              <a:buNone/>
            </a:pPr>
            <a:r>
              <a:rPr lang="pl-PL" sz="1500" dirty="0" smtClean="0"/>
              <a:t>	Pismo z prośbą o wycofanie zawiera następujące informacje: numer konkursu, nazwę Wnioskodawcy, datę złożenia wniosku o dofinansowanie projektu w systemie elektronicznym, sumę kontrolną wniosku, tytuł projektu. Skan pisma należy przesłać na adres e-mail: </a:t>
            </a:r>
            <a:r>
              <a:rPr lang="pl-PL" sz="1500" b="1" u="sng" dirty="0" smtClean="0">
                <a:hlinkClick r:id="rId2"/>
              </a:rPr>
              <a:t>wroclaw.dwup@dwup.pl</a:t>
            </a:r>
            <a:r>
              <a:rPr lang="pl-PL" sz="1500" dirty="0" smtClean="0"/>
              <a:t>, a oryginał pisma przesłać kurierem lub pocztą lub złożyć osobiście do Instytucji  Organizującej Konkurs na adres:</a:t>
            </a:r>
            <a:endParaRPr lang="pl-PL" sz="1500" b="1" dirty="0" smtClean="0"/>
          </a:p>
          <a:p>
            <a:pPr indent="38100" algn="just">
              <a:buNone/>
            </a:pPr>
            <a:r>
              <a:rPr lang="pl-PL" sz="1500" b="1" dirty="0" smtClean="0"/>
              <a:t>Dolnośląski Wojewódzki Urząd Pracy</a:t>
            </a:r>
          </a:p>
          <a:p>
            <a:pPr indent="38100" algn="just">
              <a:buNone/>
            </a:pPr>
            <a:r>
              <a:rPr lang="pl-PL" sz="1500" b="1" dirty="0" smtClean="0"/>
              <a:t>Filia we Wrocławiu</a:t>
            </a:r>
          </a:p>
          <a:p>
            <a:pPr indent="38100" algn="just">
              <a:buNone/>
            </a:pPr>
            <a:r>
              <a:rPr lang="pl-PL" sz="1500" b="1" dirty="0" smtClean="0"/>
              <a:t>al. Armii Krajowej 54</a:t>
            </a:r>
          </a:p>
          <a:p>
            <a:pPr indent="38100" algn="just">
              <a:buNone/>
            </a:pPr>
            <a:r>
              <a:rPr lang="pl-PL" sz="1500" b="1" dirty="0" smtClean="0"/>
              <a:t>50-541 Wrocław</a:t>
            </a:r>
          </a:p>
          <a:p>
            <a:pPr algn="just">
              <a:buNone/>
            </a:pPr>
            <a:r>
              <a:rPr lang="pl-PL" sz="1500" dirty="0" smtClean="0"/>
              <a:t>	Powyższe wystąpienie jest skuteczne w każdym momencie przeprowadzania procedury wyboru </a:t>
            </a:r>
            <a:r>
              <a:rPr lang="pl-PL" sz="1500" dirty="0" err="1" smtClean="0"/>
              <a:t>projektu</a:t>
            </a:r>
            <a:r>
              <a:rPr lang="pl-PL" sz="1500" dirty="0" smtClean="0"/>
              <a:t> do dofinansowania.</a:t>
            </a:r>
          </a:p>
          <a:p>
            <a:pPr lvl="0"/>
            <a:r>
              <a:rPr lang="pl-PL" sz="1500" dirty="0" smtClean="0"/>
              <a:t>Dane teleadresowe Wnioskodawcy podawane we wniosku muszą być aktualne. </a:t>
            </a:r>
          </a:p>
          <a:p>
            <a:pPr lvl="0">
              <a:buNone/>
            </a:pPr>
            <a:r>
              <a:rPr lang="pl-PL" sz="1500" dirty="0" smtClean="0"/>
              <a:t>	Do rozstrzygnięcia konkursu wszelka korespondencja będzie przesyłana przez IOK elektronicznie poprzez moduł korespondencji w systemie SOWA EFS RPDS lub pisemnie na adres korespondencyjny podany przez Wnioskodawcę w pkt </a:t>
            </a:r>
            <a:r>
              <a:rPr lang="pl-PL" sz="1500" b="1" dirty="0" smtClean="0"/>
              <a:t>2.9.4 </a:t>
            </a:r>
            <a:r>
              <a:rPr lang="pl-PL" sz="1500" dirty="0" smtClean="0"/>
              <a:t>wniosku.</a:t>
            </a:r>
          </a:p>
          <a:p>
            <a:pPr>
              <a:buNone/>
            </a:pPr>
            <a:endParaRPr lang="pl-PL" sz="1500" b="1"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63</a:t>
            </a:fld>
            <a:endParaRPr lang="pl-PL">
              <a:solidFill>
                <a:prstClr val="black">
                  <a:tint val="75000"/>
                </a:prstClr>
              </a:solidFill>
            </a:endParaRPr>
          </a:p>
        </p:txBody>
      </p:sp>
      <p:grpSp>
        <p:nvGrpSpPr>
          <p:cNvPr id="12" name="Grupa 11"/>
          <p:cNvGrpSpPr/>
          <p:nvPr/>
        </p:nvGrpSpPr>
        <p:grpSpPr>
          <a:xfrm>
            <a:off x="4052711" y="79022"/>
            <a:ext cx="5023556" cy="779247"/>
            <a:chOff x="4052711" y="79022"/>
            <a:chExt cx="5023556" cy="779247"/>
          </a:xfrm>
        </p:grpSpPr>
        <p:sp>
          <p:nvSpPr>
            <p:cNvPr id="13" name="Prostokąt 12">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3655428"/>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Zrzut z ekranu przedstawiający stronę ekran startowy systemu SOWA (generator wniosków aplikacyjnych) z oknem logowania."/>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026030" y="1805388"/>
            <a:ext cx="6460620" cy="4733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p:txBody>
          <a:bodyPr/>
          <a:lstStyle/>
          <a:p>
            <a:pPr algn="ctr"/>
            <a:r>
              <a:rPr lang="pl-PL" sz="3600" dirty="0">
                <a:hlinkClick r:id="rId3"/>
              </a:rPr>
              <a:t>SOWA EFS RPDS</a:t>
            </a:r>
            <a:r>
              <a:rPr lang="pl-PL" sz="3600" dirty="0"/>
              <a:t> </a:t>
            </a:r>
            <a:br>
              <a:rPr lang="pl-PL" sz="3600" dirty="0"/>
            </a:br>
            <a:r>
              <a:rPr lang="pl-PL" sz="2000" u="sng" dirty="0"/>
              <a:t>https://generator-efs.dwup.pl </a:t>
            </a:r>
            <a:endParaRPr lang="pl-PL" u="sng"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64</a:t>
            </a:fld>
            <a:endParaRPr lang="pl-PL">
              <a:solidFill>
                <a:prstClr val="black">
                  <a:tint val="75000"/>
                </a:prstClr>
              </a:solidFill>
            </a:endParaRPr>
          </a:p>
        </p:txBody>
      </p:sp>
      <p:grpSp>
        <p:nvGrpSpPr>
          <p:cNvPr id="3" name="Grupa 2"/>
          <p:cNvGrpSpPr/>
          <p:nvPr/>
        </p:nvGrpSpPr>
        <p:grpSpPr>
          <a:xfrm>
            <a:off x="4052711" y="79022"/>
            <a:ext cx="5023556" cy="779247"/>
            <a:chOff x="4052711" y="79022"/>
            <a:chExt cx="5023556" cy="779247"/>
          </a:xfrm>
        </p:grpSpPr>
        <p:sp>
          <p:nvSpPr>
            <p:cNvPr id="6" name="Prostokąt 5">
              <a:extLst>
                <a:ext uri="{FF2B5EF4-FFF2-40B4-BE49-F238E27FC236}">
                  <a16:creationId xmlns:a16="http://schemas.microsoft.com/office/drawing/2014/main" xmlns="" id="{5E0DFB05-1AB8-524D-BEEC-678CAC963F92}"/>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162CB1D4-0323-454A-9C68-49AC78CFBB7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576925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extLst/>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276056"/>
          </a:xfrm>
        </p:spPr>
        <p:txBody>
          <a:bodyPr>
            <a:normAutofit/>
          </a:bodyPr>
          <a:lstStyle/>
          <a:p>
            <a:pPr>
              <a:buNone/>
            </a:pPr>
            <a:r>
              <a:rPr lang="pl-PL" sz="2400" b="1" dirty="0" smtClean="0"/>
              <a:t>Pytania i odpowiedzi</a:t>
            </a:r>
            <a:endParaRPr lang="pl-PL" sz="1000" b="1" dirty="0" smtClean="0"/>
          </a:p>
          <a:p>
            <a:r>
              <a:rPr lang="pl-PL" sz="1800" dirty="0" smtClean="0"/>
              <a:t>Wyjaśnienia o charakterze ogólnym publikowane są na stronie internetowej IOK: </a:t>
            </a:r>
            <a:r>
              <a:rPr lang="pl-PL" sz="1800" u="sng" dirty="0" err="1" smtClean="0">
                <a:hlinkClick r:id="rId3"/>
              </a:rPr>
              <a:t>www.rpo.dwup.pl</a:t>
            </a:r>
            <a:endParaRPr lang="pl-PL" sz="1800" u="sng" dirty="0" smtClean="0">
              <a:solidFill>
                <a:srgbClr val="D60093"/>
              </a:solidFill>
            </a:endParaRPr>
          </a:p>
          <a:p>
            <a:pPr>
              <a:spcBef>
                <a:spcPts val="2400"/>
              </a:spcBef>
            </a:pPr>
            <a:r>
              <a:rPr lang="pl-PL" sz="1800" dirty="0" smtClean="0"/>
              <a:t>Pytania indywidualne można kierować na adres: </a:t>
            </a:r>
            <a:r>
              <a:rPr lang="pl-PL" sz="1800" u="sng" dirty="0" err="1" smtClean="0">
                <a:hlinkClick r:id="rId4"/>
              </a:rPr>
              <a:t>promocja@dwup.pl</a:t>
            </a:r>
            <a:r>
              <a:rPr lang="pl-PL" sz="1800" dirty="0" smtClean="0"/>
              <a:t> </a:t>
            </a:r>
            <a:br>
              <a:rPr lang="pl-PL" sz="1800" dirty="0" smtClean="0"/>
            </a:br>
            <a:r>
              <a:rPr lang="pl-PL" sz="1800" dirty="0" smtClean="0"/>
              <a:t>lub telefonicznie: 71 39 74 110 lub 71 39 74 111 lub nr infolinii 0 800 300 376</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65</a:t>
            </a:fld>
            <a:endParaRPr lang="pl-PL">
              <a:solidFill>
                <a:prstClr val="black">
                  <a:tint val="75000"/>
                </a:prstClr>
              </a:solidFill>
            </a:endParaRPr>
          </a:p>
        </p:txBody>
      </p:sp>
      <p:grpSp>
        <p:nvGrpSpPr>
          <p:cNvPr id="12" name="Grupa 11"/>
          <p:cNvGrpSpPr/>
          <p:nvPr/>
        </p:nvGrpSpPr>
        <p:grpSpPr>
          <a:xfrm>
            <a:off x="4052711" y="79022"/>
            <a:ext cx="5023556" cy="779247"/>
            <a:chOff x="4052711" y="79022"/>
            <a:chExt cx="5023556" cy="779247"/>
          </a:xfrm>
        </p:grpSpPr>
        <p:sp>
          <p:nvSpPr>
            <p:cNvPr id="13" name="Prostokąt 12">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3655428"/>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902643" y="2121681"/>
            <a:ext cx="7848872" cy="923330"/>
          </a:xfrm>
          <a:prstGeom prst="rect">
            <a:avLst/>
          </a:prstGeom>
        </p:spPr>
        <p:txBody>
          <a:bodyPr wrap="square">
            <a:spAutoFit/>
          </a:bodyPr>
          <a:lstStyle/>
          <a:p>
            <a:pPr algn="ctr" fontAlgn="auto">
              <a:spcBef>
                <a:spcPts val="0"/>
              </a:spcBef>
              <a:spcAft>
                <a:spcPts val="0"/>
              </a:spcAft>
            </a:pPr>
            <a:r>
              <a:rPr lang="pl-PL" sz="5400" b="1" dirty="0" smtClean="0">
                <a:solidFill>
                  <a:prstClr val="black"/>
                </a:solidFill>
                <a:latin typeface="Calibri"/>
                <a:cs typeface="Arial" pitchFamily="34" charset="0"/>
              </a:rPr>
              <a:t>Dziękujemy za uwagę</a:t>
            </a:r>
          </a:p>
        </p:txBody>
      </p:sp>
      <p:sp>
        <p:nvSpPr>
          <p:cNvPr id="3" name="Symbol zastępczy numeru slajdu 2"/>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66</a:t>
            </a:fld>
            <a:endParaRPr lang="pl-PL">
              <a:solidFill>
                <a:prstClr val="black">
                  <a:tint val="75000"/>
                </a:prstClr>
              </a:solidFill>
            </a:endParaRPr>
          </a:p>
        </p:txBody>
      </p:sp>
      <p:pic>
        <p:nvPicPr>
          <p:cNvPr id="8" name="Obraz 7"/>
          <p:cNvPicPr>
            <a:picLocks noChangeAspect="1"/>
          </p:cNvPicPr>
          <p:nvPr/>
        </p:nvPicPr>
        <p:blipFill>
          <a:blip r:embed="rId2" cstate="print"/>
          <a:stretch>
            <a:fillRect/>
          </a:stretch>
        </p:blipFill>
        <p:spPr>
          <a:xfrm>
            <a:off x="0" y="3464358"/>
            <a:ext cx="9144000" cy="2379415"/>
          </a:xfrm>
          <a:prstGeom prst="rect">
            <a:avLst/>
          </a:prstGeom>
        </p:spPr>
      </p:pic>
      <p:grpSp>
        <p:nvGrpSpPr>
          <p:cNvPr id="12" name="Grupa 11"/>
          <p:cNvGrpSpPr/>
          <p:nvPr/>
        </p:nvGrpSpPr>
        <p:grpSpPr>
          <a:xfrm>
            <a:off x="4052711" y="79022"/>
            <a:ext cx="5023556" cy="779247"/>
            <a:chOff x="4052711" y="79022"/>
            <a:chExt cx="5023556" cy="779247"/>
          </a:xfrm>
        </p:grpSpPr>
        <p:sp>
          <p:nvSpPr>
            <p:cNvPr id="13" name="Prostokąt 12">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9878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7</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2" name="Symbol zastępczy zawartości 2"/>
          <p:cNvSpPr txBox="1">
            <a:spLocks/>
          </p:cNvSpPr>
          <p:nvPr/>
        </p:nvSpPr>
        <p:spPr bwMode="auto">
          <a:xfrm>
            <a:off x="628650" y="2725738"/>
            <a:ext cx="7886700" cy="82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4000" b="1" i="0" u="none" strike="noStrike" kern="1200" cap="none" spc="0" normalizeH="0" baseline="0" noProof="0" dirty="0" smtClean="0">
                <a:ln>
                  <a:noFill/>
                </a:ln>
                <a:solidFill>
                  <a:schemeClr val="tx1"/>
                </a:solidFill>
                <a:effectLst/>
                <a:uLnTx/>
                <a:uFillTx/>
                <a:latin typeface="+mn-lt"/>
                <a:ea typeface="+mn-ea"/>
                <a:cs typeface="+mn-cs"/>
              </a:rPr>
              <a:t>Wymagania konkursowe</a:t>
            </a:r>
          </a:p>
        </p:txBody>
      </p:sp>
      <p:grpSp>
        <p:nvGrpSpPr>
          <p:cNvPr id="13" name="Grupa 12"/>
          <p:cNvGrpSpPr/>
          <p:nvPr/>
        </p:nvGrpSpPr>
        <p:grpSpPr>
          <a:xfrm>
            <a:off x="4052711" y="79022"/>
            <a:ext cx="5023556" cy="779247"/>
            <a:chOff x="4052711" y="79022"/>
            <a:chExt cx="5023556" cy="779247"/>
          </a:xfrm>
        </p:grpSpPr>
        <p:sp>
          <p:nvSpPr>
            <p:cNvPr id="14" name="Prostokąt 13">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8</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2" name="Symbol zastępczy zawartości 2"/>
          <p:cNvSpPr txBox="1">
            <a:spLocks/>
          </p:cNvSpPr>
          <p:nvPr/>
        </p:nvSpPr>
        <p:spPr bwMode="auto">
          <a:xfrm>
            <a:off x="628650" y="2725738"/>
            <a:ext cx="7886700" cy="82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40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Symbol zastępczy zawartości 2"/>
          <p:cNvSpPr txBox="1">
            <a:spLocks/>
          </p:cNvSpPr>
          <p:nvPr/>
        </p:nvSpPr>
        <p:spPr bwMode="auto">
          <a:xfrm>
            <a:off x="140970" y="1282700"/>
            <a:ext cx="8569325" cy="5256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55000" lnSpcReduction="20000"/>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4000" b="1" i="0" u="none" strike="noStrike" kern="1200" cap="none" spc="0" normalizeH="0" baseline="0" noProof="0" dirty="0" smtClean="0">
                <a:ln>
                  <a:noFill/>
                </a:ln>
                <a:solidFill>
                  <a:schemeClr val="tx1"/>
                </a:solidFill>
                <a:effectLst/>
                <a:uLnTx/>
                <a:uFillTx/>
                <a:latin typeface="+mn-lt"/>
                <a:ea typeface="+mn-ea"/>
                <a:cs typeface="+mn-cs"/>
              </a:rPr>
              <a:t>Kto może składać wnioski?</a:t>
            </a: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13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90000"/>
              </a:lnSpc>
              <a:spcBef>
                <a:spcPts val="1000"/>
              </a:spcBef>
              <a:spcAft>
                <a:spcPct val="0"/>
              </a:spcAft>
              <a:buClrTx/>
              <a:buSzTx/>
              <a:buFont typeface="Arial" charset="0"/>
              <a:buNone/>
              <a:tabLst/>
              <a:defRPr/>
            </a:pPr>
            <a:r>
              <a:rPr kumimoji="0" lang="pl-PL" sz="2900" b="0" i="0" u="none" strike="noStrike" kern="1200" cap="none" spc="0" normalizeH="0" baseline="0" noProof="0" dirty="0" smtClean="0">
                <a:ln>
                  <a:noFill/>
                </a:ln>
                <a:solidFill>
                  <a:schemeClr val="tx1"/>
                </a:solidFill>
                <a:effectLst/>
                <a:uLnTx/>
                <a:uFillTx/>
                <a:latin typeface="+mn-lt"/>
              </a:rPr>
              <a:t>W ramach konkursu o dofinansowanie realizacji projektu mogą ubiegać się następujące  podmioty wyszczególnione w SZOOP RPO WD, tj. </a:t>
            </a:r>
          </a:p>
          <a:p>
            <a:pPr marL="0" marR="0" lvl="0" indent="0" algn="just" defTabSz="914400" rtl="0" eaLnBrk="1" fontAlgn="base" latinLnBrk="0" hangingPunct="1">
              <a:lnSpc>
                <a:spcPct val="90000"/>
              </a:lnSpc>
              <a:spcBef>
                <a:spcPts val="1000"/>
              </a:spcBef>
              <a:spcAft>
                <a:spcPct val="0"/>
              </a:spcAft>
              <a:buClrTx/>
              <a:buSzTx/>
              <a:buFont typeface="Arial" charset="0"/>
              <a:buNone/>
              <a:tabLst/>
              <a:defRPr/>
            </a:pPr>
            <a:endParaRPr kumimoji="0" lang="pl-PL" sz="2900" b="0" i="0" u="none" strike="noStrike" kern="1200" cap="none" spc="0" normalizeH="0" baseline="0" noProof="0" dirty="0" smtClean="0">
              <a:ln>
                <a:noFill/>
              </a:ln>
              <a:solidFill>
                <a:schemeClr val="tx1"/>
              </a:solidFill>
              <a:effectLst/>
              <a:uLnTx/>
              <a:uFillTx/>
              <a:latin typeface="+mn-lt"/>
            </a:endParaRPr>
          </a:p>
          <a:p>
            <a:pPr marL="342900" indent="-342900">
              <a:buFont typeface="Arial" panose="020B0604020202020204" pitchFamily="34" charset="0"/>
              <a:buChar char="•"/>
            </a:pPr>
            <a:endParaRPr lang="pl-PL" sz="2900" dirty="0">
              <a:latin typeface="+mn-lt"/>
            </a:endParaRPr>
          </a:p>
          <a:p>
            <a:pPr marL="342900" indent="-342900">
              <a:buFont typeface="Arial" panose="020B0604020202020204" pitchFamily="34" charset="0"/>
              <a:buChar char="•"/>
            </a:pPr>
            <a:r>
              <a:rPr lang="pl-PL" sz="2900" dirty="0" smtClean="0">
                <a:latin typeface="+mn-lt"/>
              </a:rPr>
              <a:t>spółki </a:t>
            </a:r>
            <a:r>
              <a:rPr lang="pl-PL" sz="2900" dirty="0">
                <a:latin typeface="+mn-lt"/>
              </a:rPr>
              <a:t>jawne, partnerskie, komandytowe, akcyjne, z ograniczoną odpowiedzialnością; </a:t>
            </a:r>
          </a:p>
          <a:p>
            <a:pPr marL="342900" indent="-342900">
              <a:buFont typeface="Arial" panose="020B0604020202020204" pitchFamily="34" charset="0"/>
              <a:buChar char="•"/>
            </a:pPr>
            <a:r>
              <a:rPr lang="pl-PL" sz="2900" dirty="0" smtClean="0">
                <a:latin typeface="+mn-lt"/>
              </a:rPr>
              <a:t>spółki </a:t>
            </a:r>
            <a:r>
              <a:rPr lang="pl-PL" sz="2900" dirty="0">
                <a:latin typeface="+mn-lt"/>
              </a:rPr>
              <a:t>cywilne prowadzące działalność w oparciu o umowę zawartą na podstawie Kodeksu cywilnego, </a:t>
            </a:r>
          </a:p>
          <a:p>
            <a:pPr marL="342900" indent="-342900">
              <a:buFont typeface="Arial" panose="020B0604020202020204" pitchFamily="34" charset="0"/>
              <a:buChar char="•"/>
            </a:pPr>
            <a:r>
              <a:rPr lang="pl-PL" sz="2900" dirty="0" smtClean="0">
                <a:latin typeface="+mn-lt"/>
              </a:rPr>
              <a:t>osoby </a:t>
            </a:r>
            <a:r>
              <a:rPr lang="pl-PL" sz="2900" dirty="0">
                <a:latin typeface="+mn-lt"/>
              </a:rPr>
              <a:t>fizyczne prowadzące działalność gospodarczą, </a:t>
            </a:r>
          </a:p>
          <a:p>
            <a:pPr marL="342900" indent="-342900">
              <a:buFont typeface="Arial" panose="020B0604020202020204" pitchFamily="34" charset="0"/>
              <a:buChar char="•"/>
            </a:pPr>
            <a:r>
              <a:rPr lang="pl-PL" sz="2900" dirty="0" smtClean="0">
                <a:latin typeface="+mn-lt"/>
              </a:rPr>
              <a:t>jednostki </a:t>
            </a:r>
            <a:r>
              <a:rPr lang="pl-PL" sz="2900" dirty="0">
                <a:latin typeface="+mn-lt"/>
              </a:rPr>
              <a:t>samorządu terytorialnego w tym samorządowe jednostki organizacyjne, </a:t>
            </a:r>
          </a:p>
          <a:p>
            <a:pPr marL="342900" indent="-342900">
              <a:buFont typeface="Arial" panose="020B0604020202020204" pitchFamily="34" charset="0"/>
              <a:buChar char="•"/>
            </a:pPr>
            <a:r>
              <a:rPr lang="pl-PL" sz="2900" dirty="0" smtClean="0">
                <a:latin typeface="+mn-lt"/>
              </a:rPr>
              <a:t>spółdzielnie</a:t>
            </a:r>
            <a:r>
              <a:rPr lang="pl-PL" sz="2900" dirty="0">
                <a:latin typeface="+mn-lt"/>
              </a:rPr>
              <a:t>, </a:t>
            </a:r>
          </a:p>
          <a:p>
            <a:pPr marL="342900" indent="-342900">
              <a:buFont typeface="Arial" panose="020B0604020202020204" pitchFamily="34" charset="0"/>
              <a:buChar char="•"/>
            </a:pPr>
            <a:r>
              <a:rPr lang="pl-PL" sz="2900" dirty="0" smtClean="0">
                <a:latin typeface="+mn-lt"/>
              </a:rPr>
              <a:t>uczelnie</a:t>
            </a:r>
            <a:r>
              <a:rPr lang="pl-PL" sz="2900" dirty="0">
                <a:latin typeface="+mn-lt"/>
              </a:rPr>
              <a:t>, </a:t>
            </a:r>
          </a:p>
          <a:p>
            <a:pPr marL="342900" indent="-342900">
              <a:buFont typeface="Arial" panose="020B0604020202020204" pitchFamily="34" charset="0"/>
              <a:buChar char="•"/>
            </a:pPr>
            <a:r>
              <a:rPr lang="pl-PL" sz="2900" dirty="0" smtClean="0">
                <a:latin typeface="+mn-lt"/>
              </a:rPr>
              <a:t>samodzielne </a:t>
            </a:r>
            <a:r>
              <a:rPr lang="pl-PL" sz="2900" dirty="0">
                <a:latin typeface="+mn-lt"/>
              </a:rPr>
              <a:t>publiczne zakłady opieki zdrowotnej, </a:t>
            </a:r>
          </a:p>
          <a:p>
            <a:pPr marL="342900" indent="-342900">
              <a:buFont typeface="Arial" panose="020B0604020202020204" pitchFamily="34" charset="0"/>
              <a:buChar char="•"/>
            </a:pPr>
            <a:r>
              <a:rPr lang="pl-PL" sz="2900" dirty="0" smtClean="0">
                <a:latin typeface="+mn-lt"/>
              </a:rPr>
              <a:t>niepubliczne </a:t>
            </a:r>
            <a:r>
              <a:rPr lang="pl-PL" sz="2900" dirty="0">
                <a:latin typeface="+mn-lt"/>
              </a:rPr>
              <a:t>zakłady opieki zdrowotnej, </a:t>
            </a:r>
            <a:endParaRPr lang="pl-PL" sz="2900" dirty="0" smtClean="0">
              <a:latin typeface="+mn-lt"/>
            </a:endParaRPr>
          </a:p>
          <a:p>
            <a:pPr marL="342900" indent="-342900">
              <a:buFont typeface="Arial" panose="020B0604020202020204" pitchFamily="34" charset="0"/>
              <a:buChar char="•"/>
            </a:pPr>
            <a:r>
              <a:rPr lang="pl-PL" sz="2900" dirty="0" smtClean="0">
                <a:latin typeface="+mn-lt"/>
              </a:rPr>
              <a:t>organizacje pozarządowe,</a:t>
            </a:r>
            <a:endParaRPr lang="pl-PL" sz="2900" dirty="0">
              <a:latin typeface="+mn-lt"/>
            </a:endParaRPr>
          </a:p>
          <a:p>
            <a:pPr marL="342900" indent="-342900">
              <a:buFont typeface="Arial" panose="020B0604020202020204" pitchFamily="34" charset="0"/>
              <a:buChar char="•"/>
            </a:pPr>
            <a:r>
              <a:rPr lang="pl-PL" sz="2900" dirty="0" smtClean="0">
                <a:latin typeface="+mn-lt"/>
              </a:rPr>
              <a:t>związki </a:t>
            </a:r>
            <a:r>
              <a:rPr lang="pl-PL" sz="2900" dirty="0">
                <a:latin typeface="+mn-lt"/>
              </a:rPr>
              <a:t>zawodowe, </a:t>
            </a:r>
          </a:p>
          <a:p>
            <a:pPr marL="342900" indent="-342900">
              <a:buFont typeface="Arial" panose="020B0604020202020204" pitchFamily="34" charset="0"/>
              <a:buChar char="•"/>
            </a:pPr>
            <a:r>
              <a:rPr lang="pl-PL" sz="2900" dirty="0" smtClean="0">
                <a:latin typeface="+mn-lt"/>
              </a:rPr>
              <a:t>organizacje </a:t>
            </a:r>
            <a:r>
              <a:rPr lang="pl-PL" sz="2900" dirty="0">
                <a:latin typeface="+mn-lt"/>
              </a:rPr>
              <a:t>pracodawców, </a:t>
            </a:r>
          </a:p>
          <a:p>
            <a:pPr marL="342900" indent="-342900">
              <a:buFont typeface="Arial" panose="020B0604020202020204" pitchFamily="34" charset="0"/>
              <a:buChar char="•"/>
            </a:pPr>
            <a:r>
              <a:rPr lang="pl-PL" sz="2900" dirty="0" smtClean="0">
                <a:latin typeface="+mn-lt"/>
              </a:rPr>
              <a:t>samorząd </a:t>
            </a:r>
            <a:r>
              <a:rPr lang="pl-PL" sz="2900" dirty="0">
                <a:latin typeface="+mn-lt"/>
              </a:rPr>
              <a:t>gospodarczy i zawodowy, </a:t>
            </a:r>
          </a:p>
          <a:p>
            <a:pPr marL="342900" indent="-342900">
              <a:buFont typeface="Arial" panose="020B0604020202020204" pitchFamily="34" charset="0"/>
              <a:buChar char="•"/>
            </a:pPr>
            <a:r>
              <a:rPr lang="pl-PL" sz="2900" dirty="0" smtClean="0">
                <a:latin typeface="+mn-lt"/>
              </a:rPr>
              <a:t>wspólnoty </a:t>
            </a:r>
            <a:r>
              <a:rPr lang="pl-PL" sz="2900" dirty="0">
                <a:latin typeface="+mn-lt"/>
              </a:rPr>
              <a:t>mieszkaniowe, </a:t>
            </a:r>
          </a:p>
          <a:p>
            <a:pPr marL="342900" indent="-342900">
              <a:buFont typeface="Arial" panose="020B0604020202020204" pitchFamily="34" charset="0"/>
              <a:buChar char="•"/>
            </a:pPr>
            <a:r>
              <a:rPr lang="pl-PL" sz="2900" dirty="0" smtClean="0">
                <a:latin typeface="+mn-lt"/>
              </a:rPr>
              <a:t>szkoły</a:t>
            </a:r>
            <a:r>
              <a:rPr lang="pl-PL" sz="2900" dirty="0">
                <a:latin typeface="+mn-lt"/>
              </a:rPr>
              <a:t>, </a:t>
            </a:r>
          </a:p>
          <a:p>
            <a:pPr marL="342900" indent="-342900">
              <a:buFont typeface="Arial" panose="020B0604020202020204" pitchFamily="34" charset="0"/>
              <a:buChar char="•"/>
            </a:pPr>
            <a:r>
              <a:rPr lang="pl-PL" sz="2900" dirty="0" smtClean="0">
                <a:latin typeface="+mn-lt"/>
              </a:rPr>
              <a:t>placówki </a:t>
            </a:r>
            <a:r>
              <a:rPr lang="pl-PL" sz="2900" dirty="0">
                <a:latin typeface="+mn-lt"/>
              </a:rPr>
              <a:t>systemu oświaty, </a:t>
            </a:r>
          </a:p>
          <a:p>
            <a:pPr marL="342900" indent="-342900">
              <a:buFont typeface="Arial" panose="020B0604020202020204" pitchFamily="34" charset="0"/>
              <a:buChar char="•"/>
            </a:pPr>
            <a:r>
              <a:rPr lang="pl-PL" sz="2900" dirty="0" smtClean="0">
                <a:latin typeface="+mn-lt"/>
              </a:rPr>
              <a:t>inne </a:t>
            </a:r>
            <a:r>
              <a:rPr lang="pl-PL" sz="2900" dirty="0">
                <a:latin typeface="+mn-lt"/>
              </a:rPr>
              <a:t>jednostki organizacyjne systemu oświaty. </a:t>
            </a:r>
          </a:p>
          <a:p>
            <a:endParaRPr lang="pl-PL" sz="2000" dirty="0"/>
          </a:p>
          <a:p>
            <a:pPr marL="0" marR="0" lvl="0" indent="0" algn="just" defTabSz="914400" rtl="0" eaLnBrk="1" fontAlgn="base" latinLnBrk="0" hangingPunct="1">
              <a:lnSpc>
                <a:spcPct val="90000"/>
              </a:lnSpc>
              <a:spcBef>
                <a:spcPts val="1000"/>
              </a:spcBef>
              <a:spcAft>
                <a:spcPct val="0"/>
              </a:spcAft>
              <a:buClrTx/>
              <a:buSzTx/>
              <a:buFont typeface="Arial" charset="0"/>
              <a:buNone/>
              <a:tabLst/>
              <a:defRPr/>
            </a:pPr>
            <a:endParaRPr kumimoji="0" lang="pl-PL" sz="24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pl-PL" sz="2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4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400" b="1"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14" name="Grupa 13"/>
          <p:cNvGrpSpPr/>
          <p:nvPr/>
        </p:nvGrpSpPr>
        <p:grpSpPr>
          <a:xfrm>
            <a:off x="4052711" y="79022"/>
            <a:ext cx="5023556" cy="779247"/>
            <a:chOff x="4052711" y="79022"/>
            <a:chExt cx="5023556" cy="779247"/>
          </a:xfrm>
        </p:grpSpPr>
        <p:sp>
          <p:nvSpPr>
            <p:cNvPr id="15" name="Prostokąt 14">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6"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9</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2" name="Symbol zastępczy zawartości 2"/>
          <p:cNvSpPr txBox="1">
            <a:spLocks/>
          </p:cNvSpPr>
          <p:nvPr/>
        </p:nvSpPr>
        <p:spPr bwMode="auto">
          <a:xfrm>
            <a:off x="628650" y="2725738"/>
            <a:ext cx="7886700" cy="82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40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Symbol zastępczy zawartości 2"/>
          <p:cNvSpPr txBox="1">
            <a:spLocks/>
          </p:cNvSpPr>
          <p:nvPr/>
        </p:nvSpPr>
        <p:spPr bwMode="auto">
          <a:xfrm>
            <a:off x="103260" y="1210672"/>
            <a:ext cx="8569325" cy="511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2400" b="1" i="0"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2400" b="1" i="0" strike="noStrike" kern="1200" cap="none" spc="0" normalizeH="0" baseline="0" noProof="0" dirty="0" smtClean="0">
                <a:ln>
                  <a:noFill/>
                </a:ln>
                <a:solidFill>
                  <a:schemeClr val="tx1"/>
                </a:solidFill>
                <a:effectLst/>
                <a:uLnTx/>
                <a:uFillTx/>
                <a:latin typeface="+mn-lt"/>
                <a:ea typeface="+mn-ea"/>
                <a:cs typeface="+mn-cs"/>
              </a:rPr>
              <a:t>GRUPA DOCELOWA/OSTATECZNI ODBIORCY WSPARCIA</a:t>
            </a:r>
          </a:p>
          <a:p>
            <a:pPr marL="0" marR="0" lvl="0" indent="0" algn="just" defTabSz="914400" rtl="0" eaLnBrk="1" fontAlgn="base" latinLnBrk="0" hangingPunct="1">
              <a:lnSpc>
                <a:spcPct val="120000"/>
              </a:lnSpc>
              <a:spcBef>
                <a:spcPts val="1000"/>
              </a:spcBef>
              <a:spcAft>
                <a:spcPct val="0"/>
              </a:spcAft>
              <a:buClrTx/>
              <a:buSzTx/>
              <a:buFont typeface="Arial" charset="0"/>
              <a:buNone/>
              <a:tabLst/>
              <a:defRPr/>
            </a:pPr>
            <a:r>
              <a:rPr kumimoji="0" lang="pl-PL" b="0" i="0" u="none" strike="noStrike" kern="1200" cap="none" spc="0" normalizeH="0" baseline="0" noProof="0" dirty="0" smtClean="0">
                <a:ln>
                  <a:noFill/>
                </a:ln>
                <a:solidFill>
                  <a:schemeClr val="tx1"/>
                </a:solidFill>
                <a:effectLst/>
                <a:uLnTx/>
                <a:uFillTx/>
                <a:latin typeface="+mn-lt"/>
                <a:ea typeface="+mn-ea"/>
                <a:cs typeface="+mn-cs"/>
              </a:rPr>
              <a:t>Zgodnie z SZOOP RPO WD </a:t>
            </a:r>
            <a:r>
              <a:rPr kumimoji="0" lang="pl-PL" b="1" i="0" u="none" strike="noStrike" kern="1200" cap="none" spc="0" normalizeH="0" baseline="0" noProof="0" dirty="0" smtClean="0">
                <a:ln>
                  <a:noFill/>
                </a:ln>
                <a:solidFill>
                  <a:schemeClr val="tx1"/>
                </a:solidFill>
                <a:effectLst/>
                <a:uLnTx/>
                <a:uFillTx/>
                <a:latin typeface="+mn-lt"/>
                <a:ea typeface="+mn-ea"/>
                <a:cs typeface="+mn-cs"/>
              </a:rPr>
              <a:t>grupa docelowa/ostateczni odbiorcy wsparcia </a:t>
            </a:r>
            <a:r>
              <a:rPr kumimoji="0" lang="pl-PL" b="0" i="0" u="none" strike="noStrike" kern="1200" cap="none" spc="0" normalizeH="0" baseline="0" noProof="0" dirty="0" smtClean="0">
                <a:ln>
                  <a:noFill/>
                </a:ln>
                <a:solidFill>
                  <a:schemeClr val="tx1"/>
                </a:solidFill>
                <a:effectLst/>
                <a:uLnTx/>
                <a:uFillTx/>
                <a:latin typeface="+mn-lt"/>
                <a:ea typeface="+mn-ea"/>
                <a:cs typeface="+mn-cs"/>
              </a:rPr>
              <a:t>to:</a:t>
            </a:r>
          </a:p>
          <a:p>
            <a:endParaRPr lang="pl-PL" dirty="0">
              <a:latin typeface="+mn-lt"/>
            </a:endParaRPr>
          </a:p>
          <a:p>
            <a:pPr marL="285750" indent="-285750">
              <a:buFont typeface="Arial" panose="020B0604020202020204" pitchFamily="34" charset="0"/>
              <a:buChar char="•"/>
            </a:pPr>
            <a:r>
              <a:rPr lang="pl-PL" dirty="0">
                <a:latin typeface="+mn-lt"/>
              </a:rPr>
              <a:t>pracodawcy przedsiębiorstw przechodzących procesy restrukturyzacyjne oraz ich pracownicy w zakresie programów </a:t>
            </a:r>
            <a:r>
              <a:rPr lang="pl-PL" dirty="0" err="1">
                <a:latin typeface="+mn-lt"/>
              </a:rPr>
              <a:t>outplacementowych</a:t>
            </a:r>
            <a:r>
              <a:rPr lang="pl-PL" dirty="0">
                <a:latin typeface="+mn-lt"/>
              </a:rPr>
              <a:t>, przewidziani do zwolnienia lub zagrożeni zwolnieniem w zakresie programów </a:t>
            </a:r>
            <a:r>
              <a:rPr lang="pl-PL" dirty="0" err="1">
                <a:latin typeface="+mn-lt"/>
              </a:rPr>
              <a:t>outplacementowych</a:t>
            </a:r>
            <a:r>
              <a:rPr lang="pl-PL" dirty="0">
                <a:latin typeface="+mn-lt"/>
              </a:rPr>
              <a:t>,</a:t>
            </a:r>
          </a:p>
          <a:p>
            <a:pPr marL="285750" indent="-285750">
              <a:buFont typeface="Arial" panose="020B0604020202020204" pitchFamily="34" charset="0"/>
              <a:buChar char="•"/>
            </a:pPr>
            <a:endParaRPr lang="pl-PL" dirty="0">
              <a:latin typeface="+mn-lt"/>
            </a:endParaRPr>
          </a:p>
          <a:p>
            <a:pPr marL="285750" indent="-285750">
              <a:buFont typeface="Arial" panose="020B0604020202020204" pitchFamily="34" charset="0"/>
              <a:buChar char="•"/>
            </a:pPr>
            <a:r>
              <a:rPr lang="pl-PL" dirty="0">
                <a:latin typeface="+mn-lt"/>
              </a:rPr>
              <a:t>osoby zwolnione z zakładu pracy z przyczyn niedotyczących pracownika,</a:t>
            </a:r>
          </a:p>
          <a:p>
            <a:pPr marL="285750" indent="-285750">
              <a:buFont typeface="Arial" panose="020B0604020202020204" pitchFamily="34" charset="0"/>
              <a:buChar char="•"/>
            </a:pPr>
            <a:endParaRPr lang="pl-PL" dirty="0">
              <a:latin typeface="+mn-lt"/>
            </a:endParaRPr>
          </a:p>
          <a:p>
            <a:pPr marL="285750" indent="-285750">
              <a:buFont typeface="Arial" panose="020B0604020202020204" pitchFamily="34" charset="0"/>
              <a:buChar char="•"/>
            </a:pPr>
            <a:r>
              <a:rPr lang="pl-PL" dirty="0">
                <a:latin typeface="+mn-lt"/>
              </a:rPr>
              <a:t>osoby odchodzące z rolnictwa zamierzające podjąć zatrudnienie poza rolnictwem</a:t>
            </a:r>
            <a:r>
              <a:rPr lang="pl-PL" dirty="0" smtClean="0">
                <a:latin typeface="+mn-lt"/>
              </a:rPr>
              <a:t>.</a:t>
            </a:r>
          </a:p>
          <a:p>
            <a:endParaRPr kumimoji="0" lang="pl-PL" i="0" u="none" strike="noStrike" kern="1200" cap="none" spc="0" normalizeH="0" baseline="0" noProof="0" dirty="0">
              <a:ln>
                <a:noFill/>
              </a:ln>
              <a:solidFill>
                <a:schemeClr val="tx1"/>
              </a:solidFill>
              <a:effectLst/>
              <a:uLnTx/>
              <a:uFillTx/>
              <a:latin typeface="+mn-lt"/>
            </a:endParaRPr>
          </a:p>
          <a:p>
            <a:r>
              <a:rPr lang="pl-PL" dirty="0" smtClean="0">
                <a:latin typeface="+mn-lt"/>
              </a:rPr>
              <a:t>Zgodnie z zapisami RPO WD 2014-2020 wsparcie rozwojowe dla przedsiębiorstw nie jest udzielane dużym przedsiębiorstwom. Wsparcie rozwojowe na rzecz MŚP (w tym właścicieli przedsiębiorstw) będzie udzielane na zasadach podejścia popytowego w ramach Działania 8.6.</a:t>
            </a:r>
            <a:endParaRPr kumimoji="0" lang="pl-PL" i="0" u="none" strike="noStrike" kern="1200" cap="none" spc="0" normalizeH="0" baseline="0" noProof="0" dirty="0" smtClean="0">
              <a:ln>
                <a:noFill/>
              </a:ln>
              <a:solidFill>
                <a:schemeClr val="tx1"/>
              </a:solidFill>
              <a:effectLst/>
              <a:uLnTx/>
              <a:uFillTx/>
              <a:latin typeface="+mn-lt"/>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4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4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14" name="Grupa 13"/>
          <p:cNvGrpSpPr/>
          <p:nvPr/>
        </p:nvGrpSpPr>
        <p:grpSpPr>
          <a:xfrm>
            <a:off x="4052711" y="79022"/>
            <a:ext cx="5023556" cy="779247"/>
            <a:chOff x="4052711" y="79022"/>
            <a:chExt cx="5023556" cy="779247"/>
          </a:xfrm>
        </p:grpSpPr>
        <p:sp>
          <p:nvSpPr>
            <p:cNvPr id="15" name="Prostokąt 14">
              <a:extLst>
                <a:ext uri="{FF2B5EF4-FFF2-40B4-BE49-F238E27FC236}">
                  <a16:creationId xmlns:a16="http://schemas.microsoft.com/office/drawing/2014/main" xmlns="" id="{A5F85A91-38AE-844F-B181-B464E497DCCA}"/>
                </a:ext>
              </a:extLst>
            </p:cNvPr>
            <p:cNvSpPr/>
            <p:nvPr/>
          </p:nvSpPr>
          <p:spPr>
            <a:xfrm>
              <a:off x="4052711" y="79022"/>
              <a:ext cx="5023556" cy="77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6" name="Picture 2" descr="Obrazek zawiera 4 logotypy na białym tle - w kolejności od lewej strony: &#10;1. wspólny znak graficzny programów regionalnych i napisem Fundusze Europejskie Program Regionalny, &#10;2. flagę Polski i napis Rzeczpospolita Polska, &#10;3. herb Dolnego Śląska i napis Dolny Śląsk &#10;4. flagę Unii Europejskiej i napis Unia Europejska Europejski Fundusz Społeczny.">
              <a:extLst>
                <a:ext uri="{FF2B5EF4-FFF2-40B4-BE49-F238E27FC236}">
                  <a16:creationId xmlns:a16="http://schemas.microsoft.com/office/drawing/2014/main" xmlns="" id="{7BDFA1E8-88EA-9443-BEE7-8F779416118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36099" y="101911"/>
              <a:ext cx="4880770" cy="6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FunduszeEuropejskiePrezentacjaTemplat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unduszeEuropejskiePrezentacjaTemplate.potx" id="{E1C8E9E8-192D-4AF6-9B43-48AB8A3797D1}" vid="{41BC98EB-B254-48DE-A757-86CC93C6277F}"/>
    </a:ext>
  </a:extLst>
</a:theme>
</file>

<file path=ppt/theme/theme10.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frastruktura i Środowisko">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unduszeEuropejskiePrezentacjaTemplate.potx" id="{E1C8E9E8-192D-4AF6-9B43-48AB8A3797D1}" vid="{D7BFAF85-3AFF-408A-9214-9771CA74E33C}"/>
    </a:ext>
  </a:extLst>
</a:theme>
</file>

<file path=ppt/theme/theme3.xml><?xml version="1.0" encoding="utf-8"?>
<a:theme xmlns:a="http://schemas.openxmlformats.org/drawingml/2006/main" name="Inteligentny Rozwo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unduszeEuropejskiePrezentacjaTemplate.potx" id="{E1C8E9E8-192D-4AF6-9B43-48AB8A3797D1}" vid="{D7262E80-C742-4C3A-B4FD-B9DFB2A85E65}"/>
    </a:ext>
  </a:extLst>
</a:theme>
</file>

<file path=ppt/theme/theme4.xml><?xml version="1.0" encoding="utf-8"?>
<a:theme xmlns:a="http://schemas.openxmlformats.org/drawingml/2006/main" name="Rozwój Polski Wschodnie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unduszeEuropejskiePrezentacjaTemplate.potx" id="{E1C8E9E8-192D-4AF6-9B43-48AB8A3797D1}" vid="{5D6DABCB-300B-4583-9DC2-84BDBB033C22}"/>
    </a:ext>
  </a:extLst>
</a:theme>
</file>

<file path=ppt/theme/theme5.xml><?xml version="1.0" encoding="utf-8"?>
<a:theme xmlns:a="http://schemas.openxmlformats.org/drawingml/2006/main" name="Wiedza Edukacja Rozwo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unduszeEuropejskiePrezentacjaTemplate.potx" id="{E1C8E9E8-192D-4AF6-9B43-48AB8A3797D1}" vid="{53FA2FB3-9C38-4B68-A4DF-76B77B12EB81}"/>
    </a:ext>
  </a:extLst>
</a:theme>
</file>

<file path=ppt/theme/theme6.xml><?xml version="1.0" encoding="utf-8"?>
<a:theme xmlns:a="http://schemas.openxmlformats.org/drawingml/2006/main" name="Polska Cyfrowa">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unduszeEuropejskiePrezentacjaTemplate.potx" id="{E1C8E9E8-192D-4AF6-9B43-48AB8A3797D1}" vid="{A4A928A6-969B-40E6-93A8-BBEF1A2F6A09}"/>
    </a:ext>
  </a:extLst>
</a:theme>
</file>

<file path=ppt/theme/theme7.xml><?xml version="1.0" encoding="utf-8"?>
<a:theme xmlns:a="http://schemas.openxmlformats.org/drawingml/2006/main" name="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unduszeEuropejskiePrezentacjaTemplate.potx" id="{E1C8E9E8-192D-4AF6-9B43-48AB8A3797D1}" vid="{92000801-0B03-4AC3-8040-626073FD01A7}"/>
    </a:ext>
  </a:extLst>
</a:theme>
</file>

<file path=ppt/theme/theme8.xml><?xml version="1.0" encoding="utf-8"?>
<a:theme xmlns:a="http://schemas.openxmlformats.org/drawingml/2006/main" name="Pomoc Techniczna">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unduszeEuropejskiePrezentacjaTemplate.potx" id="{E1C8E9E8-192D-4AF6-9B43-48AB8A3797D1}" vid="{F455CDD5-C0D5-4F1E-9423-3AD99BE16955}"/>
    </a:ext>
  </a:extLst>
</a:theme>
</file>

<file path=ppt/theme/theme9.xml><?xml version="1.0" encoding="utf-8"?>
<a:theme xmlns:a="http://schemas.openxmlformats.org/drawingml/2006/main" name="1_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unduszeEuropejskiePrezentacjaTemplate.potx" id="{E1C8E9E8-192D-4AF6-9B43-48AB8A3797D1}" vid="{92000801-0B03-4AC3-8040-626073FD01A7}"/>
    </a:ext>
  </a:extLst>
</a:theme>
</file>

<file path=docProps/app.xml><?xml version="1.0" encoding="utf-8"?>
<Properties xmlns="http://schemas.openxmlformats.org/officeDocument/2006/extended-properties" xmlns:vt="http://schemas.openxmlformats.org/officeDocument/2006/docPropsVTypes">
  <Template>FunduszeEuropejskiePrezentacjaTemplate</Template>
  <TotalTime>13066</TotalTime>
  <Words>5084</Words>
  <Application>Microsoft Office PowerPoint</Application>
  <PresentationFormat>Pokaz na ekranie (4:3)</PresentationFormat>
  <Paragraphs>706</Paragraphs>
  <Slides>66</Slides>
  <Notes>34</Notes>
  <HiddenSlides>0</HiddenSlides>
  <MMClips>0</MMClips>
  <ScaleCrop>false</ScaleCrop>
  <HeadingPairs>
    <vt:vector size="4" baseType="variant">
      <vt:variant>
        <vt:lpstr>Motyw</vt:lpstr>
      </vt:variant>
      <vt:variant>
        <vt:i4>9</vt:i4>
      </vt:variant>
      <vt:variant>
        <vt:lpstr>Tytuły slajdów</vt:lpstr>
      </vt:variant>
      <vt:variant>
        <vt:i4>66</vt:i4>
      </vt:variant>
    </vt:vector>
  </HeadingPairs>
  <TitlesOfParts>
    <vt:vector size="75" baseType="lpstr">
      <vt:lpstr>FunduszeEuropejskiePrezentacjaTemplate</vt:lpstr>
      <vt:lpstr>Infrastruktura i Środowisko</vt:lpstr>
      <vt:lpstr>Inteligentny Rozwoj</vt:lpstr>
      <vt:lpstr>Rozwój Polski Wschodniej</vt:lpstr>
      <vt:lpstr>Wiedza Edukacja Rozwoj</vt:lpstr>
      <vt:lpstr>Polska Cyfrowa</vt:lpstr>
      <vt:lpstr>Programy Regionalne</vt:lpstr>
      <vt:lpstr>Pomoc Techniczna</vt:lpstr>
      <vt:lpstr>1_Programy Regionalne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Kryteria horyzontalne</vt:lpstr>
      <vt:lpstr>Realizacja zasad horyzontalnych Zasada równości szans kobiet i mężczyzn</vt:lpstr>
      <vt:lpstr>Realizacja zasad horyzontalnych Zasada równości szans i niedyskryminacji, w tym dostępności dla osób  z niepełnosprawnościami</vt:lpstr>
      <vt:lpstr>Realizacja zasad horyzontalnych Zasada równości szans i niedyskryminacji, w tym dostępności dla osób  z niepełnosprawnościami cd.</vt:lpstr>
      <vt:lpstr>Realizacja zasad horyzontalnych Zasada zrównoważonego rozwoju</vt:lpstr>
      <vt:lpstr>Realizacja zasad horyzontalnych Koncepcja „uniwersalnego projektowania”</vt:lpstr>
      <vt:lpstr> Mechanizm racjonalnych usprawnień </vt:lpstr>
      <vt:lpstr> Kryteria merytoryczne </vt:lpstr>
      <vt:lpstr>Kryteria merytoryczne ogólne – kryteria 1-10 </vt:lpstr>
      <vt:lpstr>Kryteria merytoryczne ogólne – kryterium 11 </vt:lpstr>
      <vt:lpstr>Kryterium merytoryczne specyficzne dla naboru</vt:lpstr>
      <vt:lpstr>Kryteria premiujące</vt:lpstr>
      <vt:lpstr>Prezentacja programu PowerPoint</vt:lpstr>
      <vt:lpstr>Prezentacja programu PowerPoint</vt:lpstr>
      <vt:lpstr>Prezentacja programu PowerPoint</vt:lpstr>
      <vt:lpstr>Prezentacja programu PowerPoint</vt:lpstr>
      <vt:lpstr>Kryterium etapu negocjacji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Nabór wniosków</vt:lpstr>
      <vt:lpstr>Nabór wniosków</vt:lpstr>
      <vt:lpstr>Prezentacja programu PowerPoint</vt:lpstr>
      <vt:lpstr>SOWA EFS RPDS  https://generator-efs.dwup.pl </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Zbigniew Ratajczak</dc:creator>
  <cp:lastModifiedBy>Agnieszka Kalita</cp:lastModifiedBy>
  <cp:revision>640</cp:revision>
  <cp:lastPrinted>2015-05-07T12:58:34Z</cp:lastPrinted>
  <dcterms:created xsi:type="dcterms:W3CDTF">2015-03-25T10:25:25Z</dcterms:created>
  <dcterms:modified xsi:type="dcterms:W3CDTF">2020-01-29T11:16:30Z</dcterms:modified>
</cp:coreProperties>
</file>