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theme/theme9.xml" ContentType="application/vnd.openxmlformats-officedocument.theme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10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  <p:sldMasterId id="2147483698" r:id="rId2"/>
    <p:sldMasterId id="2147483710" r:id="rId3"/>
    <p:sldMasterId id="2147483758" r:id="rId4"/>
    <p:sldMasterId id="2147483770" r:id="rId5"/>
    <p:sldMasterId id="2147483722" r:id="rId6"/>
    <p:sldMasterId id="2147483734" r:id="rId7"/>
    <p:sldMasterId id="2147483965" r:id="rId8"/>
    <p:sldMasterId id="2147483990" r:id="rId9"/>
    <p:sldMasterId id="2147484003" r:id="rId10"/>
    <p:sldMasterId id="2147484016" r:id="rId11"/>
  </p:sldMasterIdLst>
  <p:notesMasterIdLst>
    <p:notesMasterId r:id="rId82"/>
  </p:notesMasterIdLst>
  <p:handoutMasterIdLst>
    <p:handoutMasterId r:id="rId83"/>
  </p:handoutMasterIdLst>
  <p:sldIdLst>
    <p:sldId id="257" r:id="rId12"/>
    <p:sldId id="660" r:id="rId13"/>
    <p:sldId id="708" r:id="rId14"/>
    <p:sldId id="662" r:id="rId15"/>
    <p:sldId id="537" r:id="rId16"/>
    <p:sldId id="597" r:id="rId17"/>
    <p:sldId id="598" r:id="rId18"/>
    <p:sldId id="618" r:id="rId19"/>
    <p:sldId id="599" r:id="rId20"/>
    <p:sldId id="580" r:id="rId21"/>
    <p:sldId id="675" r:id="rId22"/>
    <p:sldId id="581" r:id="rId23"/>
    <p:sldId id="659" r:id="rId24"/>
    <p:sldId id="620" r:id="rId25"/>
    <p:sldId id="664" r:id="rId26"/>
    <p:sldId id="666" r:id="rId27"/>
    <p:sldId id="667" r:id="rId28"/>
    <p:sldId id="668" r:id="rId29"/>
    <p:sldId id="669" r:id="rId30"/>
    <p:sldId id="670" r:id="rId31"/>
    <p:sldId id="671" r:id="rId32"/>
    <p:sldId id="672" r:id="rId33"/>
    <p:sldId id="673" r:id="rId34"/>
    <p:sldId id="674" r:id="rId35"/>
    <p:sldId id="554" r:id="rId36"/>
    <p:sldId id="677" r:id="rId37"/>
    <p:sldId id="678" r:id="rId38"/>
    <p:sldId id="679" r:id="rId39"/>
    <p:sldId id="680" r:id="rId40"/>
    <p:sldId id="682" r:id="rId41"/>
    <p:sldId id="683" r:id="rId42"/>
    <p:sldId id="684" r:id="rId43"/>
    <p:sldId id="685" r:id="rId44"/>
    <p:sldId id="686" r:id="rId45"/>
    <p:sldId id="687" r:id="rId46"/>
    <p:sldId id="688" r:id="rId47"/>
    <p:sldId id="709" r:id="rId48"/>
    <p:sldId id="710" r:id="rId49"/>
    <p:sldId id="711" r:id="rId50"/>
    <p:sldId id="712" r:id="rId51"/>
    <p:sldId id="713" r:id="rId52"/>
    <p:sldId id="714" r:id="rId53"/>
    <p:sldId id="695" r:id="rId54"/>
    <p:sldId id="696" r:id="rId55"/>
    <p:sldId id="693" r:id="rId56"/>
    <p:sldId id="694" r:id="rId57"/>
    <p:sldId id="676" r:id="rId58"/>
    <p:sldId id="568" r:id="rId59"/>
    <p:sldId id="652" r:id="rId60"/>
    <p:sldId id="653" r:id="rId61"/>
    <p:sldId id="553" r:id="rId62"/>
    <p:sldId id="655" r:id="rId63"/>
    <p:sldId id="570" r:id="rId64"/>
    <p:sldId id="697" r:id="rId65"/>
    <p:sldId id="698" r:id="rId66"/>
    <p:sldId id="699" r:id="rId67"/>
    <p:sldId id="700" r:id="rId68"/>
    <p:sldId id="702" r:id="rId69"/>
    <p:sldId id="645" r:id="rId70"/>
    <p:sldId id="704" r:id="rId71"/>
    <p:sldId id="705" r:id="rId72"/>
    <p:sldId id="706" r:id="rId73"/>
    <p:sldId id="707" r:id="rId74"/>
    <p:sldId id="717" r:id="rId75"/>
    <p:sldId id="718" r:id="rId76"/>
    <p:sldId id="716" r:id="rId77"/>
    <p:sldId id="703" r:id="rId78"/>
    <p:sldId id="715" r:id="rId79"/>
    <p:sldId id="691" r:id="rId80"/>
    <p:sldId id="692" r:id="rId81"/>
  </p:sldIdLst>
  <p:sldSz cx="9144000" cy="6858000" type="screen4x3"/>
  <p:notesSz cx="6797675" cy="987425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kcja bez tytułu" id="{6AFC6BDA-362A-4A24-90B3-08BF083E9C67}">
          <p14:sldIdLst>
            <p14:sldId id="257"/>
            <p14:sldId id="660"/>
            <p14:sldId id="708"/>
            <p14:sldId id="662"/>
            <p14:sldId id="537"/>
            <p14:sldId id="597"/>
            <p14:sldId id="598"/>
            <p14:sldId id="618"/>
            <p14:sldId id="599"/>
            <p14:sldId id="580"/>
            <p14:sldId id="675"/>
            <p14:sldId id="581"/>
            <p14:sldId id="659"/>
            <p14:sldId id="620"/>
            <p14:sldId id="664"/>
            <p14:sldId id="666"/>
            <p14:sldId id="667"/>
            <p14:sldId id="668"/>
            <p14:sldId id="669"/>
            <p14:sldId id="670"/>
            <p14:sldId id="671"/>
            <p14:sldId id="672"/>
            <p14:sldId id="673"/>
            <p14:sldId id="674"/>
            <p14:sldId id="554"/>
            <p14:sldId id="677"/>
            <p14:sldId id="678"/>
            <p14:sldId id="679"/>
            <p14:sldId id="680"/>
            <p14:sldId id="682"/>
            <p14:sldId id="683"/>
            <p14:sldId id="684"/>
            <p14:sldId id="685"/>
            <p14:sldId id="686"/>
            <p14:sldId id="687"/>
            <p14:sldId id="688"/>
            <p14:sldId id="709"/>
            <p14:sldId id="710"/>
            <p14:sldId id="711"/>
            <p14:sldId id="712"/>
            <p14:sldId id="713"/>
            <p14:sldId id="714"/>
            <p14:sldId id="695"/>
            <p14:sldId id="696"/>
            <p14:sldId id="693"/>
            <p14:sldId id="694"/>
            <p14:sldId id="676"/>
            <p14:sldId id="568"/>
            <p14:sldId id="652"/>
            <p14:sldId id="653"/>
            <p14:sldId id="553"/>
            <p14:sldId id="655"/>
            <p14:sldId id="570"/>
            <p14:sldId id="697"/>
            <p14:sldId id="698"/>
            <p14:sldId id="699"/>
            <p14:sldId id="700"/>
            <p14:sldId id="702"/>
            <p14:sldId id="645"/>
            <p14:sldId id="704"/>
            <p14:sldId id="705"/>
            <p14:sldId id="706"/>
            <p14:sldId id="707"/>
            <p14:sldId id="717"/>
            <p14:sldId id="718"/>
            <p14:sldId id="716"/>
            <p14:sldId id="703"/>
            <p14:sldId id="715"/>
            <p14:sldId id="691"/>
            <p14:sldId id="692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00"/>
    <a:srgbClr val="FFB400"/>
    <a:srgbClr val="0033CC"/>
    <a:srgbClr val="1070A0"/>
    <a:srgbClr val="FF9900"/>
    <a:srgbClr val="FFB800"/>
    <a:srgbClr val="FBBA00"/>
    <a:srgbClr val="008000"/>
    <a:srgbClr val="FF9966"/>
    <a:srgbClr val="FFB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64" autoAdjust="0"/>
    <p:restoredTop sz="86346" autoAdjust="0"/>
  </p:normalViewPr>
  <p:slideViewPr>
    <p:cSldViewPr snapToGrid="0">
      <p:cViewPr varScale="1">
        <p:scale>
          <a:sx n="117" d="100"/>
          <a:sy n="117" d="100"/>
        </p:scale>
        <p:origin x="-16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-3354" y="-8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63" Type="http://schemas.openxmlformats.org/officeDocument/2006/relationships/slide" Target="slides/slide52.xml"/><Relationship Id="rId68" Type="http://schemas.openxmlformats.org/officeDocument/2006/relationships/slide" Target="slides/slide57.xml"/><Relationship Id="rId76" Type="http://schemas.openxmlformats.org/officeDocument/2006/relationships/slide" Target="slides/slide65.xml"/><Relationship Id="rId8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9" Type="http://schemas.openxmlformats.org/officeDocument/2006/relationships/slide" Target="slides/slide18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slide" Target="slides/slide47.xml"/><Relationship Id="rId66" Type="http://schemas.openxmlformats.org/officeDocument/2006/relationships/slide" Target="slides/slide55.xml"/><Relationship Id="rId74" Type="http://schemas.openxmlformats.org/officeDocument/2006/relationships/slide" Target="slides/slide63.xml"/><Relationship Id="rId79" Type="http://schemas.openxmlformats.org/officeDocument/2006/relationships/slide" Target="slides/slide68.xml"/><Relationship Id="rId8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0.xml"/><Relationship Id="rId82" Type="http://schemas.openxmlformats.org/officeDocument/2006/relationships/notesMaster" Target="notesMasters/notesMaster1.xml"/><Relationship Id="rId19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slide" Target="slides/slide45.xml"/><Relationship Id="rId64" Type="http://schemas.openxmlformats.org/officeDocument/2006/relationships/slide" Target="slides/slide53.xml"/><Relationship Id="rId69" Type="http://schemas.openxmlformats.org/officeDocument/2006/relationships/slide" Target="slides/slide58.xml"/><Relationship Id="rId77" Type="http://schemas.openxmlformats.org/officeDocument/2006/relationships/slide" Target="slides/slide66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72" Type="http://schemas.openxmlformats.org/officeDocument/2006/relationships/slide" Target="slides/slide61.xml"/><Relationship Id="rId80" Type="http://schemas.openxmlformats.org/officeDocument/2006/relationships/slide" Target="slides/slide69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slide" Target="slides/slide48.xml"/><Relationship Id="rId67" Type="http://schemas.openxmlformats.org/officeDocument/2006/relationships/slide" Target="slides/slide56.xml"/><Relationship Id="rId20" Type="http://schemas.openxmlformats.org/officeDocument/2006/relationships/slide" Target="slides/slide9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62" Type="http://schemas.openxmlformats.org/officeDocument/2006/relationships/slide" Target="slides/slide51.xml"/><Relationship Id="rId70" Type="http://schemas.openxmlformats.org/officeDocument/2006/relationships/slide" Target="slides/slide59.xml"/><Relationship Id="rId75" Type="http://schemas.openxmlformats.org/officeDocument/2006/relationships/slide" Target="slides/slide64.xml"/><Relationship Id="rId83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slide" Target="slides/slide46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60" Type="http://schemas.openxmlformats.org/officeDocument/2006/relationships/slide" Target="slides/slide49.xml"/><Relationship Id="rId65" Type="http://schemas.openxmlformats.org/officeDocument/2006/relationships/slide" Target="slides/slide54.xml"/><Relationship Id="rId73" Type="http://schemas.openxmlformats.org/officeDocument/2006/relationships/slide" Target="slides/slide62.xml"/><Relationship Id="rId78" Type="http://schemas.openxmlformats.org/officeDocument/2006/relationships/slide" Target="slides/slide67.xml"/><Relationship Id="rId81" Type="http://schemas.openxmlformats.org/officeDocument/2006/relationships/slide" Target="slides/slide70.xml"/><Relationship Id="rId86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1DB5-E1F9-4FB8-A2CC-9672718C73FA}" type="datetimeFigureOut">
              <a:rPr lang="pl-PL" smtClean="0"/>
              <a:pPr/>
              <a:t>2019-07-29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50EE3-86C3-4A86-857A-7E80D18E1865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0276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D708B6-522C-4A2E-8A4A-29650C96FAAA}" type="datetimeFigureOut">
              <a:rPr lang="pl-PL" smtClean="0"/>
              <a:pPr/>
              <a:t>2019-07-29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15D669-23D8-4A7B-BC26-4E562F24D5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713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Konkurs nr </a:t>
            </a:r>
          </a:p>
          <a:p>
            <a:r>
              <a:rPr lang="pl-PL" dirty="0"/>
              <a:t>RPDS.09.02.01-IP.02-02-361/19</a:t>
            </a:r>
          </a:p>
          <a:p>
            <a:r>
              <a:rPr lang="pl-PL" dirty="0"/>
              <a:t>Dostęp do wysokiej jakości usług społecznych </a:t>
            </a:r>
          </a:p>
          <a:p>
            <a:r>
              <a:rPr lang="pl-PL" dirty="0"/>
              <a:t>Działanie 9.2 RPO WD </a:t>
            </a:r>
            <a:r>
              <a:rPr lang="pl-PL" dirty="0" smtClean="0"/>
              <a:t>2014-2020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30327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377534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89452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>
                <a:solidFill>
                  <a:prstClr val="black"/>
                </a:solidFill>
              </a:rPr>
              <a:pPr/>
              <a:t>13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0504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37286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2845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15D669-23D8-4A7B-BC26-4E562F24D5B3}" type="slidenum">
              <a:rPr lang="pl-PL" smtClean="0"/>
              <a:pPr/>
              <a:t>61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082845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9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0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0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11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4007-10BC-4570-AA93-B89E2D8BD8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813309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64072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6010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342301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88816979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3645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19070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33256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8022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36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CB10A-05C1-42B5-946F-F83045E2D45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7301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27770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8235376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4725673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809716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950668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98449260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47442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06070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7716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980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10700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207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5244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29902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1343296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82856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04678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7500877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6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1125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1D940-65B5-4AE2-AB0B-1F88FBC6AA6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538237-5158-4B7C-930E-FBC22445600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B9133-8071-4CBC-823A-F3D446F4FD9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0A568-537E-4A22-BED5-9F9D14A2066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8B4EB-B886-488A-ABC8-E6987931656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9C5765-E626-43B3-AE77-138B601E1E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F09EE-7716-4C47-9D79-3D08789E2EC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AC407E-E079-4AC2-9751-F59A5AF8D3F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15888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DC2BC-767A-43C6-A595-C9AF32D85C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88" y="-114300"/>
            <a:ext cx="4659312" cy="115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7BED8C-F095-4274-B6BA-B7B0A7C1EE1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128B6-7CD0-461E-8145-5442C51BC9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B015-F115-47D3-9F03-3C31A981B7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5E7011-9940-4EEA-9D0C-8AE1E06E4DE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1962-776D-4ACF-A610-14A79AC1CD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FF113B-A332-4691-AC3C-50C64DFCCE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E9AFE-20A1-43EE-B94E-3ABBD5C0781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E54233-9982-4436-A8F5-B33DFB6B84C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167EC-C765-41C8-A9C6-5635F9AD787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1550" y="-136525"/>
            <a:ext cx="4248150" cy="1055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ABD90-DE26-46C3-ACBA-EC028CB11EF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7FDA-43C7-418D-B53B-C8BAFCB7DD5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33A653-65C5-4F62-9132-8CCC4C49FA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2663" y="-119063"/>
            <a:ext cx="4237037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57358-3123-49AF-B0A5-CF1357F5F50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DDC40-EB1E-4C59-A628-F04976F0591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4EEDB-ABCF-447F-ADDA-B89E3012FA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D31446-2E59-4E7D-B393-B4CA44AA962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BE0346-CCD7-4F55-A6FF-3454606796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F5138F-8CB9-4E55-9E74-7BEEC457515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AF419-C5A2-4015-898D-9B7E8CAC2E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9488" y="-149225"/>
            <a:ext cx="4183062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37087-E8FA-468F-98A7-E6E852F04A7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5EF3A-C6F6-43FB-BB43-0B325F11B5F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11829-D916-4251-8119-AA6463213B2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B284BA-E256-46CF-8F39-210A2938A53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FA370A-3F8D-4430-ADA7-E2C8D3E8E6B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A9654-46EF-46E0-886A-30D320B64E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A8C346-B7F5-4F95-B6A8-20C74B3F49A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B2D6A-F29F-496D-AEB5-02515193B01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CDDE7-3D29-453F-91C9-D10EF2658DC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A65CB-8FD5-4124-854D-C020F11ED14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4400" y="-139700"/>
            <a:ext cx="43005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00D58F-B6AD-46C0-88EC-D789B9E6A53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60A8B-0313-4CF7-AE4E-2221F9AA928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F0659-E524-4230-AFE4-B954867A52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362F1C-8F60-4402-9548-A21721D57D5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FE7929-50DD-462D-97EB-6559B25F8B7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46C40-8F77-4FC9-8B1F-BB521824F0D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E2202-13AB-4787-8FD1-3B0252620A0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8584D8-4175-4D06-A0AF-731ED0A32C1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2547D2-DC00-40F9-8A86-3D0C7D6618A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0EBA-8CB2-4374-9676-F3C851943DD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CBC89E-2689-461C-8D8C-887FFB67AFF8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FCE6B-E548-4458-BF4F-E80EC4B1053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r>
              <a:rPr lang="pl-PL" dirty="0" smtClean="0">
                <a:solidFill>
                  <a:schemeClr val="bg1"/>
                </a:solidFill>
              </a:rPr>
              <a:t>Kliknij, aby dodać tytuł prezentacji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6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dirty="0" smtClean="0"/>
              <a:t>Kliknij, aby dodać podtytuł</a:t>
            </a:r>
            <a:endParaRPr lang="pl-PL" dirty="0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434D4-CC02-4A9C-B3B0-5FBF485A08F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92887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588" y="288146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3372589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1137641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522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6884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35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58264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6079-F711-4BFC-897D-18FEF677686D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67707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3461E0-6814-4DE6-BB6B-FC3A09012AB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4216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4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-11113"/>
            <a:ext cx="4400550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DBF9E6-52F1-4FD5-9649-15F13D164B0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64258"/>
            <a:ext cx="2949178" cy="112908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264258"/>
            <a:ext cx="4629150" cy="45967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4"/>
            <a:ext cx="2949178" cy="34756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D3053-DE75-4BEF-B825-1FD8A44432C6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9289196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256306"/>
            <a:ext cx="2949178" cy="113703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256306"/>
            <a:ext cx="4629150" cy="460474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393343"/>
            <a:ext cx="2949178" cy="347564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485C62-56A6-42B5-BDFE-F9BE6B96A5E1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027" y="276975"/>
            <a:ext cx="4468411" cy="451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117756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-114300"/>
            <a:ext cx="4648200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Symbol zastępczy tekstu 7"/>
          <p:cNvSpPr>
            <a:spLocks noGrp="1"/>
          </p:cNvSpPr>
          <p:nvPr>
            <p:ph idx="10"/>
          </p:nvPr>
        </p:nvSpPr>
        <p:spPr>
          <a:xfrm>
            <a:off x="628650" y="4942115"/>
            <a:ext cx="7886700" cy="71233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552018724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4223742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98854" y="0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554193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Układ niestandardow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ytułu 1"/>
          <p:cNvSpPr txBox="1">
            <a:spLocks/>
          </p:cNvSpPr>
          <p:nvPr userDrawn="1"/>
        </p:nvSpPr>
        <p:spPr>
          <a:xfrm>
            <a:off x="628650" y="4833938"/>
            <a:ext cx="7886700" cy="922337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fontAlgn="auto">
              <a:spcAft>
                <a:spcPts val="0"/>
              </a:spcAft>
              <a:defRPr/>
            </a:pPr>
            <a:endParaRPr lang="pl-PL" dirty="0">
              <a:solidFill>
                <a:prstClr val="white"/>
              </a:solidFill>
            </a:endParaRPr>
          </a:p>
        </p:txBody>
      </p:sp>
      <p:sp>
        <p:nvSpPr>
          <p:cNvPr id="5" name="Symbol zastępczy tekstu 7"/>
          <p:cNvSpPr>
            <a:spLocks noGrp="1"/>
          </p:cNvSpPr>
          <p:nvPr>
            <p:ph idx="1"/>
          </p:nvPr>
        </p:nvSpPr>
        <p:spPr>
          <a:xfrm>
            <a:off x="628650" y="5756743"/>
            <a:ext cx="7886700" cy="420219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 algn="r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28650" y="4295750"/>
            <a:ext cx="7886700" cy="933450"/>
          </a:xfrm>
        </p:spPr>
        <p:txBody>
          <a:bodyPr/>
          <a:lstStyle>
            <a:lvl1pPr algn="r">
              <a:defRPr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73146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6128416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dirty="0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EE465-F5EC-48C4-A591-B285ABB30E5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41585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B52235-1339-48E5-A73B-3694FDF843BF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7951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E3DA2-F2E1-43B5-845A-70578D9EE94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28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041621"/>
            <a:ext cx="7886700" cy="850679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4A3CE9-C004-405F-8631-B620FE817014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4120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04817"/>
            <a:ext cx="7886700" cy="72063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815921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639833"/>
            <a:ext cx="3868340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815921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639833"/>
            <a:ext cx="3887391" cy="354983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8" name="Slide Number Placeholder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8659CA-EAEA-4456-89F7-C693B3BF9BFB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90944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107.xml"/><Relationship Id="rId7" Type="http://schemas.openxmlformats.org/officeDocument/2006/relationships/slideLayout" Target="../slideLayouts/slideLayout111.xml"/><Relationship Id="rId12" Type="http://schemas.openxmlformats.org/officeDocument/2006/relationships/slideLayout" Target="../slideLayouts/slideLayout116.xml"/><Relationship Id="rId2" Type="http://schemas.openxmlformats.org/officeDocument/2006/relationships/slideLayout" Target="../slideLayouts/slideLayout106.xml"/><Relationship Id="rId1" Type="http://schemas.openxmlformats.org/officeDocument/2006/relationships/slideLayout" Target="../slideLayouts/slideLayout105.xml"/><Relationship Id="rId6" Type="http://schemas.openxmlformats.org/officeDocument/2006/relationships/slideLayout" Target="../slideLayouts/slideLayout110.xml"/><Relationship Id="rId11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09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08.xml"/><Relationship Id="rId9" Type="http://schemas.openxmlformats.org/officeDocument/2006/relationships/slideLayout" Target="../slideLayouts/slideLayout113.xml"/><Relationship Id="rId14" Type="http://schemas.openxmlformats.org/officeDocument/2006/relationships/image" Target="../media/image30.jpe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2" Type="http://schemas.openxmlformats.org/officeDocument/2006/relationships/slideLayout" Target="../slideLayouts/slideLayout118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image" Target="../media/image30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image" Target="../media/image22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image" Target="../media/image27.jpeg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0.xml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image" Target="../media/image30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slideLayout" Target="../slideLayouts/slideLayout9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5" Type="http://schemas.openxmlformats.org/officeDocument/2006/relationships/image" Target="../media/image33.png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Relationship Id="rId14" Type="http://schemas.openxmlformats.org/officeDocument/2006/relationships/image" Target="../media/image30.jpe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image" Target="../media/image3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7071C2-305B-4462-9203-39719E4D27A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964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2544453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4005" r:id="rId2"/>
    <p:sldLayoutId id="2147484006" r:id="rId3"/>
    <p:sldLayoutId id="2147484007" r:id="rId4"/>
    <p:sldLayoutId id="2147484008" r:id="rId5"/>
    <p:sldLayoutId id="2147484009" r:id="rId6"/>
    <p:sldLayoutId id="2147484010" r:id="rId7"/>
    <p:sldLayoutId id="2147484011" r:id="rId8"/>
    <p:sldLayoutId id="2147484012" r:id="rId9"/>
    <p:sldLayoutId id="2147484013" r:id="rId10"/>
    <p:sldLayoutId id="2147484014" r:id="rId11"/>
    <p:sldLayoutId id="214748401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398200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  <p:sldLayoutId id="2147484018" r:id="rId2"/>
    <p:sldLayoutId id="2147484019" r:id="rId3"/>
    <p:sldLayoutId id="2147484020" r:id="rId4"/>
    <p:sldLayoutId id="2147484021" r:id="rId5"/>
    <p:sldLayoutId id="2147484022" r:id="rId6"/>
    <p:sldLayoutId id="2147484023" r:id="rId7"/>
    <p:sldLayoutId id="2147484024" r:id="rId8"/>
    <p:sldLayoutId id="2147484025" r:id="rId9"/>
    <p:sldLayoutId id="2147484026" r:id="rId10"/>
    <p:sldLayoutId id="2147484027" r:id="rId11"/>
    <p:sldLayoutId id="214748402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E3D227-65F5-41D6-9FF0-CB91992D9D0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6" r:id="rId2"/>
    <p:sldLayoutId id="2147483887" r:id="rId3"/>
    <p:sldLayoutId id="2147483888" r:id="rId4"/>
    <p:sldLayoutId id="2147483889" r:id="rId5"/>
    <p:sldLayoutId id="2147483890" r:id="rId6"/>
    <p:sldLayoutId id="2147483891" r:id="rId7"/>
    <p:sldLayoutId id="2147483892" r:id="rId8"/>
    <p:sldLayoutId id="2147483893" r:id="rId9"/>
    <p:sldLayoutId id="2147483894" r:id="rId10"/>
    <p:sldLayoutId id="2147483895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983C021-3010-4D38-B0AE-05F7B4107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897" r:id="rId2"/>
    <p:sldLayoutId id="2147483898" r:id="rId3"/>
    <p:sldLayoutId id="2147483899" r:id="rId4"/>
    <p:sldLayoutId id="2147483900" r:id="rId5"/>
    <p:sldLayoutId id="2147483901" r:id="rId6"/>
    <p:sldLayoutId id="2147483902" r:id="rId7"/>
    <p:sldLayoutId id="2147483903" r:id="rId8"/>
    <p:sldLayoutId id="2147483904" r:id="rId9"/>
    <p:sldLayoutId id="2147483905" r:id="rId10"/>
    <p:sldLayoutId id="2147483906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B28F23A-CBF3-4888-95E0-3BE0338B7A4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4186C02-8285-4183-8CE5-567C165FE02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8" r:id="rId1"/>
    <p:sldLayoutId id="2147483919" r:id="rId2"/>
    <p:sldLayoutId id="2147483920" r:id="rId3"/>
    <p:sldLayoutId id="2147483921" r:id="rId4"/>
    <p:sldLayoutId id="2147483922" r:id="rId5"/>
    <p:sldLayoutId id="2147483923" r:id="rId6"/>
    <p:sldLayoutId id="2147483924" r:id="rId7"/>
    <p:sldLayoutId id="2147483925" r:id="rId8"/>
    <p:sldLayoutId id="2147483926" r:id="rId9"/>
    <p:sldLayoutId id="2147483927" r:id="rId10"/>
    <p:sldLayoutId id="2147483928" r:id="rId11"/>
    <p:sldLayoutId id="2147483929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D58C33E-ADAB-48A0-8B9B-17F11763043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42" r:id="rId2"/>
    <p:sldLayoutId id="2147483943" r:id="rId3"/>
    <p:sldLayoutId id="2147483944" r:id="rId4"/>
    <p:sldLayoutId id="2147483945" r:id="rId5"/>
    <p:sldLayoutId id="2147483946" r:id="rId6"/>
    <p:sldLayoutId id="2147483947" r:id="rId7"/>
    <p:sldLayoutId id="2147483948" r:id="rId8"/>
    <p:sldLayoutId id="2147483949" r:id="rId9"/>
    <p:sldLayoutId id="2147483950" r:id="rId10"/>
    <p:sldLayoutId id="2147483951" r:id="rId11"/>
    <p:sldLayoutId id="2147483952" r:id="rId12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107" b="-30590"/>
          <a:stretch/>
        </p:blipFill>
        <p:spPr bwMode="auto">
          <a:xfrm>
            <a:off x="4572000" y="98853"/>
            <a:ext cx="4411362" cy="7537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</p:pic>
    </p:spTree>
    <p:extLst>
      <p:ext uri="{BB962C8B-B14F-4D97-AF65-F5344CB8AC3E}">
        <p14:creationId xmlns:p14="http://schemas.microsoft.com/office/powerpoint/2010/main" val="101968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  <p:sldLayoutId id="214748397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58850"/>
            <a:ext cx="7886700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2463800"/>
            <a:ext cx="7886700" cy="371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765B23-C968-43EA-AA3A-412F9C20CECC}" type="slidenum">
              <a:rPr lang="pl-PL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116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228600" indent="-22860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6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8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http://sowa.britenet.com.pl/SOWA_WR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4.xml"/><Relationship Id="rId4" Type="http://schemas.openxmlformats.org/officeDocument/2006/relationships/image" Target="../media/image36.png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wroclaw.dwup@dwup.pl" TargetMode="External"/><Relationship Id="rId1" Type="http://schemas.openxmlformats.org/officeDocument/2006/relationships/slideLayout" Target="../slideLayouts/slideLayout8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mailto:promocja@dwup.pl" TargetMode="External"/><Relationship Id="rId1" Type="http://schemas.openxmlformats.org/officeDocument/2006/relationships/slideLayout" Target="../slideLayouts/slideLayout8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 descr="Pomarańczowy prostokąt, stanowiący tło pod tytułe prezentacji" title="Pomarańczowe tło"/>
          <p:cNvSpPr/>
          <p:nvPr/>
        </p:nvSpPr>
        <p:spPr>
          <a:xfrm>
            <a:off x="1110343" y="5029200"/>
            <a:ext cx="7396843" cy="563336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4" descr="Pomarańczowy prostokąt stanowiący tło pod obrazkiem z logotypami" title="Pomarańczowy prostokąt"/>
          <p:cNvSpPr/>
          <p:nvPr/>
        </p:nvSpPr>
        <p:spPr>
          <a:xfrm>
            <a:off x="101697" y="97969"/>
            <a:ext cx="5445579" cy="963383"/>
          </a:xfrm>
          <a:prstGeom prst="rect">
            <a:avLst/>
          </a:prstGeom>
          <a:solidFill>
            <a:srgbClr val="FFB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dtytuł 2"/>
          <p:cNvSpPr txBox="1">
            <a:spLocks/>
          </p:cNvSpPr>
          <p:nvPr/>
        </p:nvSpPr>
        <p:spPr bwMode="auto">
          <a:xfrm>
            <a:off x="1045903" y="6445188"/>
            <a:ext cx="7886700" cy="30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sz="1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Wrocław, 25 lipca 2019 r.</a:t>
            </a:r>
          </a:p>
          <a:p>
            <a:endParaRPr lang="pl-PL" b="1" i="1" dirty="0" smtClean="0">
              <a:solidFill>
                <a:schemeClr val="tx1"/>
              </a:solidFill>
            </a:endParaRPr>
          </a:p>
          <a:p>
            <a:endParaRPr lang="pl-PL" dirty="0"/>
          </a:p>
        </p:txBody>
      </p:sp>
      <p:sp>
        <p:nvSpPr>
          <p:cNvPr id="7" name="Symbol zastępczy zawartości 6"/>
          <p:cNvSpPr>
            <a:spLocks noGrp="1"/>
          </p:cNvSpPr>
          <p:nvPr>
            <p:ph idx="1"/>
          </p:nvPr>
        </p:nvSpPr>
        <p:spPr>
          <a:xfrm>
            <a:off x="971550" y="4422662"/>
            <a:ext cx="7886700" cy="1776412"/>
          </a:xfrm>
        </p:spPr>
        <p:txBody>
          <a:bodyPr>
            <a:normAutofit fontScale="92500" lnSpcReduction="10000"/>
          </a:bodyPr>
          <a:lstStyle/>
          <a:p>
            <a:r>
              <a:rPr lang="pl-PL" b="1" dirty="0">
                <a:solidFill>
                  <a:schemeClr val="tx1"/>
                </a:solidFill>
              </a:rPr>
              <a:t>Konkurs nr </a:t>
            </a:r>
          </a:p>
          <a:p>
            <a:r>
              <a:rPr lang="pl-PL" b="1" dirty="0">
                <a:solidFill>
                  <a:schemeClr val="tx1"/>
                </a:solidFill>
              </a:rPr>
              <a:t>RPDS.09.02.01-IP.02-02-361/19</a:t>
            </a:r>
          </a:p>
          <a:p>
            <a:r>
              <a:rPr lang="pl-PL" b="1" dirty="0">
                <a:solidFill>
                  <a:schemeClr val="tx1"/>
                </a:solidFill>
              </a:rPr>
              <a:t>Dostęp do wysokiej jakości usług społecznych </a:t>
            </a:r>
          </a:p>
          <a:p>
            <a:r>
              <a:rPr lang="pl-PL" b="1" dirty="0">
                <a:solidFill>
                  <a:schemeClr val="tx1"/>
                </a:solidFill>
              </a:rPr>
              <a:t>Działanie 9.2 RPO WD 2014-2020</a:t>
            </a:r>
          </a:p>
          <a:p>
            <a:endParaRPr lang="pl-PL" dirty="0"/>
          </a:p>
        </p:txBody>
      </p:sp>
      <p:pic>
        <p:nvPicPr>
          <p:cNvPr id="10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63" y="199785"/>
            <a:ext cx="5318246" cy="75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661308" y="1802493"/>
            <a:ext cx="7886700" cy="4500336"/>
          </a:xfrm>
        </p:spPr>
        <p:txBody>
          <a:bodyPr/>
          <a:lstStyle/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samorządu terytorialnego, ich związki </a:t>
            </a:r>
            <a:b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 stowarzyszenia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organizacyjne j.s.t.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jednostki organizacyjne pomocy społecznej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organizacje pozarządowe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podmioty prowadzące działalność w obszarze pomocy społecznej oraz systemu wspierania rodziny i pieczy zastępczej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podmioty ekonomii społecznej oraz przedsiębiorstwa społeczne</a:t>
            </a:r>
          </a:p>
          <a:p>
            <a:r>
              <a:rPr lang="pl-PL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kościoły, związki wyznaniowe oraz osoby prawne kościołów i związków wyznaniowych</a:t>
            </a:r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739321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Kto może składać wnioski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10</a:t>
            </a:fld>
            <a:endParaRPr lang="pl-PL"/>
          </a:p>
        </p:txBody>
      </p:sp>
      <p:pic>
        <p:nvPicPr>
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05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ymbol zastępczy zawartości 2"/>
          <p:cNvSpPr>
            <a:spLocks noGrp="1"/>
          </p:cNvSpPr>
          <p:nvPr>
            <p:ph idx="1"/>
          </p:nvPr>
        </p:nvSpPr>
        <p:spPr>
          <a:xfrm>
            <a:off x="616660" y="1915866"/>
            <a:ext cx="7886700" cy="4460441"/>
          </a:xfrm>
        </p:spPr>
        <p:txBody>
          <a:bodyPr/>
          <a:lstStyle/>
          <a:p>
            <a:pPr marL="360000" indent="-288000">
              <a:lnSpc>
                <a:spcPct val="110000"/>
              </a:lnSpc>
              <a:spcBef>
                <a:spcPts val="6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W części </a:t>
            </a:r>
            <a:r>
              <a:rPr lang="pl-PL" sz="1750" b="1" spc="30" dirty="0">
                <a:latin typeface="Arial" panose="020B0604020202020204" pitchFamily="34" charset="0"/>
                <a:cs typeface="Arial" panose="020B0604020202020204" pitchFamily="34" charset="0"/>
              </a:rPr>
              <a:t>Wnioskodawca/Beneficjent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 należy wpisać nazwę Wnioskodawcy, 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tj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. jednostki 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posiadającej 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osobowość prawną 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np. jednostki samorządu terytorialnego  - Gminy, Powiatu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sz="175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288000">
              <a:lnSpc>
                <a:spcPct val="110000"/>
              </a:lnSpc>
              <a:spcBef>
                <a:spcPts val="6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Dane Wnioskodawcy: dane jednostki 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posiadającej 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osobowość 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prawną</a:t>
            </a:r>
            <a:endParaRPr lang="pl-PL" sz="175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indent="-288000">
              <a:lnSpc>
                <a:spcPct val="110000"/>
              </a:lnSpc>
              <a:spcBef>
                <a:spcPts val="6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50" b="1" spc="30" dirty="0">
                <a:latin typeface="Arial" panose="020B0604020202020204" pitchFamily="34" charset="0"/>
                <a:cs typeface="Arial" panose="020B0604020202020204" pitchFamily="34" charset="0"/>
              </a:rPr>
              <a:t>pkt 2.11 Inne podmioty zaangażowane w realizację projektu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 należy zamieścić dane jednostki organizacyjnej, która będzie realizowała projekt (poprzez wybranie z listy rozwijanej po ich wcześniejszym uzupełnieniu w części Partnerzy /Inne podmioty), </a:t>
            </a:r>
          </a:p>
          <a:p>
            <a:pPr marL="360000" indent="-288000">
              <a:lnSpc>
                <a:spcPct val="110000"/>
              </a:lnSpc>
              <a:spcBef>
                <a:spcPts val="6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Osoba uprawniona do podejmowania decyzji wiążących w imieniu Wnioskodawcy 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(jednostki 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posiadającej osobowość 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prawną) może 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umocować kierownika jednostki organizacyjnej 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nie posiadającej osobowości prawnej do 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podpisania wniosku 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podstawie pełnomocnictwa/ upoważnienia/ uchwały właściwego organu (skan dokumentu należy 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dołączyć 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wniosku w </a:t>
            </a:r>
            <a:r>
              <a:rPr lang="pl-PL" sz="1750" spc="30" dirty="0">
                <a:latin typeface="Arial" panose="020B0604020202020204" pitchFamily="34" charset="0"/>
                <a:cs typeface="Arial" panose="020B0604020202020204" pitchFamily="34" charset="0"/>
              </a:rPr>
              <a:t>części </a:t>
            </a:r>
            <a:r>
              <a:rPr lang="pl-PL" sz="17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Załączniki)</a:t>
            </a:r>
            <a:endParaRPr lang="pl-PL" sz="175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11558" y="972354"/>
            <a:ext cx="7886700" cy="970746"/>
          </a:xfrm>
        </p:spPr>
        <p:txBody>
          <a:bodyPr/>
          <a:lstStyle/>
          <a:p>
            <a:r>
              <a:rPr lang="pl-PL" sz="2400" b="1" dirty="0" smtClean="0"/>
              <a:t>WNIOSKODAWCA – </a:t>
            </a:r>
            <a:r>
              <a:rPr lang="pl-PL" sz="2000" b="1" dirty="0" smtClean="0"/>
              <a:t>jak to zapisać we wniosku w przypadku jednostek organizacyjnych Wnioskodawcy nie mających osobowości prawnej?</a:t>
            </a:r>
            <a:endParaRPr lang="pl-PL" sz="20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248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74802" y="1743573"/>
            <a:ext cx="8568952" cy="3775484"/>
          </a:xfrm>
        </p:spPr>
        <p:txBody>
          <a:bodyPr>
            <a:noAutofit/>
          </a:bodyPr>
          <a:lstStyle/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osoby zagrożone ubóstwem lub wykluczeniem społecznym w tym osoby pozostające bez zatrudnienia wymagające w pierwszej kolejności aktywizacji społecznej; 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otoczenie osób wykluczonych bądź zagrożonych ubóstwem lub wykluczeniem społecznym;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2000" spc="3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osoby zawodowo świadczące usługi opiekuńcze  </a:t>
            </a:r>
            <a:br>
              <a:rPr lang="pl-PL" sz="2000" spc="3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spc="3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asystenckie oraz kandydaci do świadczenia tych usług;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2000" spc="3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opiekunowie faktyczni osób niesamodzielnych.</a:t>
            </a: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u="sng" dirty="0"/>
              <a:t>Grupa docelowa/ostateczni odbiorcy wsparcia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00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wiazda 32-ramienna 1"/>
          <p:cNvSpPr/>
          <p:nvPr/>
        </p:nvSpPr>
        <p:spPr>
          <a:xfrm>
            <a:off x="4604886" y="2554808"/>
            <a:ext cx="4385291" cy="3707199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Zalecamy zakończenie realizacji projektu </a:t>
            </a:r>
          </a:p>
          <a:p>
            <a:pPr algn="ctr"/>
            <a:r>
              <a:rPr lang="pl-PL" sz="2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nie później niż 30 czerwca </a:t>
            </a:r>
          </a:p>
          <a:p>
            <a:pPr algn="ctr"/>
            <a:r>
              <a:rPr lang="pl-PL" sz="2400" b="1" dirty="0" smtClean="0">
                <a:ln w="1905">
                  <a:solidFill>
                    <a:srgbClr val="FFFF00"/>
                  </a:solidFill>
                </a:ln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2023  r.</a:t>
            </a:r>
            <a:endParaRPr lang="pl-PL" sz="2400" b="1" dirty="0">
              <a:ln w="1905">
                <a:solidFill>
                  <a:srgbClr val="FFFF00"/>
                </a:solidFill>
              </a:ln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Prostokąt zaokrąglony 5"/>
          <p:cNvSpPr/>
          <p:nvPr/>
        </p:nvSpPr>
        <p:spPr>
          <a:xfrm>
            <a:off x="304292" y="1656737"/>
            <a:ext cx="4235280" cy="291411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2000" dirty="0">
                <a:solidFill>
                  <a:prstClr val="white"/>
                </a:solidFill>
              </a:rPr>
              <a:t>ZALECAMY</a:t>
            </a:r>
          </a:p>
          <a:p>
            <a:pPr algn="ctr"/>
            <a:r>
              <a:rPr lang="pl-PL" sz="2000" dirty="0">
                <a:solidFill>
                  <a:prstClr val="white"/>
                </a:solidFill>
              </a:rPr>
              <a:t>ROZPOCZĘCIE REALIZACJI </a:t>
            </a:r>
            <a:r>
              <a:rPr lang="pl-PL" sz="2000" dirty="0" smtClean="0">
                <a:solidFill>
                  <a:prstClr val="white"/>
                </a:solidFill>
              </a:rPr>
              <a:t>PROJEKTU: </a:t>
            </a:r>
            <a:endParaRPr lang="pl-PL" sz="2000" dirty="0">
              <a:solidFill>
                <a:prstClr val="white"/>
              </a:solidFill>
            </a:endParaRP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/>
                </a:solidFill>
              </a:rPr>
              <a:t>nie wcześniej niż </a:t>
            </a:r>
            <a:r>
              <a:rPr lang="pl-PL" sz="2000" dirty="0" smtClean="0">
                <a:solidFill>
                  <a:prstClr val="white"/>
                </a:solidFill>
              </a:rPr>
              <a:t>kwiecień 2020 </a:t>
            </a:r>
            <a:r>
              <a:rPr lang="pl-PL" sz="2000" dirty="0">
                <a:solidFill>
                  <a:prstClr val="white"/>
                </a:solidFill>
              </a:rPr>
              <a:t>r.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pl-PL" sz="2000" dirty="0">
                <a:solidFill>
                  <a:prstClr val="white"/>
                </a:solidFill>
              </a:rPr>
              <a:t>nie później niż </a:t>
            </a:r>
            <a:r>
              <a:rPr lang="pl-PL" sz="2000" dirty="0" smtClean="0">
                <a:solidFill>
                  <a:prstClr val="white"/>
                </a:solidFill>
              </a:rPr>
              <a:t>III kw. 2020 </a:t>
            </a:r>
            <a:r>
              <a:rPr lang="pl-PL" sz="2000" dirty="0">
                <a:solidFill>
                  <a:prstClr val="white"/>
                </a:solidFill>
              </a:rPr>
              <a:t>r. </a:t>
            </a:r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2887"/>
          </a:xfrm>
        </p:spPr>
        <p:txBody>
          <a:bodyPr/>
          <a:lstStyle/>
          <a:p>
            <a:pPr algn="ctr">
              <a:buNone/>
            </a:pPr>
            <a:r>
              <a:rPr lang="pl-PL" sz="2800" b="1" dirty="0" smtClean="0"/>
              <a:t>Okres realizacji projektu</a:t>
            </a:r>
            <a:endParaRPr lang="pl-PL" sz="2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8550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1318" y="1452785"/>
            <a:ext cx="7886700" cy="4832269"/>
          </a:xfrm>
          <a:noFill/>
        </p:spPr>
        <p:txBody>
          <a:bodyPr/>
          <a:lstStyle/>
          <a:p>
            <a:pPr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ocena formalna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(ocena kryteriów formalnych i szczegółowych kryteriów dostępu)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oraz weryfikacja wymogów formalnych – 21 dni</a:t>
            </a:r>
          </a:p>
          <a:p>
            <a:pPr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ocena merytoryczna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(ocena kryteriów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horyzontalnych, merytorycznych i premiujących)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– 60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457200" lvl="1" indent="0">
              <a:buNone/>
            </a:pP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Termin ten nie obejmuje nie obejmuje dodatkowych czynności, które muszą zostać wykonane, </a:t>
            </a:r>
            <a:r>
              <a:rPr lang="pl-PL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aby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etap konkursu mógł zostać rozstrzygnięty</a:t>
            </a:r>
          </a:p>
          <a:p>
            <a:pPr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negocjacje – 40 dni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niespełniający któregokolwiek z kryteriów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weryfikowanych na wcześniejszym etapie nie zostanie zakwalifikowany do kolejnego etapu.</a:t>
            </a:r>
          </a:p>
          <a:p>
            <a:pPr marL="0" indent="0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Negocjacje prowadzone są tylko z Wnioskodawcami, którzy spełnili kryterium minimalnych wymagań, do wyczerpania kwoty środków przeznaczonych na konkurs.</a:t>
            </a:r>
          </a:p>
          <a:p>
            <a:pPr marL="0" indent="0"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Cała ścieżka wyboru projektu od zakończenia naboru w ramach danego etapu konkursu do jego rozstrzygnięcia wyniesie maksymalnie 150 dni.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7939"/>
          </a:xfrm>
        </p:spPr>
        <p:txBody>
          <a:bodyPr/>
          <a:lstStyle/>
          <a:p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Etapy oceny wniosków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3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467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710293" y="3212193"/>
            <a:ext cx="7886700" cy="665843"/>
          </a:xfrm>
        </p:spPr>
        <p:txBody>
          <a:bodyPr/>
          <a:lstStyle/>
          <a:p>
            <a:pPr algn="ctr"/>
            <a:r>
              <a:rPr lang="pl-PL" altLang="pl-PL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Zestaw kryteriów </a:t>
            </a:r>
            <a:r>
              <a:rPr lang="pl-PL" altLang="pl-PL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oceny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15</a:t>
            </a:fld>
            <a:endParaRPr lang="pl-PL"/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70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36814" y="1941287"/>
            <a:ext cx="7886700" cy="4377870"/>
          </a:xfrm>
        </p:spPr>
        <p:txBody>
          <a:bodyPr/>
          <a:lstStyle/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  <a:t>8 kryteriów formalnych ogólnych oraz 3 kryteria formalne specyficzne dla konkursu.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  <a:t>Część z nich  jest weryfikowana na podstawie oświadczeń wpisanych </a:t>
            </a:r>
            <a:b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  <a:t>na stałe w części wniosku Oświadczenia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  <a:t>Przesłanie elektronicznej wersji  wniosku </a:t>
            </a:r>
            <a:b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 </a:t>
            </a:r>
            <a: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  <a:t>instytucji organizującej konkurs w ramach naboru w systemie SOWA EFS RPDS oznacza równocześnie złożenie wszystkich zawartych </a:t>
            </a:r>
            <a:r>
              <a:rPr lang="pl-PL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we </a:t>
            </a:r>
            <a:r>
              <a:rPr lang="pl-PL" spc="30" dirty="0">
                <a:latin typeface="Arial" panose="020B0604020202020204" pitchFamily="34" charset="0"/>
                <a:cs typeface="Arial" panose="020B0604020202020204" pitchFamily="34" charset="0"/>
              </a:rPr>
              <a:t>wniosku oświadczeń.</a:t>
            </a:r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636814" y="1122136"/>
            <a:ext cx="7886700" cy="608693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11 kryteriów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formalnych</a:t>
            </a:r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16</a:t>
            </a:fld>
            <a:endParaRPr lang="pl-PL"/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10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689956" y="1885950"/>
            <a:ext cx="7747462" cy="45638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>
              <a:lnSpc>
                <a:spcPct val="100000"/>
              </a:lnSpc>
              <a:buNone/>
            </a:pPr>
            <a:r>
              <a:rPr lang="pl-PL" sz="1600" spc="30" dirty="0">
                <a:solidFill>
                  <a:schemeClr val="tx1"/>
                </a:solidFill>
              </a:rPr>
              <a:t>W ramach tego kryterium </a:t>
            </a:r>
            <a:r>
              <a:rPr lang="pl-PL" sz="1600" spc="30" dirty="0" smtClean="0">
                <a:solidFill>
                  <a:schemeClr val="tx1"/>
                </a:solidFill>
              </a:rPr>
              <a:t>sprawdzane </a:t>
            </a:r>
            <a:r>
              <a:rPr lang="pl-PL" sz="1600" spc="30" dirty="0">
                <a:solidFill>
                  <a:schemeClr val="tx1"/>
                </a:solidFill>
              </a:rPr>
              <a:t>będzie czy wybór partnerów został dokonany w sposób prawidłowy, to znaczy: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wybór partnerów został dokonany </a:t>
            </a:r>
            <a:r>
              <a:rPr lang="pl-PL" sz="1600" spc="3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przed dniem złożenia wniosku </a:t>
            </a: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dofinansowanie,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jeśli inicjującym projekt partnerski jest podmiot, o którym mowa w art. 3 ust. 1 ustawy z dnia 29 stycznia 2004 r. - Prawo zamówień publicznych, sprawdzane jest czy wybór partnerów spośród podmiotów innych </a:t>
            </a: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niż </a:t>
            </a: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wymienione w art. 3 ust. 1 pkt 1-3a tej ustawy, został dokonany </a:t>
            </a: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zachowaniem zasady przejrzystości i równego traktowania, </a:t>
            </a: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szczególności zgodnie z zasadami określonymi w art. 33 ust. 2 ustawy z dnia 11 lipca 2014 r. o zasadach realizacji programów </a:t>
            </a: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zakresie polityki spójności finansowanych w perspektywie finansowej 2014–2020.</a:t>
            </a:r>
          </a:p>
          <a:p>
            <a:pPr marL="171450" indent="-17145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pl-PL" sz="1600" spc="30" dirty="0">
              <a:solidFill>
                <a:schemeClr val="tx1"/>
              </a:solidFill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1600" spc="30" dirty="0">
                <a:solidFill>
                  <a:schemeClr val="tx1"/>
                </a:solidFill>
              </a:rPr>
              <a:t>Kryterium będzie weryfikowane na podstawie zapisów wniosku </a:t>
            </a:r>
            <a:r>
              <a:rPr lang="pl-PL" sz="1600" spc="30" dirty="0" smtClean="0">
                <a:solidFill>
                  <a:schemeClr val="tx1"/>
                </a:solidFill>
              </a:rPr>
              <a:t>o </a:t>
            </a:r>
            <a:r>
              <a:rPr lang="pl-PL" sz="1600" spc="30" dirty="0">
                <a:solidFill>
                  <a:schemeClr val="tx1"/>
                </a:solidFill>
              </a:rPr>
              <a:t>dofinansowanie oraz dokumentów załączonych do wniosku.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39445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1</a:t>
            </a:r>
            <a:r>
              <a:rPr lang="pl-PL" sz="1800" dirty="0" smtClean="0"/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 – kryterium 1</a:t>
            </a:r>
            <a:endParaRPr lang="pl-PL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8659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zaokrąglony 4"/>
          <p:cNvSpPr/>
          <p:nvPr/>
        </p:nvSpPr>
        <p:spPr>
          <a:xfrm>
            <a:off x="689956" y="1967593"/>
            <a:ext cx="7747462" cy="409030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700" b="1" dirty="0" smtClean="0">
                <a:solidFill>
                  <a:schemeClr val="tx1"/>
                </a:solidFill>
              </a:rPr>
              <a:t>Jak spełnić kryterium?</a:t>
            </a:r>
          </a:p>
          <a:p>
            <a:pPr marL="0" indent="0">
              <a:buNone/>
            </a:pPr>
            <a:r>
              <a:rPr lang="pl-PL" sz="1700" dirty="0" smtClean="0">
                <a:solidFill>
                  <a:schemeClr val="tx1"/>
                </a:solidFill>
              </a:rPr>
              <a:t>Do wniosku należy dołączyć dokument potwierdzający </a:t>
            </a:r>
            <a:r>
              <a:rPr lang="pl-PL" sz="1700" dirty="0">
                <a:solidFill>
                  <a:schemeClr val="tx1"/>
                </a:solidFill>
              </a:rPr>
              <a:t>prawidłowość dokonania wyboru partnerów do </a:t>
            </a:r>
            <a:r>
              <a:rPr lang="pl-PL" sz="1700" dirty="0" smtClean="0">
                <a:solidFill>
                  <a:schemeClr val="tx1"/>
                </a:solidFill>
              </a:rPr>
              <a:t>projektu, np. list intencyjny, oświadczenie. Taki dokument powinien </a:t>
            </a:r>
            <a:r>
              <a:rPr lang="pl-PL" sz="1700" dirty="0">
                <a:solidFill>
                  <a:schemeClr val="tx1"/>
                </a:solidFill>
              </a:rPr>
              <a:t>zawierać co najmniej: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datę sporządzenia/ podpisania dokumentu (</a:t>
            </a:r>
            <a:r>
              <a:rPr lang="pl-PL" sz="1600" spc="3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wcześniejszą niż data złożenia wniosku</a:t>
            </a: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wskazanie stron (podmiotów), które oświadczają chęć wspólnej realizacji projektu z wyróżnieniem Partnera Wiodącego;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tytuł projektu, który strony zdecydowały się realizować wspólnie;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oświadczenie o chęci wspólnej realizacji przedmiotowego projektu;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podpisy wszystkich stron partnerstwa.</a:t>
            </a:r>
          </a:p>
          <a:p>
            <a:pPr lvl="1"/>
            <a:endParaRPr lang="pl-PL" sz="1700" dirty="0" smtClean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pl-PL" sz="1700" spc="3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1</a:t>
            </a:r>
            <a:r>
              <a:rPr lang="pl-PL" sz="1800" dirty="0" smtClean="0"/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 – kryterium 1 c.d.</a:t>
            </a:r>
            <a:endParaRPr lang="pl-PL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379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689956" y="5798645"/>
            <a:ext cx="7747462" cy="586597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 </a:t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b="1" dirty="0" smtClean="0">
                <a:solidFill>
                  <a:schemeClr val="bg1"/>
                </a:solidFill>
              </a:rPr>
              <a:t>w zakresie określonym w definicji kryterium</a:t>
            </a:r>
            <a:r>
              <a:rPr lang="pl-PL" sz="1500" dirty="0" smtClean="0">
                <a:solidFill>
                  <a:schemeClr val="bg1"/>
                </a:solidFill>
              </a:rPr>
              <a:t>.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89956" y="1877787"/>
            <a:ext cx="7747462" cy="3755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1600" b="1" dirty="0" smtClean="0">
                <a:solidFill>
                  <a:schemeClr val="tx1"/>
                </a:solidFill>
              </a:rPr>
              <a:t>Jak spełnić kryterium, jeśli </a:t>
            </a:r>
            <a:r>
              <a:rPr lang="pl-PL" sz="1600" b="1" dirty="0" smtClean="0">
                <a:solidFill>
                  <a:srgbClr val="0033CC"/>
                </a:solidFill>
              </a:rPr>
              <a:t>podmiotem inicjującym partnerstwo jest podmiot sektora finansów publicznych</a:t>
            </a:r>
            <a:r>
              <a:rPr lang="pl-PL" sz="1600" b="1" dirty="0" smtClean="0">
                <a:solidFill>
                  <a:schemeClr val="tx1"/>
                </a:solidFill>
              </a:rPr>
              <a:t> w rozumieniu przepisów o finansach publicznych i dokonuje on wyboru Partnerów spoza sektora finansów publicznych?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1600" dirty="0" smtClean="0">
                <a:solidFill>
                  <a:schemeClr val="tx1"/>
                </a:solidFill>
              </a:rPr>
              <a:t>Do </a:t>
            </a:r>
            <a:r>
              <a:rPr lang="pl-PL" sz="1600" dirty="0">
                <a:solidFill>
                  <a:schemeClr val="tx1"/>
                </a:solidFill>
              </a:rPr>
              <a:t>wniosku należy </a:t>
            </a:r>
            <a:r>
              <a:rPr lang="pl-PL" sz="1600" dirty="0" smtClean="0">
                <a:solidFill>
                  <a:schemeClr val="tx1"/>
                </a:solidFill>
              </a:rPr>
              <a:t>dodatkowo dołączyć co </a:t>
            </a:r>
            <a:r>
              <a:rPr lang="pl-PL" sz="1600" dirty="0">
                <a:solidFill>
                  <a:schemeClr val="tx1"/>
                </a:solidFill>
              </a:rPr>
              <a:t>najmniej następujące dokumenty: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wydruk ogłoszenia otwartego naboru partnerów ze strony internetowej Wnioskodawcy lub wskazanie we wniosku o dofinansowanie linka pod którym zamieszczono </a:t>
            </a: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ogłoszenie – </a:t>
            </a:r>
            <a:r>
              <a:rPr lang="pl-PL" sz="1600" spc="3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nabór minimum 21 dni !!</a:t>
            </a:r>
            <a:r>
              <a:rPr lang="pl-PL" sz="1600" spc="3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!;</a:t>
            </a:r>
            <a:endParaRPr lang="pl-PL" sz="1600" spc="3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wydruk informacji o podmiotach wybranych do pełnienia funkcji partnera ze strony internetowej Wnioskodawcy lub wskazanie we wniosku </a:t>
            </a:r>
            <a:b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dofinansowanie linka, pod którym zamieszczono informację;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skan potwierdzonej za zgodność z oryginałem wybranej oferty.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1</a:t>
            </a:r>
            <a:r>
              <a:rPr lang="pl-PL" sz="1800" dirty="0" smtClean="0"/>
              <a:t> Prawidłowość wyboru partnerów w projekcie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 – kryterium 1 c.d. 2</a:t>
            </a:r>
            <a:endParaRPr lang="pl-PL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56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>
          <a:xfrm>
            <a:off x="751115" y="2653392"/>
            <a:ext cx="7886700" cy="1582057"/>
          </a:xfrm>
        </p:spPr>
        <p:txBody>
          <a:bodyPr/>
          <a:lstStyle/>
          <a:p>
            <a:pPr algn="ctr"/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Ogólne informacje dotyczące </a:t>
            </a:r>
            <a:r>
              <a:rPr lang="pl-PL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2</a:t>
            </a:fld>
            <a:endParaRPr lang="pl-PL" dirty="0"/>
          </a:p>
        </p:txBody>
      </p:sp>
      <p:pic>
        <p:nvPicPr>
          <p:cNvPr id="5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61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zaokrąglony 6"/>
          <p:cNvSpPr/>
          <p:nvPr/>
        </p:nvSpPr>
        <p:spPr>
          <a:xfrm>
            <a:off x="5626625" y="4134264"/>
            <a:ext cx="2951317" cy="14737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Weryfikowane na podstawie oświadczeń  - brak możliwości poprawy/uzupełnienie wniosku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5564033" y="2079585"/>
            <a:ext cx="2951317" cy="147379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Niespełnienie kryteriów oznacza odrzucenie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18556"/>
            <a:ext cx="4598958" cy="4433207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2</a:t>
            </a:r>
            <a:r>
              <a:rPr lang="pl-PL" sz="1800" dirty="0" smtClean="0"/>
              <a:t> </a:t>
            </a:r>
          </a:p>
          <a:p>
            <a:pPr marL="0" indent="0">
              <a:buNone/>
            </a:pPr>
            <a:r>
              <a:rPr lang="pl-PL" sz="1800" dirty="0"/>
              <a:t>Niepodleganie wykluczeniu z możliwości otrzymania dofinansowania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3 </a:t>
            </a:r>
          </a:p>
          <a:p>
            <a:pPr marL="0" indent="0">
              <a:buNone/>
            </a:pPr>
            <a:r>
              <a:rPr lang="pl-PL" sz="1800" dirty="0"/>
              <a:t>Zgodność z przepisami art. 65 ust. 6 i art. 125 ust. 3 lit. e) i f) Rozporządzenia Parlamentu Europejskiego i Rady (UE) nr 1303/2013 z dnia 17 grudnia 2013 r</a:t>
            </a:r>
            <a:r>
              <a:rPr lang="pl-PL" sz="1800" dirty="0" smtClean="0"/>
              <a:t>. </a:t>
            </a:r>
            <a:endParaRPr lang="pl-PL" sz="1800" b="1" dirty="0" smtClean="0"/>
          </a:p>
          <a:p>
            <a:pPr marL="0" indent="0">
              <a:spcBef>
                <a:spcPts val="1800"/>
              </a:spcBef>
              <a:buNone/>
            </a:pPr>
            <a:r>
              <a:rPr lang="pl-PL" sz="1800" b="1" dirty="0"/>
              <a:t>Kryterium formalne nr 4</a:t>
            </a:r>
          </a:p>
          <a:p>
            <a:pPr marL="0" indent="0">
              <a:buNone/>
            </a:pPr>
            <a:r>
              <a:rPr lang="pl-PL" sz="1800" dirty="0" smtClean="0"/>
              <a:t>Zakaz podwójnego finansowania</a:t>
            </a:r>
            <a:endParaRPr lang="pl-PL" sz="1800" dirty="0"/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 – kryteria 2-4</a:t>
            </a:r>
            <a:endParaRPr lang="pl-PL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8409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689956" y="5396593"/>
            <a:ext cx="7747462" cy="7851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8" name="Prostokąt zaokrąglony 7"/>
          <p:cNvSpPr/>
          <p:nvPr/>
        </p:nvSpPr>
        <p:spPr>
          <a:xfrm>
            <a:off x="3208712" y="4257448"/>
            <a:ext cx="2709950" cy="972589"/>
          </a:xfrm>
          <a:prstGeom prst="roundRect">
            <a:avLst/>
          </a:prstGeom>
          <a:solidFill>
            <a:srgbClr val="FFB4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dirty="0" smtClean="0">
                <a:solidFill>
                  <a:schemeClr val="tx1"/>
                </a:solidFill>
              </a:rPr>
              <a:t>425 150 zł</a:t>
            </a:r>
            <a:endParaRPr lang="pl-PL" sz="3600" b="1" dirty="0">
              <a:solidFill>
                <a:schemeClr val="tx1"/>
              </a:solidFill>
            </a:endParaRPr>
          </a:p>
        </p:txBody>
      </p:sp>
      <p:sp>
        <p:nvSpPr>
          <p:cNvPr id="5" name="Prostokąt zaokrąglony 4"/>
          <p:cNvSpPr/>
          <p:nvPr/>
        </p:nvSpPr>
        <p:spPr>
          <a:xfrm>
            <a:off x="695401" y="2141126"/>
            <a:ext cx="7747462" cy="199816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W projekcie, w którym </a:t>
            </a:r>
            <a:r>
              <a:rPr lang="pl-PL" sz="1600" b="1" dirty="0">
                <a:solidFill>
                  <a:schemeClr val="tx1"/>
                </a:solidFill>
              </a:rPr>
              <a:t>wartość wkładu publicznego (środków publicznych) </a:t>
            </a:r>
            <a:r>
              <a:rPr lang="pl-PL" sz="1600" b="1" dirty="0" smtClean="0">
                <a:solidFill>
                  <a:schemeClr val="tx1"/>
                </a:solidFill>
              </a:rPr>
              <a:t/>
            </a:r>
            <a:br>
              <a:rPr lang="pl-PL" sz="1600" b="1" dirty="0" smtClean="0">
                <a:solidFill>
                  <a:schemeClr val="tx1"/>
                </a:solidFill>
              </a:rPr>
            </a:br>
            <a:r>
              <a:rPr lang="pl-PL" sz="1600" b="1" dirty="0" smtClean="0">
                <a:solidFill>
                  <a:schemeClr val="tx1"/>
                </a:solidFill>
              </a:rPr>
              <a:t>nie </a:t>
            </a:r>
            <a:r>
              <a:rPr lang="pl-PL" sz="1600" b="1" dirty="0">
                <a:solidFill>
                  <a:schemeClr val="tx1"/>
                </a:solidFill>
              </a:rPr>
              <a:t>przekracza </a:t>
            </a:r>
            <a:r>
              <a:rPr lang="pl-PL" b="1" dirty="0">
                <a:solidFill>
                  <a:schemeClr val="tx1"/>
                </a:solidFill>
              </a:rPr>
              <a:t>100 000 EUR </a:t>
            </a:r>
            <a:r>
              <a:rPr lang="pl-PL" sz="1600" dirty="0">
                <a:solidFill>
                  <a:schemeClr val="tx1"/>
                </a:solidFill>
              </a:rPr>
              <a:t>zastosowano kwoty ryczałtowe, o których mowa w Wytycznych w zakresie kwalifikowalności wydatków w ramach Europejskiego Funduszu Rozwoju Regionalnego, Europejskiego Funduszu Społecznego oraz Funduszu Spójności na lata 2014-2020. W </a:t>
            </a:r>
            <a:r>
              <a:rPr lang="pl-PL" sz="1600" dirty="0" smtClean="0">
                <a:solidFill>
                  <a:schemeClr val="tx1"/>
                </a:solidFill>
              </a:rPr>
              <a:t>konkursie nie przewiduje się stosowania uproszczonych metod rozliczania wydatków w postaci kwot ryczałtowych. </a:t>
            </a:r>
            <a:endParaRPr lang="pl-PL" sz="1600" dirty="0">
              <a:solidFill>
                <a:schemeClr val="tx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37860"/>
            <a:ext cx="7886700" cy="640079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5</a:t>
            </a:r>
            <a:r>
              <a:rPr lang="pl-PL" sz="1800" dirty="0" smtClean="0"/>
              <a:t> Uproszczone metody rozliczania wydatków</a:t>
            </a:r>
          </a:p>
          <a:p>
            <a:pPr marL="0" indent="0">
              <a:buNone/>
            </a:pPr>
            <a:endParaRPr lang="pl-PL" sz="1800" dirty="0"/>
          </a:p>
          <a:p>
            <a:pPr marL="0" indent="0">
              <a:buNone/>
            </a:pP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 – kryterium 5</a:t>
            </a:r>
            <a:endParaRPr lang="pl-PL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9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6465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5522767" y="3734642"/>
            <a:ext cx="2709950" cy="21844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</a:t>
            </a:r>
            <a:r>
              <a:rPr lang="pl-PL" sz="1500" dirty="0" smtClean="0">
                <a:solidFill>
                  <a:schemeClr val="bg1"/>
                </a:solidFill>
              </a:rPr>
              <a:t/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dirty="0" smtClean="0">
                <a:solidFill>
                  <a:schemeClr val="bg1"/>
                </a:solidFill>
              </a:rPr>
              <a:t>do poprawy/uzupełnienia </a:t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b="1" dirty="0" smtClean="0">
                <a:solidFill>
                  <a:schemeClr val="bg1"/>
                </a:solidFill>
              </a:rPr>
              <a:t>w zakresie określonym </a:t>
            </a:r>
            <a:br>
              <a:rPr lang="pl-PL" sz="1500" b="1" dirty="0" smtClean="0">
                <a:solidFill>
                  <a:schemeClr val="bg1"/>
                </a:solidFill>
              </a:rPr>
            </a:br>
            <a:r>
              <a:rPr lang="pl-PL" sz="1500" b="1" dirty="0" smtClean="0">
                <a:solidFill>
                  <a:schemeClr val="bg1"/>
                </a:solidFill>
              </a:rPr>
              <a:t>w </a:t>
            </a:r>
            <a:r>
              <a:rPr lang="pl-PL" sz="1500" b="1" dirty="0">
                <a:solidFill>
                  <a:schemeClr val="bg1"/>
                </a:solidFill>
              </a:rPr>
              <a:t>definicji </a:t>
            </a:r>
            <a:r>
              <a:rPr lang="pl-PL" sz="1500" b="1" dirty="0" smtClean="0">
                <a:solidFill>
                  <a:schemeClr val="bg1"/>
                </a:solidFill>
              </a:rPr>
              <a:t>kryterium</a:t>
            </a:r>
            <a:r>
              <a:rPr lang="pl-PL" sz="1500" dirty="0" smtClean="0">
                <a:solidFill>
                  <a:schemeClr val="bg1"/>
                </a:solidFill>
              </a:rPr>
              <a:t>  </a:t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dirty="0" smtClean="0">
                <a:solidFill>
                  <a:schemeClr val="bg1"/>
                </a:solidFill>
              </a:rPr>
              <a:t>- dotyczy kryterium formalnego nr 8.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577437" y="3058589"/>
            <a:ext cx="4718957" cy="3358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2400"/>
              </a:spcBef>
              <a:buFont typeface="Arial" charset="0"/>
              <a:buNone/>
            </a:pPr>
            <a:r>
              <a:rPr lang="pl-PL" sz="1800" b="1" dirty="0" smtClean="0"/>
              <a:t>Kryterium formalne nr 8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Kryterium potencjału finansowego</a:t>
            </a:r>
            <a:endParaRPr lang="pl-PL" sz="1800" b="1" dirty="0" smtClean="0"/>
          </a:p>
          <a:p>
            <a:pPr marL="0" indent="0">
              <a:buFont typeface="Arial" charset="0"/>
              <a:buNone/>
            </a:pPr>
            <a:r>
              <a:rPr lang="pl-PL" sz="1600" dirty="0" smtClean="0"/>
              <a:t>Czy Wnioskodawca oraz partnerzy (o ile dotyczy), ponoszący wydatki w danym projekcie ze środków europejskich, posiadają łączny obrót za ostatni zatwierdzony rok obrotowy zgodnie z ustawą </a:t>
            </a:r>
            <a:br>
              <a:rPr lang="pl-PL" sz="1600" dirty="0" smtClean="0"/>
            </a:br>
            <a:r>
              <a:rPr lang="pl-PL" sz="1600" dirty="0" smtClean="0"/>
              <a:t>o rachunkowości z dnia 29 września 1994 r. (jeśli dotyczy) lub za ostatni zamknięty i zatwierdzony rok kalendarzowy równy lub wyższy od średnich rocznych wydatków w ocenianym projekcie?</a:t>
            </a:r>
          </a:p>
          <a:p>
            <a:pPr marL="0" indent="0">
              <a:buFont typeface="Arial" charset="0"/>
              <a:buNone/>
            </a:pPr>
            <a:r>
              <a:rPr lang="pl-PL" sz="1600" dirty="0" smtClean="0"/>
              <a:t>Kryterium nie dotyczy jednostek sektora finansów publicznych w tym projektów partnerskich w których liderem jest jednostka sektora finansów publicznych. </a:t>
            </a:r>
            <a:endParaRPr lang="pl-PL" sz="1600" dirty="0"/>
          </a:p>
        </p:txBody>
      </p:sp>
      <p:sp>
        <p:nvSpPr>
          <p:cNvPr id="6" name="Prostokąt zaokrąglony 5"/>
          <p:cNvSpPr/>
          <p:nvPr/>
        </p:nvSpPr>
        <p:spPr>
          <a:xfrm>
            <a:off x="5522767" y="1734684"/>
            <a:ext cx="2709950" cy="9725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Niespełnienie kryterium oznacza odrzucenie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77437" y="1537859"/>
            <a:ext cx="4718957" cy="1556405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formalne nr </a:t>
            </a:r>
            <a:r>
              <a:rPr lang="pl-PL" sz="1800" b="1" dirty="0" smtClean="0"/>
              <a:t>6</a:t>
            </a:r>
            <a:br>
              <a:rPr lang="pl-PL" sz="1800" b="1" dirty="0" smtClean="0"/>
            </a:br>
            <a:r>
              <a:rPr lang="pl-PL" sz="1800" dirty="0" smtClean="0"/>
              <a:t>Kryterium </a:t>
            </a:r>
            <a:r>
              <a:rPr lang="pl-PL" sz="1800" dirty="0"/>
              <a:t>niezalegania z należnościami</a:t>
            </a:r>
          </a:p>
          <a:p>
            <a:pPr marL="0" indent="0">
              <a:spcBef>
                <a:spcPts val="2400"/>
              </a:spcBef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nr </a:t>
            </a:r>
            <a:r>
              <a:rPr lang="pl-PL" sz="1800" b="1" dirty="0" smtClean="0"/>
              <a:t>7 </a:t>
            </a:r>
            <a:br>
              <a:rPr lang="pl-PL" sz="1800" b="1" dirty="0" smtClean="0"/>
            </a:br>
            <a:r>
              <a:rPr lang="pl-PL" sz="1800" dirty="0" smtClean="0"/>
              <a:t>Pomoc de </a:t>
            </a:r>
            <a:r>
              <a:rPr lang="pl-PL" sz="1800" dirty="0" err="1" smtClean="0"/>
              <a:t>minimis</a:t>
            </a:r>
            <a:endParaRPr lang="pl-PL" sz="1800" dirty="0" smtClean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ogólne – kryteria 6-8</a:t>
            </a:r>
            <a:endParaRPr lang="pl-PL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99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zaokrąglony 5"/>
          <p:cNvSpPr/>
          <p:nvPr/>
        </p:nvSpPr>
        <p:spPr>
          <a:xfrm>
            <a:off x="5661560" y="4412424"/>
            <a:ext cx="2709950" cy="972589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dirty="0" smtClean="0">
                <a:solidFill>
                  <a:schemeClr val="bg1"/>
                </a:solidFill>
              </a:rPr>
              <a:t>Niespełnienie kryterium oznacza odrzucenie projektu</a:t>
            </a:r>
            <a:endParaRPr lang="pl-PL" dirty="0">
              <a:solidFill>
                <a:schemeClr val="bg1"/>
              </a:solidFill>
            </a:endParaRPr>
          </a:p>
        </p:txBody>
      </p:sp>
      <p:sp>
        <p:nvSpPr>
          <p:cNvPr id="9" name="Symbol zastępczy zawartości 2"/>
          <p:cNvSpPr txBox="1">
            <a:spLocks/>
          </p:cNvSpPr>
          <p:nvPr/>
        </p:nvSpPr>
        <p:spPr bwMode="auto">
          <a:xfrm>
            <a:off x="539142" y="4262251"/>
            <a:ext cx="4686300" cy="1272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pl-PL" sz="1800" b="1" dirty="0" smtClean="0"/>
              <a:t>Kryterium formalne specyficzne dla naboru nr 2</a:t>
            </a:r>
            <a:br>
              <a:rPr lang="pl-PL" sz="1800" b="1" dirty="0" smtClean="0"/>
            </a:br>
            <a:r>
              <a:rPr lang="pl-PL" sz="1800" dirty="0" smtClean="0"/>
              <a:t>Minimalna wartość projektu </a:t>
            </a:r>
          </a:p>
          <a:p>
            <a:pPr marL="0" indent="0">
              <a:buFont typeface="Arial" charset="0"/>
              <a:buNone/>
            </a:pPr>
            <a:r>
              <a:rPr lang="pl-PL" sz="1600" dirty="0" smtClean="0"/>
              <a:t>Czy wartość projektu wynosi co najmniej 50 000 PLN?</a:t>
            </a:r>
          </a:p>
        </p:txBody>
      </p:sp>
      <p:sp>
        <p:nvSpPr>
          <p:cNvPr id="11" name="Prostokąt zaokrąglony 10"/>
          <p:cNvSpPr/>
          <p:nvPr/>
        </p:nvSpPr>
        <p:spPr>
          <a:xfrm>
            <a:off x="5661560" y="1824199"/>
            <a:ext cx="2709950" cy="13843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</a:t>
            </a:r>
            <a:r>
              <a:rPr lang="pl-PL" sz="1500" dirty="0" smtClean="0">
                <a:solidFill>
                  <a:schemeClr val="bg1"/>
                </a:solidFill>
              </a:rPr>
              <a:t/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dirty="0" smtClean="0">
                <a:solidFill>
                  <a:schemeClr val="bg1"/>
                </a:solidFill>
              </a:rPr>
              <a:t>do poprawy/uzupełnienia </a:t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dirty="0" smtClean="0">
                <a:solidFill>
                  <a:schemeClr val="bg1"/>
                </a:solidFill>
              </a:rPr>
              <a:t>w zakresie kryterium 1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142" y="1781597"/>
            <a:ext cx="4686300" cy="1469571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/>
              <a:t>Kryterium </a:t>
            </a:r>
            <a:r>
              <a:rPr lang="pl-PL" sz="1800" b="1" dirty="0" smtClean="0"/>
              <a:t>formalne specyficzne dla naboru nr 1</a:t>
            </a:r>
            <a:br>
              <a:rPr lang="pl-PL" sz="1800" b="1" dirty="0" smtClean="0"/>
            </a:br>
            <a:r>
              <a:rPr lang="pl-PL" sz="1800" dirty="0"/>
              <a:t>Wkład własny</a:t>
            </a:r>
          </a:p>
          <a:p>
            <a:pPr marL="0" indent="0">
              <a:buNone/>
            </a:pPr>
            <a:r>
              <a:rPr lang="pl-PL" sz="1600" dirty="0" smtClean="0"/>
              <a:t>Czy </a:t>
            </a:r>
            <a:r>
              <a:rPr lang="pl-PL" sz="1600" dirty="0"/>
              <a:t>Wnioskodawca/Beneficjent zapewnił wkład własny w wysokości co najmniej 5% wartości </a:t>
            </a:r>
            <a:r>
              <a:rPr lang="pl-PL" sz="1600" dirty="0" smtClean="0"/>
              <a:t>projektu?</a:t>
            </a:r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SPECYFICZNE DLA NABORU</a:t>
            </a:r>
            <a:endParaRPr lang="pl-PL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7789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aokrąglony 10"/>
          <p:cNvSpPr/>
          <p:nvPr/>
        </p:nvSpPr>
        <p:spPr>
          <a:xfrm>
            <a:off x="5503024" y="2089464"/>
            <a:ext cx="3012325" cy="1494658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</a:t>
            </a:r>
            <a:r>
              <a:rPr lang="pl-PL" sz="1500" dirty="0" smtClean="0">
                <a:solidFill>
                  <a:schemeClr val="bg1"/>
                </a:solidFill>
              </a:rPr>
              <a:t/>
            </a:r>
            <a:br>
              <a:rPr lang="pl-PL" sz="1500" dirty="0" smtClean="0">
                <a:solidFill>
                  <a:schemeClr val="bg1"/>
                </a:solidFill>
              </a:rPr>
            </a:br>
            <a:r>
              <a:rPr lang="pl-PL" sz="1500" dirty="0" smtClean="0">
                <a:solidFill>
                  <a:schemeClr val="bg1"/>
                </a:solidFill>
              </a:rPr>
              <a:t>do poprawy/uzupełnienia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2556" y="2208072"/>
            <a:ext cx="4686300" cy="1711526"/>
          </a:xfrm>
        </p:spPr>
        <p:txBody>
          <a:bodyPr/>
          <a:lstStyle/>
          <a:p>
            <a:pPr marL="0" indent="0">
              <a:buNone/>
            </a:pPr>
            <a:r>
              <a:rPr lang="pl-PL" sz="1800" b="1" dirty="0" smtClean="0"/>
              <a:t>Kryterium </a:t>
            </a:r>
            <a:r>
              <a:rPr lang="pl-PL" sz="1800" b="1" dirty="0"/>
              <a:t>formalne specyficzne dla naboru nr </a:t>
            </a:r>
            <a:r>
              <a:rPr lang="pl-PL" sz="1800" b="1" dirty="0" smtClean="0"/>
              <a:t>3</a:t>
            </a:r>
            <a:r>
              <a:rPr lang="pl-PL" sz="1800" dirty="0" smtClean="0"/>
              <a:t> </a:t>
            </a:r>
            <a:r>
              <a:rPr lang="pl-PL" sz="1800" dirty="0"/>
              <a:t/>
            </a:r>
            <a:br>
              <a:rPr lang="pl-PL" sz="1800" dirty="0"/>
            </a:br>
            <a:r>
              <a:rPr lang="pl-PL" sz="1800" dirty="0"/>
              <a:t>Kwalifikowalność </a:t>
            </a:r>
            <a:r>
              <a:rPr lang="pl-PL" sz="1800" dirty="0" smtClean="0"/>
              <a:t>Wnioskodawcy/Beneficjenta</a:t>
            </a:r>
          </a:p>
          <a:p>
            <a:pPr marL="0" indent="0">
              <a:buNone/>
            </a:pPr>
            <a:r>
              <a:rPr lang="pl-PL" sz="1600" dirty="0" smtClean="0"/>
              <a:t>Czy </a:t>
            </a:r>
            <a:r>
              <a:rPr lang="pl-PL" sz="1600" dirty="0"/>
              <a:t>Wnioskodawca/Beneficjent jest uprawniony do ubiegania się o wsparcie w ramach ogłoszonego </a:t>
            </a:r>
            <a:r>
              <a:rPr lang="pl-PL" sz="1600" dirty="0" smtClean="0"/>
              <a:t>konkursu? </a:t>
            </a:r>
          </a:p>
          <a:p>
            <a:pPr marL="0" indent="0">
              <a:buNone/>
            </a:pPr>
            <a:endParaRPr lang="pl-PL" sz="16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45506"/>
          </a:xfrm>
        </p:spPr>
        <p:txBody>
          <a:bodyPr/>
          <a:lstStyle/>
          <a:p>
            <a:r>
              <a:rPr lang="pl-PL" sz="1800" b="1" dirty="0" smtClean="0"/>
              <a:t>KRYTERIA FORMALNE SPECYFICZNE DLA NABORU – c.d.</a:t>
            </a:r>
            <a:endParaRPr lang="pl-PL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52495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453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25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595993" y="2490107"/>
            <a:ext cx="7886700" cy="1779813"/>
          </a:xfrm>
        </p:spPr>
        <p:txBody>
          <a:bodyPr/>
          <a:lstStyle/>
          <a:p>
            <a:pPr algn="ctr">
              <a:spcBef>
                <a:spcPts val="2400"/>
              </a:spcBef>
            </a:pPr>
            <a:r>
              <a:rPr lang="pl-PL" b="1" dirty="0">
                <a:solidFill>
                  <a:prstClr val="black"/>
                </a:solidFill>
              </a:rPr>
              <a:t>Kryteria </a:t>
            </a:r>
            <a:r>
              <a:rPr lang="pl-PL" b="1" dirty="0" smtClean="0">
                <a:solidFill>
                  <a:prstClr val="black"/>
                </a:solidFill>
              </a:rPr>
              <a:t>dostępu</a:t>
            </a:r>
            <a:br>
              <a:rPr lang="pl-PL" b="1" dirty="0" smtClean="0">
                <a:solidFill>
                  <a:prstClr val="black"/>
                </a:solidFill>
              </a:rPr>
            </a:br>
            <a:r>
              <a:rPr lang="pl-PL" dirty="0" smtClean="0"/>
              <a:t>8 </a:t>
            </a:r>
            <a:r>
              <a:rPr lang="pl-PL" dirty="0"/>
              <a:t>kryteriów </a:t>
            </a:r>
            <a:r>
              <a:rPr lang="pl-PL" dirty="0" smtClean="0"/>
              <a:t>dostępu</a:t>
            </a:r>
            <a:endParaRPr lang="pl-PL" dirty="0"/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56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Mały domek z czerwonym dachem, jednym oknem i drzwiami." title="Domek - symboliczna ilustracja do kryterium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4982" y="2905913"/>
            <a:ext cx="1214660" cy="1236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Prostokąt zaokrąglony 6"/>
          <p:cNvSpPr/>
          <p:nvPr/>
        </p:nvSpPr>
        <p:spPr>
          <a:xfrm>
            <a:off x="628650" y="5501660"/>
            <a:ext cx="7886700" cy="698566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pl-PL" sz="1500" dirty="0" smtClean="0">
                <a:solidFill>
                  <a:schemeClr val="bg1"/>
                </a:solidFill>
              </a:rPr>
              <a:t>Dopuszcza </a:t>
            </a:r>
            <a:r>
              <a:rPr lang="pl-PL" sz="1500" dirty="0">
                <a:solidFill>
                  <a:schemeClr val="bg1"/>
                </a:solidFill>
              </a:rPr>
              <a:t>się jednokrotne skierowanie projektu do </a:t>
            </a:r>
            <a:r>
              <a:rPr lang="pl-PL" sz="1500" dirty="0" smtClean="0">
                <a:solidFill>
                  <a:schemeClr val="bg1"/>
                </a:solidFill>
              </a:rPr>
              <a:t>poprawy/uzupełnienia.</a:t>
            </a:r>
            <a:endParaRPr lang="pl-PL" sz="1500" dirty="0">
              <a:solidFill>
                <a:schemeClr val="bg1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15561"/>
            <a:ext cx="7886700" cy="4166373"/>
          </a:xfrm>
        </p:spPr>
        <p:txBody>
          <a:bodyPr/>
          <a:lstStyle/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Czy Wnioskodawca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(Lider) 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okresie realizacji projektu posiada siedzibę lub będzie prowadził biuro projektu na terenie województwa dolnośląskiego? </a:t>
            </a:r>
            <a:endParaRPr lang="en-US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projektu:</a:t>
            </a: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części Adres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siedziby (pkt 2.8) lub 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14000"/>
              </a:lnSpc>
              <a:spcBef>
                <a:spcPts val="1200"/>
              </a:spcBef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przypadku braku posiadania przez Wnioskodawcę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lidera) siedziby na terenie województwa dolnośląskiego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na podstawie oświadczenia Wnioskodawcy zamieszczonego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we wniosku o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dofinansowanie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części Zaplecze techniczne (sprzęt, zasoby lokalowe), które będą wykorzystywane w ramach realizacji projektu (pkt 4.3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pl-PL" sz="2400" b="1" spc="30" dirty="0">
                <a:latin typeface="+mn-lt"/>
                <a:ea typeface="+mn-ea"/>
                <a:cs typeface="+mn-cs"/>
              </a:rPr>
              <a:t>Kryterium biura projektu 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59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Liczba 2 w kolorze pomarańczowym, przedstawiona ukośnie." title="Graficzne przedstawienie liczby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69147" y="2552903"/>
            <a:ext cx="1234869" cy="1271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99984" y="2289140"/>
            <a:ext cx="7148023" cy="2062424"/>
          </a:xfrm>
        </p:spPr>
        <p:txBody>
          <a:bodyPr/>
          <a:lstStyle/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Wnioskodawca złożył w ramach konkursu (jako lider) maksymalnie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wnioski o dofinansowanie projektu? 	</a:t>
            </a:r>
            <a:endParaRPr lang="en-US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rejestru prowadzonego przez DWUP. </a:t>
            </a:r>
            <a:endParaRPr lang="pl-PL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800"/>
              </a:spcBef>
              <a:buNone/>
            </a:pPr>
            <a:r>
              <a:rPr lang="pl-PL" sz="1800" b="1" spc="3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Kryterium nie podlega uzupełnieniu !!!</a:t>
            </a:r>
          </a:p>
          <a:p>
            <a:pPr marL="457200" lvl="1" indent="0">
              <a:lnSpc>
                <a:spcPct val="114000"/>
              </a:lnSpc>
              <a:spcBef>
                <a:spcPts val="1200"/>
              </a:spcBef>
              <a:buNone/>
            </a:pPr>
            <a:endParaRPr 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2. Kryterium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liczby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wniosków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997" y="1768980"/>
            <a:ext cx="8568952" cy="4493028"/>
          </a:xfrm>
        </p:spPr>
        <p:txBody>
          <a:bodyPr>
            <a:normAutofit/>
          </a:bodyPr>
          <a:lstStyle/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wsparcie w projekcie zaplanowane jest zgodnie z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„Ogólnoeuropejskimi wytycznymi dotyczącymi przejścia od opieki instytucjonalnej do opieki świadczonej na poziomie lokalnych społeczności”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dokumentem „Wykorzystanie funduszy Unii Europejskiej w celu przejścia od opieki instytucjonalnej do opieki świadczonej na poziomie lokalnych społeczności – zestaw narzędzi”? 	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zostanie zweryfikowane na podstawie zapisów wniosku o dofinansowanie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projektu.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Dopuszcza się jednokrotne skierowanie projektu do poprawy/uzupełnienia </a:t>
            </a:r>
            <a:b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 zakresie skutkującym jego spełnieniem</a:t>
            </a:r>
            <a:r>
              <a:rPr 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1047403"/>
            <a:ext cx="7886700" cy="631767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3.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sposobu realizacji projektu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432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2"/>
          <p:cNvSpPr txBox="1">
            <a:spLocks/>
          </p:cNvSpPr>
          <p:nvPr/>
        </p:nvSpPr>
        <p:spPr bwMode="auto">
          <a:xfrm>
            <a:off x="723900" y="1458875"/>
            <a:ext cx="7886700" cy="49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usługi społeczne przewidziane w projekcie będą realizowane przez podmioty prowadzące w swojej działalności statutowej usługi danego rodzaju? 	</a:t>
            </a:r>
            <a:endParaRPr lang="en-US" sz="17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</a:t>
            </a:r>
            <a:r>
              <a:rPr lang="pl-PL" sz="1550" spc="30" dirty="0">
                <a:latin typeface="Arial" panose="020B0604020202020204" pitchFamily="34" charset="0"/>
                <a:cs typeface="Arial" panose="020B0604020202020204" pitchFamily="34" charset="0"/>
              </a:rPr>
              <a:t>podstawie </a:t>
            </a: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zapisów wniosku </a:t>
            </a:r>
            <a:b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 dofinansowanie </a:t>
            </a:r>
            <a:r>
              <a:rPr lang="pl-PL" sz="1550" spc="30" dirty="0">
                <a:latin typeface="Arial" panose="020B0604020202020204" pitchFamily="34" charset="0"/>
                <a:cs typeface="Arial" panose="020B0604020202020204" pitchFamily="34" charset="0"/>
              </a:rPr>
              <a:t>w części </a:t>
            </a: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Doświadczenie Wnioskodawcy i Partnerów (pkt 4.4). 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Spełnienie kryterium może zostać osiągnięte np. poprzez wskazanie w treści wniosku celów statutowych, zadań ustawowych lub PKD podmiotu, w który wpisują się usługi społeczne zaplanowane do realizacji w projekcie, </a:t>
            </a:r>
            <a:b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tj. odpowiednio </a:t>
            </a:r>
            <a:r>
              <a:rPr lang="pl-PL" sz="1550" u="sng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usługi asystenckie, usługi opiekuńcze lub oba typy </a:t>
            </a:r>
            <a:r>
              <a:rPr lang="pl-PL" sz="1550" u="sng" spc="30" dirty="0">
                <a:latin typeface="Arial" panose="020B0604020202020204" pitchFamily="34" charset="0"/>
                <a:cs typeface="Arial" panose="020B0604020202020204" pitchFamily="34" charset="0"/>
              </a:rPr>
              <a:t>usług</a:t>
            </a:r>
            <a:r>
              <a:rPr lang="pl-PL" sz="1550" spc="3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Należy podać informacje dla każdego podmiotu, który </a:t>
            </a:r>
            <a:r>
              <a:rPr lang="pl-PL" sz="1550" spc="30" dirty="0">
                <a:latin typeface="Arial" panose="020B0604020202020204" pitchFamily="34" charset="0"/>
                <a:cs typeface="Arial" panose="020B0604020202020204" pitchFamily="34" charset="0"/>
              </a:rPr>
              <a:t>będzie realizował usługi w </a:t>
            </a: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projekcie (odpowiednio Lidera, Partnera, Realizatora).</a:t>
            </a: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 spełnienia kryterium nie jest wystarczający opis dotychczasowego doświadczenia. Nie należy także powoływać się na działalność statutową </a:t>
            </a:r>
            <a:b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i doświadczenie niezwiązane z typami usług zaplanowanych do realizacji </a:t>
            </a:r>
            <a:b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projekcie.</a:t>
            </a:r>
            <a:endParaRPr lang="pl-PL" sz="155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Dopuszcza </a:t>
            </a:r>
            <a:r>
              <a:rPr lang="pl-PL" sz="1550" spc="30" dirty="0">
                <a:latin typeface="Arial" panose="020B0604020202020204" pitchFamily="34" charset="0"/>
                <a:cs typeface="Arial" panose="020B0604020202020204" pitchFamily="34" charset="0"/>
              </a:rPr>
              <a:t>się </a:t>
            </a:r>
            <a:r>
              <a:rPr lang="pl-PL" sz="1550" u="sng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55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</a:t>
            </a: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550" spc="30" dirty="0">
                <a:latin typeface="Arial" panose="020B0604020202020204" pitchFamily="34" charset="0"/>
                <a:cs typeface="Arial" panose="020B0604020202020204" pitchFamily="34" charset="0"/>
              </a:rPr>
              <a:t>zakresie skutkującym jego </a:t>
            </a:r>
            <a:r>
              <a:rPr lang="pl-PL" sz="155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spełnieniem.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/>
              <a:t>4. </a:t>
            </a:r>
            <a:r>
              <a:rPr lang="pl-PL" sz="2400" b="1" spc="30" dirty="0"/>
              <a:t>Kryterium Wnioskodawcy 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40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628650" y="1851478"/>
            <a:ext cx="7886700" cy="3713163"/>
          </a:xfrm>
        </p:spPr>
        <p:txBody>
          <a:bodyPr/>
          <a:lstStyle/>
          <a:p>
            <a:pPr marL="0" lvl="0" indent="0" algn="ctr">
              <a:buNone/>
              <a:defRPr/>
            </a:pPr>
            <a:r>
              <a:rPr lang="pl-PL" sz="3200" b="1" dirty="0"/>
              <a:t>Konkurs ma charakter horyzontalny</a:t>
            </a:r>
            <a:r>
              <a:rPr lang="pl-PL" b="1" dirty="0"/>
              <a:t>,                            tzn. nabór wniosków o dofinansowanie przeznaczony jest dla wszystkich Beneficjentów przewidzianych do aplikowania w Działaniu 9.2 – </a:t>
            </a:r>
            <a:r>
              <a:rPr lang="pl-PL" sz="3200" b="1" dirty="0"/>
              <a:t>typ projektu A. </a:t>
            </a:r>
            <a:endParaRPr lang="pl-PL" b="1" dirty="0"/>
          </a:p>
          <a:p>
            <a:pPr marL="0" lvl="0" indent="0" algn="ctr">
              <a:buNone/>
              <a:defRPr/>
            </a:pPr>
            <a:endParaRPr lang="pl-PL" sz="1100" b="1" dirty="0"/>
          </a:p>
          <a:p>
            <a:pPr marL="0" lvl="0" indent="0" algn="ctr">
              <a:buNone/>
              <a:defRPr/>
            </a:pPr>
            <a:endParaRPr lang="pl-PL" sz="1100" b="1" dirty="0"/>
          </a:p>
          <a:p>
            <a:pPr marL="0" lvl="0" indent="0" algn="ctr">
              <a:buNone/>
              <a:defRPr/>
            </a:pPr>
            <a:r>
              <a:rPr lang="pl-PL" b="1" dirty="0"/>
              <a:t>Konkurs obejmuje projekty realizowane na obszarze województwa dolnośląskiego.</a:t>
            </a:r>
            <a:endParaRPr lang="pl-PL" dirty="0"/>
          </a:p>
        </p:txBody>
      </p:sp>
      <p:sp>
        <p:nvSpPr>
          <p:cNvPr id="3" name="Tytuł 2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87070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Ogólne informacje dotyczące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– cz. 1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3</a:t>
            </a:fld>
            <a:endParaRPr lang="pl-PL" dirty="0"/>
          </a:p>
        </p:txBody>
      </p:sp>
      <p:pic>
        <p:nvPicPr>
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41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9997" y="1504060"/>
            <a:ext cx="8568952" cy="4945725"/>
          </a:xfrm>
        </p:spPr>
        <p:txBody>
          <a:bodyPr>
            <a:normAutofit fontScale="77500" lnSpcReduction="20000"/>
          </a:bodyPr>
          <a:lstStyle/>
          <a:p>
            <a:pPr lvl="1">
              <a:lnSpc>
                <a:spcPct val="130000"/>
              </a:lnSpc>
              <a:buFont typeface="Wingdings" panose="05000000000000000000" pitchFamily="2" charset="2"/>
              <a:buChar char="Ø"/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pierwszeństwo udziału w projekcie będą miały:</a:t>
            </a:r>
          </a:p>
          <a:p>
            <a:pPr lvl="1">
              <a:lnSpc>
                <a:spcPct val="130000"/>
              </a:lnSpc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osoby z niepełnosprawnościami i osoby niesamodzielne, których dochód nie przekracza 150% właściwego kryterium dochodowego (na osobę samotnie gospodarującą lub na osobę w rodzinie), o których mowa w ustawie z dnia 12 marca 2004 r. o pomocy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społecznej,</a:t>
            </a:r>
            <a:endParaRPr lang="pl-PL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30000"/>
              </a:lnSpc>
            </a:pP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osoby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lub rodziny zagrożone ubóstwem lub wykluczeniem społecznym doświadczające wielokrotnego wykluczenia społecznego,</a:t>
            </a:r>
          </a:p>
          <a:p>
            <a:pPr lvl="1">
              <a:lnSpc>
                <a:spcPct val="130000"/>
              </a:lnSpc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osoby o znacznym lub umiarkowanym stopniu niepełnosprawności, z niepełnosprawnością sprzężoną oraz osoby z zaburzeniami psychicznymi, w tym osoby z niepełnosprawnością intelektualną i osoby z całościowymi zaburzeniami rozwojowymi (w rozumieniu zgodnym 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Międzynarodową Klasyfikacją Chorób i Problemów Zdrowotnych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),</a:t>
            </a:r>
          </a:p>
          <a:p>
            <a:pPr lvl="1">
              <a:lnSpc>
                <a:spcPct val="130000"/>
              </a:lnSpc>
            </a:pPr>
            <a:r>
              <a:rPr lang="pl-PL" sz="1900" dirty="0">
                <a:latin typeface="Arial" panose="020B0604020202020204" pitchFamily="34" charset="0"/>
                <a:cs typeface="Arial" panose="020B0604020202020204" pitchFamily="34" charset="0"/>
              </a:rPr>
              <a:t>osoby lub rodziny korzystające z Programu Operacyjnego Pomoc Żywnościowa 2014-2020 (PO PŻ</a:t>
            </a:r>
            <a:r>
              <a:rPr lang="pl-PL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pl-PL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Wniosek może być skierowany do jednej, kilku lub wszystkich wskazanych ww. grup.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dofinansowanie projektu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części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Grupa docelowa (pkt 3.2).</a:t>
            </a:r>
          </a:p>
          <a:p>
            <a:pPr marL="457200" lvl="1" indent="0">
              <a:lnSpc>
                <a:spcPct val="114000"/>
              </a:lnSpc>
              <a:spcBef>
                <a:spcPts val="1000"/>
              </a:spcBef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Dopuszcza się </a:t>
            </a:r>
            <a:r>
              <a:rPr lang="pl-PL" sz="17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skierowanie projektu do poprawy/uzupełnienia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zakresie skutkującym jego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spełnieniem.</a:t>
            </a:r>
            <a:endParaRPr lang="pl-PL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5.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grupy docelowej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774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323528" y="1598063"/>
            <a:ext cx="8568952" cy="4778243"/>
          </a:xfrm>
        </p:spPr>
        <p:txBody>
          <a:bodyPr>
            <a:normAutofit/>
          </a:bodyPr>
          <a:lstStyle/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Wnioskodawca zadeklarował we wniosku o dofinansowanie trwałość miejsc świadczenia usług społecznych utworzonych w ramach projektu po jego zakończeniu co najmniej przez okres odpowiadający okresowi realizacji projektu?</a:t>
            </a:r>
          </a:p>
          <a:p>
            <a:pPr marL="457200" lvl="1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Trwałość dotyczy utworzonych w ramach projektu miejsc świadczenia usług asystenckich i opiekuńczych.</a:t>
            </a:r>
          </a:p>
          <a:p>
            <a:pPr marL="457200" lvl="1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Trwałość jest rozumiana jako instytucjonalna gotowość podmiotów do świadczenia usług. </a:t>
            </a:r>
          </a:p>
          <a:p>
            <a:pPr marL="457200" lvl="1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pl-PL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 na podstawie zapisów wniosku o dofinansowanie projektu w części Informacje o projekcie (w pkt. 1.13 Okres realizacji projektu) oraz w części Sposób realizacji projektu (pkt 4.1 Zadania i w polu Trwałość i wpływ rezultatów projektu).</a:t>
            </a:r>
          </a:p>
          <a:p>
            <a:pPr marL="457200" lvl="1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pl-PL" sz="15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Dopuszcza </a:t>
            </a:r>
            <a:r>
              <a:rPr lang="pl-PL" sz="1500" spc="30" dirty="0">
                <a:latin typeface="Arial" panose="020B0604020202020204" pitchFamily="34" charset="0"/>
                <a:cs typeface="Arial" panose="020B0604020202020204" pitchFamily="34" charset="0"/>
              </a:rPr>
              <a:t>się </a:t>
            </a:r>
            <a:r>
              <a:rPr lang="pl-PL" sz="1500" u="sng" spc="30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500" spc="3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</a:t>
            </a:r>
            <a:br>
              <a:rPr lang="pl-PL" sz="15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500" spc="30" dirty="0">
                <a:latin typeface="Arial" panose="020B0604020202020204" pitchFamily="34" charset="0"/>
                <a:cs typeface="Arial" panose="020B0604020202020204" pitchFamily="34" charset="0"/>
              </a:rPr>
              <a:t>w zakresie skutkującym jego spełnieniem</a:t>
            </a:r>
            <a:r>
              <a:rPr lang="pl-PL" sz="15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5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6. </a:t>
            </a:r>
            <a:r>
              <a:rPr lang="pl-PL" sz="2400" b="1" spc="30" dirty="0">
                <a:latin typeface="+mn-lt"/>
                <a:ea typeface="+mn-ea"/>
                <a:cs typeface="+mn-cs"/>
              </a:rPr>
              <a:t>Kryterium </a:t>
            </a:r>
            <a:r>
              <a:rPr lang="pl-PL" sz="2400" b="1" spc="30" dirty="0" smtClean="0">
                <a:latin typeface="+mn-lt"/>
                <a:ea typeface="+mn-ea"/>
                <a:cs typeface="+mn-cs"/>
              </a:rPr>
              <a:t>trwałości</a:t>
            </a:r>
            <a:r>
              <a:rPr lang="pl-PL" sz="2400" dirty="0">
                <a:latin typeface="+mn-lt"/>
              </a:rPr>
              <a:t>	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0735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279360" y="1610215"/>
            <a:ext cx="8568952" cy="4855899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 zapewnia, że realizacja projektu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doprowadzi do zwiększenia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liczby miejsc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świadczenia usług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asystenckich/opiekuńczych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oraz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liczby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osób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objętych wsparciem w ramach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usług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asystenckich/opiekuńczych prowadzonych przez danego Wnioskodawcę lub Partnera projektu 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stosunku do danych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 rok poprzedzający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rok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złożenia wniosku o dofinansowanie,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 spowoduje zmniejszenia dotychczasowego finansowania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usług asystenckich/opiekuńczych przez Wnioskodawcę lub Partnera projektu oraz </a:t>
            </a: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nie dojdzie do zastąpienia środkami projektu dotychczasowego finansowania usług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 asystenckich/opiekuńczych ze środków innych niż europejskie?</a:t>
            </a:r>
          </a:p>
          <a:p>
            <a:pPr marL="457200" lvl="1" indent="0">
              <a:lnSpc>
                <a:spcPct val="100000"/>
              </a:lnSpc>
              <a:spcBef>
                <a:spcPts val="240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Zwiększenie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liczby miejsc świadczenia usług opiekuńczych świadczonych niestacjonarnie/w miejscu zamieszkania odbywa się poprzez zwiększenie liczby opiekunów świadczących usługi (innych niż opiekunowie faktyczni sprawujący opiekę nad niesamodzielnym członkiem rodziny).</a:t>
            </a:r>
          </a:p>
          <a:p>
            <a:pPr marL="457200" lvl="1" indent="0">
              <a:lnSpc>
                <a:spcPct val="160000"/>
              </a:lnSpc>
              <a:buNone/>
            </a:pP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7. Kryterium liczby miejsc świadczenia usług</a:t>
            </a:r>
            <a:endParaRPr lang="pl-PL" sz="2400" dirty="0"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820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287524" y="1740843"/>
            <a:ext cx="8568952" cy="4431357"/>
          </a:xfrm>
        </p:spPr>
        <p:txBody>
          <a:bodyPr>
            <a:noAutofit/>
          </a:bodyPr>
          <a:lstStyle/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Zwiększenie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liczby miejsc świadczenia usług opiekuńczych w formach stacjonarnych odbywa się poprzez tworzenie miejsc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720000" lvl="1" indent="-360000">
              <a:lnSpc>
                <a:spcPct val="100000"/>
              </a:lnSpc>
              <a:spcBef>
                <a:spcPts val="600"/>
              </a:spcBef>
              <a:buClr>
                <a:srgbClr val="0033CC"/>
              </a:buClr>
              <a:buFont typeface="Wingdings" panose="05000000000000000000" pitchFamily="2" charset="2"/>
              <a:buChar char="ü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stałego lub krótkookresowego pobytu dziennego lub</a:t>
            </a:r>
          </a:p>
          <a:p>
            <a:pPr marL="720000" lvl="1" indent="-360000">
              <a:lnSpc>
                <a:spcPct val="100000"/>
              </a:lnSpc>
              <a:spcBef>
                <a:spcPts val="600"/>
              </a:spcBef>
              <a:buClr>
                <a:srgbClr val="0033CC"/>
              </a:buClr>
              <a:buFont typeface="Wingdings" panose="05000000000000000000" pitchFamily="2" charset="2"/>
              <a:buChar char="ü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stałego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lub krótkookresowego pobytu całodobowego w placówkach, w których realizowane są usługi społeczne świadczone w społeczności lokalnej.</a:t>
            </a:r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Zwiększenie liczby miejsc świadczenia usług asystenckich odbywa się poprzez zwiększanie liczby asystentów funkcjonujących w ramach nowych lub istniejących podmiotów.</a:t>
            </a:r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Obowiązek zwiększania liczby osób objętych usługami nie oznacza zakazu jednoczesnego wsparcia osób dotychczas obejmowanych usługami przez beneficjenta.</a:t>
            </a:r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zapisów wniosku 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180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Dopuszcza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się </a:t>
            </a:r>
            <a:r>
              <a:rPr lang="pl-PL" sz="1600" u="sng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w zakresie skutkującym jego spełnieniem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7. Kryterium liczby miejsc świadczenia usług – c.d.</a:t>
            </a:r>
            <a:endParaRPr lang="pl-PL" sz="2400" dirty="0"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9775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295688" y="1479585"/>
            <a:ext cx="8568952" cy="4962036"/>
          </a:xfrm>
        </p:spPr>
        <p:txBody>
          <a:bodyPr>
            <a:noAutofit/>
          </a:bodyPr>
          <a:lstStyle/>
          <a:p>
            <a:pPr lvl="1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finansowanie w ramach projektu miejsc świadczenia usług opiekuńczych/asystenckich stworzonych przez danego Wnioskodawcę/Beneficjenta trwa nie dłużej niż 3 lata?</a:t>
            </a:r>
            <a:endParaRPr lang="pl-PL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1450" dirty="0">
                <a:latin typeface="Arial" panose="020B0604020202020204" pitchFamily="34" charset="0"/>
                <a:cs typeface="Arial" panose="020B0604020202020204" pitchFamily="34" charset="0"/>
              </a:rPr>
              <a:t>W celu weryfikacji kryterium we wniosku o dofinansowanie należy wskazać planowany termin rozpoczęcia i zakończenia finansowania miejsc świadczenia usług opiekuńczych /asystenckich</a:t>
            </a:r>
            <a:r>
              <a:rPr lang="pl-PL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1450" dirty="0">
                <a:latin typeface="Arial" panose="020B0604020202020204" pitchFamily="34" charset="0"/>
                <a:cs typeface="Arial" panose="020B0604020202020204" pitchFamily="34" charset="0"/>
              </a:rPr>
              <a:t>Termin „nie dłużej niż 3 lata” odnosi się do finansowania ogółu usług opiekuńczych/ asystenckich w projekcie, a nie do okresu finansowania pojedynczych usług świadczonych </a:t>
            </a:r>
            <a:r>
              <a:rPr lang="pl-PL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45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450" dirty="0">
                <a:latin typeface="Arial" panose="020B0604020202020204" pitchFamily="34" charset="0"/>
                <a:cs typeface="Arial" panose="020B0604020202020204" pitchFamily="34" charset="0"/>
              </a:rPr>
              <a:t>projekcie. Oznacza to okres od rozpoczęcia finansowania pierwszej usługi opiekuńczej lub asystenckiej w projekcie do zakończenia finansowania ostatniej usługi opiekuńczej lub asystenckiej w projekcie, bez względu na ewentualne przerwy w świadczeniu tych usług 	</a:t>
            </a:r>
          </a:p>
          <a:p>
            <a:pPr marL="457200" lvl="1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pl-PL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450" dirty="0">
                <a:latin typeface="Arial" panose="020B0604020202020204" pitchFamily="34" charset="0"/>
                <a:cs typeface="Arial" panose="020B0604020202020204" pitchFamily="34" charset="0"/>
              </a:rPr>
              <a:t>zostanie zweryfikowane na podstawie zapisów wniosku o </a:t>
            </a:r>
            <a:r>
              <a:rPr lang="pl-PL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dofinansowanie, w </a:t>
            </a:r>
            <a:r>
              <a:rPr lang="pl-PL" sz="1450" dirty="0">
                <a:latin typeface="Arial" panose="020B0604020202020204" pitchFamily="34" charset="0"/>
                <a:cs typeface="Arial" panose="020B0604020202020204" pitchFamily="34" charset="0"/>
              </a:rPr>
              <a:t>tym w szczególności: </a:t>
            </a:r>
            <a:endParaRPr lang="pl-PL" sz="14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20000" lvl="1" indent="-360000">
              <a:lnSpc>
                <a:spcPct val="100000"/>
              </a:lnSpc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ü"/>
            </a:pPr>
            <a:r>
              <a:rPr lang="pl-PL" sz="1450" dirty="0">
                <a:latin typeface="Arial" panose="020B0604020202020204" pitchFamily="34" charset="0"/>
                <a:cs typeface="Arial" panose="020B0604020202020204" pitchFamily="34" charset="0"/>
              </a:rPr>
              <a:t>deklaracji wpisanej przez Wnioskodawcę w części Sposób realizacji projektu (w pkt. 4.1 Zadania lub w polu Trwałość i wpływ rezultatów projektu), </a:t>
            </a:r>
          </a:p>
          <a:p>
            <a:pPr marL="720000" lvl="1" indent="-360000">
              <a:lnSpc>
                <a:spcPct val="100000"/>
              </a:lnSpc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ü"/>
            </a:pPr>
            <a:r>
              <a:rPr lang="pl-PL" sz="1450" dirty="0">
                <a:latin typeface="Arial" panose="020B0604020202020204" pitchFamily="34" charset="0"/>
                <a:cs typeface="Arial" panose="020B0604020202020204" pitchFamily="34" charset="0"/>
              </a:rPr>
              <a:t>w części Harmonogram realizacji projektu, </a:t>
            </a:r>
          </a:p>
          <a:p>
            <a:pPr marL="720000" lvl="1" indent="-360000">
              <a:lnSpc>
                <a:spcPct val="100000"/>
              </a:lnSpc>
              <a:spcBef>
                <a:spcPts val="300"/>
              </a:spcBef>
              <a:buClr>
                <a:srgbClr val="0033CC"/>
              </a:buClr>
              <a:buFont typeface="Wingdings" panose="05000000000000000000" pitchFamily="2" charset="2"/>
              <a:buChar char="ü"/>
            </a:pPr>
            <a:r>
              <a:rPr lang="pl-PL" sz="1450" dirty="0">
                <a:latin typeface="Arial" panose="020B0604020202020204" pitchFamily="34" charset="0"/>
                <a:cs typeface="Arial" panose="020B0604020202020204" pitchFamily="34" charset="0"/>
              </a:rPr>
              <a:t>w części Szczegółowy budżet projektu.</a:t>
            </a:r>
          </a:p>
          <a:p>
            <a:pPr marL="457200" lvl="1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pl-PL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Dopuszcza </a:t>
            </a:r>
            <a:r>
              <a:rPr lang="pl-PL" sz="1450" dirty="0">
                <a:latin typeface="Arial" panose="020B0604020202020204" pitchFamily="34" charset="0"/>
                <a:cs typeface="Arial" panose="020B0604020202020204" pitchFamily="34" charset="0"/>
              </a:rPr>
              <a:t>się </a:t>
            </a:r>
            <a:r>
              <a:rPr lang="pl-PL" sz="1450" u="sng" dirty="0">
                <a:latin typeface="Arial" panose="020B0604020202020204" pitchFamily="34" charset="0"/>
                <a:cs typeface="Arial" panose="020B0604020202020204" pitchFamily="34" charset="0"/>
              </a:rPr>
              <a:t>jednokrotne</a:t>
            </a:r>
            <a:r>
              <a:rPr lang="pl-PL" sz="1450" dirty="0">
                <a:latin typeface="Arial" panose="020B0604020202020204" pitchFamily="34" charset="0"/>
                <a:cs typeface="Arial" panose="020B0604020202020204" pitchFamily="34" charset="0"/>
              </a:rPr>
              <a:t> skierowanie projektu do poprawy/uzupełnienia w zakresie skutkującym jego spełnieniem</a:t>
            </a:r>
            <a:r>
              <a:rPr lang="pl-PL" sz="14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4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88596"/>
          </a:xfrm>
        </p:spPr>
        <p:txBody>
          <a:bodyPr/>
          <a:lstStyle/>
          <a:p>
            <a:r>
              <a:rPr lang="pl-PL" sz="2400" b="1" spc="30" dirty="0" smtClean="0">
                <a:latin typeface="+mn-lt"/>
                <a:ea typeface="+mn-ea"/>
                <a:cs typeface="+mn-cs"/>
              </a:rPr>
              <a:t>8. Kryterium okresu finansowania usług społecznych</a:t>
            </a:r>
            <a:endParaRPr lang="pl-PL" sz="2400" dirty="0">
              <a:latin typeface="+mn-lt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113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710293" y="2836635"/>
            <a:ext cx="7886700" cy="933450"/>
          </a:xfrm>
        </p:spPr>
        <p:txBody>
          <a:bodyPr/>
          <a:lstStyle/>
          <a:p>
            <a:pPr algn="ctr"/>
            <a:r>
              <a:rPr lang="pl-PL" b="1" dirty="0"/>
              <a:t>Kryteria </a:t>
            </a:r>
            <a:r>
              <a:rPr lang="pl-PL" b="1" dirty="0" smtClean="0"/>
              <a:t>horyzontalne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35</a:t>
            </a:fld>
            <a:endParaRPr lang="pl-PL"/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28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2"/>
          <p:cNvSpPr>
            <a:spLocks noGrp="1"/>
          </p:cNvSpPr>
          <p:nvPr>
            <p:ph idx="1"/>
          </p:nvPr>
        </p:nvSpPr>
        <p:spPr>
          <a:xfrm>
            <a:off x="217966" y="1480787"/>
            <a:ext cx="8853854" cy="4944506"/>
          </a:xfrm>
        </p:spPr>
        <p:txBody>
          <a:bodyPr>
            <a:noAutofit/>
          </a:bodyPr>
          <a:lstStyle/>
          <a:p>
            <a:pPr marL="745200" lvl="1" indent="-2880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projektu z prawem 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w trakcie oceny nie stwierdzono niezgodności z prawodawstwem krajowym i unijnym w zakresie odnoszącym się do sposobu realizacji i zakresu projektu?</a:t>
            </a:r>
            <a:endParaRPr lang="en-US" sz="1600" spc="3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zrównoważonego rozwoju? 	</a:t>
            </a: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kobiet i mężczyzn? </a:t>
            </a:r>
          </a:p>
          <a:p>
            <a:pPr marL="800100" lvl="1" indent="-342900">
              <a:lnSpc>
                <a:spcPct val="114000"/>
              </a:lnSpc>
              <a:spcBef>
                <a:spcPts val="1200"/>
              </a:spcBef>
              <a:buFont typeface="+mj-lt"/>
              <a:buAutoNum type="arabicPeriod"/>
            </a:pPr>
            <a:r>
              <a:rPr lang="pl-PL" sz="1600" b="1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zgodności z właściwymi politykami i zasadami 	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2">
              <a:lnSpc>
                <a:spcPct val="114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projekt jest zgodny z zasadą równości szans i niedyskryminacji, </a:t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tym dostępności dla osób z niepełnosprawnościami?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Kryteria horyzontalne są weryfikowane na podstawie treści wniosku o dofinansowanie (kryterium 3 – tzw. Standard minimum, kryterium 4 – standardy dostępności)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Spełnienie każdego z kryteriów horyzontalnych może być przedmiotem negocjacji.</a:t>
            </a:r>
          </a:p>
          <a:p>
            <a:pPr marL="0" indent="0">
              <a:lnSpc>
                <a:spcPct val="114000"/>
              </a:lnSpc>
              <a:spcBef>
                <a:spcPts val="600"/>
              </a:spcBef>
              <a:buNone/>
            </a:pPr>
            <a:r>
              <a:rPr lang="pl-PL" sz="1600" spc="3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Niespełnienie powyższych kryteriów oznacza odrzucenie wniosku.</a:t>
            </a:r>
            <a:endParaRPr lang="pl-PL" sz="1800" dirty="0" smtClean="0"/>
          </a:p>
          <a:p>
            <a:pPr>
              <a:buNone/>
            </a:pPr>
            <a:endParaRPr lang="pl-PL" sz="1800" dirty="0" smtClean="0"/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4 kryteria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horyzontalne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36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723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17121" y="1869622"/>
            <a:ext cx="8239991" cy="3135086"/>
          </a:xfrm>
        </p:spPr>
        <p:txBody>
          <a:bodyPr/>
          <a:lstStyle/>
          <a:p>
            <a:pPr marL="0" indent="0">
              <a:buNone/>
            </a:pPr>
            <a:r>
              <a:rPr lang="pl-PL" sz="1800" dirty="0" smtClean="0"/>
              <a:t>Zasada </a:t>
            </a:r>
            <a:r>
              <a:rPr lang="pl-PL" sz="1800" dirty="0"/>
              <a:t>równości szans kobiet i mężczyzn, to zasada, która ma prowadzić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dirty="0"/>
              <a:t>podejmowania działań na rzecz osiągnięcia stanu, w którym kobietom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mężczyznom przypisuje się taką samą wartość społeczną, równe prawa i równe obowiązki oraz gdy mają oni równy dostęp do zasobów (środki finansowe, szanse rozwoju), z których mogą korzystać. Zasada ta ma gwarantować możliwość wyboru drogi życiowej bez ograniczeń wynikających ze stereotypów płci. Jest to również uwzględnienie perspektywy płci w głównym nurcie wszystkich procesów politycznych, priorytetów i działań w ramach RPO WD, na wszystkich jego etapach wdrażania,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tj</a:t>
            </a:r>
            <a:r>
              <a:rPr lang="pl-PL" sz="1800" dirty="0"/>
              <a:t>. na etapie planowania, realizacji, ewaluacji. To celowe, systematyczne i świadome ocenianie danej polityki i działań z perspektywy wpływu na warunki życia kobiet i mężczyzn, które ma na celu przeciwdziałanie dyskryminacji i osiągniecie równości szans kobiet i mężczyzn</a:t>
            </a:r>
            <a:r>
              <a:rPr lang="pl-PL" sz="1800" dirty="0" smtClean="0"/>
              <a:t>.</a:t>
            </a:r>
            <a:endParaRPr lang="pl-PL" sz="18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49"/>
            <a:ext cx="7933459" cy="853621"/>
          </a:xfrm>
        </p:spPr>
        <p:txBody>
          <a:bodyPr/>
          <a:lstStyle/>
          <a:p>
            <a:pPr lvl="0" algn="ctr"/>
            <a:r>
              <a:rPr lang="pl-PL" sz="2400" b="1" dirty="0"/>
              <a:t>Realizacja zasad </a:t>
            </a:r>
            <a:r>
              <a:rPr lang="pl-PL" sz="2400" b="1" dirty="0" smtClean="0"/>
              <a:t>horyzontalnych</a:t>
            </a:r>
            <a:br>
              <a:rPr lang="pl-PL" sz="2400" b="1" dirty="0" smtClean="0"/>
            </a:br>
            <a:r>
              <a:rPr lang="pl-PL" sz="1800" b="1" dirty="0" smtClean="0"/>
              <a:t>Zasada </a:t>
            </a:r>
            <a:r>
              <a:rPr lang="pl-PL" sz="1800" b="1" dirty="0"/>
              <a:t>równości szans kobiet i </a:t>
            </a:r>
            <a:r>
              <a:rPr lang="pl-PL" sz="1800" b="1" dirty="0" smtClean="0"/>
              <a:t>mężczyzn</a:t>
            </a:r>
            <a:endParaRPr lang="pl-PL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619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0793" y="2130879"/>
            <a:ext cx="8239991" cy="3608614"/>
          </a:xfrm>
        </p:spPr>
        <p:txBody>
          <a:bodyPr/>
          <a:lstStyle/>
          <a:p>
            <a:pPr marL="0" indent="0" algn="just">
              <a:buNone/>
            </a:pPr>
            <a:r>
              <a:rPr lang="pl-PL" sz="1800" dirty="0" smtClean="0"/>
              <a:t>Zasada </a:t>
            </a:r>
            <a:r>
              <a:rPr lang="pl-PL" sz="1800" dirty="0"/>
              <a:t>równości szans i niedyskryminacji polega na umożliwieniu wszystkim osobom – bez względu na płeć, wiek, niepełnosprawność, rasę lub pochodzenie etniczne, wyznawaną religię lub światopogląd, orientację seksualną, miejsce zamieszkania – sprawiedliwego, pełnego uczestnictwa we wszystkich dziedzinach życia na jednakowych zasadach.</a:t>
            </a:r>
          </a:p>
          <a:p>
            <a:pPr marL="0" indent="0" algn="just">
              <a:buNone/>
            </a:pPr>
            <a:r>
              <a:rPr lang="pl-PL" sz="1800" dirty="0"/>
              <a:t>Wnioskodawca zobowiązany jest do realizacji projektu w oparciu o standardy dostępności dla polityki spójności na lata 2014-2020. Jest to zestaw jakościowych i technicznych wymagań w stosunku do wsparcia finansowanego ze środków funduszy polityki spójności, w celu zapewnienia osobom z niepełnosprawnościami możliwości skorzystania z udziału w projektach, jak i z efektów ich realizacji. Wnioskodawcę obowiązuje 6 standardów: szkoleniowy, edukacyjny, informacyjno-promocyjny, cyfrowy, architektoniczny oraz transportowy.</a:t>
            </a:r>
          </a:p>
          <a:p>
            <a:pPr marL="0" indent="0">
              <a:buNone/>
            </a:pP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50"/>
            <a:ext cx="7933459" cy="1082222"/>
          </a:xfrm>
        </p:spPr>
        <p:txBody>
          <a:bodyPr/>
          <a:lstStyle/>
          <a:p>
            <a:pPr lvl="0" algn="ctr"/>
            <a:r>
              <a:rPr lang="pl-PL" sz="2400" b="1" dirty="0"/>
              <a:t>Realizacja zasad horyzontalnych</a:t>
            </a:r>
            <a:br>
              <a:rPr lang="pl-PL" sz="2400" b="1" dirty="0"/>
            </a:br>
            <a:r>
              <a:rPr lang="pl-PL" sz="1800" b="1" dirty="0"/>
              <a:t>Zasada równości szans i niedyskryminacji, w tym dostępności dla osób </a:t>
            </a:r>
            <a:r>
              <a:rPr lang="pl-PL" sz="1800" b="1" dirty="0" smtClean="0"/>
              <a:t/>
            </a:r>
            <a:br>
              <a:rPr lang="pl-PL" sz="1800" b="1" dirty="0" smtClean="0"/>
            </a:br>
            <a:r>
              <a:rPr lang="pl-PL" sz="1800" b="1" dirty="0" smtClean="0"/>
              <a:t>z niepełnosprawnościami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963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9778" y="1992086"/>
            <a:ext cx="8239991" cy="4384220"/>
          </a:xfrm>
        </p:spPr>
        <p:txBody>
          <a:bodyPr/>
          <a:lstStyle/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szkoleniowy dotyczy realizacji szkoleń, kursów, warsztatów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doradztwa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cyfrowy dotyczy dokumentów elektronicznych, multimediów,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serwisów internetowych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(m.in. innymi strony, portale, platformy i moduły e-learningowe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, aplikacje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webowe, formularze online, serwisy społecznościowe)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edukacyjny dotyczy budowanych, modernizowanych lub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wyposażanych placówek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edukacyjnych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informacyjno-promocyjny dotyczy organizowanych kampanii medialnych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, materiałów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informacyjnych i wydarzeń informacyjno-promocyjnych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 ramach projektów</a:t>
            </a:r>
            <a:endParaRPr lang="pl-PL" sz="16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architektoniczny dotyczy dostosowania architektonicznego budynków jak i otoczenia dla osób z niepełnosprawnościami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transportowy dotyczy infrastruktury transportu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publicznego</a:t>
            </a:r>
            <a:endParaRPr lang="pl-PL" sz="16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1032328"/>
            <a:ext cx="7933459" cy="1008744"/>
          </a:xfrm>
        </p:spPr>
        <p:txBody>
          <a:bodyPr/>
          <a:lstStyle/>
          <a:p>
            <a:pPr lvl="0" algn="ctr"/>
            <a:r>
              <a:rPr lang="pl-PL" sz="2400" b="1" dirty="0"/>
              <a:t>Realizacja zasad horyzontalnych</a:t>
            </a:r>
            <a:br>
              <a:rPr lang="pl-PL" sz="2400" b="1" dirty="0"/>
            </a:br>
            <a:r>
              <a:rPr lang="pl-PL" sz="1800" b="1" dirty="0"/>
              <a:t>Zasada równości szans i niedyskryminacji, w tym dostępności dla osób </a:t>
            </a:r>
            <a:br>
              <a:rPr lang="pl-PL" sz="1800" b="1" dirty="0"/>
            </a:br>
            <a:r>
              <a:rPr lang="pl-PL" sz="1800" b="1" dirty="0"/>
              <a:t>z niepełnosprawnościami cd</a:t>
            </a:r>
            <a:r>
              <a:rPr lang="pl-PL" sz="1800" b="1" dirty="0" smtClean="0"/>
              <a:t>.</a:t>
            </a:r>
            <a:endParaRPr lang="pl-PL" sz="18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5857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45742" y="1804307"/>
            <a:ext cx="7886700" cy="3845380"/>
          </a:xfrm>
          <a:noFill/>
        </p:spPr>
        <p:txBody>
          <a:bodyPr/>
          <a:lstStyle/>
          <a:p>
            <a:pPr marL="252000" lvl="0" algn="ctr">
              <a:spcBef>
                <a:spcPts val="3000"/>
              </a:spcBef>
              <a:buNone/>
            </a:pP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Kwota </a:t>
            </a:r>
            <a:r>
              <a:rPr lang="pl-PL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środków europejskich </a:t>
            </a:r>
            <a:br>
              <a:rPr lang="pl-PL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31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przeznaczona </a:t>
            </a:r>
            <a:r>
              <a:rPr lang="pl-PL" sz="3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dofinansowanie projektów w ramach konkursu (alokacja):</a:t>
            </a:r>
          </a:p>
          <a:p>
            <a:pPr algn="ctr">
              <a:spcBef>
                <a:spcPts val="3000"/>
              </a:spcBef>
              <a:buNone/>
            </a:pPr>
            <a:r>
              <a:rPr lang="pl-PL" sz="4400" b="1" dirty="0" smtClean="0">
                <a:solidFill>
                  <a:srgbClr val="107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5 500 000 EURO</a:t>
            </a:r>
            <a:endParaRPr lang="pl-PL" sz="4400" b="1" dirty="0">
              <a:solidFill>
                <a:srgbClr val="107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>
              <a:spcBef>
                <a:spcPts val="3000"/>
              </a:spcBef>
              <a:buNone/>
            </a:pPr>
            <a:r>
              <a:rPr lang="pl-PL" sz="4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23 383 250 </a:t>
            </a:r>
            <a:r>
              <a:rPr lang="pl-PL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PLN</a:t>
            </a:r>
          </a:p>
          <a:p>
            <a:pPr lvl="0" algn="ctr">
              <a:lnSpc>
                <a:spcPct val="120000"/>
              </a:lnSpc>
              <a:spcBef>
                <a:spcPts val="3000"/>
              </a:spcBef>
              <a:buNone/>
            </a:pPr>
            <a:endParaRPr lang="pl-PL" sz="1600" b="1" spc="11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87070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Ogólne informacje dotyczące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– cz. 2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033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855" y="1885949"/>
            <a:ext cx="8229600" cy="418827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 smtClean="0"/>
              <a:t>Zasada </a:t>
            </a:r>
            <a:r>
              <a:rPr lang="pl-PL" sz="1600" dirty="0"/>
              <a:t>zrównoważonego rozwoju oznacza, że rozwój społeczny i gospodarczy nie może pozostawać w konflikcie z interesami ochrony środowiska i ładu przestrzennego. Projektowane działania muszą zatem uwzględniać potrzeby przyszłych pokoleń, dlatego nie mogą naruszać równowagi przyrodniczej i przestrzennej. Wszelkie działania będą realizowane z uwzględnieniem potrzeb zachowania różnorodności biologicznej, zrównoważonego podejścia do użytkowania zasobów przyrody, przywrócenia i utrwalenia ładu przestrzennego oraz wymogów ochrony obszarów cennych przyrodniczo, w tym ich integralności i spójności.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6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600" dirty="0" smtClean="0"/>
              <a:t>Przykłady</a:t>
            </a:r>
            <a:r>
              <a:rPr lang="pl-PL" sz="1600" dirty="0"/>
              <a:t>: minimalizowanie ilości drukowanych materiałów szkoleniowych i umieszczanie ich w sieci w formie elektronicznej, drukowanie dwustronne materiałów szkoleniowych, w miarę możliwości zastępowanie drukowania umieszczaniem ich na stronach www (eliminujemy wtedy również płyty CD), w miarę możliwości wykorzystywanie </a:t>
            </a:r>
            <a:r>
              <a:rPr lang="pl-PL" sz="1600" dirty="0" err="1"/>
              <a:t>sal</a:t>
            </a:r>
            <a:r>
              <a:rPr lang="pl-PL" sz="1600" dirty="0"/>
              <a:t> zaprojektowanych w systemie energooszczędnym, wyrzucanie zużytego papieru do pojemników na makulaturę, świadome używanie klimatyzacji i otwieranie okien w sytuacjach, gdy pozwoli to na utrzymanie właściwej temperatury, korzystanie tylko z niezbędnego źródła światła np. jeśli w pokoju jest tylko 1 osoba – nie trzeba używać wszystkich żarówek.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49"/>
            <a:ext cx="7933459" cy="902607"/>
          </a:xfrm>
        </p:spPr>
        <p:txBody>
          <a:bodyPr/>
          <a:lstStyle/>
          <a:p>
            <a:pPr algn="ctr"/>
            <a:r>
              <a:rPr lang="pl-PL" sz="2400" b="1" dirty="0"/>
              <a:t>Realizacja zasad </a:t>
            </a:r>
            <a:r>
              <a:rPr lang="pl-PL" sz="2400" b="1" dirty="0" smtClean="0"/>
              <a:t>horyzontalnych</a:t>
            </a:r>
            <a:br>
              <a:rPr lang="pl-PL" sz="2400" b="1" dirty="0" smtClean="0"/>
            </a:br>
            <a:r>
              <a:rPr lang="pl-PL" sz="1800" b="1" dirty="0" smtClean="0"/>
              <a:t>Zasada zrównoważonego rozwoju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40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855" y="1787978"/>
            <a:ext cx="8229600" cy="4416879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 smtClean="0"/>
              <a:t>Koncepcja uniwersalnego projektowania - projektowanie produktów, środowiska, programów i usług w taki sposób, by były użyteczne dla wszystkich, w możliwie największym stopniu, bez potrzeby adaptacji lub specjalistycznego projektowania. Uniwersalne projektowanie nie wyklucza możliwości zapewniania dodatkowych udogodnień dla szczególnych grup osób z niepełnosprawnościami, jeżeli jest to potrzebne.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 smtClean="0"/>
              <a:t>Co </a:t>
            </a:r>
            <a:r>
              <a:rPr lang="pl-PL" sz="1400" dirty="0"/>
              <a:t>do zasady, wszystkie produkty projektów realizowanych ze środków EFS, EFRR i FS (produkty, towary, usługi, infrastruktura) są dostępne dla wszystkich osób, w tym również dostosowane do zidentyfikowanych potrzeb osób z niepełnosprawnościami. Oznacza to, że muszą być zgodne z koncepcją uniwersalnego projektowania, opartego na ośmiu regułach: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/>
              <a:t>1. Użyteczność dla osób o różnej sprawności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/>
              <a:t>2. Elastyczność w użytkowaniu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/>
              <a:t>3. Proste i intuicyjne użytkowanie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/>
              <a:t>4. Czytelna informacja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/>
              <a:t>5. Tolerancja na błędy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/>
              <a:t>6. Wygodne użytkowanie bez wysiłku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/>
              <a:t>7. Wielkość i przestrzeń odpowiednie dla dostępu i użytkowania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/>
              <a:t>8. Percepcja równości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400" dirty="0"/>
              <a:t>Wszystkie projekty (zarówno z EFS jak i z EFRR) powinny być dostępne dla osób niepełnosprawnych – co nie oznacza automatycznie, że muszą być one uniwersalnie zaprojektowane, tzn. od razu, z góry zapewniać zestaw wszelkiego rodzaju możliwych ułatwień dla różnych rodzajów niepełnosprawności . To dotyczy tylko projektów, w których powstaje nowa infrastruktura lub istniejąca jest znacząco przebudowywana. 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49"/>
            <a:ext cx="7933459" cy="853621"/>
          </a:xfrm>
        </p:spPr>
        <p:txBody>
          <a:bodyPr/>
          <a:lstStyle/>
          <a:p>
            <a:pPr algn="ctr"/>
            <a:r>
              <a:rPr lang="pl-PL" sz="2400" b="1" dirty="0"/>
              <a:t>Realizacja zasad horyzontalnych</a:t>
            </a:r>
            <a:br>
              <a:rPr lang="pl-PL" sz="2400" b="1" dirty="0"/>
            </a:br>
            <a:r>
              <a:rPr lang="pl-PL" sz="1800" b="1" dirty="0"/>
              <a:t>Koncepcja „uniwersalnego projektowania</a:t>
            </a:r>
            <a:r>
              <a:rPr lang="pl-PL" sz="1800" b="1" dirty="0" smtClean="0"/>
              <a:t>”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74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94855" y="1975757"/>
            <a:ext cx="8229600" cy="3339193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pl-PL" sz="1400" dirty="0" smtClean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 smtClean="0"/>
              <a:t>W </a:t>
            </a:r>
            <a:r>
              <a:rPr lang="pl-PL" sz="1800" dirty="0"/>
              <a:t>przypadku planowania projektu/usługi w pierwszej kolejności należy dążyć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do </a:t>
            </a:r>
            <a:r>
              <a:rPr lang="pl-PL" sz="1800" dirty="0"/>
              <a:t>zapewnienia jej dostępności w oparciu o koncepcję uniwersalnego projektowania. Mechanizm racjonalnych usprawnień (MRU) jako narzędzie zapewnienia dostępności jest rozpatrywany w drugiej kolejności.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pl-PL" sz="1800" dirty="0"/>
              <a:t>W projektach ogólnodostępnych, w przypadku wystąpienia potrzeby sfinansowania kosztów wynikających z posiadanych niepełnosprawności przez uczestników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(</a:t>
            </a:r>
            <a:r>
              <a:rPr lang="pl-PL" sz="1800" dirty="0"/>
              <a:t>lub personel) projektu, Beneficjent korzysta z przesunięcia środków w projekcie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lub </a:t>
            </a:r>
            <a:r>
              <a:rPr lang="pl-PL" sz="1800" dirty="0"/>
              <a:t>wnioskuje do IOK będącej stroną umowy o dofinansowanie projektu o zwiększenie wartości projektu. Maksymalny koszt MRU na 1 osobę w projekcie wynosi wtedy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12 </a:t>
            </a:r>
            <a:r>
              <a:rPr lang="pl-PL" sz="1800" dirty="0"/>
              <a:t>tysięcy złotych brutto.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1891" y="958850"/>
            <a:ext cx="7933459" cy="682914"/>
          </a:xfrm>
        </p:spPr>
        <p:txBody>
          <a:bodyPr/>
          <a:lstStyle/>
          <a:p>
            <a:pPr lvl="0" algn="ctr"/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Mechanizm </a:t>
            </a:r>
            <a:r>
              <a:rPr lang="pl-PL" sz="2400" b="1" dirty="0"/>
              <a:t>racjonalnych usprawnień</a:t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6643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87524" y="3223931"/>
            <a:ext cx="8568952" cy="760242"/>
          </a:xfrm>
        </p:spPr>
        <p:txBody>
          <a:bodyPr>
            <a:normAutofit/>
          </a:bodyPr>
          <a:lstStyle/>
          <a:p>
            <a:pPr lvl="0" algn="ctr">
              <a:spcBef>
                <a:spcPts val="3000"/>
              </a:spcBef>
              <a:buNone/>
            </a:pP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ogólnych kryteriów merytorycznych oraz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 kryterium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merytoryczne specyficzne dla </a:t>
            </a:r>
            <a:r>
              <a:rPr lang="pl-PL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naboru</a:t>
            </a:r>
            <a:endParaRPr lang="pl-PL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30877" y="2142672"/>
            <a:ext cx="7933459" cy="682914"/>
          </a:xfrm>
        </p:spPr>
        <p:txBody>
          <a:bodyPr/>
          <a:lstStyle/>
          <a:p>
            <a:pPr marL="228600" lvl="0" indent="-228600" algn="ctr">
              <a:spcBef>
                <a:spcPts val="1000"/>
              </a:spcBef>
            </a:pP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3200" b="1" dirty="0">
                <a:solidFill>
                  <a:prstClr val="black"/>
                </a:solidFill>
                <a:ea typeface="+mn-ea"/>
                <a:cs typeface="+mn-cs"/>
              </a:rPr>
              <a:t>Kryteria </a:t>
            </a:r>
            <a:r>
              <a:rPr lang="pl-PL" sz="3200" b="1" dirty="0" smtClean="0">
                <a:solidFill>
                  <a:prstClr val="black"/>
                </a:solidFill>
                <a:ea typeface="+mn-ea"/>
                <a:cs typeface="+mn-cs"/>
              </a:rPr>
              <a:t>merytoryczne</a:t>
            </a:r>
            <a:r>
              <a:rPr lang="pl-PL" sz="2400" b="1" dirty="0"/>
              <a:t/>
            </a:r>
            <a:br>
              <a:rPr lang="pl-PL" sz="2400" b="1" dirty="0"/>
            </a:b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429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0678" y="1616528"/>
            <a:ext cx="7886700" cy="4098472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zgodność projektu z celami szczegółowymi RPO WD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2014-2020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celowości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osiągnięcia skwantyfikowanych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rezultatów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doboru grupy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docelowej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trafności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racjonalności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harmonogramu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adekwatności sposobu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zarządzania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potencjału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doświadczenia</a:t>
            </a:r>
          </a:p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Kryterium budżetu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81891" y="958850"/>
            <a:ext cx="7933459" cy="682914"/>
          </a:xfrm>
        </p:spPr>
        <p:txBody>
          <a:bodyPr/>
          <a:lstStyle/>
          <a:p>
            <a:pPr lvl="0"/>
            <a:r>
              <a:rPr lang="pl-PL" sz="2400" b="1" dirty="0"/>
              <a:t>Kryteria merytoryczne </a:t>
            </a:r>
            <a:r>
              <a:rPr lang="pl-PL" sz="2400" b="1" dirty="0" smtClean="0"/>
              <a:t>ogólne – kryteria 1-10 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801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2321" y="1730828"/>
            <a:ext cx="7886700" cy="4114801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buFont typeface="+mj-lt"/>
              <a:buAutoNum type="arabicPeriod" startAt="11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spełnienia minimalnych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wymagań</a:t>
            </a:r>
          </a:p>
          <a:p>
            <a:pPr marL="0" indent="0">
              <a:buNone/>
            </a:pPr>
            <a:r>
              <a:rPr lang="pl-PL" sz="1600" dirty="0"/>
              <a:t>Czy projekt otrzymał wymagane minimum 60 punktów ogółem oraz co najmniej 60% punktów w poszczególnych grupach kryteriów merytorycznych: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kryteria </a:t>
            </a:r>
            <a:r>
              <a:rPr lang="pl-PL" sz="1600" dirty="0"/>
              <a:t>nr 1, 2 oraz 3,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kryterium </a:t>
            </a:r>
            <a:r>
              <a:rPr lang="pl-PL" sz="1600" dirty="0"/>
              <a:t>nr 4,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kryteria </a:t>
            </a:r>
            <a:r>
              <a:rPr lang="pl-PL" sz="1600" dirty="0"/>
              <a:t>nr 5 oraz 6,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kryteria </a:t>
            </a:r>
            <a:r>
              <a:rPr lang="pl-PL" sz="1600" dirty="0"/>
              <a:t>nr 7 oraz 8,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kryterium </a:t>
            </a:r>
            <a:r>
              <a:rPr lang="pl-PL" sz="1600" dirty="0"/>
              <a:t>nr 9,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l-PL" sz="1600" dirty="0" smtClean="0"/>
              <a:t>kryterium </a:t>
            </a:r>
            <a:r>
              <a:rPr lang="pl-PL" sz="1600" dirty="0"/>
              <a:t>nr 10 </a:t>
            </a:r>
          </a:p>
          <a:p>
            <a:pPr marL="0" indent="0">
              <a:buNone/>
            </a:pPr>
            <a:r>
              <a:rPr lang="pl-PL" sz="1600" dirty="0"/>
              <a:t>oraz otrzymał pozytywną ocenę lub został skierowany do negocjacji w zakresie spełnienia </a:t>
            </a:r>
            <a:r>
              <a:rPr lang="pl-PL" sz="1600" dirty="0" smtClean="0"/>
              <a:t>kryteriów dostępu (jeśli były weryfikowane na etapie oceny merytorycznej), horyzontalnych </a:t>
            </a:r>
            <a:r>
              <a:rPr lang="pl-PL" sz="1600" dirty="0"/>
              <a:t>oraz kryteriów merytorycznych specyficznych dla poszczególnych naborów</a:t>
            </a:r>
            <a:r>
              <a:rPr lang="pl-PL" sz="1600" dirty="0" smtClean="0"/>
              <a:t>?</a:t>
            </a:r>
            <a:endParaRPr lang="pl-PL" sz="1600" dirty="0"/>
          </a:p>
          <a:p>
            <a:pPr marL="0" indent="0">
              <a:lnSpc>
                <a:spcPct val="110000"/>
              </a:lnSpc>
              <a:buNone/>
            </a:pP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81891" y="958850"/>
            <a:ext cx="7933459" cy="682914"/>
          </a:xfrm>
        </p:spPr>
        <p:txBody>
          <a:bodyPr/>
          <a:lstStyle/>
          <a:p>
            <a:pPr lvl="0"/>
            <a:r>
              <a:rPr lang="pl-PL" sz="2400" b="1" dirty="0"/>
              <a:t>Kryteria merytoryczne </a:t>
            </a:r>
            <a:r>
              <a:rPr lang="pl-PL" sz="2400" b="1" dirty="0" smtClean="0"/>
              <a:t>ogólne – kryterium 11 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500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3336" y="1828800"/>
            <a:ext cx="7886700" cy="2824843"/>
          </a:xfrm>
        </p:spPr>
        <p:txBody>
          <a:bodyPr/>
          <a:lstStyle/>
          <a:p>
            <a:pPr marL="342900" indent="-342900">
              <a:lnSpc>
                <a:spcPct val="110000"/>
              </a:lnSpc>
              <a:buAutoNum type="arabicPeriod"/>
            </a:pPr>
            <a:r>
              <a:rPr lang="pl-PL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zgodności z </a:t>
            </a:r>
            <a:r>
              <a:rPr lang="pl-PL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SzOOP</a:t>
            </a:r>
            <a:endParaRPr lang="pl-PL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>
                <a:latin typeface="Arial"/>
                <a:ea typeface="Times New Roman"/>
              </a:rPr>
              <a:t>Czy projekt jest zgodny z zapisami </a:t>
            </a:r>
            <a:r>
              <a:rPr lang="pl-PL" sz="1600" dirty="0" err="1">
                <a:latin typeface="Arial"/>
                <a:ea typeface="Times New Roman"/>
              </a:rPr>
              <a:t>SzOOP</a:t>
            </a:r>
            <a:r>
              <a:rPr lang="pl-PL" sz="1600" dirty="0">
                <a:latin typeface="Arial"/>
                <a:ea typeface="Times New Roman"/>
              </a:rPr>
              <a:t> RPO WD 2014-2020 właściwymi dla typu projektu </a:t>
            </a:r>
            <a:r>
              <a:rPr lang="pl-PL" sz="1600" dirty="0" smtClean="0">
                <a:latin typeface="Arial"/>
                <a:ea typeface="Times New Roman"/>
              </a:rPr>
              <a:t>9.2 </a:t>
            </a:r>
            <a:r>
              <a:rPr lang="pl-PL" sz="1600" dirty="0">
                <a:latin typeface="Arial"/>
                <a:ea typeface="Times New Roman"/>
              </a:rPr>
              <a:t>A </a:t>
            </a:r>
            <a:r>
              <a:rPr lang="pl-PL" sz="1600" dirty="0" smtClean="0">
                <a:latin typeface="Arial"/>
                <a:ea typeface="Times New Roman"/>
              </a:rPr>
              <a:t>aktualnymi </a:t>
            </a:r>
            <a:r>
              <a:rPr lang="pl-PL" sz="1600" dirty="0">
                <a:latin typeface="Arial"/>
                <a:ea typeface="Times New Roman"/>
              </a:rPr>
              <a:t>na dzień przyjęcia kryterium</a:t>
            </a:r>
            <a:r>
              <a:rPr lang="pl-PL" sz="1600" dirty="0" smtClean="0"/>
              <a:t>? </a:t>
            </a:r>
            <a:endParaRPr lang="pl-PL" sz="16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/>
              <a:t>Kryterium ma na celu zweryfikować zgodność z zapisami </a:t>
            </a:r>
            <a:r>
              <a:rPr lang="pl-PL" sz="1600" dirty="0" err="1"/>
              <a:t>SzOOP</a:t>
            </a:r>
            <a:r>
              <a:rPr lang="pl-PL" sz="1600" dirty="0"/>
              <a:t>. Dofinansowania nie może otrzymać projekt, który zakłada realizację działań niezgodnych z zapisami </a:t>
            </a:r>
            <a:r>
              <a:rPr lang="pl-PL" sz="1600" dirty="0" err="1"/>
              <a:t>SzOOP</a:t>
            </a:r>
            <a:r>
              <a:rPr lang="pl-PL" sz="1600" dirty="0"/>
              <a:t>. Kryterium jest weryfikowane na podstawie zapisów wniosku o dofinansowanie. W zakresie kryterium IOK dopuszcza możliwość skierowania projektu do etapu negocjacji w celu poprawy/uzupełnienia kwestii wskazanych przez KOP, w sposób skutkujący spełnieniem kryterium</a:t>
            </a:r>
            <a:r>
              <a:rPr lang="pl-PL" sz="1600" dirty="0" smtClean="0"/>
              <a:t>.</a:t>
            </a:r>
            <a:endParaRPr lang="pl-PL" sz="16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81891" y="958850"/>
            <a:ext cx="7933459" cy="682914"/>
          </a:xfrm>
        </p:spPr>
        <p:txBody>
          <a:bodyPr/>
          <a:lstStyle/>
          <a:p>
            <a:pPr lvl="0"/>
            <a:r>
              <a:rPr lang="pl-PL" sz="2400" b="1" dirty="0"/>
              <a:t>Kryteria merytoryczne specyficzne dla </a:t>
            </a:r>
            <a:r>
              <a:rPr lang="pl-PL" sz="2400" b="1" dirty="0" smtClean="0"/>
              <a:t>naboru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78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3143" y="3077936"/>
            <a:ext cx="7886700" cy="620485"/>
          </a:xfrm>
          <a:noFill/>
        </p:spPr>
        <p:txBody>
          <a:bodyPr/>
          <a:lstStyle/>
          <a:p>
            <a:pPr lvl="0" algn="ctr">
              <a:spcBef>
                <a:spcPts val="3000"/>
              </a:spcBef>
              <a:buNone/>
            </a:pPr>
            <a:r>
              <a:rPr lang="pl-PL" sz="3200" b="1" dirty="0" smtClean="0">
                <a:solidFill>
                  <a:prstClr val="black"/>
                </a:solidFill>
              </a:rPr>
              <a:t>5 kryteriów – 35 punktów </a:t>
            </a:r>
            <a:endParaRPr lang="pl-PL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96191" y="2183493"/>
            <a:ext cx="7933459" cy="682914"/>
          </a:xfrm>
        </p:spPr>
        <p:txBody>
          <a:bodyPr/>
          <a:lstStyle/>
          <a:p>
            <a:pPr lvl="0" algn="ctr"/>
            <a:r>
              <a:rPr lang="pl-PL" sz="3200" b="1" dirty="0"/>
              <a:t>Kryteria premiujące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4807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60170"/>
            <a:ext cx="7747907" cy="5244737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Wnioskodawca zrealizował w ciągu ostatnich 3 lat przed złożeniem wniosku o dofinansowanie na terenie województwa dolnośląskiego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najmniej 2 przedsięwzięcia w obszarze merytorycznym i dla grupy docelowej objętej interwencją projektową, w ramach których osiągnął zakładane w ramach przedsięwzięcia cele? </a:t>
            </a: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550" dirty="0">
                <a:latin typeface="Arial" panose="020B0604020202020204" pitchFamily="34" charset="0"/>
                <a:cs typeface="Arial" panose="020B0604020202020204" pitchFamily="34" charset="0"/>
              </a:rPr>
              <a:t>Przedsięwzięciem jest działanie podjęte w jakimś celu, którego wynikiem są konkretne rezultaty. Przedsięwzięcie musi mieć formę pisemną (np. projektu, wniosku, umowy/ porozumienia o współpracy), która dokumentuje cel, działania, planowane i zrealizowane rezultaty. </a:t>
            </a:r>
            <a:endParaRPr lang="pl-PL" sz="155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600"/>
              </a:spcBef>
              <a:buNone/>
            </a:pPr>
            <a:r>
              <a:rPr lang="pl-PL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 </a:t>
            </a:r>
            <a:r>
              <a:rPr lang="pl-PL" sz="1550" dirty="0">
                <a:latin typeface="Arial" panose="020B0604020202020204" pitchFamily="34" charset="0"/>
                <a:cs typeface="Arial" panose="020B0604020202020204" pitchFamily="34" charset="0"/>
              </a:rPr>
              <a:t>może się legitymować doświadczeniem w </a:t>
            </a:r>
            <a:r>
              <a:rPr lang="pl-PL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przypadku, </a:t>
            </a:r>
            <a:r>
              <a:rPr lang="pl-PL" sz="1550" dirty="0">
                <a:latin typeface="Arial" panose="020B0604020202020204" pitchFamily="34" charset="0"/>
                <a:cs typeface="Arial" panose="020B0604020202020204" pitchFamily="34" charset="0"/>
              </a:rPr>
              <a:t>gdy był </a:t>
            </a:r>
            <a:r>
              <a:rPr lang="pl-PL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liderem, partnerem </a:t>
            </a:r>
            <a:r>
              <a:rPr lang="pl-PL" sz="1550" dirty="0" smtClean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lub wykonawcą </a:t>
            </a:r>
            <a:r>
              <a:rPr lang="pl-PL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550" dirty="0">
                <a:latin typeface="Arial" panose="020B0604020202020204" pitchFamily="34" charset="0"/>
                <a:cs typeface="Arial" panose="020B0604020202020204" pitchFamily="34" charset="0"/>
              </a:rPr>
              <a:t>zrealizowanym już przedsięwzięciu, a zakres zrealizowanych przez niego działań był zbieżny z zakresem konkursu, którego dotyczy to kryterium</a:t>
            </a:r>
            <a:r>
              <a:rPr lang="pl-PL" sz="155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10000"/>
              </a:lnSpc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Skala punktowa </a:t>
            </a: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od 0 do 10</a:t>
            </a:r>
            <a:r>
              <a:rPr lang="en-US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pl-PL" sz="1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pkt. 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powyżej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dwóch przedsięwzięć 	</a:t>
            </a:r>
            <a:endParaRPr lang="en-US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pkt</a:t>
            </a: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przedsięwzięcia 	</a:t>
            </a:r>
          </a:p>
          <a:p>
            <a:pPr marL="0" indent="0">
              <a:lnSpc>
                <a:spcPct val="110000"/>
              </a:lnSpc>
              <a:spcBef>
                <a:spcPts val="300"/>
              </a:spcBef>
              <a:buNone/>
            </a:pP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pkt. </a:t>
            </a:r>
            <a:r>
              <a:rPr lang="en-US" sz="17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pl-PL" sz="17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brak lub jedno przedsięwzięcie</a:t>
            </a:r>
          </a:p>
          <a:p>
            <a:pPr marL="0" indent="0">
              <a:buNone/>
            </a:pPr>
            <a:endParaRPr lang="en-US" sz="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81891" y="958851"/>
            <a:ext cx="7933459" cy="478064"/>
          </a:xfrm>
        </p:spPr>
        <p:txBody>
          <a:bodyPr/>
          <a:lstStyle/>
          <a:p>
            <a:pPr lvl="0"/>
            <a:r>
              <a:rPr lang="pl-PL" sz="2400" b="1" dirty="0"/>
              <a:t>1. Kryterium </a:t>
            </a:r>
            <a:r>
              <a:rPr lang="pl-PL" sz="2400" b="1" dirty="0" smtClean="0"/>
              <a:t>doświadczenia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730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2" y="1596935"/>
            <a:ext cx="7886700" cy="4460966"/>
          </a:xfrm>
        </p:spPr>
        <p:txBody>
          <a:bodyPr/>
          <a:lstStyle/>
          <a:p>
            <a:pPr marL="457200" lvl="1" indent="0">
              <a:lnSpc>
                <a:spcPct val="110000"/>
              </a:lnSpc>
              <a:spcBef>
                <a:spcPts val="1800"/>
              </a:spcBef>
              <a:buNone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Obszar merytoryczny dla tego kryterium to działania z zakresu </a:t>
            </a:r>
            <a:r>
              <a:rPr lang="pl-PL" sz="1600" spc="30" dirty="0">
                <a:latin typeface="Arial" panose="020B0604020202020204" pitchFamily="34" charset="0"/>
                <a:cs typeface="Arial" panose="020B0604020202020204" pitchFamily="34" charset="0"/>
              </a:rPr>
              <a:t>usług </a:t>
            </a: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asystenckich i opiekuńczych.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Grupa docelowa objęta interwencją projektową to grupa, do której kierowane jest wsparcie w ramach tego konkursu.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Kryterium zostanie zweryfikowane na podstawie deklaracji złożonej przez Wnioskodawcę w treści wniosku o dofinansowanie projektu. Należy zamieścić krótki opis zrealizowanego przedsięwzięcia, w tym przedstawić </a:t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co najmniej:</a:t>
            </a:r>
          </a:p>
          <a:p>
            <a:pPr lvl="1">
              <a:lnSpc>
                <a:spcPct val="110000"/>
              </a:lnSpc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tytuł projektu, </a:t>
            </a:r>
          </a:p>
          <a:p>
            <a:pPr lvl="1">
              <a:lnSpc>
                <a:spcPct val="110000"/>
              </a:lnSpc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źródło finansowania, </a:t>
            </a:r>
          </a:p>
          <a:p>
            <a:pPr lvl="1">
              <a:lnSpc>
                <a:spcPct val="110000"/>
              </a:lnSpc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informację o jego obszarze merytorycznym, </a:t>
            </a:r>
          </a:p>
          <a:p>
            <a:pPr lvl="1">
              <a:lnSpc>
                <a:spcPct val="110000"/>
              </a:lnSpc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Informację o grupie docelowej oraz rezultatach projektu.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Wnioskodawca we wniosku o dofinansowanie powinien także oświadczyć, </a:t>
            </a:r>
            <a:b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że zaplanowany cel w opisywanym przedsięwzięciu został zrealizowany.</a:t>
            </a:r>
            <a:endParaRPr lang="pl-PL" sz="16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81891" y="958851"/>
            <a:ext cx="7933459" cy="478064"/>
          </a:xfrm>
        </p:spPr>
        <p:txBody>
          <a:bodyPr/>
          <a:lstStyle/>
          <a:p>
            <a:pPr lvl="0"/>
            <a:r>
              <a:rPr lang="pl-PL" sz="2400" b="1" dirty="0" smtClean="0"/>
              <a:t>Kryterium doświadczenia – c.d.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835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04704"/>
            <a:ext cx="7886700" cy="4581796"/>
          </a:xfrm>
        </p:spPr>
        <p:txBody>
          <a:bodyPr/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Maksymalny dopuszczalny poziom dofinansowania UE wydatków kwalifikowalnych na poziomie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85%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Maksymalny poziom dofinansowania całkowitego wydatków kwalifikowalnych na poziomie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środki UE i Budżetu Państwa)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95%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Minimalny udział wkładu własnego Beneficjenta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ramach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5%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Minimalna wartość projektu </a:t>
            </a:r>
            <a:r>
              <a:rPr lang="pl-PL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wynosi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50 000,00 PLN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2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687070"/>
          </a:xfrm>
        </p:spPr>
        <p:txBody>
          <a:bodyPr/>
          <a:lstStyle/>
          <a:p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Ogólne informacje dotyczące </a:t>
            </a:r>
            <a:r>
              <a:rPr lang="pl-PL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– cz. 3</a:t>
            </a:r>
            <a:endParaRPr lang="pl-PL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057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0486" y="1360170"/>
            <a:ext cx="7886700" cy="5073287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usługi przewidziane w projekcie: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realizowane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są na obszarach wiejskich (lokalizacja miejsca świadczenia usługi) lub na rzecz mieszkańców obszarów wiejskich lub </a:t>
            </a:r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wynikają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z zatwierdzonego na dzień składania wniosku </a:t>
            </a: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dofinansowanie programu rewitalizacji lub projekt będzie realizowany na obszarze objętym programem rewitalizacji?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 zakresie programów rewitalizacji w ramach kryterium weryfikowane będzie, czy:</a:t>
            </a:r>
          </a:p>
          <a:p>
            <a:pPr>
              <a:lnSpc>
                <a:spcPct val="110000"/>
              </a:lnSpc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został wskazany do realizacji w programie rewitalizacji ujętym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prowadzonym przez IZ RPO WD wykazie programów rewitalizacji lub</a:t>
            </a:r>
          </a:p>
          <a:p>
            <a:pPr>
              <a:lnSpc>
                <a:spcPct val="110000"/>
              </a:lnSpc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projekt będzie realizowany na obszarze objętym programem rewitalizacji, i/lub projekt będzie realizowany na rzecz mieszkańców zamieszkałych na terenie objętym programem rewitalizacji, a przewidziane w nim działania przyczynią się do realizacji celów programu rewitalizacji i są zgodne z określonymi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programie kierunkami działań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2000" dirty="0"/>
              <a:t>Skala punktowa </a:t>
            </a:r>
            <a:r>
              <a:rPr lang="pl-PL" sz="2000" b="1" dirty="0" smtClean="0"/>
              <a:t>0 - 5 </a:t>
            </a:r>
            <a:r>
              <a:rPr lang="pl-PL" sz="2000" dirty="0" smtClean="0"/>
              <a:t>pkt</a:t>
            </a:r>
            <a:endParaRPr lang="pl-PL" sz="20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81891" y="958851"/>
            <a:ext cx="7933459" cy="478064"/>
          </a:xfrm>
        </p:spPr>
        <p:txBody>
          <a:bodyPr/>
          <a:lstStyle/>
          <a:p>
            <a:pPr lvl="0"/>
            <a:r>
              <a:rPr lang="pl-PL" sz="2400" b="1" dirty="0"/>
              <a:t>2. Kryterium grupy docelowej </a:t>
            </a:r>
            <a:r>
              <a:rPr lang="pl-PL" sz="2400" b="1" dirty="0" smtClean="0"/>
              <a:t>(pierwsze)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50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773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0486" y="1637756"/>
            <a:ext cx="7886700" cy="2958737"/>
          </a:xfrm>
        </p:spPr>
        <p:txBody>
          <a:bodyPr/>
          <a:lstStyle/>
          <a:p>
            <a:pPr marL="0" indent="0">
              <a:lnSpc>
                <a:spcPct val="110000"/>
              </a:lnSpc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skierowany do osób zamieszkujących na terenie powiatu: miasta Wałbrzych, ząbkowickiego, górowskiego, kłodzkiego, miasta Legnica,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wołowskiego, złotoryjskiego, wałbrzyskiego? </a:t>
            </a: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pl-PL" sz="2200" dirty="0" smtClean="0"/>
          </a:p>
          <a:p>
            <a:r>
              <a:rPr lang="pl-PL" sz="1800" dirty="0"/>
              <a:t>Kryterium zostanie zweryfikowane na podstawie zapisów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dofinansowanie w części </a:t>
            </a:r>
            <a:r>
              <a:rPr lang="pl-PL" sz="1800" i="1" dirty="0"/>
              <a:t>Informacje o projekcie </a:t>
            </a:r>
            <a:r>
              <a:rPr lang="pl-PL" sz="1800" dirty="0"/>
              <a:t>(pkt 1.14) </a:t>
            </a:r>
            <a:r>
              <a:rPr lang="pl-PL" sz="1800" i="1" dirty="0"/>
              <a:t>oraz Grupy docelowe </a:t>
            </a:r>
            <a:r>
              <a:rPr lang="pl-PL" sz="1800" dirty="0"/>
              <a:t>(pkt 3.2). 	</a:t>
            </a:r>
          </a:p>
          <a:p>
            <a:pPr marL="0" indent="0" algn="just">
              <a:buNone/>
            </a:pPr>
            <a:endParaRPr lang="pl-PL" sz="1800" i="1" dirty="0" smtClean="0"/>
          </a:p>
          <a:p>
            <a:pPr marL="0" indent="0">
              <a:spcBef>
                <a:spcPts val="600"/>
              </a:spcBef>
              <a:buNone/>
            </a:pPr>
            <a:r>
              <a:rPr lang="pl-PL" sz="1800" dirty="0"/>
              <a:t>Skala punktowa </a:t>
            </a:r>
            <a:r>
              <a:rPr lang="pl-PL" sz="1800" b="1" dirty="0" smtClean="0"/>
              <a:t>0 – 5 </a:t>
            </a:r>
            <a:r>
              <a:rPr lang="pl-PL" sz="1800" dirty="0" smtClean="0"/>
              <a:t>pkt</a:t>
            </a:r>
            <a:endParaRPr lang="pl-PL" sz="18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81891" y="958851"/>
            <a:ext cx="7933459" cy="478064"/>
          </a:xfrm>
        </p:spPr>
        <p:txBody>
          <a:bodyPr/>
          <a:lstStyle/>
          <a:p>
            <a:pPr lvl="0"/>
            <a:r>
              <a:rPr lang="pl-PL" sz="2400" b="1" dirty="0" smtClean="0"/>
              <a:t>3. </a:t>
            </a:r>
            <a:r>
              <a:rPr lang="pl-PL" sz="2400" b="1" dirty="0"/>
              <a:t>Kryterium grupy docelowej </a:t>
            </a:r>
            <a:r>
              <a:rPr lang="pl-PL" sz="2400" b="1" dirty="0" smtClean="0"/>
              <a:t>(drugie)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7593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11558" y="1640132"/>
            <a:ext cx="7886700" cy="4507575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projekt jest realizowany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przez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podmiot ekonomii społecznej lub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partnerstwie z podmiotem ekonomii społecznej lub</a:t>
            </a:r>
          </a:p>
          <a:p>
            <a:pPr marL="800100" lvl="1" indent="-342900" algn="just">
              <a:buFont typeface="+mj-lt"/>
              <a:buAutoNum type="alphaLcPeriod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partnerstwie jednostki samorządu terytorialnego (lub jej jednostki organizacyjnej) z podmiotem ekonomii społecznej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400" dirty="0"/>
              <a:t>	</a:t>
            </a:r>
          </a:p>
          <a:p>
            <a:pPr marL="0" indent="0">
              <a:buNone/>
            </a:pPr>
            <a:r>
              <a:rPr lang="pl-PL" sz="1800" dirty="0"/>
              <a:t>Kryterium zostanie zweryfikowane na podstawie zapisów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</a:t>
            </a:r>
            <a:r>
              <a:rPr lang="pl-PL" sz="1800" dirty="0"/>
              <a:t>dofinansowanie w części Wnioskodawca (Beneficjent) oraz Potencjał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i </a:t>
            </a:r>
            <a:r>
              <a:rPr lang="pl-PL" sz="1800" dirty="0"/>
              <a:t>doświadczenie Wnioskodawcy/partnerów oraz sposób zarządzania </a:t>
            </a:r>
            <a:r>
              <a:rPr lang="pl-PL" sz="1800" dirty="0" smtClean="0"/>
              <a:t>projektem</a:t>
            </a:r>
            <a:r>
              <a:rPr lang="pl-PL" sz="1800" dirty="0"/>
              <a:t>	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pl-PL" sz="1800" dirty="0" smtClean="0"/>
              <a:t>Skala </a:t>
            </a:r>
            <a:r>
              <a:rPr lang="pl-PL" sz="1800" dirty="0"/>
              <a:t>punktowa </a:t>
            </a:r>
            <a:r>
              <a:rPr lang="pl-PL" sz="1800" b="1" dirty="0"/>
              <a:t>od 0 do </a:t>
            </a:r>
            <a:r>
              <a:rPr lang="pl-PL" sz="1800" b="1" dirty="0" smtClean="0"/>
              <a:t>10</a:t>
            </a:r>
            <a:r>
              <a:rPr lang="pl-PL" sz="1800" dirty="0" smtClean="0"/>
              <a:t> pkt</a:t>
            </a:r>
            <a:endParaRPr lang="pl-PL" sz="1800" dirty="0"/>
          </a:p>
          <a:p>
            <a:r>
              <a:rPr lang="pl-PL" sz="1800" b="1" dirty="0" smtClean="0"/>
              <a:t>0</a:t>
            </a:r>
            <a:r>
              <a:rPr lang="pl-PL" sz="1800" dirty="0" smtClean="0"/>
              <a:t> </a:t>
            </a:r>
            <a:r>
              <a:rPr lang="pl-PL" sz="1800" dirty="0"/>
              <a:t>pkt. - projekt nie jest realizowany w sposób opisany w kryterium </a:t>
            </a:r>
          </a:p>
          <a:p>
            <a:r>
              <a:rPr lang="pl-PL" sz="1800" b="1" dirty="0"/>
              <a:t>5</a:t>
            </a:r>
            <a:r>
              <a:rPr lang="pl-PL" sz="1800" dirty="0"/>
              <a:t> pkt. – projekt jest realizowany przez podmiot lub w partnerstwie spełniającym preferencję, określoną w kryterium litera a) lub b) </a:t>
            </a:r>
          </a:p>
          <a:p>
            <a:r>
              <a:rPr lang="pl-PL" sz="1800" b="1" dirty="0"/>
              <a:t>10</a:t>
            </a:r>
            <a:r>
              <a:rPr lang="pl-PL" sz="1800" dirty="0"/>
              <a:t> pkt. - projekt jest realizowany w partnerstwie spełniającym preferencję, określoną w kryterium litera c) 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81891" y="958851"/>
            <a:ext cx="7933459" cy="657678"/>
          </a:xfrm>
        </p:spPr>
        <p:txBody>
          <a:bodyPr/>
          <a:lstStyle/>
          <a:p>
            <a:pPr lvl="0"/>
            <a:r>
              <a:rPr lang="pl-PL" sz="2400" b="1" dirty="0"/>
              <a:t>4. Kryterium Wnioskodawcy/ Realizatora/ partnerstwa w projekcie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058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540330"/>
            <a:ext cx="7886700" cy="3047999"/>
          </a:xfrm>
        </p:spPr>
        <p:txBody>
          <a:bodyPr/>
          <a:lstStyle/>
          <a:p>
            <a:pPr marL="457200" lvl="1" indent="0" algn="just"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Czy usługi społeczne będą świadczone w miejscu, które zostało wybudowane, zaadoptowane lub zmodernizowane w ramach projektu dofinansowanego ze środków EFRR w ramach RPO WD 2014-2020 i którego celem było utworzenie miejsc świadczenia usług społecznych tego samego rodzaju, co usługi zaplanowane w projekcie, o którego dofinansowanie Wnioskodawca aplikuje? </a:t>
            </a:r>
            <a:r>
              <a:rPr lang="pl-PL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400" dirty="0"/>
              <a:t>	</a:t>
            </a:r>
          </a:p>
          <a:p>
            <a:pPr marL="0" indent="0">
              <a:spcBef>
                <a:spcPts val="1800"/>
              </a:spcBef>
              <a:spcAft>
                <a:spcPts val="1200"/>
              </a:spcAft>
              <a:buNone/>
            </a:pPr>
            <a:r>
              <a:rPr lang="pl-PL" sz="1800" dirty="0"/>
              <a:t>Kryterium zostanie zweryfikowane na podstawie zapisów wniosku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o dofinansowanie.</a:t>
            </a:r>
            <a:endParaRPr lang="pl-PL" sz="1800" dirty="0"/>
          </a:p>
          <a:p>
            <a:pPr marL="0" indent="0">
              <a:lnSpc>
                <a:spcPct val="110000"/>
              </a:lnSpc>
              <a:buNone/>
            </a:pPr>
            <a:r>
              <a:rPr lang="pl-PL" sz="1800" dirty="0" smtClean="0"/>
              <a:t>Skala </a:t>
            </a:r>
            <a:r>
              <a:rPr lang="pl-PL" sz="1800" dirty="0"/>
              <a:t>punktowa </a:t>
            </a:r>
            <a:r>
              <a:rPr lang="pl-PL" sz="1800" b="1" dirty="0" smtClean="0"/>
              <a:t>0 - </a:t>
            </a:r>
            <a:r>
              <a:rPr lang="pl-PL" sz="1800" b="1" dirty="0"/>
              <a:t>5 </a:t>
            </a:r>
            <a:r>
              <a:rPr lang="pl-PL" sz="1800" dirty="0" smtClean="0"/>
              <a:t>pkt</a:t>
            </a:r>
            <a:endParaRPr lang="pl-PL" sz="1800" dirty="0"/>
          </a:p>
          <a:p>
            <a:pPr marL="0" indent="0" algn="just">
              <a:buNone/>
            </a:pPr>
            <a:endParaRPr lang="pl-PL" sz="1800" b="1" i="1" dirty="0"/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581891" y="958851"/>
            <a:ext cx="7933459" cy="478063"/>
          </a:xfrm>
        </p:spPr>
        <p:txBody>
          <a:bodyPr/>
          <a:lstStyle/>
          <a:p>
            <a:pPr lvl="0"/>
            <a:r>
              <a:rPr lang="pl-PL" sz="2400" b="1" dirty="0"/>
              <a:t>4. Kryterium </a:t>
            </a:r>
            <a:r>
              <a:rPr lang="pl-PL" sz="2400" b="1" dirty="0" smtClean="0"/>
              <a:t>komplementarności wsparcia</a:t>
            </a:r>
            <a:endParaRPr lang="pl-PL" sz="24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53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9237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2713" y="2918279"/>
            <a:ext cx="7933459" cy="820964"/>
          </a:xfrm>
        </p:spPr>
        <p:txBody>
          <a:bodyPr/>
          <a:lstStyle/>
          <a:p>
            <a:pPr lvl="0" algn="ctr"/>
            <a:r>
              <a:rPr lang="pl-PL" sz="3200" b="1" dirty="0" smtClean="0"/>
              <a:t>Kryterium etapu negocjacji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695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5993" y="1701987"/>
            <a:ext cx="7886700" cy="4706977"/>
          </a:xfrm>
          <a:noFill/>
        </p:spPr>
        <p:txBody>
          <a:bodyPr/>
          <a:lstStyle/>
          <a:p>
            <a:pPr lvl="0"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negocjacje zakończyły się wynikiem pozytywnym to znaczy czy zostały udzielone informacje i wyjaśnienia wymagane podczas negocjacji lub spełnione zostały warunki określone przez oceniających lub przewodniczącego KOP podczas negocjacji oraz czy do projektu nie wprowadzono innych nieuzgodnionych w ramach negocjacji zmian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Ocena spełniania kryterium obejmuje weryfikację: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wniosku zostały wprowadzone korekty wskazane przez oceniających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kartach oceny projektu lub przez przewodniczącego KOP lub inne zmiany wynikające z ustaleń dokonanych podczas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KOP uzyskała od Wnioskodawcy/Beneficjenta informacje i wyjaśnienia dotyczące określonych zapisów we wniosku, wskazanych przez oceniających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kartach oceny projektu lub przewodniczącego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KOP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Czy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do wniosku zostały wprowadzone inne zmiany niż wynikające z kart oceny projektu lub uwag przewodniczącego KOP lub ustaleń wynikających z procesu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negocjacji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Udzielenie odpowiedzi: „TAK” na pytanie nr 1 i 2 oraz odpowiedzi „NIE” na pyt nr 3 oznacza spełnienie kryterium. 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581891" y="958851"/>
            <a:ext cx="7933459" cy="616856"/>
          </a:xfrm>
        </p:spPr>
        <p:txBody>
          <a:bodyPr/>
          <a:lstStyle/>
          <a:p>
            <a:pPr lvl="0"/>
            <a:r>
              <a:rPr lang="pl-PL" sz="2400" b="1" dirty="0"/>
              <a:t>Kryterium spełnienia warunków postawionych przez oceniających lub przewodniczącego KOP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062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644979" y="1840593"/>
            <a:ext cx="7886700" cy="3556000"/>
          </a:xfrm>
        </p:spPr>
        <p:txBody>
          <a:bodyPr/>
          <a:lstStyle/>
          <a:p>
            <a:pPr algn="ctr"/>
            <a:r>
              <a:rPr lang="pl-PL" altLang="pl-PL" sz="4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</a:t>
            </a:r>
            <a:r>
              <a:rPr lang="pl-PL" altLang="pl-PL" sz="400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/>
            </a:r>
            <a:br>
              <a:rPr lang="pl-PL" altLang="pl-PL" sz="400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pl-PL" altLang="pl-PL" sz="400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 </a:t>
            </a:r>
            <a:r>
              <a:rPr lang="pl-PL" altLang="pl-PL" sz="4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etapie sporządzania </a:t>
            </a:r>
            <a:r>
              <a:rPr lang="pl-PL" altLang="pl-PL" sz="400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/>
            </a:r>
            <a:br>
              <a:rPr lang="pl-PL" altLang="pl-PL" sz="400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pl-PL" altLang="pl-PL" sz="400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wniosku o </a:t>
            </a:r>
            <a:r>
              <a:rPr lang="pl-PL" altLang="pl-PL" sz="4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dofinansowanie </a:t>
            </a:r>
            <a:r>
              <a:rPr lang="pl-PL" altLang="pl-PL" sz="400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/>
            </a:r>
            <a:br>
              <a:rPr lang="pl-PL" altLang="pl-PL" sz="400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</a:br>
            <a:r>
              <a:rPr lang="pl-PL" altLang="pl-PL" sz="400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przez </a:t>
            </a:r>
            <a:r>
              <a:rPr lang="pl-PL" altLang="pl-PL" sz="4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pryzmat doświadczeń wynikających </a:t>
            </a:r>
            <a:r>
              <a:rPr lang="pl-PL" altLang="pl-PL" sz="400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z </a:t>
            </a:r>
            <a:r>
              <a:rPr lang="pl-PL" altLang="pl-PL" sz="4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procesu oceny </a:t>
            </a:r>
            <a:r>
              <a:rPr lang="pl-PL" altLang="pl-PL" sz="400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wniosków</a:t>
            </a:r>
            <a:endParaRPr lang="pl-PL" sz="4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56</a:t>
            </a:fld>
            <a:endParaRPr lang="pl-PL" dirty="0"/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622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3926" y="1567542"/>
            <a:ext cx="7886700" cy="4767943"/>
          </a:xfrm>
          <a:noFill/>
        </p:spPr>
        <p:txBody>
          <a:bodyPr>
            <a:normAutofit fontScale="85000" lnSpcReduction="10000"/>
          </a:bodyPr>
          <a:lstStyle/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Błędna nazwa Wnioskodawcy lub błędne wykazywanie partnerów i innych podmiotów zaangażowanych w realizację projektu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Dane Wnioskodawcy, Partnerów lub Realizatorów niezgodne z dokumentami rejestrowymi (KRS, Regon, wpis do </a:t>
            </a:r>
            <a:r>
              <a:rPr lang="pl-PL" altLang="pl-PL" sz="2000" spc="30" dirty="0" err="1">
                <a:latin typeface="Arial" panose="020B0604020202020204" pitchFamily="34" charset="0"/>
                <a:cs typeface="Arial" panose="020B0604020202020204" pitchFamily="34" charset="0"/>
              </a:rPr>
              <a:t>CEiDG</a:t>
            </a: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Wybieranie </a:t>
            </a: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wartości dot. ZIT lub OSI zamiast „Nabór horyzontalny” w pkt 1.20 wniosku oraz wskazywanie terytorialnych mechanizmów wdrażania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Zaznaczanie wartości „TAK w polu 1.17 wniosku „Projekt partnerski”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Wpisywanie w polu 2.9 adresu osoby do kontaktów roboczych zamiast adresu do korespondencji z </a:t>
            </a: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Wnioskodawcą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Brak dokumentów potwierdzających wybór Partnera</a:t>
            </a:r>
            <a:endParaRPr lang="pl-PL" altLang="pl-PL" sz="1800" dirty="0">
              <a:cs typeface="Arial" panose="020B0604020202020204" pitchFamily="34" charset="0"/>
            </a:endParaRP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Wybór Partnera niepublicznego przez podmiot sektora finansów publicznych z niedochowaniem terminu 21 </a:t>
            </a: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dni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Wpisywanie we wniosku niekompletnych informacji dot. spełnienia kryteriów </a:t>
            </a:r>
            <a:r>
              <a:rPr lang="pl-PL" alt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dostępu</a:t>
            </a:r>
            <a:endParaRPr lang="pl-PL" altLang="pl-PL" sz="2000" spc="3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1"/>
            <a:ext cx="7886700" cy="478063"/>
          </a:xfrm>
        </p:spPr>
        <p:txBody>
          <a:bodyPr/>
          <a:lstStyle/>
          <a:p>
            <a:pPr algn="just"/>
            <a:r>
              <a:rPr lang="pl-PL" altLang="pl-PL" sz="200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</a:t>
            </a:r>
            <a:r>
              <a:rPr lang="pl-PL" altLang="pl-PL" sz="200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– część 1</a:t>
            </a:r>
            <a:endParaRPr lang="pl-PL" sz="20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1208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68449" y="1610211"/>
            <a:ext cx="7886700" cy="4095162"/>
          </a:xfrm>
          <a:noFill/>
        </p:spPr>
        <p:txBody>
          <a:bodyPr/>
          <a:lstStyle/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18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Kopiowanie </a:t>
            </a:r>
            <a:r>
              <a:rPr lang="pl-PL" alt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treści wniosków złożonych w odpowiedzi na inne konkursy</a:t>
            </a:r>
          </a:p>
          <a:p>
            <a:pPr marL="360000" lvl="1" indent="-288000"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1800" spc="30" dirty="0">
                <a:latin typeface="Arial" panose="020B0604020202020204" pitchFamily="34" charset="0"/>
                <a:cs typeface="Arial" panose="020B0604020202020204" pitchFamily="34" charset="0"/>
              </a:rPr>
              <a:t>Zbyt ogólne pozycje budżetowe, brak wyliczeń, brak uzasadnienia ponoszonych wydatków i przyjętych jednostek miary pod budżetem projektu</a:t>
            </a:r>
          </a:p>
          <a:p>
            <a:pPr marL="360000" lvl="1" indent="-288000"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Zbyt </a:t>
            </a:r>
            <a:r>
              <a:rPr lang="pl-PL" alt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ogólny opis grupy docelowej, który nie pozwala na weryfikację założonych wartości docelowych </a:t>
            </a:r>
            <a:r>
              <a:rPr lang="pl-PL" alt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wskaźników</a:t>
            </a:r>
            <a:endParaRPr lang="pl-PL" alt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288000"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Brak wszystkich obligatoryjnych </a:t>
            </a:r>
            <a:r>
              <a:rPr lang="pl-PL" alt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wskaźników</a:t>
            </a:r>
            <a:endParaRPr lang="pl-PL" alt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288000"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Nieoznaczenie zadań jako rozliczane kwotą ryczałtową w przypadku projektów o wartości wkładu publicznego nieprzekraczającej 100 tys. </a:t>
            </a:r>
            <a:r>
              <a:rPr lang="pl-PL" alt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euro</a:t>
            </a:r>
            <a:endParaRPr lang="pl-PL" alt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0000" lvl="1" indent="-288000"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  <a:defRPr/>
            </a:pPr>
            <a:r>
              <a:rPr lang="pl-PL" alt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Niekorzystny rozkład zadań lub dobór wskaźników i źródeł ich weryfikacji </a:t>
            </a:r>
            <a:br>
              <a:rPr lang="pl-PL" alt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altLang="pl-PL" sz="1700" spc="30" dirty="0">
                <a:latin typeface="Arial" panose="020B0604020202020204" pitchFamily="34" charset="0"/>
                <a:cs typeface="Arial" panose="020B0604020202020204" pitchFamily="34" charset="0"/>
              </a:rPr>
              <a:t>w projektach rozliczanych na podstawie metod uproszczonych (kwot ryczałtowych</a:t>
            </a:r>
            <a:r>
              <a:rPr lang="pl-PL" altLang="pl-PL" sz="17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pl-PL" altLang="pl-PL" sz="1700" spc="3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defRPr/>
            </a:pPr>
            <a:endParaRPr lang="pl-PL" altLang="pl-PL" sz="1800" dirty="0" smtClean="0">
              <a:cs typeface="Arial" panose="020B0604020202020204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r>
              <a:rPr lang="pl-PL" altLang="pl-PL" sz="1950" b="1" dirty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Najczęstsze problemy </a:t>
            </a:r>
            <a:r>
              <a:rPr lang="pl-PL" altLang="pl-PL" sz="1950" b="1" dirty="0" smtClean="0">
                <a:solidFill>
                  <a:prstClr val="black"/>
                </a:solidFill>
                <a:latin typeface="Calibri" pitchFamily="34" charset="0"/>
                <a:cs typeface="Arial" panose="020B0604020202020204" pitchFamily="34" charset="0"/>
              </a:rPr>
              <a:t>– część 2</a:t>
            </a:r>
            <a:endParaRPr lang="pl-PL" sz="195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627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39042" y="2763158"/>
            <a:ext cx="7933459" cy="820964"/>
          </a:xfrm>
        </p:spPr>
        <p:txBody>
          <a:bodyPr/>
          <a:lstStyle/>
          <a:p>
            <a:pPr lvl="0" algn="ctr"/>
            <a:r>
              <a:rPr lang="pl-PL" sz="3200" b="1" dirty="0" smtClean="0"/>
              <a:t>Wskaźniki</a:t>
            </a:r>
            <a:endParaRPr lang="pl-PL" sz="32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59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7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77636" y="1663701"/>
            <a:ext cx="7886700" cy="4345213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Niniejszy konkurs dotyczy naboru projektów składanych w ramach typu operacji 9.2.A tj. projektów ukierunkowanych na usługi asystenckie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 opiekuńcze nad osobami niesamodzielnymi świadczone w lokalnej społeczności:</a:t>
            </a:r>
          </a:p>
          <a:p>
            <a:pPr marL="800100" lvl="1" indent="-342900">
              <a:lnSpc>
                <a:spcPct val="114000"/>
              </a:lnSpc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usługi opiekuńcze i specjalistyczne usługi opiekuńcze świadczone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 miejscu zamieszkania;</a:t>
            </a:r>
          </a:p>
          <a:p>
            <a:pPr marL="800100" lvl="1" indent="-342900">
              <a:lnSpc>
                <a:spcPct val="114000"/>
              </a:lnSpc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usługi asystenckie skierowane do osób z niepełnosprawnością;</a:t>
            </a:r>
          </a:p>
          <a:p>
            <a:pPr marL="800100" lvl="1" indent="-342900">
              <a:lnSpc>
                <a:spcPct val="114000"/>
              </a:lnSpc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tworzenie miejsc i świadczenie w społeczności lokalnej usług opiekuńczych oraz bytowych w placówkach całodobowego pobytu;</a:t>
            </a:r>
          </a:p>
          <a:p>
            <a:pPr marL="800100" lvl="1" indent="-342900">
              <a:lnSpc>
                <a:spcPct val="114000"/>
              </a:lnSpc>
              <a:buFont typeface="+mj-lt"/>
              <a:buAutoNum type="arabicParenR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tworzenie miejsc i świadczenie usług opiekuńczych w ramach placówek zapewniających dzienną opiekę nad osobami niesamodzielnymi (np. dzienne domy pomocy, kluby seniora).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Przedmiot konkursu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B52235-1339-48E5-A73B-3694FDF843BF}" type="slidenum">
              <a:rPr lang="pl-PL" smtClean="0"/>
              <a:pPr/>
              <a:t>6</a:t>
            </a:fld>
            <a:endParaRPr lang="pl-PL"/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3700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Wykres, na którym słupki są ustawione rosnąco od lewej do prawej strony. Nad słupkami znajduje sie szeroka strzałka wskazująca kierunek wzrostu słupków. Całość w kolorze zielonym." title="Wykres słupkowy - symboliczna ilustracja do kryterium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652" y="4048298"/>
            <a:ext cx="3166691" cy="168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21225" y="1508465"/>
            <a:ext cx="8568952" cy="4831676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>
                <a:solidFill>
                  <a:srgbClr val="0033CC"/>
                </a:solidFill>
              </a:rPr>
              <a:t>Wybieramy z poniższych wskaźników tylko te adekwatne do zakresu realizacji projektu</a:t>
            </a:r>
          </a:p>
          <a:p>
            <a:pPr marL="342900" indent="-342900">
              <a:buAutoNum type="arabicPeriod"/>
            </a:pPr>
            <a:r>
              <a:rPr lang="pl-PL" sz="2000" dirty="0"/>
              <a:t>Liczba osób zagrożonych ubóstwem lub wykluczeniem społecznym objętych usługami społecznymi świadczonymi w interesie ogólnym w </a:t>
            </a:r>
            <a:r>
              <a:rPr lang="pl-PL" sz="2000" dirty="0" smtClean="0"/>
              <a:t>programie.</a:t>
            </a:r>
            <a:endParaRPr lang="pl-PL" sz="2000" dirty="0"/>
          </a:p>
          <a:p>
            <a:pPr marL="342900" indent="-342900">
              <a:buAutoNum type="arabicPeriod"/>
            </a:pPr>
            <a:r>
              <a:rPr lang="pl-PL" sz="2000" dirty="0"/>
              <a:t>Liczba osób zagrożonych ubóstwem lub wykluczeniem społecznym objętych usługami </a:t>
            </a:r>
            <a:r>
              <a:rPr lang="pl-PL" sz="2000" dirty="0" smtClean="0"/>
              <a:t>asystenckimi i opiekuńczymi świadczonymi w społeczności lokalnej w programie.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lvl="0" indent="0">
              <a:buNone/>
            </a:pPr>
            <a:r>
              <a:rPr lang="pl-PL" sz="1800" dirty="0" smtClean="0"/>
              <a:t>Jeżeli powyższe wskaźniki są niewystarczające </a:t>
            </a:r>
            <a:br>
              <a:rPr lang="pl-PL" sz="1800" dirty="0" smtClean="0"/>
            </a:br>
            <a:r>
              <a:rPr lang="pl-PL" sz="1800" dirty="0" smtClean="0"/>
              <a:t>do monitorowania realizacji projektu, </a:t>
            </a:r>
            <a:br>
              <a:rPr lang="pl-PL" sz="1800" dirty="0" smtClean="0"/>
            </a:br>
            <a:r>
              <a:rPr lang="pl-PL" sz="1800" dirty="0" smtClean="0"/>
              <a:t>można ustalić wskaźniki specyficzne dla projektu.</a:t>
            </a:r>
          </a:p>
        </p:txBody>
      </p:sp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pl-PL" sz="2800" b="1" dirty="0">
                <a:solidFill>
                  <a:prstClr val="black"/>
                </a:solidFill>
                <a:ea typeface="+mn-ea"/>
                <a:cs typeface="+mn-cs"/>
              </a:rPr>
              <a:t>Lista wskaźników produktu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08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48021" y="1630929"/>
            <a:ext cx="8568952" cy="3879963"/>
          </a:xfrm>
          <a:noFill/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l-PL" sz="1800" b="1" dirty="0" smtClean="0">
                <a:solidFill>
                  <a:srgbClr val="0033CC"/>
                </a:solidFill>
              </a:rPr>
              <a:t>W każdym projekcie należy wybrać wszystkie wskaźniki horyzontalne, przy czym </a:t>
            </a:r>
            <a:br>
              <a:rPr lang="pl-PL" sz="1800" b="1" dirty="0" smtClean="0">
                <a:solidFill>
                  <a:srgbClr val="0033CC"/>
                </a:solidFill>
              </a:rPr>
            </a:br>
            <a:r>
              <a:rPr lang="pl-PL" sz="1800" b="1" dirty="0" smtClean="0">
                <a:solidFill>
                  <a:srgbClr val="0033CC"/>
                </a:solidFill>
              </a:rPr>
              <a:t>ich wartość na etapie składania wniosku o dofinansowanie może być równa 0 (zero).</a:t>
            </a:r>
          </a:p>
          <a:p>
            <a:pPr marL="0" indent="0" algn="just">
              <a:buNone/>
            </a:pPr>
            <a:endParaRPr lang="pl-PL" sz="1800" b="1" u="sng" dirty="0" smtClean="0"/>
          </a:p>
          <a:p>
            <a:pPr marL="342900" indent="-342900"/>
            <a:r>
              <a:rPr lang="pl-PL" sz="1800" dirty="0" smtClean="0"/>
              <a:t>liczba </a:t>
            </a:r>
            <a:r>
              <a:rPr lang="pl-PL" sz="1800" dirty="0"/>
              <a:t>projektów, w których sfinansowano koszty racjonalnych usprawnień dla osób </a:t>
            </a:r>
            <a:br>
              <a:rPr lang="pl-PL" sz="1800" dirty="0"/>
            </a:br>
            <a:r>
              <a:rPr lang="pl-PL" sz="1800" dirty="0"/>
              <a:t>z </a:t>
            </a:r>
            <a:r>
              <a:rPr lang="pl-PL" sz="1800" dirty="0" smtClean="0"/>
              <a:t>niepełnosprawnościami  (w projektach ogólnodostępnych należy wpisać wartość wskaźnika równą zero) [szt.]</a:t>
            </a:r>
            <a:endParaRPr lang="pl-PL" sz="1800" dirty="0"/>
          </a:p>
          <a:p>
            <a:pPr marL="342900" lvl="0" indent="-342900"/>
            <a:r>
              <a:rPr lang="pl-PL" sz="1800" dirty="0" smtClean="0"/>
              <a:t>liczba obiektów dostosowanych do potrzeb osób z niepełnosprawnościami [szt.]</a:t>
            </a:r>
          </a:p>
          <a:p>
            <a:pPr marL="342900" lvl="0" indent="-342900"/>
            <a:r>
              <a:rPr lang="pl-PL" sz="1800" dirty="0" smtClean="0"/>
              <a:t>liczba osób objętych szkoleniami/doradztwem w zakresie kompetencji cyfrowych [osoby]</a:t>
            </a:r>
            <a:endParaRPr lang="pl-PL" sz="1800" dirty="0"/>
          </a:p>
          <a:p>
            <a:pPr marL="342900" indent="-342900"/>
            <a:r>
              <a:rPr lang="pl-PL" sz="1800" dirty="0" smtClean="0"/>
              <a:t>liczba </a:t>
            </a:r>
            <a:r>
              <a:rPr lang="pl-PL" sz="1800" dirty="0"/>
              <a:t>podmiotów wykorzystujących technologie </a:t>
            </a:r>
            <a:r>
              <a:rPr lang="pl-PL" sz="1800" dirty="0" err="1"/>
              <a:t>informacyjno</a:t>
            </a:r>
            <a:r>
              <a:rPr lang="pl-PL" sz="1800" dirty="0"/>
              <a:t>–komunikacyjne (TIK) [szt.] </a:t>
            </a: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pl-PL" sz="2800" b="1" dirty="0">
                <a:solidFill>
                  <a:prstClr val="black"/>
                </a:solidFill>
                <a:ea typeface="+mn-ea"/>
                <a:cs typeface="+mn-cs"/>
              </a:rPr>
              <a:t>Wskaźniki horyzontalne (produktu)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61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2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072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94848" y="1515750"/>
            <a:ext cx="7886700" cy="4574807"/>
          </a:xfrm>
          <a:noFill/>
        </p:spPr>
        <p:txBody>
          <a:bodyPr/>
          <a:lstStyle/>
          <a:p>
            <a:pPr marL="342900" indent="-342900">
              <a:buAutoNum type="arabicPeriod"/>
            </a:pPr>
            <a:r>
              <a:rPr lang="pl-PL" sz="1800" dirty="0"/>
              <a:t>Liczba wspartych w programie miejsc świadczenia usług społecznych, istniejących po zakończeniu </a:t>
            </a:r>
            <a:r>
              <a:rPr lang="pl-PL" sz="1800" dirty="0" smtClean="0"/>
              <a:t>projektu</a:t>
            </a:r>
          </a:p>
          <a:p>
            <a:pPr marL="342900" indent="-342900">
              <a:buAutoNum type="arabicPeriod"/>
            </a:pPr>
            <a:r>
              <a:rPr lang="pl-PL" sz="1800" dirty="0"/>
              <a:t>Liczba osób zagrożonych ubóstwem lub wykluczeniem społecznym poszukujących pracy, uczestniczących w kształceniu lub szkoleniu, zdobywających kwalifikacje, pracujących (łącznie z prowadzącymi działalność na własny rachunek) po opuszczeniu programu</a:t>
            </a:r>
            <a:r>
              <a:rPr lang="pl-PL" sz="1800" dirty="0" smtClean="0"/>
              <a:t> </a:t>
            </a:r>
            <a:endParaRPr lang="pl-PL" sz="1800" dirty="0"/>
          </a:p>
          <a:p>
            <a:pPr marL="342900" indent="-342900">
              <a:buAutoNum type="arabicPeriod"/>
            </a:pPr>
            <a:r>
              <a:rPr lang="pl-PL" sz="1800" dirty="0"/>
              <a:t>Liczba utworzonych w programie miejsc świadczenia usług </a:t>
            </a:r>
            <a:r>
              <a:rPr lang="pl-PL" sz="1800" dirty="0" smtClean="0"/>
              <a:t>asystenckich i opiekuńczych istniejących </a:t>
            </a:r>
            <a:r>
              <a:rPr lang="pl-PL" sz="1800" dirty="0"/>
              <a:t>po zakończeniu </a:t>
            </a:r>
            <a:r>
              <a:rPr lang="pl-PL" sz="1800" dirty="0" smtClean="0"/>
              <a:t>projektu</a:t>
            </a:r>
          </a:p>
          <a:p>
            <a:pPr marL="342900" indent="-342900">
              <a:buFont typeface="Arial" charset="0"/>
              <a:buAutoNum type="arabicPeriod"/>
            </a:pPr>
            <a:r>
              <a:rPr lang="pl-PL" sz="1800" dirty="0" smtClean="0"/>
              <a:t>Liczba </a:t>
            </a:r>
            <a:r>
              <a:rPr lang="pl-PL" sz="1800" dirty="0"/>
              <a:t>osób zagrożonych ubóstwem lub wykluczeniem społecznym, które opuściły opiekę instytucjonalną na rzecz usług społecznych świadczonych </a:t>
            </a:r>
            <a:r>
              <a:rPr lang="pl-PL" sz="1800" dirty="0" smtClean="0"/>
              <a:t/>
            </a:r>
            <a:br>
              <a:rPr lang="pl-PL" sz="1800" dirty="0" smtClean="0"/>
            </a:br>
            <a:r>
              <a:rPr lang="pl-PL" sz="1800" dirty="0" smtClean="0"/>
              <a:t>w </a:t>
            </a:r>
            <a:r>
              <a:rPr lang="pl-PL" sz="1800" dirty="0"/>
              <a:t>społeczności lokalnej w programie </a:t>
            </a:r>
          </a:p>
          <a:p>
            <a:pPr marL="0" indent="0">
              <a:buNone/>
            </a:pPr>
            <a:r>
              <a:rPr lang="pl-PL" sz="1600" dirty="0" smtClean="0">
                <a:solidFill>
                  <a:prstClr val="black"/>
                </a:solidFill>
              </a:rPr>
              <a:t>Jeżeli </a:t>
            </a:r>
            <a:r>
              <a:rPr lang="pl-PL" sz="1600" dirty="0">
                <a:solidFill>
                  <a:prstClr val="black"/>
                </a:solidFill>
              </a:rPr>
              <a:t>powyższe wskaźniki są niewystarczające do monitorowania realizacji projektu, można ustalić wskaźniki specyficzne dla projektu</a:t>
            </a:r>
            <a:r>
              <a:rPr lang="pl-PL" sz="1600" dirty="0" smtClean="0">
                <a:solidFill>
                  <a:prstClr val="black"/>
                </a:solidFill>
              </a:rPr>
              <a:t>.</a:t>
            </a:r>
          </a:p>
          <a:p>
            <a:pPr marL="0" lvl="0" indent="0">
              <a:spcBef>
                <a:spcPts val="1800"/>
              </a:spcBef>
              <a:buNone/>
            </a:pPr>
            <a:r>
              <a:rPr lang="pl-PL" sz="1800" dirty="0" smtClean="0">
                <a:solidFill>
                  <a:prstClr val="black"/>
                </a:solidFill>
              </a:rPr>
              <a:t>Informacje na temat sposobu monitorowania wskaźników produktu i rezultatu  zostały opisane w załączniku nr 8 do Regulaminu konkursu.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45210"/>
          </a:xfrm>
          <a:noFill/>
        </p:spPr>
        <p:txBody>
          <a:bodyPr/>
          <a:lstStyle/>
          <a:p>
            <a:r>
              <a:rPr lang="pl-PL" sz="2800" b="1" dirty="0" smtClean="0"/>
              <a:t>Lista wskaźników rezultatu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62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1586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639042" y="2763158"/>
            <a:ext cx="7933459" cy="820964"/>
          </a:xfrm>
        </p:spPr>
        <p:txBody>
          <a:bodyPr/>
          <a:lstStyle/>
          <a:p>
            <a:pPr lvl="0" algn="ctr"/>
            <a:r>
              <a:rPr lang="pl-PL" sz="3200" b="1" dirty="0"/>
              <a:t>Informacje dotyczące składania wniosków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63</a:t>
            </a:fld>
            <a:endParaRPr lang="pl-PL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280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ymboliczny obrazek przedstawiajacy budzik" title="Budz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509" y="2569588"/>
            <a:ext cx="1507166" cy="15071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Symbol zastępczy zawartości 2"/>
          <p:cNvSpPr txBox="1">
            <a:spLocks/>
          </p:cNvSpPr>
          <p:nvPr/>
        </p:nvSpPr>
        <p:spPr bwMode="auto">
          <a:xfrm>
            <a:off x="2802581" y="4547509"/>
            <a:ext cx="3538838" cy="1730828"/>
          </a:xfrm>
          <a:prstGeom prst="rect">
            <a:avLst/>
          </a:prstGeom>
          <a:solidFill>
            <a:schemeClr val="accent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ORIENTACYJNY TERMIN ROZSTRZYGNIĘCIA KONKURSU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endParaRPr lang="pl-PL" sz="20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charset="0"/>
              <a:buNone/>
            </a:pPr>
            <a:r>
              <a:rPr lang="pl-PL" sz="20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luty 2020 r.</a:t>
            </a:r>
          </a:p>
          <a:p>
            <a:pPr marL="0" indent="0">
              <a:buFont typeface="Arial" charset="0"/>
              <a:buNone/>
            </a:pPr>
            <a:endParaRPr lang="pl-PL" sz="1800" b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86835" y="1800054"/>
            <a:ext cx="7845840" cy="2747455"/>
          </a:xfrm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Nabór wniosków za </a:t>
            </a:r>
            <a:r>
              <a:rPr lang="pl-PL" b="1" dirty="0"/>
              <a:t>pośrednictwem systemu </a:t>
            </a:r>
            <a:endParaRPr lang="pl-PL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pl-PL" b="1" dirty="0" smtClean="0"/>
              <a:t>SOWA </a:t>
            </a:r>
            <a:r>
              <a:rPr lang="pl-PL" b="1" dirty="0"/>
              <a:t>EFS RPDS </a:t>
            </a:r>
            <a:endParaRPr lang="pl-PL" b="1" dirty="0" smtClean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endParaRPr lang="pl-PL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rozpocznie się:	04.09.2019 </a:t>
            </a:r>
            <a:r>
              <a:rPr lang="pl-PL" sz="2200" b="1" dirty="0"/>
              <a:t>r</a:t>
            </a:r>
            <a:r>
              <a:rPr lang="pl-PL" sz="2200" b="1" dirty="0" smtClean="0"/>
              <a:t>. o </a:t>
            </a:r>
            <a:r>
              <a:rPr lang="pl-PL" sz="2200" b="1" dirty="0"/>
              <a:t>godz. 00:01 </a:t>
            </a:r>
            <a:endParaRPr lang="pl-PL" sz="22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pl-PL" sz="2200" b="1" dirty="0" smtClean="0"/>
          </a:p>
          <a:p>
            <a:pPr lvl="1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pl-PL" sz="2200" b="1" dirty="0" smtClean="0"/>
              <a:t>zakończy się:	25.09.2019 </a:t>
            </a:r>
            <a:r>
              <a:rPr lang="pl-PL" sz="2200" b="1" dirty="0"/>
              <a:t>r. o godz. </a:t>
            </a:r>
            <a:r>
              <a:rPr lang="pl-PL" sz="2200" b="1" dirty="0" smtClean="0"/>
              <a:t>15:30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pl-PL" sz="1800" b="1" dirty="0" smtClean="0">
              <a:latin typeface="+mj-lt"/>
              <a:cs typeface="Arial" pitchFamily="34" charset="0"/>
            </a:endParaRPr>
          </a:p>
          <a:p>
            <a:pPr marL="0" lvl="0" indent="0">
              <a:buNone/>
            </a:pPr>
            <a:endParaRPr lang="pl-PL" sz="1800" b="1" dirty="0">
              <a:latin typeface="+mj-lt"/>
              <a:cs typeface="Arial" pitchFamily="34" charset="0"/>
            </a:endParaRPr>
          </a:p>
        </p:txBody>
      </p:sp>
      <p:sp>
        <p:nvSpPr>
          <p:cNvPr id="8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pl-PL" sz="2800" b="1" dirty="0" smtClean="0">
                <a:solidFill>
                  <a:prstClr val="black"/>
                </a:solidFill>
                <a:ea typeface="+mn-ea"/>
                <a:cs typeface="+mn-cs"/>
              </a:rPr>
              <a:t>Nabór wniosków</a:t>
            </a:r>
            <a:endParaRPr lang="pl-PL" sz="28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64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3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718409"/>
            <a:ext cx="7845840" cy="2363733"/>
          </a:xfrm>
        </p:spPr>
        <p:txBody>
          <a:bodyPr/>
          <a:lstStyle/>
          <a:p>
            <a:pPr marL="360000" lvl="1" indent="-288000">
              <a:lnSpc>
                <a:spcPct val="110000"/>
              </a:lnSpc>
              <a:spcBef>
                <a:spcPts val="24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2000" spc="30" dirty="0" smtClean="0">
                <a:latin typeface="Arial" panose="020B0604020202020204" pitchFamily="34" charset="0"/>
                <a:cs typeface="Arial" panose="020B0604020202020204" pitchFamily="34" charset="0"/>
              </a:rPr>
              <a:t>Za </a:t>
            </a: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datę wpływu wniosku o dofinansowanie do IOK uznaje się datę złożenia wersji elektronicznej wniosku w systemie obsługi wniosków aplikacyjnych SOWA EFS RPDS </a:t>
            </a:r>
            <a:b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(decyduje data zegara systemowego SOWA EFS RPDS)</a:t>
            </a:r>
          </a:p>
          <a:p>
            <a:pPr marL="360000" lvl="1" indent="-288000">
              <a:lnSpc>
                <a:spcPct val="110000"/>
              </a:lnSpc>
              <a:spcBef>
                <a:spcPts val="1000"/>
              </a:spcBef>
              <a:buClr>
                <a:srgbClr val="0033CC"/>
              </a:buClr>
              <a:buFont typeface="Wingdings" panose="05000000000000000000" pitchFamily="2" charset="2"/>
              <a:buChar char="Ø"/>
            </a:pP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IOK nie wymaga złożenia wersji papierowej wniosku </a:t>
            </a:r>
            <a:b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spc="30" dirty="0">
                <a:latin typeface="Arial" panose="020B0604020202020204" pitchFamily="34" charset="0"/>
                <a:cs typeface="Arial" panose="020B0604020202020204" pitchFamily="34" charset="0"/>
              </a:rPr>
              <a:t>o dofinansowanie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pl-PL" sz="2800" b="1" dirty="0" smtClean="0">
                <a:solidFill>
                  <a:prstClr val="black"/>
                </a:solidFill>
                <a:ea typeface="+mn-ea"/>
                <a:cs typeface="+mn-cs"/>
              </a:rPr>
              <a:t>Nabór wniosków – c.d.</a:t>
            </a:r>
            <a:endParaRPr lang="pl-PL" sz="2800" b="1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65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149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Zrzut z ekranu przedstawiający stronę ekran startowy systemu SOWA (generator wniosków aplikacyjnych) z oknem logowania." title="Strona logowania SOWA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26030" y="1805388"/>
            <a:ext cx="6460620" cy="4733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sz="3600" dirty="0" smtClean="0">
                <a:hlinkClick r:id="rId3"/>
              </a:rPr>
              <a:t>SOWA EFS RPDS</a:t>
            </a:r>
            <a:r>
              <a:rPr lang="pl-PL" sz="3600" dirty="0" smtClean="0"/>
              <a:t> </a:t>
            </a:r>
            <a:br>
              <a:rPr lang="pl-PL" sz="3600" dirty="0" smtClean="0"/>
            </a:br>
            <a:r>
              <a:rPr lang="pl-PL" sz="2000" u="sng" dirty="0" smtClean="0"/>
              <a:t>https</a:t>
            </a:r>
            <a:r>
              <a:rPr lang="pl-PL" sz="2000" u="sng" dirty="0"/>
              <a:t>://generator-efs.dwup.pl </a:t>
            </a:r>
            <a:endParaRPr lang="pl-PL" u="sng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66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2361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013" y="1344300"/>
            <a:ext cx="7886700" cy="4672779"/>
          </a:xfrm>
          <a:noFill/>
        </p:spPr>
        <p:txBody>
          <a:bodyPr/>
          <a:lstStyle/>
          <a:p>
            <a:pPr marL="0" indent="0">
              <a:buNone/>
            </a:pPr>
            <a:r>
              <a:rPr lang="pl-PL" sz="2000" dirty="0"/>
              <a:t>Komunikacja między Wnioskodawcą, a IOK w zakresie wezwania do korekty lub uzupełnienia wniosku odbywa się </a:t>
            </a:r>
            <a:r>
              <a:rPr lang="pl-PL" sz="2000" dirty="0">
                <a:solidFill>
                  <a:srgbClr val="0070C0"/>
                </a:solidFill>
              </a:rPr>
              <a:t>elektronicznie poprzez moduł korespondencji w systemie SOWA EFS RPDS</a:t>
            </a:r>
            <a:r>
              <a:rPr lang="pl-PL" sz="2000" dirty="0"/>
              <a:t>.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 </a:t>
            </a:r>
            <a:r>
              <a:rPr lang="pl-PL" sz="2000" dirty="0"/>
              <a:t>przypadku wezwań/pism przekazanych poprzez przedmiotowy system informatyczny terminy liczy się od dnia następującego po dniu wysłania ww. dokumentu.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Wnioskodawca jest zobowiązany do</a:t>
            </a:r>
            <a:r>
              <a:rPr lang="pl-PL" sz="2000" dirty="0"/>
              <a:t> odbioru korespondencji kierowanej do niego w </a:t>
            </a:r>
            <a:r>
              <a:rPr lang="pl-PL" sz="2000" dirty="0" smtClean="0"/>
              <a:t>ten </a:t>
            </a:r>
            <a:r>
              <a:rPr lang="pl-PL" sz="2000" dirty="0"/>
              <a:t>sposób. Nieprzestrzeganie wskazanej formy komunikacji grozi zastosowaniem konsekwencji wynikających z informacji zawartych w samej </a:t>
            </a:r>
            <a:r>
              <a:rPr lang="pl-PL" sz="2000" dirty="0" smtClean="0"/>
              <a:t>korespondencji</a:t>
            </a:r>
            <a:r>
              <a:rPr lang="pl-PL" sz="2000" dirty="0"/>
              <a:t> </a:t>
            </a:r>
            <a:r>
              <a:rPr lang="pl-PL" sz="2000" dirty="0" smtClean="0"/>
              <a:t>(np. pozostawieniem wniosku bez rozpatrzenia, odrzuceniem wniosku z powodu niespełnienia kryteriów wyboru projektów).</a:t>
            </a:r>
          </a:p>
          <a:p>
            <a:pPr marL="0" indent="0">
              <a:buNone/>
            </a:pPr>
            <a:r>
              <a:rPr lang="pl-PL" sz="2000" dirty="0" smtClean="0"/>
              <a:t>Składając wniosek o dofinansowanie Wnioskodawca składa również zawarte we wniosku oświadczenie, że jest świadomy skutków niezachowania obowiązującej formy komunikacji.</a:t>
            </a:r>
            <a:endParaRPr lang="pl-PL" sz="2000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45210"/>
          </a:xfrm>
          <a:noFill/>
        </p:spPr>
        <p:txBody>
          <a:bodyPr/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Komunikacja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36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3013" y="1344300"/>
            <a:ext cx="7886700" cy="4942200"/>
          </a:xfrm>
          <a:noFill/>
        </p:spPr>
        <p:txBody>
          <a:bodyPr/>
          <a:lstStyle/>
          <a:p>
            <a:pPr marL="0" lvl="0" indent="0">
              <a:buNone/>
            </a:pPr>
            <a:r>
              <a:rPr lang="pl-PL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Każdemu 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Wnioskodawcy przysługuje prawo wystąpienia do IOK o wycofanie złożonego przez siebie wniosku o dofinansowanie z uczestnictwa w procedurze wyboru projektu do dofinansowania. Aby wycofać wniosek, należy dostarczyć do IOK pismo z prośbą o wycofanie wniosku podpisane przez osobę/y uprawnioną/e do reprezentowania Wnioskodawcy, wskazaną/e we wniosku. </a:t>
            </a:r>
          </a:p>
          <a:p>
            <a:pPr marL="0" indent="0"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Pismo z prośbą o wycofanie zawiera następujące informacje: numer konkursu, nazwę Wnioskodawcy, datę złożenia wniosku o dofinansowanie projektu w systemie elektronicznym, sumę kontrolną wniosku, tytuł projektu. Skan pisma należy przesłać na adres e-mail: </a:t>
            </a: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wroclaw.dwup@dwup.pl</a:t>
            </a: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, a oryginał pisma przesłać kurierem lub pocztą lub złożyć osobiście do Instytucji Organizującej Konkurs na adres:</a:t>
            </a:r>
          </a:p>
          <a:p>
            <a:pPr indent="38100">
              <a:buNone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Dolnośląski Wojewódzki Urząd Pracy</a:t>
            </a:r>
          </a:p>
          <a:p>
            <a:pPr indent="38100">
              <a:buNone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Filia we Wrocławiu</a:t>
            </a:r>
          </a:p>
          <a:p>
            <a:pPr indent="38100">
              <a:buNone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al. Armii Krajowej 54</a:t>
            </a:r>
          </a:p>
          <a:p>
            <a:pPr indent="38100">
              <a:buNone/>
            </a:pPr>
            <a:r>
              <a:rPr lang="pl-PL" sz="1700" b="1" dirty="0">
                <a:latin typeface="Arial" panose="020B0604020202020204" pitchFamily="34" charset="0"/>
                <a:cs typeface="Arial" panose="020B0604020202020204" pitchFamily="34" charset="0"/>
              </a:rPr>
              <a:t>50-541 Wrocław</a:t>
            </a:r>
          </a:p>
          <a:p>
            <a:pPr>
              <a:buNone/>
            </a:pPr>
            <a:r>
              <a:rPr lang="pl-PL" sz="1700" dirty="0">
                <a:latin typeface="Arial" panose="020B0604020202020204" pitchFamily="34" charset="0"/>
                <a:cs typeface="Arial" panose="020B0604020202020204" pitchFamily="34" charset="0"/>
              </a:rPr>
              <a:t>	Powyższe wystąpienie jest skuteczne w każdym momencie przeprowadzania procedury wyboru projektu do dofinansowania.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45210"/>
          </a:xfrm>
          <a:noFill/>
        </p:spPr>
        <p:txBody>
          <a:bodyPr/>
          <a:lstStyle/>
          <a:p>
            <a:r>
              <a:rPr lang="pl-PL" sz="2800" b="1" dirty="0" smtClean="0"/>
              <a:t/>
            </a:r>
            <a:br>
              <a:rPr lang="pl-PL" sz="2800" b="1" dirty="0" smtClean="0"/>
            </a:br>
            <a:r>
              <a:rPr lang="pl-PL" sz="2800" b="1" dirty="0" smtClean="0"/>
              <a:t>Wycofanie wniosku</a:t>
            </a: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888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09880" y="2045967"/>
            <a:ext cx="8568952" cy="2498673"/>
          </a:xfrm>
        </p:spPr>
        <p:txBody>
          <a:bodyPr>
            <a:normAutofit/>
          </a:bodyPr>
          <a:lstStyle/>
          <a:p>
            <a:r>
              <a:rPr lang="pl-PL" sz="1800" dirty="0" smtClean="0"/>
              <a:t>Wyjaśnienia o charakterze ogólnym publikowane są na stronie internetowej IOK: </a:t>
            </a:r>
            <a:r>
              <a:rPr lang="pl-PL" sz="1800" u="sng" dirty="0" smtClean="0">
                <a:solidFill>
                  <a:srgbClr val="0070C0"/>
                </a:solidFill>
              </a:rPr>
              <a:t>http://rpo.wupdolnoslaski.praca.gov.pl/</a:t>
            </a:r>
            <a:r>
              <a:rPr lang="pl-PL" sz="1800" dirty="0" smtClean="0"/>
              <a:t>. </a:t>
            </a:r>
          </a:p>
          <a:p>
            <a:pPr marL="0" indent="0">
              <a:buNone/>
            </a:pPr>
            <a:endParaRPr lang="pl-PL" sz="1800" dirty="0" smtClean="0"/>
          </a:p>
          <a:p>
            <a:r>
              <a:rPr lang="pl-PL" sz="1800" dirty="0" smtClean="0"/>
              <a:t>Pytania indywidualne można kierować na adres: </a:t>
            </a:r>
            <a:r>
              <a:rPr lang="pl-PL" sz="1800" u="sng" dirty="0" smtClean="0">
                <a:hlinkClick r:id="rId2"/>
              </a:rPr>
              <a:t>promocja@dwup.pl</a:t>
            </a:r>
            <a:r>
              <a:rPr lang="pl-PL" sz="1800" dirty="0" smtClean="0"/>
              <a:t> </a:t>
            </a:r>
          </a:p>
          <a:p>
            <a:pPr>
              <a:buNone/>
            </a:pPr>
            <a:r>
              <a:rPr lang="pl-PL" sz="1800" dirty="0" smtClean="0"/>
              <a:t>lub telefonicznie: 71 39 74 110 lub 71 39 74 111 lub nr infolinii 0 800 300 376.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494393"/>
          </a:xfrm>
        </p:spPr>
        <p:txBody>
          <a:bodyPr/>
          <a:lstStyle/>
          <a:p>
            <a:pPr lvl="0">
              <a:spcBef>
                <a:spcPts val="1000"/>
              </a:spcBef>
            </a:pPr>
            <a:r>
              <a:rPr lang="pl-PL" sz="2800" b="1" dirty="0">
                <a:solidFill>
                  <a:prstClr val="black"/>
                </a:solidFill>
                <a:ea typeface="+mn-ea"/>
                <a:cs typeface="+mn-cs"/>
              </a:rPr>
              <a:t>Pytania i odpowiedzi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73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471" y="1445707"/>
            <a:ext cx="8075735" cy="4987751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 ramach wsparcia towarzyszącego elementem uzupełniającym projektu mogą być następujące typy operacji: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+mj-lt"/>
              <a:buAutoNum type="arabicParenR" startAt="5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wolontariat opiekuńczy, sąsiedzkie usługi opiekuńcze i inne formy samopomocowe na rzecz osób niesamodzielnych – jako element kompleksowego projektu;</a:t>
            </a:r>
          </a:p>
          <a:p>
            <a:pPr marL="800100" lvl="1" indent="-342900">
              <a:lnSpc>
                <a:spcPct val="114000"/>
              </a:lnSpc>
              <a:buFont typeface="Arial" charset="0"/>
              <a:buAutoNum type="arabicParenR" startAt="5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usługi pozwalające osobom niesamodzielnym na w miarę możliwości samodzielne funkcjonowanie, w tym działania zwiększające mobilność, autonomię i bezpieczeństwo tych osób (np. likwidowanie barier architektonicznych w miejscu zamieszkania, dowożenie posiłków, sfinansowanie tworzenia wypożyczalni sprzętu wspomagającego (zwiększającego samodzielność osób) i sprzętu pielęgnacyjnego (niezbędnego do opieki nad osobami niesamodzielnymi), sfinansowanie wyposażenia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zakupu tego sprzętu, przewóz do miejsca pracy lub ośrodka wsparcia) – jako element kompleksowego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projektu; 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Przedmiot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– c.d.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0390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Obrazek przypominający nagłówek strony internetowej Dolnośląskiego Wojewódzkiego Urzędu Pracy (DWUP). Zawiera schematyczną mapkę Dolnego Śląska, zdjęcie - widok na wyspę Ostrów Tumski od strony Odry oraz logo DWUP." title="Ilustracja pożegnaln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702236"/>
            <a:ext cx="9144000" cy="2432515"/>
          </a:xfrm>
          <a:prstGeom prst="rect">
            <a:avLst/>
          </a:prstGeom>
        </p:spPr>
      </p:pic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703242" y="2660837"/>
            <a:ext cx="7933459" cy="820964"/>
          </a:xfrm>
        </p:spPr>
        <p:txBody>
          <a:bodyPr/>
          <a:lstStyle/>
          <a:p>
            <a:pPr lvl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pl-PL" sz="5400" b="1" dirty="0">
                <a:solidFill>
                  <a:prstClr val="black"/>
                </a:solidFill>
                <a:ea typeface="+mn-ea"/>
                <a:cs typeface="Arial" pitchFamily="34" charset="0"/>
              </a:rPr>
              <a:t>Dziękujemy za uwagę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70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9702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53904" y="1501560"/>
            <a:ext cx="8075735" cy="4505524"/>
          </a:xfrm>
        </p:spPr>
        <p:txBody>
          <a:bodyPr/>
          <a:lstStyle/>
          <a:p>
            <a:pPr marL="800100" lvl="1" indent="-342900">
              <a:lnSpc>
                <a:spcPct val="114000"/>
              </a:lnSpc>
              <a:buFont typeface="+mj-lt"/>
              <a:buAutoNum type="arabicParenR" startAt="7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wykorzystanie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nowoczesnych technologii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informacyjno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 - komunikacyjnych,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np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1800" dirty="0" err="1">
                <a:latin typeface="Arial" panose="020B0604020202020204" pitchFamily="34" charset="0"/>
                <a:cs typeface="Arial" panose="020B0604020202020204" pitchFamily="34" charset="0"/>
              </a:rPr>
              <a:t>teleopieki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, systemów przywoławczych – jako element kompleksowego projektu; </a:t>
            </a:r>
            <a:endParaRPr lang="pl-PL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lnSpc>
                <a:spcPct val="114000"/>
              </a:lnSpc>
              <a:buFont typeface="Arial" charset="0"/>
              <a:buAutoNum type="arabicParenR" startAt="7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działania wspierające opiekunów faktycznych w opiece nad osobami niesamodzielnymi poprzez: 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kształcenie, w tym szkolenie i zajęcia praktyczne oraz wymiana doświadczeń dla opiekunów faktycznych, w tym m.in. zwiększających </a:t>
            </a:r>
            <a:b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ich umiejętności w zakresie opieki nad osobami niesamodzielnymi,</a:t>
            </a:r>
          </a:p>
          <a:p>
            <a:pPr lvl="1">
              <a:lnSpc>
                <a:spcPct val="114000"/>
              </a:lnSpc>
              <a:buFont typeface="Wingdings" panose="05000000000000000000" pitchFamily="2" charset="2"/>
              <a:buChar char="Ø"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poradnictwo, w tym psychologiczne oraz pomoc w uzyskaniu informacji umożliwiających poruszanie się po różnych systemach wsparcia,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z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których korzystanie jest niezbędne dla sprawowania wysokiej jakości opieki i odciążenia opiekunów faktycznych,</a:t>
            </a:r>
          </a:p>
          <a:p>
            <a:pPr marL="457200" lvl="1" indent="0">
              <a:lnSpc>
                <a:spcPct val="114000"/>
              </a:lnSpc>
              <a:buNone/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jako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element kompleksowego projektu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+mj-lt"/>
              <a:buAutoNum type="arabicParenR" startAt="7"/>
            </a:pPr>
            <a:endParaRPr lang="pl-PL" sz="1800" dirty="0"/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Przedmiot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– c.d. 2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486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28650" y="1486128"/>
            <a:ext cx="7886700" cy="4963658"/>
          </a:xfrm>
        </p:spPr>
        <p:txBody>
          <a:bodyPr/>
          <a:lstStyle/>
          <a:p>
            <a:pPr marL="800100" lvl="1" indent="-342900">
              <a:lnSpc>
                <a:spcPct val="114000"/>
              </a:lnSpc>
              <a:buFont typeface="+mj-lt"/>
              <a:buAutoNum type="arabicParenR" startAt="9"/>
            </a:pP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szkolenie </a:t>
            </a: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asystentów/ kandydatów na asystentów osób z niepełnosprawnościami oraz opiekunów/ kandydatów na opiekunów osób niesamodzielnych w zakresie niezbędnym do świadczenia usług – jako element kompleksowego </a:t>
            </a:r>
            <a:r>
              <a:rPr lang="pl-PL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projektu.</a:t>
            </a:r>
            <a:endParaRPr lang="pl-PL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1200"/>
              </a:spcBef>
              <a:buNone/>
            </a:pPr>
            <a:r>
              <a:rPr lang="pl-PL" sz="1600" dirty="0" smtClean="0">
                <a:solidFill>
                  <a:srgbClr val="107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</a:t>
            </a:r>
            <a:r>
              <a:rPr lang="pl-PL" sz="1600" dirty="0">
                <a:solidFill>
                  <a:srgbClr val="107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asystenckie </a:t>
            </a:r>
            <a:r>
              <a:rPr lang="pl-PL" sz="1600" dirty="0" smtClean="0">
                <a:solidFill>
                  <a:srgbClr val="107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mogą być </a:t>
            </a:r>
            <a:r>
              <a:rPr lang="pl-PL" sz="1600" dirty="0">
                <a:solidFill>
                  <a:srgbClr val="107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skierowane wyłącznie do osób </a:t>
            </a:r>
            <a:r>
              <a:rPr lang="pl-PL" sz="1600" dirty="0" smtClean="0">
                <a:solidFill>
                  <a:srgbClr val="107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solidFill>
                  <a:srgbClr val="107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solidFill>
                  <a:srgbClr val="107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 niepełnosprawnościami</a:t>
            </a:r>
          </a:p>
          <a:p>
            <a:pPr marL="0" indent="0" algn="ctr">
              <a:spcBef>
                <a:spcPts val="1200"/>
              </a:spcBef>
              <a:buNone/>
            </a:pPr>
            <a:r>
              <a:rPr lang="pl-PL" sz="1600" dirty="0">
                <a:solidFill>
                  <a:srgbClr val="107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Usługi opiekuńcze mogą być skierowane wyłącznie do osób </a:t>
            </a:r>
            <a:r>
              <a:rPr lang="pl-PL" sz="1600" dirty="0" smtClean="0">
                <a:solidFill>
                  <a:srgbClr val="107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niesamodzielnych</a:t>
            </a:r>
            <a:r>
              <a:rPr lang="pl-PL" sz="1600" dirty="0">
                <a:solidFill>
                  <a:srgbClr val="107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1600" dirty="0" smtClean="0">
              <a:solidFill>
                <a:srgbClr val="107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Finansowanie ze środków EFS w ramach danego projektu miejsc świadczenia usług asystenckich i opiekuńczych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stworzonych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przez danego Beneficjenta trwa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nie dłużej niż 3 lata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pl-PL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1200"/>
              </a:spcBef>
              <a:buNone/>
            </a:pP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Beneficjent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zobowiązany jest zachować trwałość miejsc świadczenia usług asystenckich i opiekuńczych utworzonych w ramach projektu po zakończeniu jego realizacji </a:t>
            </a:r>
            <a:r>
              <a:rPr lang="pl-PL" sz="1600" b="1" dirty="0">
                <a:latin typeface="Arial" panose="020B0604020202020204" pitchFamily="34" charset="0"/>
                <a:cs typeface="Arial" panose="020B0604020202020204" pitchFamily="34" charset="0"/>
              </a:rPr>
              <a:t>co najmniej przez okres odpowiadający okresowi realizacji projektu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spcBef>
                <a:spcPts val="1200"/>
              </a:spcBef>
              <a:buNone/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Wsparcie w ramach projektu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nie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może spowodować zmniejszenia dotychczasowego finansowania usług asystenckich lub opiekuńczych przez Beneficjenta oraz zastąpienia środkami projektu dotychczasowego finansowania usług asystenckich </a:t>
            </a: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lub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opiekuńczych ze środków innych niż europejskie.</a:t>
            </a:r>
          </a:p>
        </p:txBody>
      </p:sp>
      <p:sp>
        <p:nvSpPr>
          <p:cNvPr id="5" name="Tytuł 1"/>
          <p:cNvSpPr>
            <a:spLocks noGrp="1"/>
          </p:cNvSpPr>
          <p:nvPr>
            <p:ph type="title"/>
          </p:nvPr>
        </p:nvSpPr>
        <p:spPr>
          <a:xfrm>
            <a:off x="628650" y="958850"/>
            <a:ext cx="7886700" cy="551543"/>
          </a:xfrm>
        </p:spPr>
        <p:txBody>
          <a:bodyPr/>
          <a:lstStyle/>
          <a:p>
            <a:r>
              <a:rPr lang="pl-PL" sz="2800" b="1" dirty="0">
                <a:latin typeface="Arial" panose="020B0604020202020204" pitchFamily="34" charset="0"/>
                <a:cs typeface="Arial" panose="020B0604020202020204" pitchFamily="34" charset="0"/>
              </a:rPr>
              <a:t>Przedmiot </a:t>
            </a:r>
            <a:r>
              <a:rPr lang="pl-PL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konkursu – c.d. 3</a:t>
            </a:r>
            <a:endParaRPr lang="pl-PL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B52235-1339-48E5-A73B-3694FDF843BF}" type="slidenum">
              <a:rPr lang="pl-PL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 descr="Obrazek zawiera 4 logotypy na białym tle - w kolejności od lewej strony: &#10;1. wspólny znak graficzny programów regionalnych i napisem Fundusze Europejskie Program Regionalny, &#10;2. flagę Polski i napis Rzeczpospolita Polska, &#10;3. herb Dolnego Śląska i napis Dolny Śląsk &#10;4. flagę Unii Europejskiej i napis Unia Europejska Europejski Fundusz Społeczny." title="Logotyp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5706" y="44331"/>
            <a:ext cx="6004471" cy="857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96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unduszeEuropejskiePrezentacjaTemplat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41BC98EB-B254-48DE-A757-86CC93C6277F}"/>
    </a:ext>
  </a:extLst>
</a:theme>
</file>

<file path=ppt/theme/theme10.xml><?xml version="1.0" encoding="utf-8"?>
<a:theme xmlns:a="http://schemas.openxmlformats.org/drawingml/2006/main" name="3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unduszeEuropejskiePrezentacjaTemplate.potx" id="{E1C8E9E8-192D-4AF6-9B43-48AB8A3797D1}" vid="{92000801-0B03-4AC3-8040-626073FD01A7}"/>
    </a:ext>
  </a:extLst>
</a:theme>
</file>

<file path=ppt/theme/theme11.xml><?xml version="1.0" encoding="utf-8"?>
<a:theme xmlns:a="http://schemas.openxmlformats.org/drawingml/2006/main" name="4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1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frastruktura i Środowisko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D7BFAF85-3AFF-408A-9214-9771CA74E33C}"/>
    </a:ext>
  </a:extLst>
</a:theme>
</file>

<file path=ppt/theme/theme3.xml><?xml version="1.0" encoding="utf-8"?>
<a:theme xmlns:a="http://schemas.openxmlformats.org/drawingml/2006/main" name="Inteligentny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D7262E80-C742-4C3A-B4FD-B9DFB2A85E65}"/>
    </a:ext>
  </a:extLst>
</a:theme>
</file>

<file path=ppt/theme/theme4.xml><?xml version="1.0" encoding="utf-8"?>
<a:theme xmlns:a="http://schemas.openxmlformats.org/drawingml/2006/main" name="Rozwój Polski Wschodnie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5D6DABCB-300B-4583-9DC2-84BDBB033C22}"/>
    </a:ext>
  </a:extLst>
</a:theme>
</file>

<file path=ppt/theme/theme5.xml><?xml version="1.0" encoding="utf-8"?>
<a:theme xmlns:a="http://schemas.openxmlformats.org/drawingml/2006/main" name="Wiedza Edukacja Rozwoj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53FA2FB3-9C38-4B68-A4DF-76B77B12EB81}"/>
    </a:ext>
  </a:extLst>
</a:theme>
</file>

<file path=ppt/theme/theme6.xml><?xml version="1.0" encoding="utf-8"?>
<a:theme xmlns:a="http://schemas.openxmlformats.org/drawingml/2006/main" name="Polska Cyfrowa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A4A928A6-969B-40E6-93A8-BBEF1A2F6A09}"/>
    </a:ext>
  </a:extLst>
</a:theme>
</file>

<file path=ppt/theme/theme7.xml><?xml version="1.0" encoding="utf-8"?>
<a:theme xmlns:a="http://schemas.openxmlformats.org/drawingml/2006/main" name="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8.xml><?xml version="1.0" encoding="utf-8"?>
<a:theme xmlns:a="http://schemas.openxmlformats.org/drawingml/2006/main" name="1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ppt/theme/theme9.xml><?xml version="1.0" encoding="utf-8"?>
<a:theme xmlns:a="http://schemas.openxmlformats.org/drawingml/2006/main" name="2_Programy Regionalne">
  <a:themeElements>
    <a:clrScheme name="Motyw pakietu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unduszeEuropejskiePrezentacjaTemplate.potx" id="{E1C8E9E8-192D-4AF6-9B43-48AB8A3797D1}" vid="{92000801-0B03-4AC3-8040-626073FD01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FunduszeEuropejskiePrezentacjaTemplate</Template>
  <TotalTime>0</TotalTime>
  <Words>3513</Words>
  <Application>Microsoft Office PowerPoint</Application>
  <PresentationFormat>Pokaz na ekranie (4:3)</PresentationFormat>
  <Paragraphs>474</Paragraphs>
  <Slides>70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11</vt:i4>
      </vt:variant>
      <vt:variant>
        <vt:lpstr>Tytuły slajdów</vt:lpstr>
      </vt:variant>
      <vt:variant>
        <vt:i4>70</vt:i4>
      </vt:variant>
    </vt:vector>
  </HeadingPairs>
  <TitlesOfParts>
    <vt:vector size="81" baseType="lpstr">
      <vt:lpstr>FunduszeEuropejskiePrezentacjaTemplate</vt:lpstr>
      <vt:lpstr>Infrastruktura i Środowisko</vt:lpstr>
      <vt:lpstr>Inteligentny Rozwoj</vt:lpstr>
      <vt:lpstr>Rozwój Polski Wschodniej</vt:lpstr>
      <vt:lpstr>Wiedza Edukacja Rozwoj</vt:lpstr>
      <vt:lpstr>Polska Cyfrowa</vt:lpstr>
      <vt:lpstr>Programy Regionalne</vt:lpstr>
      <vt:lpstr>1_Programy Regionalne</vt:lpstr>
      <vt:lpstr>2_Programy Regionalne</vt:lpstr>
      <vt:lpstr>3_Programy Regionalne</vt:lpstr>
      <vt:lpstr>4_Programy Regionalne</vt:lpstr>
      <vt:lpstr>Prezentacja programu PowerPoint</vt:lpstr>
      <vt:lpstr>Ogólne informacje dotyczące konkursu</vt:lpstr>
      <vt:lpstr>Ogólne informacje dotyczące konkursu – cz. 1</vt:lpstr>
      <vt:lpstr>Ogólne informacje dotyczące konkursu – cz. 2</vt:lpstr>
      <vt:lpstr>Ogólne informacje dotyczące konkursu – cz. 3</vt:lpstr>
      <vt:lpstr>Przedmiot konkursu</vt:lpstr>
      <vt:lpstr>Przedmiot konkursu – c.d.</vt:lpstr>
      <vt:lpstr>Przedmiot konkursu – c.d. 2</vt:lpstr>
      <vt:lpstr>Przedmiot konkursu – c.d. 3</vt:lpstr>
      <vt:lpstr>Kto może składać wnioski?</vt:lpstr>
      <vt:lpstr>WNIOSKODAWCA – jak to zapisać we wniosku w przypadku jednostek organizacyjnych Wnioskodawcy nie mających osobowości prawnej?</vt:lpstr>
      <vt:lpstr>Grupa docelowa/ostateczni odbiorcy wsparcia</vt:lpstr>
      <vt:lpstr>Okres realizacji projektu</vt:lpstr>
      <vt:lpstr>Etapy oceny wniosków</vt:lpstr>
      <vt:lpstr>Zestaw kryteriów oceny</vt:lpstr>
      <vt:lpstr>11 kryteriów formalnych</vt:lpstr>
      <vt:lpstr>Kryteria formalne ogólne – kryterium 1</vt:lpstr>
      <vt:lpstr>Kryteria formalne ogólne – kryterium 1 c.d.</vt:lpstr>
      <vt:lpstr>Kryteria formalne ogólne – kryterium 1 c.d. 2</vt:lpstr>
      <vt:lpstr>Kryteria formalne ogólne – kryteria 2-4</vt:lpstr>
      <vt:lpstr>Kryteria formalne ogólne – kryterium 5</vt:lpstr>
      <vt:lpstr>Kryteria formalne ogólne – kryteria 6-8</vt:lpstr>
      <vt:lpstr>KRYTERIA FORMALNE SPECYFICZNE DLA NABORU</vt:lpstr>
      <vt:lpstr>KRYTERIA FORMALNE SPECYFICZNE DLA NABORU – c.d.</vt:lpstr>
      <vt:lpstr>Kryteria dostępu 8 kryteriów dostępu</vt:lpstr>
      <vt:lpstr>Kryterium biura projektu  </vt:lpstr>
      <vt:lpstr>2. Kryterium liczby wniosków </vt:lpstr>
      <vt:lpstr>3. Kryterium sposobu realizacji projektu </vt:lpstr>
      <vt:lpstr>4. Kryterium Wnioskodawcy  </vt:lpstr>
      <vt:lpstr>5. Kryterium grupy docelowej </vt:lpstr>
      <vt:lpstr>6. Kryterium trwałości </vt:lpstr>
      <vt:lpstr>7. Kryterium liczby miejsc świadczenia usług</vt:lpstr>
      <vt:lpstr>7. Kryterium liczby miejsc świadczenia usług – c.d.</vt:lpstr>
      <vt:lpstr>8. Kryterium okresu finansowania usług społecznych</vt:lpstr>
      <vt:lpstr>Kryteria horyzontalne</vt:lpstr>
      <vt:lpstr>4 kryteria horyzontalne</vt:lpstr>
      <vt:lpstr>Realizacja zasad horyzontalnych Zasada równości szans kobiet i mężczyzn</vt:lpstr>
      <vt:lpstr>Realizacja zasad horyzontalnych Zasada równości szans i niedyskryminacji, w tym dostępności dla osób  z niepełnosprawnościami</vt:lpstr>
      <vt:lpstr>Realizacja zasad horyzontalnych Zasada równości szans i niedyskryminacji, w tym dostępności dla osób  z niepełnosprawnościami cd.</vt:lpstr>
      <vt:lpstr>Realizacja zasad horyzontalnych Zasada zrównoważonego rozwoju</vt:lpstr>
      <vt:lpstr>Realizacja zasad horyzontalnych Koncepcja „uniwersalnego projektowania”</vt:lpstr>
      <vt:lpstr> Mechanizm racjonalnych usprawnień </vt:lpstr>
      <vt:lpstr> Kryteria merytoryczne </vt:lpstr>
      <vt:lpstr>Kryteria merytoryczne ogólne – kryteria 1-10 </vt:lpstr>
      <vt:lpstr>Kryteria merytoryczne ogólne – kryterium 11 </vt:lpstr>
      <vt:lpstr>Kryteria merytoryczne specyficzne dla naboru</vt:lpstr>
      <vt:lpstr>Kryteria premiujące</vt:lpstr>
      <vt:lpstr>1. Kryterium doświadczenia</vt:lpstr>
      <vt:lpstr>Kryterium doświadczenia – c.d.</vt:lpstr>
      <vt:lpstr>2. Kryterium grupy docelowej (pierwsze)</vt:lpstr>
      <vt:lpstr>3. Kryterium grupy docelowej (drugie)</vt:lpstr>
      <vt:lpstr>4. Kryterium Wnioskodawcy/ Realizatora/ partnerstwa w projekcie</vt:lpstr>
      <vt:lpstr>4. Kryterium komplementarności wsparcia</vt:lpstr>
      <vt:lpstr>Kryterium etapu negocjacji</vt:lpstr>
      <vt:lpstr>Kryterium spełnienia warunków postawionych przez oceniających lub przewodniczącego KOP</vt:lpstr>
      <vt:lpstr>Najczęstsze problemy  na etapie sporządzania  wniosku o dofinansowanie  przez pryzmat doświadczeń wynikających z procesu oceny wniosków</vt:lpstr>
      <vt:lpstr>Najczęstsze problemy – część 1</vt:lpstr>
      <vt:lpstr>Najczęstsze problemy – część 2</vt:lpstr>
      <vt:lpstr>Wskaźniki</vt:lpstr>
      <vt:lpstr>Lista wskaźników produktu</vt:lpstr>
      <vt:lpstr>Wskaźniki horyzontalne (produktu)</vt:lpstr>
      <vt:lpstr>Lista wskaźników rezultatu</vt:lpstr>
      <vt:lpstr>Informacje dotyczące składania wniosków</vt:lpstr>
      <vt:lpstr>Nabór wniosków</vt:lpstr>
      <vt:lpstr>Nabór wniosków – c.d.</vt:lpstr>
      <vt:lpstr>SOWA EFS RPDS  https://generator-efs.dwup.pl </vt:lpstr>
      <vt:lpstr> Komunikacja </vt:lpstr>
      <vt:lpstr> Wycofanie wniosku </vt:lpstr>
      <vt:lpstr>Pytania i odpowiedzi</vt:lpstr>
      <vt:lpstr>Dziękujemy za uwagę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2019-07-26T09:56:24Z</dcterms:created>
  <dcterms:modified xsi:type="dcterms:W3CDTF">2019-07-29T08:26:29Z</dcterms:modified>
</cp:coreProperties>
</file>