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  <p:sldMasterId id="2147483990" r:id="rId10"/>
  </p:sldMasterIdLst>
  <p:notesMasterIdLst>
    <p:notesMasterId r:id="rId90"/>
  </p:notesMasterIdLst>
  <p:handoutMasterIdLst>
    <p:handoutMasterId r:id="rId91"/>
  </p:handoutMasterIdLst>
  <p:sldIdLst>
    <p:sldId id="257" r:id="rId11"/>
    <p:sldId id="278" r:id="rId12"/>
    <p:sldId id="534" r:id="rId13"/>
    <p:sldId id="536" r:id="rId14"/>
    <p:sldId id="537" r:id="rId15"/>
    <p:sldId id="671" r:id="rId16"/>
    <p:sldId id="672" r:id="rId17"/>
    <p:sldId id="674" r:id="rId18"/>
    <p:sldId id="677" r:id="rId19"/>
    <p:sldId id="676" r:id="rId20"/>
    <p:sldId id="675" r:id="rId21"/>
    <p:sldId id="673" r:id="rId22"/>
    <p:sldId id="680" r:id="rId23"/>
    <p:sldId id="679" r:id="rId24"/>
    <p:sldId id="678" r:id="rId25"/>
    <p:sldId id="681" r:id="rId26"/>
    <p:sldId id="580" r:id="rId27"/>
    <p:sldId id="684" r:id="rId28"/>
    <p:sldId id="682" r:id="rId29"/>
    <p:sldId id="683" r:id="rId30"/>
    <p:sldId id="685" r:id="rId31"/>
    <p:sldId id="659" r:id="rId32"/>
    <p:sldId id="619" r:id="rId33"/>
    <p:sldId id="620" r:id="rId34"/>
    <p:sldId id="441" r:id="rId35"/>
    <p:sldId id="628" r:id="rId36"/>
    <p:sldId id="705" r:id="rId37"/>
    <p:sldId id="706" r:id="rId38"/>
    <p:sldId id="707" r:id="rId39"/>
    <p:sldId id="708" r:id="rId40"/>
    <p:sldId id="709" r:id="rId41"/>
    <p:sldId id="710" r:id="rId42"/>
    <p:sldId id="711" r:id="rId43"/>
    <p:sldId id="712" r:id="rId44"/>
    <p:sldId id="357" r:id="rId45"/>
    <p:sldId id="607" r:id="rId46"/>
    <p:sldId id="660" r:id="rId47"/>
    <p:sldId id="687" r:id="rId48"/>
    <p:sldId id="688" r:id="rId49"/>
    <p:sldId id="689" r:id="rId50"/>
    <p:sldId id="693" r:id="rId51"/>
    <p:sldId id="690" r:id="rId52"/>
    <p:sldId id="692" r:id="rId53"/>
    <p:sldId id="695" r:id="rId54"/>
    <p:sldId id="702" r:id="rId55"/>
    <p:sldId id="703" r:id="rId56"/>
    <p:sldId id="691" r:id="rId57"/>
    <p:sldId id="704" r:id="rId58"/>
    <p:sldId id="696" r:id="rId59"/>
    <p:sldId id="522" r:id="rId60"/>
    <p:sldId id="365" r:id="rId61"/>
    <p:sldId id="366" r:id="rId62"/>
    <p:sldId id="700" r:id="rId63"/>
    <p:sldId id="713" r:id="rId64"/>
    <p:sldId id="714" r:id="rId65"/>
    <p:sldId id="715" r:id="rId66"/>
    <p:sldId id="716" r:id="rId67"/>
    <p:sldId id="665" r:id="rId68"/>
    <p:sldId id="666" r:id="rId69"/>
    <p:sldId id="568" r:id="rId70"/>
    <p:sldId id="667" r:id="rId71"/>
    <p:sldId id="697" r:id="rId72"/>
    <p:sldId id="656" r:id="rId73"/>
    <p:sldId id="637" r:id="rId74"/>
    <p:sldId id="639" r:id="rId75"/>
    <p:sldId id="640" r:id="rId76"/>
    <p:sldId id="641" r:id="rId77"/>
    <p:sldId id="642" r:id="rId78"/>
    <p:sldId id="644" r:id="rId79"/>
    <p:sldId id="645" r:id="rId80"/>
    <p:sldId id="646" r:id="rId81"/>
    <p:sldId id="670" r:id="rId82"/>
    <p:sldId id="648" r:id="rId83"/>
    <p:sldId id="698" r:id="rId84"/>
    <p:sldId id="699" r:id="rId85"/>
    <p:sldId id="657" r:id="rId86"/>
    <p:sldId id="658" r:id="rId87"/>
    <p:sldId id="717" r:id="rId88"/>
    <p:sldId id="669" r:id="rId89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B900"/>
    <a:srgbClr val="FF9900"/>
    <a:srgbClr val="FFB800"/>
    <a:srgbClr val="FBBA00"/>
    <a:srgbClr val="1070A0"/>
    <a:srgbClr val="008000"/>
    <a:srgbClr val="FF9966"/>
    <a:srgbClr val="FFBE00"/>
    <a:srgbClr val="FF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86346" autoAdjust="0"/>
  </p:normalViewPr>
  <p:slideViewPr>
    <p:cSldViewPr snapToGrid="0">
      <p:cViewPr>
        <p:scale>
          <a:sx n="140" d="100"/>
          <a:sy n="140" d="100"/>
        </p:scale>
        <p:origin x="-9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6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promocja@dwup.p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378" name="Symbol zastępczy zawartości 1"/>
          <p:cNvSpPr>
            <a:spLocks noGrp="1"/>
          </p:cNvSpPr>
          <p:nvPr>
            <p:ph idx="1"/>
          </p:nvPr>
        </p:nvSpPr>
        <p:spPr>
          <a:xfrm>
            <a:off x="972306" y="5110568"/>
            <a:ext cx="7886700" cy="1485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 smtClean="0"/>
              <a:t>Rola Dolnośląskiego Wojewódzkiego Urzędu Pracy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we wdrażaniu  Europejskiego Funduszu Społecznego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 ramach perspektywy finansowej 2007-2013 oraz 2014-2020   </a:t>
            </a:r>
          </a:p>
        </p:txBody>
      </p:sp>
      <p:sp>
        <p:nvSpPr>
          <p:cNvPr id="7" name="Schemat blokowy: proces 6"/>
          <p:cNvSpPr/>
          <p:nvPr/>
        </p:nvSpPr>
        <p:spPr>
          <a:xfrm>
            <a:off x="2095130" y="4962617"/>
            <a:ext cx="6763876" cy="1482571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179463" y="5110568"/>
            <a:ext cx="8791190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spc="300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Aktywna integracja</a:t>
            </a:r>
          </a:p>
          <a:p>
            <a:pPr algn="r"/>
            <a:r>
              <a:rPr lang="pl-PL" sz="2600" b="1" spc="300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l-PL" sz="2600" b="1" spc="300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RPO WD </a:t>
            </a:r>
            <a:r>
              <a:rPr lang="pl-PL" sz="2600" b="1" spc="300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2014-2020</a:t>
            </a:r>
            <a:endParaRPr lang="pl-PL" sz="2600" b="1" spc="300" dirty="0">
              <a:effectLst>
                <a:outerShdw blurRad="63500" dist="127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591251"/>
            <a:ext cx="788670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17 kwietnia 2019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0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9.1 A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8985" y="1711234"/>
            <a:ext cx="7886700" cy="4248695"/>
          </a:xfrm>
          <a:noFill/>
        </p:spPr>
        <p:txBody>
          <a:bodyPr/>
          <a:lstStyle/>
          <a:p>
            <a:pPr marL="457200" indent="-457200">
              <a:buFont typeface="+mj-lt"/>
              <a:buAutoNum type="alphaLcParenR" startAt="15"/>
            </a:pPr>
            <a:r>
              <a:rPr lang="pl-PL" sz="2000" dirty="0">
                <a:solidFill>
                  <a:prstClr val="black"/>
                </a:solidFill>
              </a:rPr>
              <a:t>jednorazowy dodatek relokacyjny dla osoby, która uzyskała zatrudnienie w odległości 80 km od miejsca stałego zamieszkania w rozumieniu przepisów Kodeksu Cywilnego, z przeznaczeniem na pokrycie kosztów dojazdu i/lub </a:t>
            </a:r>
            <a:r>
              <a:rPr lang="pl-PL" sz="2000" dirty="0" smtClean="0">
                <a:solidFill>
                  <a:prstClr val="black"/>
                </a:solidFill>
              </a:rPr>
              <a:t>zakwaterowania;</a:t>
            </a:r>
            <a:endParaRPr lang="pl-PL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lphaLcParenR" startAt="15"/>
            </a:pPr>
            <a:r>
              <a:rPr lang="pl-PL" sz="2000" dirty="0"/>
              <a:t>skierowanie i sfinansowanie terapii psychologicznej, rodzinnej lub psychospołecznej </a:t>
            </a:r>
            <a:r>
              <a:rPr lang="pl-PL" sz="2000" dirty="0">
                <a:solidFill>
                  <a:srgbClr val="0033CC"/>
                </a:solidFill>
              </a:rPr>
              <a:t>dla </a:t>
            </a:r>
            <a:r>
              <a:rPr lang="pl-PL" sz="2000" dirty="0" smtClean="0">
                <a:solidFill>
                  <a:srgbClr val="0033CC"/>
                </a:solidFill>
              </a:rPr>
              <a:t>osób z otoczenia </a:t>
            </a:r>
            <a:r>
              <a:rPr lang="pl-PL" sz="2000" dirty="0" smtClean="0"/>
              <a:t>(jako </a:t>
            </a:r>
            <a:r>
              <a:rPr lang="pl-PL" sz="2000" dirty="0"/>
              <a:t>element projektu</a:t>
            </a:r>
            <a:r>
              <a:rPr lang="pl-PL" sz="2000" dirty="0" smtClean="0"/>
              <a:t>)</a:t>
            </a:r>
            <a:r>
              <a:rPr lang="pl-PL" sz="2000" dirty="0" smtClean="0">
                <a:solidFill>
                  <a:prstClr val="black"/>
                </a:solidFill>
              </a:rPr>
              <a:t>; </a:t>
            </a:r>
            <a:endParaRPr lang="pl-PL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lphaLcParenR" startAt="18"/>
            </a:pPr>
            <a:r>
              <a:rPr lang="pl-PL" sz="2000" dirty="0">
                <a:solidFill>
                  <a:prstClr val="black"/>
                </a:solidFill>
              </a:rPr>
              <a:t>skierowanie i sfinansowanie programu korekcyjno-edukacyjnego dla osób stosujących przemoc w rodzinie, o którym mowa w przepisach o przeciwdziałaniu przemocy w rodzinie (jako element projektu); </a:t>
            </a:r>
          </a:p>
          <a:p>
            <a:pPr marL="457200" lvl="0" indent="-457200">
              <a:buFont typeface="+mj-lt"/>
              <a:buAutoNum type="alphaLcParenR" startAt="18"/>
            </a:pPr>
            <a:r>
              <a:rPr lang="pl-PL" sz="2000" dirty="0">
                <a:solidFill>
                  <a:prstClr val="black"/>
                </a:solidFill>
              </a:rPr>
              <a:t>skierowanie i sfinansowanie programu psychoterapii w zakładzie lecznictwa odwykowego w przypadku osób uzależnionych od alkoholu, w rozumieniu przepisów o wychowaniu w trzeźwości i przeciwdziałaniu alkoholizmowi (jako element projektu</a:t>
            </a:r>
            <a:r>
              <a:rPr lang="pl-PL" sz="2000" dirty="0" smtClean="0">
                <a:solidFill>
                  <a:prstClr val="black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6811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9.1 A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8772" y="1546031"/>
            <a:ext cx="7886700" cy="4895590"/>
          </a:xfrm>
          <a:noFill/>
        </p:spPr>
        <p:txBody>
          <a:bodyPr/>
          <a:lstStyle/>
          <a:p>
            <a:pPr marL="457200" indent="-457200" algn="just">
              <a:buFont typeface="+mj-lt"/>
              <a:buAutoNum type="alphaLcParenR" startAt="20"/>
            </a:pPr>
            <a:r>
              <a:rPr lang="pl-PL" sz="2000" dirty="0">
                <a:solidFill>
                  <a:prstClr val="black"/>
                </a:solidFill>
              </a:rPr>
              <a:t>skierowanie i sfinansowanie programu terapeutycznego w zakładzie opieki zdrowotnej dla osób uzależnionych od narkotyków lub innych środków odurzających w rozumieniu przepisów o przeciwdziałaniu narkomanii (jako element projektu</a:t>
            </a:r>
            <a:r>
              <a:rPr lang="pl-PL" sz="2000" dirty="0" smtClean="0">
                <a:solidFill>
                  <a:prstClr val="black"/>
                </a:solidFill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pl-PL" sz="1800" b="1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2400" b="1" dirty="0" smtClean="0">
                <a:solidFill>
                  <a:prstClr val="black"/>
                </a:solidFill>
                <a:latin typeface="Arial" charset="0"/>
              </a:rPr>
              <a:t>UWAGA</a:t>
            </a:r>
            <a:r>
              <a:rPr lang="pl-PL" sz="2400" b="1" dirty="0">
                <a:solidFill>
                  <a:prstClr val="black"/>
                </a:solidFill>
                <a:latin typeface="Arial" charset="0"/>
              </a:rPr>
              <a:t>! </a:t>
            </a:r>
            <a:endParaRPr lang="pl-PL" sz="2400" dirty="0">
              <a:solidFill>
                <a:prstClr val="black"/>
              </a:solidFill>
              <a:latin typeface="Arial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prstClr val="black"/>
                </a:solidFill>
                <a:latin typeface="Arial" charset="0"/>
              </a:rPr>
              <a:t>Instrumenty wskazane w lit.: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</a:rPr>
              <a:t>a), b), c), d), e), f) g), h), i)</a:t>
            </a:r>
            <a:r>
              <a:rPr lang="pl-PL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to usługi aktywnej integracji </a:t>
            </a:r>
            <a:r>
              <a:rPr lang="pl-PL" sz="1800" dirty="0" smtClean="0">
                <a:solidFill>
                  <a:prstClr val="black"/>
                </a:solidFill>
                <a:latin typeface="Arial" charset="0"/>
              </a:rPr>
              <a:t>o 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charakterze </a:t>
            </a:r>
            <a:r>
              <a:rPr lang="pl-PL" sz="1800" b="1" dirty="0">
                <a:solidFill>
                  <a:srgbClr val="FF0000"/>
                </a:solidFill>
                <a:latin typeface="Arial" charset="0"/>
              </a:rPr>
              <a:t>społecznym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prstClr val="black"/>
                </a:solidFill>
                <a:latin typeface="Arial" charset="0"/>
              </a:rPr>
              <a:t>Instrumenty wskazane w lit.: </a:t>
            </a:r>
            <a:r>
              <a:rPr lang="pt-BR" sz="1800" b="1" dirty="0">
                <a:solidFill>
                  <a:srgbClr val="00B050"/>
                </a:solidFill>
                <a:latin typeface="Arial" charset="0"/>
              </a:rPr>
              <a:t>b), e), j), k), l) ł), m), n), o)</a:t>
            </a:r>
            <a:r>
              <a:rPr lang="pl-PL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to usługi aktywnej integracji o charakterze </a:t>
            </a:r>
            <a:r>
              <a:rPr lang="pl-PL" sz="1800" b="1" dirty="0">
                <a:solidFill>
                  <a:srgbClr val="00B050"/>
                </a:solidFill>
                <a:latin typeface="Arial" charset="0"/>
              </a:rPr>
              <a:t>zawodowym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prstClr val="black"/>
                </a:solidFill>
                <a:latin typeface="Arial" charset="0"/>
              </a:rPr>
              <a:t>Instrumenty wskazane w lit.: </a:t>
            </a:r>
            <a:r>
              <a:rPr lang="pt-BR" sz="1800" b="1" dirty="0">
                <a:solidFill>
                  <a:srgbClr val="0070C0"/>
                </a:solidFill>
                <a:latin typeface="Arial" charset="0"/>
              </a:rPr>
              <a:t>e), p), r), s), t)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to usługi aktywnej integracji </a:t>
            </a:r>
            <a:br>
              <a:rPr lang="pl-PL" sz="1800" dirty="0">
                <a:solidFill>
                  <a:prstClr val="black"/>
                </a:solidFill>
                <a:latin typeface="Arial" charset="0"/>
              </a:rPr>
            </a:br>
            <a:r>
              <a:rPr lang="pl-PL" sz="1800" dirty="0">
                <a:solidFill>
                  <a:prstClr val="black"/>
                </a:solidFill>
                <a:latin typeface="Arial" charset="0"/>
              </a:rPr>
              <a:t>o charakterze </a:t>
            </a:r>
            <a:r>
              <a:rPr lang="pl-PL" sz="1800" b="1" dirty="0">
                <a:solidFill>
                  <a:srgbClr val="0070C0"/>
                </a:solidFill>
                <a:latin typeface="Arial" charset="0"/>
              </a:rPr>
              <a:t>zdrowotnym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. </a:t>
            </a:r>
            <a:endParaRPr lang="pl-PL" sz="18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800" dirty="0"/>
              <a:t>W przypadku usług wymienionych w podpunktach </a:t>
            </a:r>
            <a:r>
              <a:rPr lang="pl-PL" sz="1800" b="1" dirty="0"/>
              <a:t>b) i e)</a:t>
            </a:r>
            <a:r>
              <a:rPr lang="pl-PL" sz="1800" dirty="0"/>
              <a:t> o zaliczeniu danej formy wsparcia do usług o charakterze społecznym, zawodowym lub zdrowotnym decyduje dominujący charakter konkretnego </a:t>
            </a:r>
            <a:r>
              <a:rPr lang="pl-PL" sz="1800" dirty="0" smtClean="0"/>
              <a:t>instrumentu.</a:t>
            </a:r>
            <a:endParaRPr lang="pl-PL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8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628650" y="958850"/>
            <a:ext cx="7886700" cy="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smtClean="0"/>
              <a:t>Przedmiot konkursu –  drugi typ operacji 9.1 C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6"/>
            <a:ext cx="8078028" cy="4834392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wsparcie służące poprawie dostępu do usług reintegracji zawodowej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społecznej realizowanych przez podmioty, o których mowa w ustawie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zatrudnieniu socjalnym (tj. </a:t>
            </a:r>
            <a:r>
              <a:rPr lang="pl-PL" sz="2000" b="1" dirty="0"/>
              <a:t>Centra Integracji Społecznej</a:t>
            </a:r>
            <a:r>
              <a:rPr lang="pl-PL" sz="2000" dirty="0"/>
              <a:t> (CIS), </a:t>
            </a:r>
            <a:r>
              <a:rPr lang="pl-PL" sz="2000" b="1" dirty="0"/>
              <a:t>Kluby Integracji Społecznej</a:t>
            </a:r>
            <a:r>
              <a:rPr lang="pl-PL" sz="2000" dirty="0"/>
              <a:t> (KIS)) poprzez </a:t>
            </a:r>
            <a:r>
              <a:rPr lang="pl-PL" sz="2000" b="1" dirty="0"/>
              <a:t>stworzenie nowych miejsc </a:t>
            </a:r>
            <a:r>
              <a:rPr lang="pl-PL" sz="2000" dirty="0"/>
              <a:t>reintegracji społecznej i zawodowej: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/>
              <a:t>w istniejących CIS lub KIS;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/>
              <a:t>poprzez utworzenie nowych CIS lub KIS</a:t>
            </a:r>
            <a:r>
              <a:rPr lang="pl-PL" sz="1800" dirty="0" smtClean="0"/>
              <a:t>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pl-PL" sz="2000" dirty="0"/>
              <a:t>wsparcia dla zatrudnienia i usług rehabilitacji zawodowej i społecznej osób z niepełnosprawnościami </a:t>
            </a:r>
            <a:r>
              <a:rPr lang="pl-PL" sz="2000" dirty="0" smtClean="0"/>
              <a:t>poprzez:</a:t>
            </a:r>
          </a:p>
          <a:p>
            <a:pPr marL="720000" lvl="1" indent="-457200">
              <a:buFont typeface="+mj-lt"/>
              <a:buAutoNum type="alphaLcParenR"/>
            </a:pPr>
            <a:r>
              <a:rPr lang="pl-PL" sz="1800" dirty="0" smtClean="0"/>
              <a:t>tworzenie </a:t>
            </a:r>
            <a:r>
              <a:rPr lang="pl-PL" sz="1800" dirty="0"/>
              <a:t>nowych Zakładów Aktywności Zawodowej (ZAZ) (wyłącznie w przypadku, gdy analiza potrzeb regionu wykaże potrzebę tworzenia kolejnych podmiotów tego typu oraz zagwarantowana zostanie trwałość ich funkcjonowania);</a:t>
            </a:r>
          </a:p>
          <a:p>
            <a:pPr marL="914400" lvl="2" indent="0">
              <a:buNone/>
            </a:pPr>
            <a:r>
              <a:rPr lang="pl-PL" sz="1800" b="1" dirty="0" smtClean="0"/>
              <a:t>W ramach </a:t>
            </a:r>
            <a:r>
              <a:rPr lang="pl-PL" sz="1800" b="1" dirty="0"/>
              <a:t>konkursu tworzenie nowych ZAZ możliwe jest na obszarze powiatów: </a:t>
            </a:r>
            <a:r>
              <a:rPr lang="pl-PL" sz="1800" b="1" dirty="0">
                <a:solidFill>
                  <a:srgbClr val="0033CC"/>
                </a:solidFill>
              </a:rPr>
              <a:t>kłodzkiego, głogowskiego, górowskiego, polkowickiego, legnickiego, lubińskiego, Miasta Legnica.</a:t>
            </a:r>
            <a:endParaRPr lang="pl-PL" sz="2000" dirty="0">
              <a:solidFill>
                <a:srgbClr val="0033CC"/>
              </a:solidFill>
            </a:endParaRPr>
          </a:p>
          <a:p>
            <a:pPr lvl="1"/>
            <a:endParaRPr lang="pl-PL" sz="2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3040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628650" y="958850"/>
            <a:ext cx="7886700" cy="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smtClean="0"/>
              <a:t>Przedmiot konkursu –  drugi typ operacji 9.1 C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5"/>
            <a:ext cx="7886700" cy="4951965"/>
          </a:xfrm>
          <a:noFill/>
        </p:spPr>
        <p:txBody>
          <a:bodyPr/>
          <a:lstStyle/>
          <a:p>
            <a:pPr marL="720000" lvl="1" indent="-457200">
              <a:spcBef>
                <a:spcPts val="1200"/>
              </a:spcBef>
              <a:buFont typeface="+mj-lt"/>
              <a:buAutoNum type="alphaLcParenR" startAt="2"/>
            </a:pPr>
            <a:r>
              <a:rPr lang="pl-PL" sz="1800" b="1" dirty="0"/>
              <a:t>zwiększenie liczby osób</a:t>
            </a:r>
            <a:r>
              <a:rPr lang="pl-PL" sz="1800" dirty="0"/>
              <a:t> z niepełnosprawnościami zatrudnionych </a:t>
            </a:r>
            <a:r>
              <a:rPr lang="pl-PL" sz="1800" b="1" dirty="0"/>
              <a:t>w istniejących Zakładach Aktywności Zawodowej </a:t>
            </a:r>
            <a:r>
              <a:rPr lang="pl-PL" sz="1800" dirty="0"/>
              <a:t>(ZAZ) z możliwością objęcia tych osób usługami aktywnej integracji;</a:t>
            </a:r>
          </a:p>
          <a:p>
            <a:pPr marL="720000" lvl="2" indent="0">
              <a:buNone/>
            </a:pPr>
            <a:r>
              <a:rPr lang="pl-PL" sz="1800" b="1" dirty="0"/>
              <a:t>UWAGA!</a:t>
            </a:r>
          </a:p>
          <a:p>
            <a:pPr marL="914400" lvl="2" indent="0">
              <a:buNone/>
            </a:pPr>
            <a:r>
              <a:rPr lang="pl-PL" sz="1800" dirty="0"/>
              <a:t>Okres zatrudnienia osób z niepełnosprawnościami w ZAZ po zakończeniu realizacji projektu jest co najmniej równy okresowi zatrudnienia w ramach projektu; okres może być krótszy wyłącznie w sytuacji, gdy osoba </a:t>
            </a:r>
            <a:br>
              <a:rPr lang="pl-PL" sz="1800" dirty="0"/>
            </a:br>
            <a:r>
              <a:rPr lang="pl-PL" sz="1800" dirty="0"/>
              <a:t>z niepełnosprawnością podejmie w tym okresie zatrudnienie poza ZAZ</a:t>
            </a:r>
            <a:r>
              <a:rPr lang="pl-PL" sz="1800" dirty="0" smtClean="0"/>
              <a:t>.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2"/>
            </a:pPr>
            <a:r>
              <a:rPr lang="pl-PL" sz="1800" b="1" dirty="0" smtClean="0"/>
              <a:t>wsparcie</a:t>
            </a:r>
            <a:r>
              <a:rPr lang="pl-PL" sz="1800" dirty="0" smtClean="0"/>
              <a:t> </a:t>
            </a:r>
            <a:r>
              <a:rPr lang="pl-PL" sz="1800" dirty="0"/>
              <a:t>osób z niepełnosprawnościami </a:t>
            </a:r>
            <a:r>
              <a:rPr lang="pl-PL" sz="1800" b="1" dirty="0"/>
              <a:t>dotychczas zatrudnionych w ZAZ nową ofertą</a:t>
            </a:r>
            <a:r>
              <a:rPr lang="pl-PL" sz="1800" dirty="0"/>
              <a:t> w postaci usług aktywnej integracji ukierunkowaną na przygotowanie osób zatrudnionych w ZAZ do podjęcia zatrudnienia poza ZAZ na otwartym rynku pracy lub w przedsiębiorczości społecznej, w tym wsparcie dla osób zatrudnionych </a:t>
            </a:r>
            <a:r>
              <a:rPr lang="pl-PL" sz="1800" dirty="0" smtClean="0"/>
              <a:t>w </a:t>
            </a:r>
            <a:r>
              <a:rPr lang="pl-PL" sz="1800" dirty="0"/>
              <a:t>ZAZ usługami asystenckimi oraz usługami trenera pracy, umożliwiającymi uzyskanie lub utrzymanie </a:t>
            </a:r>
            <a:r>
              <a:rPr lang="pl-PL" sz="1800" dirty="0" smtClean="0"/>
              <a:t>zatrudnienia, </a:t>
            </a:r>
            <a:r>
              <a:rPr lang="pl-PL" sz="1800" dirty="0"/>
              <a:t>w szczególności w początkowym okresie zatrudnienia;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2"/>
            </a:pPr>
            <a:r>
              <a:rPr lang="pl-PL" sz="1800" b="1" dirty="0"/>
              <a:t>tworzenie nowych </a:t>
            </a:r>
            <a:r>
              <a:rPr lang="pl-PL" sz="1800" b="1" dirty="0" smtClean="0"/>
              <a:t>WTZ </a:t>
            </a:r>
            <a:r>
              <a:rPr lang="pl-PL" sz="1800" dirty="0"/>
              <a:t>(wyłącznie w przypadku, gdy analiza potrzeb regionu wykaże potrzebę tworzenia kolejnych podmiotów tego typu oraz zagwarantowana zostanie trwałość ich funkcjonowania</a:t>
            </a:r>
            <a:r>
              <a:rPr lang="pl-PL" sz="1800" dirty="0" smtClean="0"/>
              <a:t>);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08296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628650" y="958850"/>
            <a:ext cx="7886700" cy="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smtClean="0"/>
              <a:t>Przedmiot konkursu –  drugi typ operacji 9.1 C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5"/>
            <a:ext cx="7886700" cy="4778734"/>
          </a:xfrm>
          <a:noFill/>
        </p:spPr>
        <p:txBody>
          <a:bodyPr/>
          <a:lstStyle/>
          <a:p>
            <a:pPr marL="720000" lvl="1" indent="-457200">
              <a:spcBef>
                <a:spcPts val="1200"/>
              </a:spcBef>
              <a:buFont typeface="+mj-lt"/>
              <a:buAutoNum type="alphaLcParenR" startAt="5"/>
            </a:pPr>
            <a:r>
              <a:rPr lang="pl-PL" sz="1800" b="1" dirty="0" smtClean="0"/>
              <a:t>wsparcie</a:t>
            </a:r>
            <a:r>
              <a:rPr lang="pl-PL" sz="1800" dirty="0" smtClean="0"/>
              <a:t> z zakresie </a:t>
            </a:r>
            <a:r>
              <a:rPr lang="pl-PL" sz="1800" b="1" dirty="0" smtClean="0"/>
              <a:t>przygotowania nowych osób </a:t>
            </a:r>
            <a:r>
              <a:rPr lang="pl-PL" sz="1800" dirty="0" smtClean="0"/>
              <a:t>z niepełnosprawnością </a:t>
            </a:r>
            <a:br>
              <a:rPr lang="pl-PL" sz="1800" dirty="0" smtClean="0"/>
            </a:br>
            <a:r>
              <a:rPr lang="pl-PL" sz="1800" b="1" dirty="0" smtClean="0"/>
              <a:t>do uczestnictwa </a:t>
            </a:r>
            <a:r>
              <a:rPr lang="pl-PL" sz="1800" dirty="0" smtClean="0"/>
              <a:t>w warsztatach terapii zajęciowej;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5"/>
            </a:pPr>
            <a:r>
              <a:rPr lang="pl-PL" sz="1800" b="1" dirty="0" smtClean="0"/>
              <a:t>wsparcie</a:t>
            </a:r>
            <a:r>
              <a:rPr lang="pl-PL" sz="1800" dirty="0" smtClean="0"/>
              <a:t> </a:t>
            </a:r>
            <a:r>
              <a:rPr lang="pl-PL" sz="1800" dirty="0"/>
              <a:t>usługami aktywnej integracji </a:t>
            </a:r>
            <a:r>
              <a:rPr lang="pl-PL" sz="1800" b="1" dirty="0"/>
              <a:t>nowych osób w istniejących Warsztatach Terapii Zajęciowej</a:t>
            </a:r>
            <a:r>
              <a:rPr lang="pl-PL" sz="1800" dirty="0"/>
              <a:t> (WTZ</a:t>
            </a:r>
            <a:r>
              <a:rPr lang="pl-PL" sz="1800" dirty="0" smtClean="0"/>
              <a:t>);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5"/>
            </a:pPr>
            <a:r>
              <a:rPr lang="pl-PL" sz="1800" b="1" dirty="0" smtClean="0"/>
              <a:t>wsparcie</a:t>
            </a:r>
            <a:r>
              <a:rPr lang="pl-PL" sz="1800" dirty="0" smtClean="0"/>
              <a:t> </a:t>
            </a:r>
            <a:r>
              <a:rPr lang="pl-PL" sz="1800" b="1" dirty="0"/>
              <a:t>dotychczasowych uczestników WTZ nową ofertą </a:t>
            </a:r>
            <a:r>
              <a:rPr lang="pl-PL" sz="1800" dirty="0"/>
              <a:t>w postaci usług aktywnej integracji, obowiązkowo ukierunkowaną na przygotowanie uczestników WTZ do podjęcia zatrudnienia i ich zatrudnienie: w ZAZ, na otwartym lub chronionym rynku pracy lub w przedsiębiorczości społecznej. W tej formie wsparcia istnieje możliwość wsparcia uczestników WTZ usługami asystenckimi oraz usługami trenera pracy, umożliwiającymi uzyskanie lub utrzymanie zatrudnienia, w szczególności w początkowym okresie zatrudnienia, umożliwia się także realizację praktyk lub staży dla uczestników WTZ;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5"/>
            </a:pPr>
            <a:r>
              <a:rPr lang="pl-PL" sz="1800" b="1" dirty="0"/>
              <a:t>wyposażenie lub doposażenie stanowiska pracy </a:t>
            </a:r>
            <a:r>
              <a:rPr lang="pl-PL" sz="1800" dirty="0"/>
              <a:t>na potrzeby zatrudnienia osoby z niepełnosprawnością lub dostosowanie stanowiska pracy do potrzeb osób z niepełnosprawnościami (jako element kompleksowego projektu</a:t>
            </a:r>
            <a:r>
              <a:rPr lang="pl-PL" sz="1800" dirty="0" smtClean="0"/>
              <a:t>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74828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933450"/>
          </a:xfrm>
        </p:spPr>
        <p:txBody>
          <a:bodyPr/>
          <a:lstStyle/>
          <a:p>
            <a:r>
              <a:rPr lang="pl-PL" sz="2000" b="1" dirty="0" smtClean="0"/>
              <a:t>Uwaga!</a:t>
            </a:r>
            <a:endParaRPr lang="pl-PL" sz="20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20158"/>
            <a:ext cx="7886700" cy="4456806"/>
          </a:xfrm>
          <a:noFill/>
        </p:spPr>
        <p:txBody>
          <a:bodyPr/>
          <a:lstStyle/>
          <a:p>
            <a:pPr algn="just"/>
            <a:r>
              <a:rPr lang="pl-PL" sz="1800" dirty="0" smtClean="0"/>
              <a:t>Praca socjalna, stanowiąca instrument aktywnej integracji o charakterze społecznym, może być stosowana w projektach OPS i PCPR, stanowiąc jego element. </a:t>
            </a:r>
            <a:r>
              <a:rPr lang="pl-PL" sz="1800" b="1" u="sng" dirty="0" smtClean="0"/>
              <a:t>Projekty obejmujące wyłącznie pracę socjalną nie są przyjmowane </a:t>
            </a:r>
            <a:br>
              <a:rPr lang="pl-PL" sz="1800" b="1" u="sng" dirty="0" smtClean="0"/>
            </a:br>
            <a:r>
              <a:rPr lang="pl-PL" sz="1800" b="1" u="sng" dirty="0" smtClean="0"/>
              <a:t>do dofinansowania. </a:t>
            </a:r>
          </a:p>
          <a:p>
            <a:pPr algn="just"/>
            <a:r>
              <a:rPr lang="pl-PL" sz="1800" dirty="0" smtClean="0"/>
              <a:t>Świadczenie pracy socjalnej odbywa się jedynie wobec uczestników projektu  </a:t>
            </a:r>
            <a:br>
              <a:rPr lang="pl-PL" sz="1800" dirty="0" smtClean="0"/>
            </a:br>
            <a:r>
              <a:rPr lang="pl-PL" sz="1800" dirty="0" smtClean="0"/>
              <a:t>i tylko i wyłącznie w czasie realizacji usług aktywnej integracji. Stąd koszty pracy socjalnej dotyczą jedynie tych pracowników, którzy bezpośrednio realizują kontrakt socjalny, program aktywności lokalnej w ramach projektu.</a:t>
            </a:r>
          </a:p>
          <a:p>
            <a:r>
              <a:rPr lang="pl-PL" sz="1800" dirty="0"/>
              <a:t>W przypadku zastosowania kontraktu socjalnego, indywidualnych programów, programów aktywności lokalnej oraz projektów socjalnych, o których mowa w ustawie z dnia 12 marca 2004 r. o pomocy społecznej, obowiązkowe jest zastosowanie usług aktywnej integracji .</a:t>
            </a:r>
          </a:p>
          <a:p>
            <a:r>
              <a:rPr lang="pl-PL" sz="1800" dirty="0"/>
              <a:t>Usługi aktywnej integracji o charakterze zawodowym dla osób, rodzin </a:t>
            </a:r>
            <a:br>
              <a:rPr lang="pl-PL" sz="1800" dirty="0"/>
            </a:br>
            <a:r>
              <a:rPr lang="pl-PL" sz="1800" dirty="0"/>
              <a:t>i środowisk zagrożonych ubóstwem lub wykluczeniem społecznym nie mogą stanowić pierwszego elementu wsparcia w ramach ścieżki reintegracji</a:t>
            </a:r>
            <a:r>
              <a:rPr lang="pl-PL" sz="1800" dirty="0" smtClean="0"/>
              <a:t>.</a:t>
            </a:r>
          </a:p>
          <a:p>
            <a:pPr>
              <a:buNone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26437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933450"/>
          </a:xfrm>
        </p:spPr>
        <p:txBody>
          <a:bodyPr/>
          <a:lstStyle/>
          <a:p>
            <a:r>
              <a:rPr lang="pl-PL" sz="2800" b="1" dirty="0" smtClean="0"/>
              <a:t>Świadczenia pieniężne i niepieniężne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3012" y="2156151"/>
            <a:ext cx="7886700" cy="3713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1800" dirty="0"/>
              <a:t>Zasiłki i pomoc w naturze </a:t>
            </a:r>
            <a:r>
              <a:rPr lang="pl-PL" sz="1800" dirty="0" smtClean="0"/>
              <a:t>wypłacane zgodnie </a:t>
            </a:r>
            <a:r>
              <a:rPr lang="pl-PL" sz="1800" dirty="0"/>
              <a:t>z przepisami o pomocy społecznej, ustawy </a:t>
            </a:r>
            <a:r>
              <a:rPr lang="pl-PL" sz="1800" dirty="0" smtClean="0"/>
              <a:t>o </a:t>
            </a:r>
            <a:r>
              <a:rPr lang="pl-PL" sz="1800" dirty="0"/>
              <a:t>wspieraniu rodziny i systemie pieczy zastępczej, ustawy o rehabilitacji zawodowej i społecznej oraz zatrudnieniu osób </a:t>
            </a:r>
            <a:r>
              <a:rPr lang="pl-PL" sz="1800" dirty="0" smtClean="0"/>
              <a:t>niepełnosprawnych, nie są finansowanie w projekcie w ramach dofinansowania, ale mogą stanowić wkład własny Wnioskodawcy.</a:t>
            </a:r>
          </a:p>
          <a:p>
            <a:pPr algn="ctr">
              <a:buNone/>
            </a:pPr>
            <a:r>
              <a:rPr lang="pl-PL" sz="1800" dirty="0" smtClean="0"/>
              <a:t>Koszty </a:t>
            </a:r>
            <a:r>
              <a:rPr lang="pl-PL" sz="1800" dirty="0"/>
              <a:t>PFRON turnusów rehabilitacyjnych i inne dofinansowanie z </a:t>
            </a:r>
            <a:r>
              <a:rPr lang="pl-PL" sz="1800" dirty="0" smtClean="0"/>
              <a:t>PFRON</a:t>
            </a:r>
            <a:br>
              <a:rPr lang="pl-PL" sz="1800" dirty="0" smtClean="0"/>
            </a:br>
            <a:r>
              <a:rPr lang="pl-PL" sz="1800" dirty="0" smtClean="0"/>
              <a:t>również można wykazać wyłącznie jako </a:t>
            </a:r>
            <a:r>
              <a:rPr lang="pl-PL" sz="1800" dirty="0"/>
              <a:t>wkład </a:t>
            </a:r>
            <a:r>
              <a:rPr lang="pl-PL" sz="1800" dirty="0" smtClean="0"/>
              <a:t>własny w ramach świadczeń pieniężnych i niepieniężnych.</a:t>
            </a: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85" y="4899143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81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17553" y="1563879"/>
            <a:ext cx="7970227" cy="4428707"/>
          </a:xfrm>
        </p:spPr>
        <p:txBody>
          <a:bodyPr/>
          <a:lstStyle/>
          <a:p>
            <a:pPr marL="0" lvl="0" indent="0">
              <a:spcBef>
                <a:spcPts val="800"/>
              </a:spcBef>
              <a:buNone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ramach konkursu o dofinansowanie realizacji projektu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mogą ubiegać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się następujące  podmioty wyszczególnione w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SzOOP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RPO WD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0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jednostki samorządu terytorialnego, ich związki i stowarzyszenia;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organizacyjne j.s.t.;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organizacyjne pomocy społecznej;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organizacje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pozarządowe;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lokalne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grupy działania;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ekonomii społecznej oraz przedsiębiorstwa społeczne;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kościoły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, związki wyznaniowe oraz osoby prawne kościołów i związków wyznaniowych;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PFRON (wyłącznie w zakresie projektów w ramach typu 9.1 A).</a:t>
            </a:r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11558" y="1078491"/>
            <a:ext cx="7886700" cy="709488"/>
          </a:xfrm>
        </p:spPr>
        <p:txBody>
          <a:bodyPr/>
          <a:lstStyle/>
          <a:p>
            <a:r>
              <a:rPr lang="pl-PL" sz="2400" b="1" dirty="0" smtClean="0"/>
              <a:t>WNIOSKODAWCA – jak to zapisać we wniosku w przypadku jednostek organizacyjnych </a:t>
            </a:r>
            <a:r>
              <a:rPr lang="pl-PL" sz="2400" b="1" dirty="0" err="1" smtClean="0"/>
              <a:t>jst</a:t>
            </a:r>
            <a:r>
              <a:rPr lang="pl-PL" sz="2400" b="1" dirty="0" smtClean="0"/>
              <a:t>?</a:t>
            </a:r>
            <a:endParaRPr lang="pl-PL" sz="2400" b="1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844703"/>
            <a:ext cx="7886700" cy="4524292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pl-PL" sz="1800" dirty="0" smtClean="0"/>
              <a:t>W </a:t>
            </a:r>
            <a:r>
              <a:rPr lang="pl-PL" sz="1800" dirty="0"/>
              <a:t>części Wnioskodawca/Beneficjent należy wpisać nazwę Wnioskodawcy,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tj</a:t>
            </a:r>
            <a:r>
              <a:rPr lang="pl-PL" sz="1800" dirty="0"/>
              <a:t>. </a:t>
            </a:r>
            <a:r>
              <a:rPr lang="pl-PL" sz="1800" b="1" dirty="0"/>
              <a:t>jednostki samorządu terytorialnego </a:t>
            </a:r>
            <a:r>
              <a:rPr lang="pl-PL" sz="1800" dirty="0" smtClean="0"/>
              <a:t>(np. Gminy, </a:t>
            </a:r>
            <a:r>
              <a:rPr lang="pl-PL" sz="1800" dirty="0"/>
              <a:t>Powiatu), </a:t>
            </a:r>
          </a:p>
          <a:p>
            <a:pPr algn="just">
              <a:buBlip>
                <a:blip r:embed="rId3"/>
              </a:buBlip>
            </a:pPr>
            <a:r>
              <a:rPr lang="pl-PL" sz="1800" dirty="0" smtClean="0"/>
              <a:t>Dane </a:t>
            </a:r>
            <a:r>
              <a:rPr lang="pl-PL" sz="1800" dirty="0"/>
              <a:t>Wnioskodawcy: dane jednostki samorządu terytorialnego, </a:t>
            </a:r>
          </a:p>
          <a:p>
            <a:pPr algn="just">
              <a:buBlip>
                <a:blip r:embed="rId3"/>
              </a:buBlip>
            </a:pPr>
            <a:r>
              <a:rPr lang="pl-PL" sz="1800" dirty="0" smtClean="0"/>
              <a:t>W </a:t>
            </a:r>
            <a:r>
              <a:rPr lang="pl-PL" sz="1800" dirty="0"/>
              <a:t>pkt 2.11 </a:t>
            </a:r>
            <a:r>
              <a:rPr lang="pl-PL" sz="1800" i="1" dirty="0"/>
              <a:t>Inne podmioty zaangażowane w realizację projektu </a:t>
            </a:r>
            <a:r>
              <a:rPr lang="pl-PL" sz="1800" dirty="0"/>
              <a:t>należy zamieścić dane jednostki </a:t>
            </a:r>
            <a:r>
              <a:rPr lang="pl-PL" sz="1800" dirty="0" smtClean="0"/>
              <a:t>organizacyjnej, </a:t>
            </a:r>
            <a:r>
              <a:rPr lang="pl-PL" sz="1800" dirty="0"/>
              <a:t>która będzie realizowała projekt (poprzez wybranie z listy rozwijanej po ich wcześniejszym uzupełnieniu w części Partnerzy /Inne podmioty), </a:t>
            </a:r>
          </a:p>
          <a:p>
            <a:pPr algn="just">
              <a:buBlip>
                <a:blip r:embed="rId3"/>
              </a:buBlip>
            </a:pPr>
            <a:r>
              <a:rPr lang="pl-PL" sz="1800" dirty="0" smtClean="0"/>
              <a:t>Osoba </a:t>
            </a:r>
            <a:r>
              <a:rPr lang="pl-PL" sz="1800" dirty="0"/>
              <a:t>uprawniona do podejmowania decyzji wiążących w imieniu Wnioskodawcy – właściwej jednostki samorządu terytorialnego </a:t>
            </a:r>
            <a:r>
              <a:rPr lang="pl-PL" sz="1800" dirty="0" smtClean="0"/>
              <a:t>– </a:t>
            </a:r>
            <a:br>
              <a:rPr lang="pl-PL" sz="1800" dirty="0" smtClean="0"/>
            </a:br>
            <a:r>
              <a:rPr lang="pl-PL" sz="1800" dirty="0" smtClean="0"/>
              <a:t>może </a:t>
            </a:r>
            <a:r>
              <a:rPr lang="pl-PL" sz="1800" dirty="0"/>
              <a:t>umocować kierownika jednostki </a:t>
            </a:r>
            <a:r>
              <a:rPr lang="pl-PL" sz="1800" dirty="0" smtClean="0"/>
              <a:t>organizacyjnej do </a:t>
            </a:r>
            <a:r>
              <a:rPr lang="pl-PL" sz="1800" dirty="0"/>
              <a:t>podpisania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 </a:t>
            </a:r>
            <a:r>
              <a:rPr lang="pl-PL" sz="1800" dirty="0"/>
              <a:t>podstawie pełnomocnictwa/ upoważnienia/ uchwały właściwego organu (</a:t>
            </a:r>
            <a:r>
              <a:rPr lang="pl-PL" sz="1800" dirty="0" err="1"/>
              <a:t>skan</a:t>
            </a:r>
            <a:r>
              <a:rPr lang="pl-PL" sz="1800" dirty="0"/>
              <a:t> dokumentu należy wówczas dołączyć do </a:t>
            </a:r>
            <a:r>
              <a:rPr lang="pl-PL" sz="1800" dirty="0" smtClean="0"/>
              <a:t>elektronicznej wersji wniosku 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części </a:t>
            </a:r>
            <a:r>
              <a:rPr lang="pl-PL" sz="1800" i="1" dirty="0" smtClean="0"/>
              <a:t>Załączniki </a:t>
            </a:r>
            <a:r>
              <a:rPr lang="pl-PL" sz="1800" dirty="0" smtClean="0"/>
              <a:t>oraz </a:t>
            </a:r>
            <a:r>
              <a:rPr lang="pl-PL" sz="1800" dirty="0"/>
              <a:t>dołączyć kopię potwierdzoną za zgodność z </a:t>
            </a:r>
            <a:r>
              <a:rPr lang="pl-PL" sz="1800" dirty="0" smtClean="0"/>
              <a:t>oryginałem do papierowej wersji wniosku), </a:t>
            </a:r>
            <a:endParaRPr lang="pl-PL" sz="1800" dirty="0"/>
          </a:p>
          <a:p>
            <a:pPr algn="just">
              <a:buBlip>
                <a:blip r:embed="rId3"/>
              </a:buBlip>
            </a:pPr>
            <a:r>
              <a:rPr lang="pl-PL" sz="1800" dirty="0" smtClean="0"/>
              <a:t>Pieczęć </a:t>
            </a:r>
            <a:r>
              <a:rPr lang="pl-PL" sz="1800" dirty="0"/>
              <a:t>Wnioskodawcy – pieczęć właściwej jednostki samorządu terytorialnego </a:t>
            </a:r>
            <a:r>
              <a:rPr lang="pl-PL" sz="1800" dirty="0" smtClean="0"/>
              <a:t>(np. Gminy, Powiatu</a:t>
            </a:r>
            <a:r>
              <a:rPr lang="pl-PL" sz="1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0617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7525"/>
            <a:ext cx="8568952" cy="461532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l-PL" sz="2600" dirty="0" smtClean="0"/>
              <a:t>	Zgodnie z SZOOP RPO WD </a:t>
            </a:r>
            <a:r>
              <a:rPr lang="pl-PL" sz="2600" b="1" dirty="0" smtClean="0"/>
              <a:t>grupa docelowa/ostateczni odbiorcy wsparcia</a:t>
            </a:r>
            <a:r>
              <a:rPr lang="pl-PL" sz="2600" dirty="0" smtClean="0"/>
              <a:t> to</a:t>
            </a:r>
            <a:r>
              <a:rPr lang="pl-PL" sz="2600" b="1" dirty="0" smtClean="0"/>
              <a:t>:</a:t>
            </a:r>
          </a:p>
          <a:p>
            <a:pPr lvl="0" algn="just">
              <a:buNone/>
            </a:pPr>
            <a:endParaRPr lang="pl-PL" sz="2600" dirty="0" smtClean="0"/>
          </a:p>
          <a:p>
            <a:pPr lvl="1" algn="just"/>
            <a:r>
              <a:rPr lang="pl-PL" sz="2000" dirty="0" smtClean="0"/>
              <a:t>osoby </a:t>
            </a:r>
            <a:r>
              <a:rPr lang="pl-PL" sz="2000" dirty="0"/>
              <a:t>zagrożone ubóstwem lub wykluczeniem </a:t>
            </a:r>
            <a:r>
              <a:rPr lang="pl-PL" sz="2000" dirty="0" smtClean="0"/>
              <a:t>społecznym, </a:t>
            </a:r>
            <a:r>
              <a:rPr lang="pl-PL" sz="2000" dirty="0"/>
              <a:t>w tym osoby pozostające bez zatrudnienia wymagające w pierwszej kolejności aktywizacji społecznej</a:t>
            </a:r>
            <a:r>
              <a:rPr lang="pl-PL" sz="2000" dirty="0" smtClean="0"/>
              <a:t>;</a:t>
            </a:r>
          </a:p>
          <a:p>
            <a:pPr marL="457200" lvl="1" indent="0" algn="just">
              <a:buNone/>
            </a:pPr>
            <a:endParaRPr lang="pl-PL" sz="2000" dirty="0"/>
          </a:p>
          <a:p>
            <a:pPr lvl="1" algn="just"/>
            <a:r>
              <a:rPr lang="pl-PL" sz="2000" dirty="0" smtClean="0"/>
              <a:t>otoczenie </a:t>
            </a:r>
            <a:r>
              <a:rPr lang="pl-PL" sz="2000" dirty="0"/>
              <a:t>osób wykluczonych bądź zagrożonych ubóstwem lub wykluczeniem społecznym (w takim zakresie, w jakim jest to niezbędne dla udzielenia wsparcia dla osób zagrożonych ubóstwem lub wykluczeniem społecznym objętych wsparciem w ramach projektu</a:t>
            </a:r>
            <a:r>
              <a:rPr lang="pl-PL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31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0229" y="1514589"/>
            <a:ext cx="7902047" cy="3735047"/>
          </a:xfrm>
        </p:spPr>
        <p:txBody>
          <a:bodyPr/>
          <a:lstStyle/>
          <a:p>
            <a:pPr algn="ctr"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w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ramach: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Regionalnego Programu Operacyjnego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Województwa Dolnośląskiego 2014-2020</a:t>
            </a:r>
            <a:endParaRPr lang="pl-PL" sz="10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Oś priorytetowa 9 </a:t>
            </a:r>
            <a:r>
              <a:rPr lang="pl-PL" sz="2000" spc="300" dirty="0">
                <a:latin typeface="Arial" panose="020B0604020202020204" pitchFamily="34" charset="0"/>
                <a:cs typeface="Arial" panose="020B0604020202020204" pitchFamily="34" charset="0"/>
              </a:rPr>
              <a:t>Włączenie społeczne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Działanie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9.1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Aktywna integracja 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Poddziałanie 9.1.1</a:t>
            </a: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Aktywna integracja </a:t>
            </a:r>
            <a:r>
              <a:rPr lang="pl-PL" sz="2000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konkursy </a:t>
            </a:r>
            <a:r>
              <a:rPr lang="pl-PL" sz="2000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nr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RPDS.09.01.01-IP.02-02-352/19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653143" y="1584982"/>
            <a:ext cx="7796893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W przypadku osób bezrobotnych w ramach konkursu wsparcie jest kierowane do osób bezrobotnych, wobec których zastosowanie wyłącznie instrumentów i usług rynku pracy jest niewystarczające i istnieje konieczność zastosowania w pierwszej kolejności usług aktywnej integracji o charakterze społecznym. Uczestnik zostanie zakwalifikowany w PI 9i do określonego rodzaju wsparcia na podstawie jego potrzeb i predyspozycji dokonanej przez Beneficjenta. </a:t>
            </a:r>
            <a:endParaRPr lang="pl-PL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dirty="0" smtClean="0"/>
              <a:t>W </a:t>
            </a:r>
            <a:r>
              <a:rPr lang="pl-PL" dirty="0"/>
              <a:t>ramach projektów OPS ( a także MOPR – gdzie zadania PCPR w miastach na prawach powiatu realizują miejskie OPS) wsparciem są obejmowane osoby bezrobotne, które korzystają z pomocy społecznej w myśl ustawy z dnia 12 marca 2004 r. o pomocy społecznej i o którym do aktywizacji zawodowej niezbędne jest w pierwszej kolejności udzielenia wsparcia w zakresie integracji społecznej. </a:t>
            </a:r>
            <a:endParaRPr lang="pl-PL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23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709160"/>
            <a:ext cx="8006467" cy="4492858"/>
          </a:xfrm>
        </p:spPr>
        <p:txBody>
          <a:bodyPr/>
          <a:lstStyle/>
          <a:p>
            <a:r>
              <a:rPr lang="pl-PL" sz="2000" dirty="0"/>
              <a:t>W ramach Działania 9.1 projekty nie mogą być skoncentrowane na wsparciu dzieci (osób poniżej 18. roku życia), z wyłączeniem projektów dedykowanych osobom:</a:t>
            </a:r>
          </a:p>
          <a:p>
            <a:pPr lvl="1">
              <a:spcBef>
                <a:spcPts val="600"/>
              </a:spcBef>
              <a:buBlip>
                <a:blip r:embed="rId4"/>
              </a:buBlip>
            </a:pPr>
            <a:r>
              <a:rPr lang="pl-PL" sz="2000" dirty="0" smtClean="0"/>
              <a:t>będących </a:t>
            </a:r>
            <a:r>
              <a:rPr lang="pl-PL" sz="2000" dirty="0"/>
              <a:t>w pieczy zastępczej i opuszczających tę pieczę;</a:t>
            </a:r>
          </a:p>
          <a:p>
            <a:pPr lvl="1">
              <a:spcBef>
                <a:spcPts val="600"/>
              </a:spcBef>
              <a:buBlip>
                <a:blip r:embed="rId4"/>
              </a:buBlip>
            </a:pPr>
            <a:r>
              <a:rPr lang="pl-PL" sz="2000" dirty="0" smtClean="0"/>
              <a:t>nieletnich</a:t>
            </a:r>
            <a:r>
              <a:rPr lang="pl-PL" sz="2000" dirty="0"/>
              <a:t>, wobec których zastosowano środki zapobiegania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zwalczania demoralizacji i </a:t>
            </a:r>
            <a:r>
              <a:rPr lang="pl-PL" sz="2000" dirty="0" smtClean="0"/>
              <a:t>przestępczości;</a:t>
            </a:r>
          </a:p>
          <a:p>
            <a:pPr lvl="1">
              <a:spcBef>
                <a:spcPts val="600"/>
              </a:spcBef>
              <a:buBlip>
                <a:blip r:embed="rId4"/>
              </a:buBlip>
            </a:pPr>
            <a:r>
              <a:rPr lang="pl-PL" sz="2000" dirty="0" smtClean="0"/>
              <a:t>przebywających </a:t>
            </a:r>
            <a:r>
              <a:rPr lang="pl-PL" sz="2000" dirty="0"/>
              <a:t>w MOW i MOS. </a:t>
            </a:r>
            <a:endParaRPr lang="pl-PL" sz="2000" dirty="0" smtClean="0"/>
          </a:p>
          <a:p>
            <a:r>
              <a:rPr lang="pl-PL" sz="2000" dirty="0" smtClean="0"/>
              <a:t>W </a:t>
            </a:r>
            <a:r>
              <a:rPr lang="pl-PL" sz="2000" dirty="0"/>
              <a:t>ramach RPO WD osoby ze społeczności romskiej mogą uzyskać wsparcie, o ile są osobami zagrożonymi ubóstwem lub wykluczeniem społecznym, przy czym wsparcie nie może mieć charakteru wsparcia dedykowanego wyłącznie tej społeczności. </a:t>
            </a:r>
          </a:p>
          <a:p>
            <a:pPr algn="just"/>
            <a:r>
              <a:rPr lang="pl-PL" sz="2000" dirty="0"/>
              <a:t>W ramach RPO WD 2014-2020 nie jest udzielane wsparcie dla osób odbywających karę pozbawienia </a:t>
            </a:r>
            <a:r>
              <a:rPr lang="pl-PL" sz="2000" dirty="0" smtClean="0"/>
              <a:t>wolności, z wyjątkiem osób objętych dozorem elektronicznym. </a:t>
            </a:r>
            <a:endParaRPr lang="pl-PL" sz="2000" dirty="0"/>
          </a:p>
        </p:txBody>
      </p:sp>
      <p:sp>
        <p:nvSpPr>
          <p:cNvPr id="9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</p:spTree>
    <p:extLst>
      <p:ext uri="{BB962C8B-B14F-4D97-AF65-F5344CB8AC3E}">
        <p14:creationId xmlns:p14="http://schemas.microsoft.com/office/powerpoint/2010/main" val="4797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Okres realizacji projektu</a:t>
            </a:r>
            <a:endParaRPr lang="pl-PL" sz="2800" b="1" dirty="0"/>
          </a:p>
        </p:txBody>
      </p:sp>
      <p:sp>
        <p:nvSpPr>
          <p:cNvPr id="2" name="Gwiazda 32-ramienna 1"/>
          <p:cNvSpPr/>
          <p:nvPr/>
        </p:nvSpPr>
        <p:spPr>
          <a:xfrm>
            <a:off x="4604886" y="2554808"/>
            <a:ext cx="4385291" cy="370719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Zalecamy zakończenie realizacji projektu </a:t>
            </a:r>
          </a:p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nie później niż 30 czerwca </a:t>
            </a:r>
          </a:p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  r.</a:t>
            </a:r>
            <a:endParaRPr lang="pl-PL" sz="24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04292" y="1656737"/>
            <a:ext cx="4235280" cy="29141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ZALECAMY</a:t>
            </a:r>
          </a:p>
          <a:p>
            <a:pPr algn="ctr"/>
            <a:r>
              <a:rPr lang="pl-PL" sz="2000" dirty="0"/>
              <a:t>ROZPOCZĘCIE REALIZACJI </a:t>
            </a:r>
            <a:r>
              <a:rPr lang="pl-PL" sz="2000" dirty="0" smtClean="0"/>
              <a:t>PROJEKTU: </a:t>
            </a:r>
            <a:endParaRPr lang="pl-PL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wcześniej niż </a:t>
            </a:r>
            <a:r>
              <a:rPr lang="pl-PL" sz="2000" dirty="0" smtClean="0"/>
              <a:t>styczeń 2020 </a:t>
            </a:r>
            <a:r>
              <a:rPr lang="pl-PL" sz="2000" dirty="0"/>
              <a:t>r.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później niż </a:t>
            </a:r>
            <a:r>
              <a:rPr lang="pl-PL" sz="2000" dirty="0" smtClean="0"/>
              <a:t>czerwiec 2020 </a:t>
            </a:r>
            <a:r>
              <a:rPr lang="pl-PL" sz="2000" dirty="0"/>
              <a:t>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/>
              <a:t>OCENA WNIOSKU O DOFINANSOWANIE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7939"/>
          </a:xfrm>
        </p:spPr>
        <p:txBody>
          <a:bodyPr/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OCENY WNIOSKÓW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318" y="1452785"/>
            <a:ext cx="7886700" cy="4832269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formalna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(ocena kryteriów formalnych i szczegółowych kryteriów dostępu)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oraz weryfikacja wymogów formalnych – 21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ocena merytoryczna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(ocena kryteriów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horyzontalnych, merytorycznych i premiujących)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60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457200" lvl="1" indent="0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Termin ten nie obejmuje nie obejmuje dodatkowych czynności, które muszą zostać wykonane,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etap konkursu mógł zostać rozstrzygnięty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negocjacje – 40 dni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niespełniający któregokolwiek z kryteriów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weryfikowanych na wcześniejszym etapie nie zostanie zakwalifikowany do kolejnego etapu.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prowadzone są tylko z Wnioskodawcami, którzy spełnili kryterium minimalnych wymagań, do wyczerpania kwoty środków przeznaczonych na konkurs.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Cała ścieżka wyboru projektu od zakończenia naboru w ramach danego etapu konkursu do jego rozstrzygnięcia wyniesie maksymalnie 150 dni.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Kryteria formalne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45909"/>
            <a:ext cx="7886700" cy="5022234"/>
          </a:xfrm>
        </p:spPr>
        <p:txBody>
          <a:bodyPr/>
          <a:lstStyle/>
          <a:p>
            <a:pPr marL="0" indent="0" algn="ctr">
              <a:buNone/>
            </a:pPr>
            <a:r>
              <a:rPr lang="pl-PL" sz="4800" b="1" dirty="0" smtClean="0"/>
              <a:t>11 kryteriów formalnych</a:t>
            </a:r>
          </a:p>
          <a:p>
            <a:pPr marL="0" indent="0" algn="ctr">
              <a:buNone/>
            </a:pPr>
            <a:r>
              <a:rPr lang="pl-PL" sz="2000" dirty="0" smtClean="0"/>
              <a:t>w tym 8 kryteriów wspólnych dla wszystkich naborów i 3 kryteria specyficzne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z nich  jest weryfikowana na podstawie oświadczeń wpisanych na stałe w części wniosku Oświadczenia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Przesłanie elektronicznej wersji  wniosku do instytucji organizującej konkurs w ramach naboru w systemie SOWA EFS RPDS oznacza równocześnie złożenie wszystkich zawartych we wniosku oświadczeń.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pl-PL" sz="2400" b="1" spc="3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 !!!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Dopuściliśmy możliwość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jednokrotnego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korygowania wniosku w przypadku niespełnienia wybranych kryteriów formalnych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dostępu.</a:t>
            </a:r>
            <a:endParaRPr lang="pl-PL" sz="20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2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9445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83366"/>
            <a:ext cx="7747462" cy="39413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W ramach tego kryterium </a:t>
            </a:r>
            <a:r>
              <a:rPr lang="pl-PL" sz="1600" spc="30" dirty="0" smtClean="0">
                <a:solidFill>
                  <a:schemeClr val="tx1"/>
                </a:solidFill>
              </a:rPr>
              <a:t>sprawdzane </a:t>
            </a:r>
            <a:r>
              <a:rPr lang="pl-PL" sz="1600" spc="30" dirty="0">
                <a:solidFill>
                  <a:schemeClr val="tx1"/>
                </a:solidFill>
              </a:rPr>
              <a:t>będzie czy wybór partnerów został dokonany w sposób prawidłowy, to znaczy: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 smtClean="0">
                <a:solidFill>
                  <a:schemeClr val="tx1"/>
                </a:solidFill>
              </a:rPr>
              <a:t>wybór </a:t>
            </a:r>
            <a:r>
              <a:rPr lang="pl-PL" sz="1600" spc="30" dirty="0">
                <a:solidFill>
                  <a:schemeClr val="tx1"/>
                </a:solidFill>
              </a:rPr>
              <a:t>partnerów został dokonany przed złożeniem wniosku </a:t>
            </a:r>
            <a:br>
              <a:rPr lang="pl-PL" sz="1600" spc="30" dirty="0">
                <a:solidFill>
                  <a:schemeClr val="tx1"/>
                </a:solidFill>
              </a:rPr>
            </a:br>
            <a:r>
              <a:rPr lang="pl-PL" sz="1600" spc="30" dirty="0">
                <a:solidFill>
                  <a:schemeClr val="tx1"/>
                </a:solidFill>
              </a:rPr>
              <a:t>o dofinansowanie,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>
                <a:solidFill>
                  <a:schemeClr val="tx1"/>
                </a:solidFill>
              </a:rPr>
              <a:t>jeśli inicjującym projekt partnerski jest podmiot, o którym mowa w art. 3 ust. 1 ustawy z dnia 29 stycznia 2004 r. - Prawo zamówień publicznych, sprawdzane jest czy wybór partnerów spośród podmiotów innych niż wymienione w art. 3 ust. 1 pkt 1-3a tej ustawy, został dokonany z zachowaniem zasady przejrzystości i równego traktowania, w szczególności zgodnie z zasadami określonymi w art. 33 ust. 2 ustawy z dnia 11 lipca 2014 r. o zasadach realizacji programów w zakresie polityki spójności finansowanych w perspektywie finansowej 2014–2020</a:t>
            </a:r>
            <a:r>
              <a:rPr lang="pl-PL" sz="1600" spc="3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600" spc="3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Kryterium będzie weryfikowane na podstawie zapisów wniosku </a:t>
            </a:r>
            <a:r>
              <a:rPr lang="pl-PL" sz="1600" spc="30" dirty="0" smtClean="0">
                <a:solidFill>
                  <a:schemeClr val="tx1"/>
                </a:solidFill>
              </a:rPr>
              <a:t>o </a:t>
            </a:r>
            <a:r>
              <a:rPr lang="pl-PL" sz="1600" spc="30" dirty="0">
                <a:solidFill>
                  <a:schemeClr val="tx1"/>
                </a:solidFill>
              </a:rPr>
              <a:t>dofinansowanie oraz dokumentów załączonych do wniosku. </a:t>
            </a:r>
          </a:p>
        </p:txBody>
      </p:sp>
    </p:spTree>
    <p:extLst>
      <p:ext uri="{BB962C8B-B14F-4D97-AF65-F5344CB8AC3E}">
        <p14:creationId xmlns:p14="http://schemas.microsoft.com/office/powerpoint/2010/main" val="33435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77939"/>
            <a:ext cx="7747462" cy="38799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700" b="1" dirty="0" smtClean="0">
                <a:solidFill>
                  <a:schemeClr val="tx1"/>
                </a:solidFill>
              </a:rPr>
              <a:t>JAK SPEŁNIĆ KRYTERIUM?</a:t>
            </a:r>
          </a:p>
          <a:p>
            <a:pPr marL="0" indent="0">
              <a:buNone/>
            </a:pPr>
            <a:r>
              <a:rPr lang="pl-PL" sz="1700" dirty="0" smtClean="0">
                <a:solidFill>
                  <a:schemeClr val="tx1"/>
                </a:solidFill>
              </a:rPr>
              <a:t>Do wniosku należy dołączyć dokument potwierdzający </a:t>
            </a:r>
            <a:r>
              <a:rPr lang="pl-PL" sz="1700" dirty="0">
                <a:solidFill>
                  <a:schemeClr val="tx1"/>
                </a:solidFill>
              </a:rPr>
              <a:t>prawidłowość dokonania wyboru partnerów do </a:t>
            </a:r>
            <a:r>
              <a:rPr lang="pl-PL" sz="1700" dirty="0" smtClean="0">
                <a:solidFill>
                  <a:schemeClr val="tx1"/>
                </a:solidFill>
              </a:rPr>
              <a:t>projektu, np. list intencyjny, oświadczenie. Taki dokument powinien </a:t>
            </a:r>
            <a:r>
              <a:rPr lang="pl-PL" sz="1700" dirty="0">
                <a:solidFill>
                  <a:schemeClr val="tx1"/>
                </a:solidFill>
              </a:rPr>
              <a:t>zawierać co najmniej: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datę sporządzenia/ podpisania </a:t>
            </a:r>
            <a:r>
              <a:rPr lang="pl-PL" sz="1700" dirty="0" smtClean="0">
                <a:solidFill>
                  <a:schemeClr val="tx1"/>
                </a:solidFill>
              </a:rPr>
              <a:t>dokumentu (wcześniejszą niż data złożenia wniosku);</a:t>
            </a:r>
            <a:endParaRPr lang="pl-PL" sz="17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wskazanie stron (podmiotów), które oświadczają chęć wspólnej realizacji projektu z wyróżnieniem Partnera Wiodącego;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tytuł projektu, który strony zdecydowały się realizować wspólnie;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oświadczenie o chęci wspólnej realizacji przedmiotowego projektu;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podpisy wszystkich stron partnerstwa</a:t>
            </a:r>
            <a:r>
              <a:rPr lang="pl-PL" sz="170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pl-PL" sz="1700" dirty="0" smtClean="0">
              <a:solidFill>
                <a:schemeClr val="tx1"/>
              </a:solidFill>
            </a:endParaRPr>
          </a:p>
          <a:p>
            <a:pPr marL="0" lvl="1" algn="ctr"/>
            <a:r>
              <a:rPr lang="pl-PL" sz="1700" b="1" dirty="0" smtClean="0">
                <a:solidFill>
                  <a:srgbClr val="0070C0"/>
                </a:solidFill>
              </a:rPr>
              <a:t>Planujemy utworzenie wzoru listu intencyjnego, który będzie załącznikiem </a:t>
            </a:r>
            <a:br>
              <a:rPr lang="pl-PL" sz="1700" b="1" dirty="0" smtClean="0">
                <a:solidFill>
                  <a:srgbClr val="0070C0"/>
                </a:solidFill>
              </a:rPr>
            </a:br>
            <a:r>
              <a:rPr lang="pl-PL" sz="1700" b="1" dirty="0" smtClean="0">
                <a:solidFill>
                  <a:srgbClr val="0070C0"/>
                </a:solidFill>
              </a:rPr>
              <a:t>do Regulaminu konkursu.</a:t>
            </a:r>
            <a:endParaRPr lang="pl-PL" sz="17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700" spc="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036621"/>
            <a:ext cx="7747462" cy="3275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500" b="1" dirty="0" smtClean="0">
                <a:solidFill>
                  <a:schemeClr val="tx1"/>
                </a:solidFill>
              </a:rPr>
              <a:t>JAK SPEŁNIĆ KRYTERIUM, </a:t>
            </a:r>
            <a:r>
              <a:rPr lang="pl-PL" sz="1500" b="1" dirty="0" smtClean="0">
                <a:solidFill>
                  <a:srgbClr val="0070C0"/>
                </a:solidFill>
              </a:rPr>
              <a:t>JEŚLI PODMIOTEM INICJUJĄCYM PARTNERSTWO JEST PODMIOT Z SEKTORA FINANSÓW PUBLICZNYCH</a:t>
            </a:r>
            <a:r>
              <a:rPr lang="pl-PL" sz="1500" b="1" dirty="0" smtClean="0">
                <a:solidFill>
                  <a:schemeClr val="tx1"/>
                </a:solidFill>
              </a:rPr>
              <a:t> W ROZUMIENIU PRZEPISÓW O FINANSACH PUBLICZNYCH I DOKONUJE ON WYBORU PARTNERÓW SPOŚRÓD PODMIOTÓW SPOZA SEKTORA FINANSÓW PUBLICZNYCH?</a:t>
            </a:r>
          </a:p>
          <a:p>
            <a:pPr marL="0" indent="0" algn="ctr">
              <a:buNone/>
            </a:pPr>
            <a:endParaRPr lang="pl-PL" sz="15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</a:rPr>
              <a:t>Do </a:t>
            </a:r>
            <a:r>
              <a:rPr lang="pl-PL" sz="1500" dirty="0">
                <a:solidFill>
                  <a:schemeClr val="tx1"/>
                </a:solidFill>
              </a:rPr>
              <a:t>wniosku należy dołączyć </a:t>
            </a:r>
            <a:r>
              <a:rPr lang="pl-PL" sz="1500" dirty="0" smtClean="0">
                <a:solidFill>
                  <a:schemeClr val="tx1"/>
                </a:solidFill>
              </a:rPr>
              <a:t>co </a:t>
            </a:r>
            <a:r>
              <a:rPr lang="pl-PL" sz="1500" dirty="0">
                <a:solidFill>
                  <a:schemeClr val="tx1"/>
                </a:solidFill>
              </a:rPr>
              <a:t>najmniej następujące dokumenty: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wydruk ogłoszenia otwartego naboru partnerów ze strony internetowej Wnioskodawcy lub wskazanie we wniosku o dofinansowanie linka pod którym zamieszczono ogłoszenie;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wydruk informacji o podmiotach wybranych do pełnienia funkcji partnera ze strony internetowej Wnioskodawcy lub wskazanie we wniosku 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pl-PL" sz="1500" dirty="0">
                <a:solidFill>
                  <a:schemeClr val="tx1"/>
                </a:solidFill>
              </a:rPr>
              <a:t>o dofinansowanie linka, pod którym zamieszczono informację;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skan potwierdzonej za zgodność z oryginałem wybranej oferty</a:t>
            </a:r>
            <a:r>
              <a:rPr lang="pl-PL" sz="15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89956" y="5598543"/>
            <a:ext cx="7747462" cy="5865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6152" y="1002607"/>
            <a:ext cx="7722870" cy="53818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dirty="0"/>
              <a:t>Konkurs na projekty realizowane w ramach typu operacji:</a:t>
            </a:r>
          </a:p>
          <a:p>
            <a:r>
              <a:rPr lang="pl-PL" sz="2000" b="1" dirty="0"/>
              <a:t>9.1.A</a:t>
            </a:r>
            <a:r>
              <a:rPr lang="pl-PL" sz="2000" dirty="0"/>
              <a:t> </a:t>
            </a:r>
            <a:r>
              <a:rPr lang="pl-PL" sz="2000" dirty="0" smtClean="0"/>
              <a:t>(drugi typ operacji) - </a:t>
            </a:r>
            <a:r>
              <a:rPr lang="pl-PL" sz="2000" dirty="0"/>
              <a:t>na rzecz integracji społeczno-zawodowej z elementami usług specjalistycznego poradnictwa (prawnego, rodzinnego, psychologicznego) dla osób zagrożonych ubóstwem lub wykluczeniem społecznym, ich rodzin oraz osób z ich otoczenia w celu poprawy ich sytuacji społeczno-zawodowej i/lub</a:t>
            </a:r>
          </a:p>
          <a:p>
            <a:r>
              <a:rPr lang="pl-PL" sz="2000" b="1" dirty="0" smtClean="0"/>
              <a:t>9.1 C</a:t>
            </a:r>
            <a:r>
              <a:rPr lang="pl-PL" sz="2000" dirty="0" smtClean="0"/>
              <a:t> - w </a:t>
            </a:r>
            <a:r>
              <a:rPr lang="pl-PL" sz="2000" dirty="0"/>
              <a:t>zakresie wsparcia służącego poprawie dostępu do usług reintegracji zawodowej i społecznej realizowanych przez podmioty, o których mowa w ustawie o zatrudnieniu socjalnym (tj. Centra Integracji Społecznej </a:t>
            </a:r>
            <a:r>
              <a:rPr lang="pl-PL" sz="2000" b="1" dirty="0"/>
              <a:t>(CIS)</a:t>
            </a:r>
            <a:r>
              <a:rPr lang="pl-PL" sz="2000" dirty="0"/>
              <a:t>, Kluby Integracji Społecznej </a:t>
            </a:r>
            <a:r>
              <a:rPr lang="pl-PL" sz="2000" b="1" dirty="0"/>
              <a:t>(KIS)</a:t>
            </a:r>
            <a:r>
              <a:rPr lang="pl-PL" sz="2000" dirty="0"/>
              <a:t>) poprzez stworzenie nowych miejsc reintegracji społecznej i zawodowej i/lub wsparcia dla zatrudnienia i usług rehabilitacji zawodowej i społecznej osób z niepełnosprawnościami </a:t>
            </a:r>
            <a:r>
              <a:rPr lang="pl-PL" sz="2000" b="1" dirty="0" smtClean="0"/>
              <a:t>(ZAZ, WTZ)</a:t>
            </a:r>
            <a:endParaRPr lang="pl-PL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ma charakter horyzontalny</a:t>
            </a: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8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8556"/>
            <a:ext cx="4598958" cy="443320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2</a:t>
            </a:r>
            <a:r>
              <a:rPr lang="pl-PL" sz="1800" dirty="0" smtClean="0"/>
              <a:t> </a:t>
            </a:r>
          </a:p>
          <a:p>
            <a:pPr marL="0" indent="0">
              <a:buNone/>
            </a:pPr>
            <a:r>
              <a:rPr lang="pl-PL" sz="1800" dirty="0"/>
              <a:t>Niepodleganie wykluczeniu z możliwości otrzymania dofinansowania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3 </a:t>
            </a:r>
          </a:p>
          <a:p>
            <a:pPr marL="0" indent="0">
              <a:buNone/>
            </a:pPr>
            <a:r>
              <a:rPr lang="pl-PL" sz="1800" dirty="0"/>
              <a:t>Zgodność z przepisami art. 65 ust. 6 i art. 125 ust. 3 lit. e) i f) Rozporządzenia Parlamentu Europejskiego i Rady (UE) nr 1303/2013 z dnia 17 grudnia 2013 r</a:t>
            </a:r>
            <a:r>
              <a:rPr lang="pl-PL" sz="1800" dirty="0" smtClean="0"/>
              <a:t>. </a:t>
            </a:r>
            <a:endParaRPr lang="pl-PL" sz="1800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/>
              <a:t>Kryterium formalne nr 4</a:t>
            </a:r>
          </a:p>
          <a:p>
            <a:pPr marL="0" indent="0">
              <a:buNone/>
            </a:pPr>
            <a:r>
              <a:rPr lang="pl-PL" sz="1800" dirty="0" smtClean="0"/>
              <a:t>Zakaz podwójnego finansowania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564033" y="2079585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626625" y="4134264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Weryfikowane na podstawie oświadczeń  - brak możliwości poprawy/uzupełnienie wniosku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5</a:t>
            </a:r>
            <a:r>
              <a:rPr lang="pl-PL" sz="1800" dirty="0" smtClean="0"/>
              <a:t> Uproszczone metody rozliczania wydatków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222769"/>
            <a:ext cx="7747462" cy="2526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 projekcie, w którym </a:t>
            </a:r>
            <a:r>
              <a:rPr lang="pl-PL" sz="1600" b="1" dirty="0">
                <a:solidFill>
                  <a:schemeClr val="tx1"/>
                </a:solidFill>
              </a:rPr>
              <a:t>wartość wkładu publicznego (środków publicznych)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nie </a:t>
            </a:r>
            <a:r>
              <a:rPr lang="pl-PL" sz="1600" b="1" dirty="0">
                <a:solidFill>
                  <a:schemeClr val="tx1"/>
                </a:solidFill>
              </a:rPr>
              <a:t>przekracza </a:t>
            </a:r>
            <a:r>
              <a:rPr lang="pl-PL" b="1" dirty="0">
                <a:solidFill>
                  <a:schemeClr val="tx1"/>
                </a:solidFill>
              </a:rPr>
              <a:t>100 000 EUR </a:t>
            </a:r>
            <a:r>
              <a:rPr lang="pl-PL" sz="1600" dirty="0">
                <a:solidFill>
                  <a:schemeClr val="tx1"/>
                </a:solidFill>
              </a:rPr>
              <a:t>zastosowano kwoty ryczałtowe, o których mowa w Wytycznych w zakresie kwalifikowalności wydatków w ramach Europejskiego Funduszu Rozwoju Regionalnego, Europejskiego Funduszu Społecznego oraz Funduszu Spójności na lata 2014-2020. W </a:t>
            </a:r>
            <a:r>
              <a:rPr lang="pl-PL" sz="1600" dirty="0" smtClean="0">
                <a:solidFill>
                  <a:schemeClr val="tx1"/>
                </a:solidFill>
              </a:rPr>
              <a:t>konkursie nie przewiduje się stosowania uproszczonych metod rozliczania wydatków w postaci kwot ryczałtowych. </a:t>
            </a:r>
          </a:p>
          <a:p>
            <a:pPr algn="ctr">
              <a:spcBef>
                <a:spcPts val="1200"/>
              </a:spcBef>
            </a:pPr>
            <a:r>
              <a:rPr lang="pl-PL" sz="1600" dirty="0">
                <a:solidFill>
                  <a:srgbClr val="0033CC"/>
                </a:solidFill>
              </a:rPr>
              <a:t>429 500 PLN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89956" y="5228705"/>
            <a:ext cx="7747462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537860"/>
            <a:ext cx="4718957" cy="512907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6</a:t>
            </a:r>
            <a:br>
              <a:rPr lang="pl-PL" sz="1800" b="1" dirty="0" smtClean="0"/>
            </a:br>
            <a:r>
              <a:rPr lang="pl-PL" sz="1800" dirty="0" smtClean="0"/>
              <a:t>Kryterium </a:t>
            </a:r>
            <a:r>
              <a:rPr lang="pl-PL" sz="1800" dirty="0"/>
              <a:t>niezalegania z należnościami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7 </a:t>
            </a:r>
            <a:br>
              <a:rPr lang="pl-PL" sz="1800" b="1" dirty="0" smtClean="0"/>
            </a:br>
            <a:r>
              <a:rPr lang="pl-PL" sz="1800" dirty="0" smtClean="0"/>
              <a:t>Pomoc de </a:t>
            </a:r>
            <a:r>
              <a:rPr lang="pl-PL" sz="1800" dirty="0" err="1" smtClean="0"/>
              <a:t>minimis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8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Kryterium potencjału finansowego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500" dirty="0" smtClean="0"/>
              <a:t>Czy Wnioskodawca </a:t>
            </a:r>
            <a:r>
              <a:rPr lang="pl-PL" sz="1500" dirty="0"/>
              <a:t>oraz partnerzy (o ile dotyczy), ponoszący wydatki w danym projekcie ze środków europejskich, posiadają łączny obrót za ostatni zatwierdzony rok obrotowy zgodnie z ustawą o rachunkowości z dnia 29 września 1994 r. (jeśli dotyczy) lub za ostatni zamknięty i zatwierdzony rok kalendarzowy równy lub wyższy od średnich rocznych wydatków w ocenianym </a:t>
            </a:r>
            <a:r>
              <a:rPr lang="pl-PL" sz="1500" dirty="0" smtClean="0"/>
              <a:t>projekcie?</a:t>
            </a:r>
          </a:p>
          <a:p>
            <a:pPr marL="0" indent="0">
              <a:buNone/>
            </a:pPr>
            <a:r>
              <a:rPr lang="pl-PL" sz="1500" dirty="0"/>
              <a:t>Kryterium nie dotyczy jednostek sektora finansów publicznych w tym projektów partnerskich w których liderem jest jednostka sektora finansów publicznych.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522767" y="1873477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522767" y="4235222"/>
            <a:ext cx="2709950" cy="13843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 </a:t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w zakresie kryterium formalnego nr 8.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SPECYFICZNE DLA NABORU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4686300" cy="469965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</a:t>
            </a:r>
            <a:r>
              <a:rPr lang="pl-PL" sz="1800" b="1" dirty="0" smtClean="0"/>
              <a:t>formalne specyficzne dla naboru nr 1</a:t>
            </a:r>
            <a:br>
              <a:rPr lang="pl-PL" sz="1800" b="1" dirty="0" smtClean="0"/>
            </a:br>
            <a:r>
              <a:rPr lang="pl-PL" sz="1800" dirty="0"/>
              <a:t>Wkład własny</a:t>
            </a:r>
          </a:p>
          <a:p>
            <a:pPr marL="0" indent="0">
              <a:buNone/>
            </a:pPr>
            <a:r>
              <a:rPr lang="pl-PL" sz="1600" dirty="0" smtClean="0"/>
              <a:t>Czy </a:t>
            </a:r>
            <a:r>
              <a:rPr lang="pl-PL" sz="1600" dirty="0"/>
              <a:t>Wnioskodawca/Beneficjent zapewnił wkład własny w wysokości co </a:t>
            </a:r>
            <a:r>
              <a:rPr lang="pl-PL" sz="1600" dirty="0" smtClean="0"/>
              <a:t>najmniej: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15</a:t>
            </a:r>
            <a:r>
              <a:rPr lang="pl-PL" sz="1600" dirty="0"/>
              <a:t>% wydatków kwalifikowalnych w przypadku,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gdy </a:t>
            </a:r>
            <a:r>
              <a:rPr lang="pl-PL" sz="1600" dirty="0"/>
              <a:t>projekt jest realizowany przez Ośrodek Pomocy Społecznej (w imieniu gminy jako Wnioskodawcy) lub Powiatowe Centrum Pomocy Rodzinie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(</a:t>
            </a:r>
            <a:r>
              <a:rPr lang="pl-PL" sz="1600" dirty="0"/>
              <a:t>w imieniu powiatu </a:t>
            </a:r>
            <a:r>
              <a:rPr lang="pl-PL" sz="1600" dirty="0" smtClean="0"/>
              <a:t>jako </a:t>
            </a:r>
            <a:r>
              <a:rPr lang="pl-PL" sz="1600" dirty="0"/>
              <a:t>Wnioskodawcy</a:t>
            </a:r>
            <a:r>
              <a:rPr lang="pl-PL" sz="1600" dirty="0" smtClean="0"/>
              <a:t>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5</a:t>
            </a:r>
            <a:r>
              <a:rPr lang="pl-PL" sz="1600" dirty="0"/>
              <a:t>% wydatków kwalifikowalnych w przypadku pozostałych </a:t>
            </a:r>
            <a:r>
              <a:rPr lang="pl-PL" sz="1600" dirty="0" smtClean="0"/>
              <a:t>podmiotów?</a:t>
            </a:r>
            <a:endParaRPr lang="pl-PL" sz="1600" dirty="0"/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specyficzne dla naboru nr </a:t>
            </a:r>
            <a:r>
              <a:rPr lang="pl-PL" sz="1800" b="1" dirty="0" smtClean="0"/>
              <a:t>2</a:t>
            </a:r>
            <a:br>
              <a:rPr lang="pl-PL" sz="1800" b="1" dirty="0" smtClean="0"/>
            </a:br>
            <a:r>
              <a:rPr lang="pl-PL" sz="1800" dirty="0"/>
              <a:t>Minimalna wartość projektu </a:t>
            </a:r>
            <a:endParaRPr lang="pl-PL" sz="1800" dirty="0" smtClean="0"/>
          </a:p>
          <a:p>
            <a:pPr marL="0" indent="0">
              <a:buNone/>
            </a:pPr>
            <a:r>
              <a:rPr lang="pl-PL" sz="1600" dirty="0" smtClean="0"/>
              <a:t>Czy </a:t>
            </a:r>
            <a:r>
              <a:rPr lang="pl-PL" sz="1600" dirty="0"/>
              <a:t>wartość projektu wynosi co najmniej 50 000 PLN </a:t>
            </a:r>
            <a:r>
              <a:rPr lang="pl-PL" sz="1600" dirty="0" smtClean="0"/>
              <a:t>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661560" y="4869625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661560" y="2467228"/>
            <a:ext cx="2709950" cy="13843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 </a:t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w zakresie kryterium 1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SPECYFICZNE DLA NABORU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2345" y="2449457"/>
            <a:ext cx="4686300" cy="1651695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specyficzne dla naboru nr </a:t>
            </a:r>
            <a:r>
              <a:rPr lang="pl-PL" sz="1800" b="1" dirty="0" smtClean="0"/>
              <a:t>3</a:t>
            </a:r>
            <a:r>
              <a:rPr lang="pl-PL" sz="1800" dirty="0" smtClean="0"/>
              <a:t>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Kwalifikowalność </a:t>
            </a:r>
            <a:r>
              <a:rPr lang="pl-PL" sz="1800" dirty="0" smtClean="0"/>
              <a:t>Wnioskodawcy/Beneficjenta</a:t>
            </a:r>
          </a:p>
          <a:p>
            <a:pPr marL="0" indent="0">
              <a:buNone/>
            </a:pPr>
            <a:r>
              <a:rPr lang="pl-PL" sz="1600" dirty="0" smtClean="0"/>
              <a:t>Czy </a:t>
            </a:r>
            <a:r>
              <a:rPr lang="pl-PL" sz="1600" dirty="0"/>
              <a:t>Wnioskodawca/Beneficjent jest uprawniony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do </a:t>
            </a:r>
            <a:r>
              <a:rPr lang="pl-PL" sz="1600" dirty="0"/>
              <a:t>ubiegania się o wsparcie w ramach ogłoszonego </a:t>
            </a:r>
            <a:r>
              <a:rPr lang="pl-PL" sz="1600" dirty="0" smtClean="0"/>
              <a:t>konkursu?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503024" y="2377441"/>
            <a:ext cx="3012325" cy="18953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dostępu </a:t>
            </a:r>
          </a:p>
          <a:p>
            <a:pPr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4800" b="1" dirty="0" smtClean="0"/>
              <a:t>13 kryteriów dostępu</a:t>
            </a:r>
            <a:endParaRPr lang="pl-PL" sz="4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Kryterium biura projektu 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5561"/>
            <a:ext cx="7886700" cy="4166373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w okresie realizacji projektu posiada siedzibę lub będzie prowadził biuro projektu na terenie województwa dolnośląskiego? 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części Adres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siedziby (pkt 2.8) lub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przypadku braku posiadania przez Wnioskodawcę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lidera) siedziby na terenie województwa dolnośląskiego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na podstawie oświadczenia Wnioskodawcy zamieszczonego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we wniosku 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części Zaplecze techniczne (sprzęt, zasoby lokalowe), które będą wykorzystywane w ramach realizacji projektu (pkt 4.3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Mały domek z czerwonym dachem, jednym oknem i drzwiami." title="Domek - symboliczna ilustracja do kry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82" y="2905913"/>
            <a:ext cx="1214660" cy="12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628650" y="5501660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2.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liczby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wniosków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9984" y="2289140"/>
            <a:ext cx="7148023" cy="1737836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złożył w ramach konkursu (jako lider) maksymalnie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wnioski o dofinansowanie projektu? 	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rejestru prowadzonego przez DWUP.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Kryterium nie podlega uzupełnieniu !!!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Liczba 2 w kolorze pomarańczowym, przedstawiona ukośnie." title="Graficzne przedstawienie liczby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t="5258" r="50511" b="69926"/>
          <a:stretch/>
        </p:blipFill>
        <p:spPr bwMode="auto">
          <a:xfrm>
            <a:off x="369147" y="2552903"/>
            <a:ext cx="1234869" cy="12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3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. 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efektywności społecznej i zatrudnieniowej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zakłada osiągnięcie minimalnych poziomów efektywności społecznej i zatrudnieniowej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14000"/>
              </a:lnSpc>
              <a:buFontTx/>
              <a:buChar char="−"/>
            </a:pPr>
            <a:r>
              <a:rPr lang="pl-PL" sz="1800" dirty="0" smtClean="0"/>
              <a:t>w </a:t>
            </a:r>
            <a:r>
              <a:rPr lang="pl-PL" sz="1800" dirty="0"/>
              <a:t>odniesieniu do osób z niepełnosprawnościami minimalny poziom efektywności społecznej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co najmniej 34% oraz efektywności zatrudnieniowej co najmniej 12% (jeżeli ta grupa stanowi grupę docelową lub jej część w ramach projektu),</a:t>
            </a:r>
          </a:p>
          <a:p>
            <a:pPr lvl="1">
              <a:lnSpc>
                <a:spcPct val="114000"/>
              </a:lnSpc>
              <a:buFontTx/>
              <a:buChar char="−"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odniesieniu do pozostałych osób zagrożonych ubóstwem lub wykluczeniem społecznym minimalny poziom efektywności społecznej wynosi co najmniej 34% oraz efektywności zatrudnieniowej co najmniej 25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%?</a:t>
            </a:r>
          </a:p>
          <a:p>
            <a:pPr marL="457200" lvl="1" indent="0">
              <a:lnSpc>
                <a:spcPct val="114000"/>
              </a:lnSpc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Zasady pomiaru wskaźników efektywności społecznej i zatrudnieniowej określa załącznik nr 9 do Regulaminu konkursu. W celu ułatwienia weryfikacji spełnienia kryterium IOK zaleca stosowanie nazw wskaźników zaproponowanych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załączniku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449036" y="1066224"/>
            <a:ext cx="8218714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3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. 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efektywności społecznej i zatrudnieniowej – c.d.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03164"/>
            <a:ext cx="7886700" cy="2707422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/>
              <a:t>Kryterium </a:t>
            </a:r>
            <a:r>
              <a:rPr lang="pl-PL" sz="2200" b="1" u="sng" dirty="0"/>
              <a:t>efektywności zatrudnieniowej nie stosuje</a:t>
            </a:r>
            <a:r>
              <a:rPr lang="pl-PL" sz="2200" dirty="0"/>
              <a:t> się do: </a:t>
            </a:r>
          </a:p>
          <a:p>
            <a:r>
              <a:rPr lang="pl-PL" sz="1800" dirty="0" smtClean="0"/>
              <a:t>osób </a:t>
            </a:r>
            <a:r>
              <a:rPr lang="pl-PL" sz="1800" dirty="0"/>
              <a:t>nieletnich, wobec których zastosowano środki zapobiegania i zwalczania demoralizacji i przestępczości zgodnie z ustawą z dnia 26 października 1982 r. o postępowaniu w sprawach nieletnich oraz</a:t>
            </a:r>
          </a:p>
          <a:p>
            <a:r>
              <a:rPr lang="pl-PL" sz="1800" dirty="0" smtClean="0"/>
              <a:t>osób </a:t>
            </a:r>
            <a:r>
              <a:rPr lang="pl-PL" sz="1800" dirty="0"/>
              <a:t>które w ramach projektu lub po zakończeniu jego realizacji podjęły naukę w formach szkolnych oraz</a:t>
            </a:r>
          </a:p>
          <a:p>
            <a:r>
              <a:rPr lang="pl-PL" sz="1800" dirty="0" smtClean="0"/>
              <a:t>osób </a:t>
            </a:r>
            <a:r>
              <a:rPr lang="pl-PL" sz="1800" dirty="0"/>
              <a:t>do 18. roku życia lub do zakończenia realizacji obowiązku szkolnego i obowiązku nauki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444494"/>
            <a:ext cx="7886700" cy="4860771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</a:t>
            </a: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Unii Europejskiej przeznaczona </a:t>
            </a: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dofinansowanie projektów w ramach konkursu (alokacja):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000 000 EURO</a:t>
            </a:r>
          </a:p>
          <a:p>
            <a:pPr lvl="0" algn="ctr">
              <a:spcBef>
                <a:spcPts val="3000"/>
              </a:spcBef>
              <a:buNone/>
            </a:pPr>
            <a:r>
              <a:rPr lang="pl-PL" sz="4400" b="1" dirty="0"/>
              <a:t>34 360 000 </a:t>
            </a:r>
            <a:r>
              <a:rPr lang="pl-PL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Mając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na uwadze fakt,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alokacja w ramach Programu określona jest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w euro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prawidłowego określenia ww. limitu dostępnej alokacji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IOK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zastrzega możliwość zmiany kwoty przeznaczonej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projektów w wyniku zmiany kursu walutowego. </a:t>
            </a: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31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4.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formy wsparcia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przewidział dla każdego uczestnika projektu kompleksowe i zindywidualizowane wsparcie obejmujące realizację usług aktywnej integracji o charakterze co najmniej społecznym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Z powyższego obowiązku wyłączone są osoby biorące udział w projekcie jako otoczenie grupy docelowej. 	</a:t>
            </a: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spełnieniem kryterium. 	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5.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formy wsparcia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wsparcie w ramach projektu dla uczestnika/rodziny objętych wsparciem będzie świadczone: </a:t>
            </a:r>
          </a:p>
          <a:p>
            <a:r>
              <a:rPr lang="pl-PL" sz="1800" dirty="0" smtClean="0"/>
              <a:t>na </a:t>
            </a:r>
            <a:r>
              <a:rPr lang="pl-PL" sz="1800" dirty="0"/>
              <a:t>podstawie kontraktu socjalnego lub indywidualnych programów, o których mowa w ustawie z dnia 12 marca 2004 r. o pomocy społecznej – jeśli Wnioskodawcą jest gmina/ośrodek pomocy społecznej; </a:t>
            </a:r>
          </a:p>
          <a:p>
            <a:r>
              <a:rPr lang="pl-PL" sz="1800" dirty="0" smtClean="0"/>
              <a:t>na </a:t>
            </a:r>
            <a:r>
              <a:rPr lang="pl-PL" sz="1800" dirty="0"/>
              <a:t>podstawie umowy lub programu opracowanego na wzór kontraktu socjalnego – w przypadku gdy projekt jest realizowany przez podmiot inny niż gmina/ośrodek pomocy społecznej? </a:t>
            </a: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spełnieniem kryterium. 	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976417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/>
              <a:t>6. </a:t>
            </a:r>
            <a:r>
              <a:rPr lang="pl-PL" sz="2400" b="1" spc="30" dirty="0"/>
              <a:t>Kryterium współpracy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66750" y="1456346"/>
            <a:ext cx="8001000" cy="433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zobowiązał się nawiązać współpracę z daną jednostką organizacyjną pomocy społecznej (tj. OPS, PCPR) oraz PUP (w przypadku, gdy w grupie docelowej przewidziano możliwość udziału osób bezrobotnych) w celu co najmniej przekazania jej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ogólnej 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informacji o realizowanym projekcie (cele, działania, opis grupy docelowej, okres rekrutacji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pl-PL" sz="1800" dirty="0" smtClean="0"/>
          </a:p>
          <a:p>
            <a:pPr marL="0" indent="0">
              <a:buNone/>
            </a:pPr>
            <a:r>
              <a:rPr lang="pl-PL" sz="1700" dirty="0"/>
              <a:t>Wnioskodawca jest zobowiązany do nawiązania współpracy ze wszystkimi jednostkami organizacyjnymi pomocy społecznej funkcjonującymi na obszarze realizacji projektu. </a:t>
            </a:r>
            <a:endParaRPr lang="pl-PL" sz="1700" dirty="0" smtClean="0"/>
          </a:p>
          <a:p>
            <a:pPr marL="0" indent="0">
              <a:buNone/>
            </a:pPr>
            <a:r>
              <a:rPr lang="pl-PL" sz="1700" dirty="0" smtClean="0"/>
              <a:t>Kryterium </a:t>
            </a:r>
            <a:r>
              <a:rPr lang="pl-PL" sz="1700" dirty="0"/>
              <a:t>nie dotyczy sytuacji, w której wniosek jest realizowany w partnerstwie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OPS</a:t>
            </a:r>
            <a:r>
              <a:rPr lang="pl-PL" sz="1700" dirty="0"/>
              <a:t>(-ów), PCPR(-ów) i PUP(-ów), a obszar realizacji projektu nie wykracza poza zasięg oddziaływania żadnego z tych podmiotów (lub grupy podmiotów danego rodzaju). Jeżeli projekt nie jest realizowany w opisanym powyżej partnerstwie, to z obowiązku informowania OPS, PCPR lub PUP jest zwolniony odpowiednio OPS, PCPR lub PUP realizujący projekt w imieniu Wnioskodawcy lub Partnera, w takiej części, w jakiej obszar realizacji projektu pokrywa się z obszarem jej działalności jako OPS, PCPR lub PUP</a:t>
            </a:r>
            <a:r>
              <a:rPr lang="pl-PL" sz="1700" dirty="0" smtClean="0"/>
              <a:t>.</a:t>
            </a: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8650" y="5923127"/>
            <a:ext cx="7886700" cy="5091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7.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współpracy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312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zobowiązał się we wniosku o dofinansowanie do nawiązania współpracy z Ośrodkiem Wsparcia Ekonomii Społecznej, który funkcjonuje na obszarze realizacji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projektu?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Przez współpracę należy rozumieć wymianę informacji pomiędzy Beneficjentem a OWES nt. działań podejmowanych w projekcie (przekazanie informacji m.in.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zakresie opisu projektu, grupy docelowej, głównych działań, okresu jego trwania, planowanym okresie rekrutacji uczestników. OWES powinien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odpowiedzi przedstawić zakres swoich działań, w tym ofertę, z której potencjalnie mogliby skorzystać uczestnicy projektu</a:t>
            </a:r>
            <a:r>
              <a:rPr lang="pl-PL" sz="1800" dirty="0" smtClean="0"/>
              <a:t>.</a:t>
            </a:r>
            <a:endParaRPr lang="pl-PL" sz="1800" dirty="0"/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8.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formy wsparcia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22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 przypadku, gdy projekt przewiduje uczestnictwo osób korzystających z Programu Operacyjnego Pomoc Żywnościowa 2014-2020 (PO PŻ), Wnioskodawca zobowiązał się, że zakres wsparcia dla tych osób lub rodzin nie będzie powielał działań, które dana osoba lub rodzina otrzymała lub otrzymuje z PO PŻ w ramach działań towarzyszących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66750" y="4744210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9.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trwałości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24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 przypadku, gdy projekt przewiduje utworzenie CIS, KIS, WTZ,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ZAZ, Wnioskodawca 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zobowiązał się, że zachowa trwałość utworzonych w ramach projektów podmiotów po zakończeniu realizacji projektu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najmniej przez okres odpowiadający okresowi realizacji projektu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Kryterium dotyczy wyłącznie operacji typu 9.1 C</a:t>
            </a: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10.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trwałości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282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Czy w przypadku, gdy wsparcie projektowe polega na zwiększeniu liczby osób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niepełnosprawnościami zatrudnionych w istniejących ZAZ, ich okres zatrudnienia w ZAZ po zakończeniu realizacji projektu jest co najmniej równy okresowi zatrudnienia w ramach projektu? Okres ten może być krótszy, wyłącznie </a:t>
            </a:r>
            <a:r>
              <a:rPr lang="pl-PL" sz="1800" dirty="0" smtClean="0"/>
              <a:t>w </a:t>
            </a:r>
            <a:r>
              <a:rPr lang="pl-PL" sz="1800" dirty="0"/>
              <a:t>sytuacji, gdy osoba z niepełnosprawnością podejmie w tym okresie zatrudnienie poza </a:t>
            </a:r>
            <a:r>
              <a:rPr lang="pl-PL" sz="1800" dirty="0" smtClean="0"/>
              <a:t>ZAZ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Kryterium dotyczy wyłącznie operacji typu 9.1 C</a:t>
            </a: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11.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formy wsparcia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350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 przypadku, gdy projekt przewiduje utworzenie nowego WTZ (Warsztatu Terapii Zajęciowej) planowane jest to na terenie następujących powiatów: </a:t>
            </a:r>
            <a:r>
              <a:rPr lang="pl-PL" sz="1800" b="1" spc="30" dirty="0">
                <a:latin typeface="Arial" panose="020B0604020202020204" pitchFamily="34" charset="0"/>
                <a:cs typeface="Arial" panose="020B0604020202020204" pitchFamily="34" charset="0"/>
              </a:rPr>
              <a:t>górowski, kamiennogórski, wałbrzyski, oławski, wołowski, </a:t>
            </a:r>
            <a:r>
              <a:rPr lang="pl-PL" sz="18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powiat </a:t>
            </a:r>
            <a:r>
              <a:rPr lang="pl-PL" sz="1800" b="1" spc="30" dirty="0">
                <a:latin typeface="Arial" panose="020B0604020202020204" pitchFamily="34" charset="0"/>
                <a:cs typeface="Arial" panose="020B0604020202020204" pitchFamily="34" charset="0"/>
              </a:rPr>
              <a:t>m. Legnica, wrocławski, zgorzelecki, </a:t>
            </a:r>
            <a:r>
              <a:rPr lang="pl-PL" sz="18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spc="30" dirty="0">
                <a:latin typeface="Arial" panose="020B0604020202020204" pitchFamily="34" charset="0"/>
                <a:cs typeface="Arial" panose="020B0604020202020204" pitchFamily="34" charset="0"/>
              </a:rPr>
              <a:t>legnicki, lwówecki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 lub na terenie innych powiatów pod warunkiem,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potrzeba utworzenia nowego WTZ wynika bezpośrednio z zapisów zatwierdzonego dla danego obszaru programu rewitalizacji,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przedstawił uzasadnienie tworzenia nowego podmiotu w treści wniosku o dofinasowanie?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Kryterium </a:t>
            </a:r>
            <a:r>
              <a:rPr lang="pl-PL" sz="1800" dirty="0"/>
              <a:t>dotyczy wyłącznie operacji typu 9.1 </a:t>
            </a:r>
            <a:r>
              <a:rPr lang="pl-PL" sz="1800" dirty="0" smtClean="0"/>
              <a:t>C</a:t>
            </a: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12.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formy wsparcia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29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 przypadku, gdy projekt przewiduje utworzenie nowego ZAZ (Zakładu Aktywności Zawodowej) planowane jest to na terenie następujących powiatów: </a:t>
            </a:r>
            <a:r>
              <a:rPr lang="pl-PL" sz="1800" b="1" spc="30" dirty="0">
                <a:latin typeface="Arial" panose="020B0604020202020204" pitchFamily="34" charset="0"/>
                <a:cs typeface="Arial" panose="020B0604020202020204" pitchFamily="34" charset="0"/>
              </a:rPr>
              <a:t>kłodzki, głogowski, górowski, polkowicki, legnicki, lubiński, m. Legnica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W celu spełnienia kryterium zarówno faktyczne miejsce utworzenia ZAZ jak i zasięg jego oddziaływania (grupa docelowa) muszą mieścić się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obszarze jednego, kilku lub wszystkich wymienionych powiatów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Kryterium </a:t>
            </a:r>
            <a:r>
              <a:rPr lang="pl-PL" sz="1800" dirty="0"/>
              <a:t>dotyczy wyłącznie operacji typu 9.1 </a:t>
            </a:r>
            <a:r>
              <a:rPr lang="pl-PL" sz="1800" dirty="0" smtClean="0"/>
              <a:t>C</a:t>
            </a: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968252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13.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grupy docelowej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563336" y="1556848"/>
            <a:ext cx="8104414" cy="42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zapewnia, że pierwszeństwo udziału w projekcie będą miały następujące grupy docelowe:</a:t>
            </a:r>
          </a:p>
          <a:p>
            <a:pPr marL="800100" lvl="1" indent="-342900">
              <a:lnSpc>
                <a:spcPct val="114000"/>
              </a:lnSpc>
              <a:buAutoNum type="arabicParenR"/>
            </a:pP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lub rodziny zagrożone ubóstwem lub wykluczeniem społecznym doświadczające wielokrotnego wykluczenia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społecznego,</a:t>
            </a:r>
          </a:p>
          <a:p>
            <a:pPr marL="800100" lvl="1" indent="-342900">
              <a:lnSpc>
                <a:spcPct val="114000"/>
              </a:lnSpc>
              <a:buAutoNum type="arabicParenR"/>
            </a:pP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o znacznym lub umiarkowanym stopniu niepełnosprawności,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niepełnosprawnością sprzężoną oraz osoby z zaburzeniami psychicznymi,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tym osoby z niepełnosprawnością intelektualną i osoby z całościowymi zaburzeniami rozwojowymi (w rozumieniu zgodnym z Międzynarodową Klasyfikacją Chorób i Problemów Zdrowotnych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800100" lvl="1" indent="-342900">
              <a:lnSpc>
                <a:spcPct val="114000"/>
              </a:lnSpc>
              <a:buAutoNum type="arabicParenR"/>
            </a:pP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zagrożone ubóstwem lub wykluczeniem społecznym oraz środowiska lub lokalne społeczności zagrożone ubóstwem lub wykluczeniem społecznym w związku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rewitalizacją obszarów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zdegradowanych,</a:t>
            </a:r>
          </a:p>
          <a:p>
            <a:pPr marL="800100" lvl="1" indent="-342900">
              <a:lnSpc>
                <a:spcPct val="114000"/>
              </a:lnSpc>
              <a:buAutoNum type="arabicParenR"/>
            </a:pP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osoby lub rodziny korzystające z Programu Operacyjnego Pomoc Żywnościowa 2014-2020 (PO PŻ)?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 smtClean="0"/>
              <a:t>Wniosek </a:t>
            </a:r>
            <a:r>
              <a:rPr lang="pl-PL" sz="1600" dirty="0"/>
              <a:t>może być skierowany do jednej, kilku lub </a:t>
            </a:r>
            <a:r>
              <a:rPr lang="pl-PL" sz="1600" dirty="0" smtClean="0"/>
              <a:t>wszystkich </a:t>
            </a:r>
            <a:r>
              <a:rPr lang="pl-PL" sz="1600" dirty="0"/>
              <a:t>wskazanych ww. </a:t>
            </a:r>
            <a:r>
              <a:rPr lang="pl-PL" sz="1600" dirty="0" smtClean="0"/>
              <a:t>grup.</a:t>
            </a:r>
            <a:r>
              <a:rPr lang="pl-PL" sz="1800" dirty="0"/>
              <a:t>	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8650" y="5820770"/>
            <a:ext cx="7886700" cy="6224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6539"/>
            <a:ext cx="7886700" cy="3422468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dopuszczalny poziom dofinansowania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wydatków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wynosi:  </a:t>
            </a:r>
          </a:p>
          <a:p>
            <a:pPr lvl="1"/>
            <a:r>
              <a:rPr lang="pl-PL" sz="2000" dirty="0"/>
              <a:t>dla projektów realizowanych przez Ośrodki Pomocy Społecznej i Powiatowe Centra Pomocy Rodzinie - </a:t>
            </a:r>
            <a:r>
              <a:rPr lang="pl-PL" sz="2000" b="1" dirty="0"/>
              <a:t>85% </a:t>
            </a:r>
            <a:r>
              <a:rPr lang="pl-PL" sz="2000" dirty="0"/>
              <a:t>(w całości środki UE), </a:t>
            </a:r>
          </a:p>
          <a:p>
            <a:pPr lvl="1"/>
            <a:r>
              <a:rPr lang="pl-PL" sz="2000" dirty="0"/>
              <a:t>dla pozostałych projektów – </a:t>
            </a:r>
            <a:r>
              <a:rPr lang="pl-PL" sz="2000" b="1" dirty="0"/>
              <a:t>95% </a:t>
            </a:r>
            <a:r>
              <a:rPr lang="pl-PL" sz="2000" dirty="0"/>
              <a:t>(w tym </a:t>
            </a:r>
            <a:r>
              <a:rPr lang="pl-PL" sz="2000" b="1" dirty="0"/>
              <a:t>środki UE 85%</a:t>
            </a:r>
            <a:r>
              <a:rPr lang="pl-PL" sz="2000" dirty="0"/>
              <a:t>). </a:t>
            </a:r>
            <a:br>
              <a:rPr lang="pl-PL" sz="2000" dirty="0"/>
            </a:br>
            <a:r>
              <a:rPr lang="pl-PL" sz="2000" dirty="0"/>
              <a:t>W przypadku, gdy OPS lub PCPR jest partnerem</a:t>
            </a:r>
            <a:r>
              <a:rPr lang="pl-PL" sz="2000" b="1" dirty="0"/>
              <a:t> </a:t>
            </a:r>
            <a:r>
              <a:rPr lang="pl-PL" sz="2000" dirty="0"/>
              <a:t>w projekcie, którego Wnioskodawcą (liderem) jest podmiot inny niż OPS (realizator projektu w imieniu Gminy) lub PCPR (realizator projektu </a:t>
            </a:r>
            <a:r>
              <a:rPr lang="pl-PL" sz="2000" dirty="0" smtClean="0"/>
              <a:t>w </a:t>
            </a:r>
            <a:r>
              <a:rPr lang="pl-PL" sz="2000" dirty="0"/>
              <a:t>imieniu Powiatu), wówczas maksymalny poziom dofinansowania wynosi 95%.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01457" y="1909232"/>
            <a:ext cx="7916449" cy="313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3200" b="1" spc="300" dirty="0" smtClean="0">
                <a:solidFill>
                  <a:schemeClr val="accent5">
                    <a:lumMod val="50000"/>
                  </a:schemeClr>
                </a:solidFill>
              </a:rPr>
              <a:t>Uwaga!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Projekt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niespełniający któregokolwiek 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kryteriów formalnych i/lub kryteriów dostępu zostanie odrzucony 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nie będzie podlegał dalszej ocenie.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39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horyzontalne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4300" y="982766"/>
            <a:ext cx="8853854" cy="54778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4 kryteria horyzontalne:</a:t>
            </a:r>
            <a:endParaRPr lang="pl-PL" sz="20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  <a:endParaRPr lang="pl-PL" sz="16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w trakcie oceny nie stwierdzono niezgodności z prawodawstwem krajowym i unijnym w zakresie odnoszącym się do sposobu realizacji i zakresu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projektu?</a:t>
            </a:r>
            <a:endParaRPr lang="en-US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zgodności z właściwymi politykami i zasadami 	</a:t>
            </a:r>
            <a:endParaRPr lang="pl-PL" sz="1600" b="1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  <a:endParaRPr lang="pl-PL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45720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</a:t>
            </a:r>
            <a:b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dofinansowanie.</a:t>
            </a:r>
          </a:p>
          <a:p>
            <a:pPr marL="457200" indent="-45720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457200" indent="-45720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</a:t>
            </a:r>
            <a:r>
              <a:rPr lang="pl-PL" sz="1600" b="1" spc="3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4300" y="982766"/>
            <a:ext cx="8853854" cy="54778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Standardy dostępności</a:t>
            </a:r>
            <a:endParaRPr lang="pl-PL" sz="20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l-PL" sz="1800" dirty="0"/>
              <a:t>zestaw jakościowych i technicznych wymagań w stosunku do wsparcia finansowanego ze środków funduszy polityki spójności, w celu zapewnienia osobom z niepełnosprawnościami możliwości skorzystania z udziału w projektach, jak i z efektów ich </a:t>
            </a:r>
            <a:r>
              <a:rPr lang="pl-PL" sz="1800" dirty="0" smtClean="0"/>
              <a:t>realizacji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700" dirty="0" smtClean="0"/>
              <a:t>Standard </a:t>
            </a:r>
            <a:r>
              <a:rPr lang="pl-PL" sz="1700" dirty="0"/>
              <a:t>szkoleniowy dotyczy realizacji szkoleń, kursów, warsztatów czy doradztwa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700" dirty="0" smtClean="0"/>
              <a:t>Standard </a:t>
            </a:r>
            <a:r>
              <a:rPr lang="pl-PL" sz="1700" dirty="0"/>
              <a:t>cyfrowy dotyczy dokumentów elektronicznych, multimediów, </a:t>
            </a:r>
            <a:r>
              <a:rPr lang="pl-PL" sz="1700" dirty="0" smtClean="0"/>
              <a:t>serwisów internetowych </a:t>
            </a:r>
            <a:br>
              <a:rPr lang="pl-PL" sz="1700" dirty="0" smtClean="0"/>
            </a:br>
            <a:r>
              <a:rPr lang="pl-PL" sz="1700" dirty="0" smtClean="0"/>
              <a:t>(</a:t>
            </a:r>
            <a:r>
              <a:rPr lang="pl-PL" sz="1700" dirty="0"/>
              <a:t>m.in. innymi strony, portale, platformy </a:t>
            </a:r>
            <a:r>
              <a:rPr lang="pl-PL" sz="1700" dirty="0" smtClean="0"/>
              <a:t>e-learningowe, </a:t>
            </a:r>
            <a:r>
              <a:rPr lang="pl-PL" sz="1700" dirty="0"/>
              <a:t>formularze </a:t>
            </a:r>
            <a:r>
              <a:rPr lang="pl-PL" sz="1700" dirty="0" smtClean="0"/>
              <a:t>online)</a:t>
            </a:r>
            <a:endParaRPr lang="pl-PL" sz="17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700" dirty="0" smtClean="0"/>
              <a:t>Standard </a:t>
            </a:r>
            <a:r>
              <a:rPr lang="pl-PL" sz="1700" dirty="0"/>
              <a:t>edukacyjny dotyczy budowanych, modernizowanych lub </a:t>
            </a:r>
            <a:r>
              <a:rPr lang="pl-PL" sz="1700" dirty="0" smtClean="0"/>
              <a:t>wyposażanych placówek </a:t>
            </a:r>
            <a:r>
              <a:rPr lang="pl-PL" sz="1700" dirty="0"/>
              <a:t>edukacyjnych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700" dirty="0" smtClean="0"/>
              <a:t>Standard </a:t>
            </a:r>
            <a:r>
              <a:rPr lang="pl-PL" sz="1700" dirty="0"/>
              <a:t>informacyjno-promocyjny dotyczy organizowanych kampanii </a:t>
            </a:r>
            <a:r>
              <a:rPr lang="pl-PL" sz="1700" dirty="0" smtClean="0"/>
              <a:t>medialnych, materiałów </a:t>
            </a:r>
            <a:r>
              <a:rPr lang="pl-PL" sz="1700" dirty="0"/>
              <a:t>informacyjnych i wydarzeń informacyjno-promocyjnych w </a:t>
            </a:r>
            <a:r>
              <a:rPr lang="pl-PL" sz="1700" dirty="0" smtClean="0"/>
              <a:t>ramach projektów</a:t>
            </a:r>
            <a:endParaRPr lang="pl-PL" sz="17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700" dirty="0" smtClean="0"/>
              <a:t>Standard </a:t>
            </a:r>
            <a:r>
              <a:rPr lang="pl-PL" sz="1700" dirty="0"/>
              <a:t>architektoniczny dotyczy dostosowania architektonicznego budynków jak i otoczenia dla osób z niepełnosprawnościami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700" dirty="0" smtClean="0"/>
              <a:t>Standard </a:t>
            </a:r>
            <a:r>
              <a:rPr lang="pl-PL" sz="1700" dirty="0"/>
              <a:t>transportowy dotyczy infrastruktury transportu </a:t>
            </a:r>
            <a:r>
              <a:rPr lang="pl-PL" sz="1700" dirty="0" smtClean="0"/>
              <a:t>publicznego</a:t>
            </a:r>
            <a:endParaRPr lang="pl-PL" sz="1700" dirty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merytoryczne</a:t>
            </a:r>
          </a:p>
          <a:p>
            <a:pPr algn="ctr">
              <a:buNone/>
            </a:pPr>
            <a:endParaRPr lang="pl-PL" sz="3200" b="1" dirty="0" smtClean="0"/>
          </a:p>
          <a:p>
            <a:pPr lvl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ogólnych kryteriów merytorycznych oraz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kryterium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merytoryczne specyficzne dla naboru</a:t>
            </a:r>
          </a:p>
          <a:p>
            <a:pPr algn="ctr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480876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ogólne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zgodność projektu z celami szczegółowymi RPO WD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celowości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osiągnięcia skwantyfikowanych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rezultatów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doboru grupy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docelowej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trafności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racjonalności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adekwatności sposobu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potencjału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budżetu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466180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ogólne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11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spełnienia minimalnych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wymagań</a:t>
            </a:r>
          </a:p>
          <a:p>
            <a:pPr marL="0" indent="0">
              <a:buNone/>
            </a:pPr>
            <a:r>
              <a:rPr lang="pl-PL" sz="1600" dirty="0"/>
              <a:t>Czy projekt otrzymał wymagane minimum 60 punktów ogółem oraz co najmniej 60% punktów w poszczególnych grupach kryteriów merytorycznych: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1, 2 oraz 3,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4,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5 oraz 6,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7 oraz 8,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9,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10 </a:t>
            </a:r>
          </a:p>
          <a:p>
            <a:pPr marL="0" indent="0">
              <a:buNone/>
            </a:pPr>
            <a:r>
              <a:rPr lang="pl-PL" sz="1600" dirty="0"/>
              <a:t>oraz otrzymał pozytywną ocenę lub został skierowany do negocjacji w zakresie spełnienia </a:t>
            </a:r>
            <a:r>
              <a:rPr lang="pl-PL" sz="1600" dirty="0" smtClean="0"/>
              <a:t>kryteriów dostępu (jeśli były weryfikowane na etapie oceny merytorycznej), horyzontalnych </a:t>
            </a:r>
            <a:r>
              <a:rPr lang="pl-PL" sz="1600" dirty="0"/>
              <a:t>oraz kryteriów merytorycznych specyficznych dla poszczególnych naborów</a:t>
            </a:r>
            <a:r>
              <a:rPr lang="pl-PL" sz="1600" dirty="0" smtClean="0"/>
              <a:t>?</a:t>
            </a: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364127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specyficzne dla naboru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Kryterium zgodności z 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latin typeface="Arial"/>
                <a:ea typeface="Times New Roman"/>
              </a:rPr>
              <a:t>Czy projekt jest zgodny z zapisami </a:t>
            </a:r>
            <a:r>
              <a:rPr lang="pl-PL" sz="1600" dirty="0" err="1">
                <a:latin typeface="Arial"/>
                <a:ea typeface="Times New Roman"/>
              </a:rPr>
              <a:t>SzOOP</a:t>
            </a:r>
            <a:r>
              <a:rPr lang="pl-PL" sz="1600" dirty="0">
                <a:latin typeface="Arial"/>
                <a:ea typeface="Times New Roman"/>
              </a:rPr>
              <a:t> RPO WD 2014-2020 właściwymi dla typu projektu </a:t>
            </a:r>
            <a:r>
              <a:rPr lang="pl-PL" sz="1600" dirty="0" smtClean="0">
                <a:latin typeface="Arial"/>
                <a:ea typeface="Times New Roman"/>
              </a:rPr>
              <a:t>9.1 </a:t>
            </a:r>
            <a:r>
              <a:rPr lang="pl-PL" sz="1600" dirty="0">
                <a:latin typeface="Arial"/>
                <a:ea typeface="Times New Roman"/>
              </a:rPr>
              <a:t>A </a:t>
            </a:r>
            <a:r>
              <a:rPr lang="pl-PL" sz="1600" dirty="0" smtClean="0">
                <a:latin typeface="Arial"/>
                <a:ea typeface="Times New Roman"/>
              </a:rPr>
              <a:t>(drugi typ operacji), 9.1 C aktualnymi </a:t>
            </a:r>
            <a:r>
              <a:rPr lang="pl-PL" sz="1600" dirty="0">
                <a:latin typeface="Arial"/>
                <a:ea typeface="Times New Roman"/>
              </a:rPr>
              <a:t>na dzień przyjęcia kryterium</a:t>
            </a:r>
            <a:r>
              <a:rPr lang="pl-PL" sz="1600" dirty="0" smtClean="0"/>
              <a:t>? </a:t>
            </a: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Kryterium ma na celu zweryfikować zgodność z zapisami </a:t>
            </a:r>
            <a:r>
              <a:rPr lang="pl-PL" sz="1600" dirty="0" err="1"/>
              <a:t>SzOOP</a:t>
            </a:r>
            <a:r>
              <a:rPr lang="pl-PL" sz="1600" dirty="0"/>
              <a:t>. Dofinansowania nie może otrzymać projekt, który zakłada realizację działań niezgodnych z zapisami </a:t>
            </a:r>
            <a:r>
              <a:rPr lang="pl-PL" sz="1600" dirty="0" err="1"/>
              <a:t>SzOOP</a:t>
            </a:r>
            <a:r>
              <a:rPr lang="pl-PL" sz="1600" dirty="0"/>
              <a:t>. Kryterium jest weryfikowane na podstawie zapisów wniosku o dofinansowanie. W zakresie kryterium IOK dopuszcza możliwość skierowania projektu do etapu negocjacji w celu poprawy/uzupełnienia kwestii wskazanych przez KOP, w sposób skutkujący spełnieniem kryterium.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0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4 Kryteria premiujące</a:t>
            </a:r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pl-PL" sz="2000" b="1" dirty="0" smtClean="0"/>
              <a:t>do zdobycia</a:t>
            </a:r>
            <a:endParaRPr lang="pl-PL" sz="2000" b="1" dirty="0"/>
          </a:p>
          <a:p>
            <a:pPr algn="ctr">
              <a:buNone/>
            </a:pPr>
            <a:r>
              <a:rPr lang="pl-PL" sz="2000" b="1" dirty="0" smtClean="0"/>
              <a:t>35 punktów premiujących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5474" y="1064851"/>
            <a:ext cx="7886700" cy="5322301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Kryterium koncentracji wsparcia 	</a:t>
            </a: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Czy realizacja projektu wynika z zatwierdzonego na dzień składania wniosku o dofinansowanie programu rewitalizacji lub projekt będzie realizowany na obszarze objętym programem rewitalizacji lub co najmniej 50% uczestników projektu stanowią osoby zamieszkujące na terenie objętym programem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rewitalizacji?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ramach kryterium weryfikowane będzie, czy: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został wskazany do realizacji w programie rewitalizacji ujętym w prowadzonym przez IZ RPO WD wykazie programów rewitalizacji lub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będzie realizowany wyłącznie na obszarze objętym programem rewitalizacji lub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będzie realizowany na rzecz mieszkańców zamieszkałych na terenie objętym programem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rewitalizacji (minimum 50% grupy docelowej),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przewidziane w nim działania przyczynią się do realizacji celów programu rewitalizacji i są zgodne z określonymi w programie kierunkami działań.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podstawie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oświadczenia wnioskodawcy zawartego w treści wniosku i wykazu programów rewitalizacji.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punktowa od 0 do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 pkt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1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49532"/>
            <a:ext cx="7886700" cy="4532811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Minimalny udział wkładu własnego Beneficjenta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konkursu wynosi:</a:t>
            </a:r>
          </a:p>
          <a:p>
            <a:pPr lvl="1"/>
            <a:r>
              <a:rPr lang="pl-PL" sz="2400" dirty="0"/>
              <a:t> </a:t>
            </a:r>
            <a:r>
              <a:rPr lang="pl-PL" sz="2000" dirty="0"/>
              <a:t>dla projektów realizowanych przez Ośrodki Pomocy Społecznej i Powiatowe Centra Pomocy Rodzinie - 15% wydatków kwalifikowalnych projektu, </a:t>
            </a:r>
          </a:p>
          <a:p>
            <a:pPr lvl="1"/>
            <a:r>
              <a:rPr lang="pl-PL" sz="2000" dirty="0"/>
              <a:t>dla pozostałych projektów – 5% wydatków kwalifikowalnych projektu. </a:t>
            </a:r>
            <a:r>
              <a:rPr lang="pl-PL" sz="2000" dirty="0" smtClean="0"/>
              <a:t>W </a:t>
            </a:r>
            <a:r>
              <a:rPr lang="pl-PL" sz="2000" dirty="0"/>
              <a:t>przypadku, gdy OPS lub PCPR jest partnerem w projekcie, którego Wnioskodawcą (liderem) jest podmiot inny niż OPS (realizator projektu w imieniu Gminy) lub PCPR (realizator projektu </a:t>
            </a:r>
            <a:r>
              <a:rPr lang="pl-PL" sz="2000" dirty="0" smtClean="0"/>
              <a:t>w </a:t>
            </a:r>
            <a:r>
              <a:rPr lang="pl-PL" sz="2000" dirty="0"/>
              <a:t>imieniu Powiatu), wówczas minimalny udział wkładu własnego wynosi 5%.</a:t>
            </a:r>
            <a:r>
              <a:rPr lang="pl-PL" sz="2400" dirty="0"/>
              <a:t> 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wartość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50 000,00 PLN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9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7"/>
            <a:ext cx="7886700" cy="550355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Kryterium efektywności wsparcia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projekt zakłada, że: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co najmniej 28% osób zagrożonych ubóstwem lub wykluczeniem społecznym uzyska kwalifikacje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 nabędzie kompetencje po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opuszczeniu projektu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co najmniej 56% osób biernych zawodowo zagrożonych ubóstwem lub wykluczeniem społecznym poszukuje pracy po opuszczeniu projektu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wskaźnik efektywności zatrudnieniowej zostanie osiągnięty na poziomie co najmniej 30%?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potrzeby weryfikacji przedmiotowego kryterium z mianownika liczby osób zagrożonych ubóstwem lub wykluczeniem społecznym należy wyłączyć osoby zagrożone ubóstwem biorące udział w projekcie jako otoczenie grupy docelowej.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od 0 do 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pkt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realizacja co najmniej 1 wskaźnika na poziomie określonym w kryterium lub wyższym</a:t>
            </a:r>
          </a:p>
          <a:p>
            <a:pPr marL="0" indent="0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pkt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brak wskaźnika wskazanego w kryterium lub jego realizacja na poziomie niższym niż wskazany w kryterium </a:t>
            </a:r>
            <a:r>
              <a:rPr lang="pl-PL" sz="1600" dirty="0"/>
              <a:t>	</a:t>
            </a: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020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8"/>
            <a:ext cx="7886700" cy="543365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Kryterium Wnioskodawcy/ Realizatora/ partnerstwa w projekcie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jest realizowany: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1) przez podmiot ekonomii społecznej lub realizowany jest partnerstwie z podmiotem ekonomii społecznej lub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2) w partnerstwie instytucji rynku pracy oraz podmiotów pomocy i integracji społecznej lub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3) przez Lokalną Grupę Działania lub w partnerstwie z Lokalną Grupą Działania?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0 od 0 do 5 pkt.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pkt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projekt nie jest realizowany przez żaden z wymienionych w kryterium podmiotów / partnerstw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- projekt jest realizowany przez co najmniej jeden z wymienionych w kryterium podmiotów / partnerstw </a:t>
            </a:r>
            <a:r>
              <a:rPr lang="pl-PL" sz="16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915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9"/>
            <a:ext cx="7886700" cy="413878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Kryterium miejsca zatrudnienia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Czy Wnioskodawca we wniosku o dofinansowanie wykazał,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wyniku realizacji projektu co najmniej 10% jego uczestników uzyska zatrudnienie w podmiotach ekonomii społecznej (PES)? </a:t>
            </a:r>
            <a:r>
              <a:rPr lang="pl-PL" sz="2000" dirty="0"/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potrzeby weryfikacji przedmiotowego kryterium z mianownika liczby uczestników należy wyłączyć osoby biorące udział w projekcie jako otoczenie grupy docelowej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0 od 0 do 5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pkt</a:t>
            </a:r>
            <a:r>
              <a:rPr lang="pl-PL" sz="16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projekt nie zakłada zatrudnienia w PES co najmniej 10% jego uczestników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projekt zakłada zatrudnienie w PES co najmniej 10% jego uczestników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957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4870677"/>
          </a:xfrm>
          <a:noFill/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Kryteria etapu negocjacji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29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9858"/>
            <a:ext cx="7886700" cy="5435125"/>
          </a:xfrm>
          <a:noFill/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spełnienia warunków postawionych przez oceniających lub przewodniczącego </a:t>
            </a: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Ocena spełniania kryterium obejmuje weryfikację: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korekty wskazane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przez przewodniczącego KOP lub inne zmiany wynikające z ustaleń dokonanych podczas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KOP uzyskała od Wnioskodawcy/Beneficjenta informacje i wyjaśnienia dotyczące określonych zapisów we wniosku, wskazanych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przewodniczącego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inne zmiany niż wynikające z kart oceny projektu lub uwag przewodniczącego KOP lub ustaleń wynikających z procesu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Udzielenie odpowiedzi: „TAK” na pytanie nr 1 i 2 oraz odpowiedzi „NIE” na pyt nr 3 oznacza spełnienie kryterium.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69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Minimalny standard usług i katalog stawek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  <a:noFill/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2126677"/>
            <a:ext cx="7886700" cy="3748685"/>
          </a:xfrm>
          <a:noFill/>
        </p:spPr>
        <p:txBody>
          <a:bodyPr>
            <a:normAutofit/>
          </a:bodyPr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Słaba znajomość </a:t>
            </a:r>
            <a:r>
              <a:rPr lang="pl-PL" altLang="pl-PL" sz="1800" dirty="0">
                <a:cs typeface="Arial" panose="020B0604020202020204" pitchFamily="34" charset="0"/>
              </a:rPr>
              <a:t>regulaminu konkursu i </a:t>
            </a:r>
            <a:r>
              <a:rPr lang="pl-PL" altLang="pl-PL" sz="1800" dirty="0" smtClean="0">
                <a:cs typeface="Arial" panose="020B0604020202020204" pitchFamily="34" charset="0"/>
              </a:rPr>
              <a:t>lub załączników.</a:t>
            </a:r>
            <a:endParaRPr lang="pl-PL" altLang="pl-PL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Kopiowanie treści wniosków złożonych w odpowiedzi na inne konkursy;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Błędna nazwa Wnioskodawcy lub błędne wykazywanie partnerów i innych podmiotów zaangażowanych w realizację projektu;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Opis wsparcia w projekcie nie jest jednoznacznie powiązany z instrumentem wymienionym w regulaminie konkursu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 defTabSz="457200">
              <a:lnSpc>
                <a:spcPct val="100000"/>
              </a:lnSpc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Zbyt ogólne pozycje budżetowe, brak wyliczeń, brak uzasadnienia ponoszonych wydatków i przyjętych jednostek miary pod budżetem projektu;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Niekorzystny </a:t>
            </a:r>
            <a:r>
              <a:rPr lang="pl-PL" altLang="pl-PL" sz="1800" dirty="0">
                <a:cs typeface="Arial" panose="020B0604020202020204" pitchFamily="34" charset="0"/>
              </a:rPr>
              <a:t>rozkład zadań lub dobór wskaźników i źródeł ich weryfikacji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>
                <a:cs typeface="Arial" panose="020B0604020202020204" pitchFamily="34" charset="0"/>
              </a:rPr>
              <a:t>w projektach rozliczanych na podstawie metod uproszczonych (kwot ryczałtowych</a:t>
            </a:r>
            <a:r>
              <a:rPr lang="pl-PL" altLang="pl-PL" sz="1800" dirty="0" smtClean="0"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defRPr/>
            </a:pPr>
            <a:endParaRPr lang="pl-PL" altLang="pl-PL" sz="18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673353"/>
            <a:ext cx="7886700" cy="4785319"/>
          </a:xfrm>
          <a:noFill/>
        </p:spPr>
        <p:txBody>
          <a:bodyPr>
            <a:normAutofit fontScale="92500"/>
          </a:bodyPr>
          <a:lstStyle/>
          <a:p>
            <a:pPr marL="342900" lvl="1" indent="-342900" algn="just">
              <a:spcBef>
                <a:spcPts val="1000"/>
              </a:spcBef>
              <a:defRPr/>
            </a:pPr>
            <a:r>
              <a:rPr lang="pl-PL" altLang="pl-PL" sz="2100" dirty="0" smtClean="0">
                <a:cs typeface="Arial" panose="020B0604020202020204" pitchFamily="34" charset="0"/>
              </a:rPr>
              <a:t>Niewłaściwe ujmowanie wydatków na zakup środków trwałych.</a:t>
            </a:r>
          </a:p>
          <a:p>
            <a:pPr marL="457200" lvl="1" indent="0">
              <a:buNone/>
            </a:pPr>
            <a:r>
              <a:rPr lang="pl-PL" sz="1800" dirty="0"/>
              <a:t>Środki trwałe, ze względu na sposób ich wykorzystania w ramach i na rzecz projektu</a:t>
            </a:r>
            <a:r>
              <a:rPr lang="pl-PL" sz="1800" dirty="0" smtClean="0"/>
              <a:t>, dzielą </a:t>
            </a:r>
            <a:r>
              <a:rPr lang="pl-PL" sz="1800" dirty="0"/>
              <a:t>się na: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bezpośrednio powiązane z przedmiotem projektu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np. </a:t>
            </a:r>
            <a:r>
              <a:rPr lang="pl-PL" sz="1800" dirty="0" smtClean="0"/>
              <a:t>wyposażenie placówki wsparcia dziennego tworzonej w ramach projektu),</a:t>
            </a:r>
            <a:endParaRPr lang="pl-PL" sz="1800" dirty="0"/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wykorzystywane w celu wspomagania procesu wdrażania </a:t>
            </a:r>
            <a:r>
              <a:rPr lang="pl-PL" sz="1800" dirty="0" smtClean="0"/>
              <a:t>projektu (</a:t>
            </a:r>
            <a:r>
              <a:rPr lang="pl-PL" sz="1800" dirty="0"/>
              <a:t>np. rzutnik na szkolenia</a:t>
            </a:r>
            <a:r>
              <a:rPr lang="pl-PL" sz="1800" dirty="0" smtClean="0"/>
              <a:t>).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</a:t>
            </a:r>
            <a:r>
              <a:rPr lang="pl-PL" altLang="pl-PL" sz="1800" dirty="0" smtClean="0">
                <a:cs typeface="Arial" panose="020B0604020202020204" pitchFamily="34" charset="0"/>
              </a:rPr>
              <a:t>lit</a:t>
            </a:r>
            <a:r>
              <a:rPr lang="pl-PL" altLang="pl-PL" sz="1800" dirty="0">
                <a:cs typeface="Arial" panose="020B0604020202020204" pitchFamily="34" charset="0"/>
              </a:rPr>
              <a:t>. a, a </a:t>
            </a:r>
            <a:r>
              <a:rPr lang="pl-PL" altLang="pl-PL" sz="1800" dirty="0" smtClean="0">
                <a:cs typeface="Arial" panose="020B0604020202020204" pitchFamily="34" charset="0"/>
              </a:rPr>
              <a:t>także koszty </a:t>
            </a:r>
            <a:r>
              <a:rPr lang="pl-PL" altLang="pl-PL" sz="1800" dirty="0">
                <a:cs typeface="Arial" panose="020B0604020202020204" pitchFamily="34" charset="0"/>
              </a:rPr>
              <a:t>ich dostawy, montażu i uruchomienia, mogą być kwalifikowalne w całości </a:t>
            </a:r>
            <a:r>
              <a:rPr lang="pl-PL" altLang="pl-PL" sz="1800" dirty="0" smtClean="0">
                <a:cs typeface="Arial" panose="020B0604020202020204" pitchFamily="34" charset="0"/>
              </a:rPr>
              <a:t>lub części </a:t>
            </a:r>
            <a:r>
              <a:rPr lang="pl-PL" altLang="pl-PL" sz="1800" dirty="0">
                <a:cs typeface="Arial" panose="020B0604020202020204" pitchFamily="34" charset="0"/>
              </a:rPr>
              <a:t>swojej wartości zgodnie ze wskazaniem beneficjenta opartym o </a:t>
            </a:r>
            <a:r>
              <a:rPr lang="pl-PL" altLang="pl-PL" sz="1800" dirty="0" smtClean="0">
                <a:cs typeface="Arial" panose="020B0604020202020204" pitchFamily="34" charset="0"/>
              </a:rPr>
              <a:t>faktyczne wykorzystanie </a:t>
            </a:r>
            <a:r>
              <a:rPr lang="pl-PL" altLang="pl-PL" sz="1800" dirty="0">
                <a:cs typeface="Arial" panose="020B0604020202020204" pitchFamily="34" charset="0"/>
              </a:rPr>
              <a:t>środka trwałego na potrzeby projektu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w pkt 1 lit. b, mogą </a:t>
            </a:r>
            <a:r>
              <a:rPr lang="pl-PL" altLang="pl-PL" sz="1800" dirty="0" smtClean="0">
                <a:cs typeface="Arial" panose="020B0604020202020204" pitchFamily="34" charset="0"/>
              </a:rPr>
              <a:t>być kwalifikowalne </a:t>
            </a:r>
            <a:r>
              <a:rPr lang="pl-PL" altLang="pl-PL" sz="1800" dirty="0">
                <a:cs typeface="Arial" panose="020B0604020202020204" pitchFamily="34" charset="0"/>
              </a:rPr>
              <a:t>wyłącznie w wysokości odpowiadającej odpisom </a:t>
            </a:r>
            <a:r>
              <a:rPr lang="pl-PL" altLang="pl-PL" sz="1800" dirty="0" smtClean="0">
                <a:cs typeface="Arial" panose="020B0604020202020204" pitchFamily="34" charset="0"/>
              </a:rPr>
              <a:t>amortyzacyjnym za </a:t>
            </a:r>
            <a:r>
              <a:rPr lang="pl-PL" altLang="pl-PL" sz="1800" dirty="0">
                <a:cs typeface="Arial" panose="020B0604020202020204" pitchFamily="34" charset="0"/>
              </a:rPr>
              <a:t>okres, w którym były one wykorzystywane na rzecz projektu. W takim </a:t>
            </a:r>
            <a:r>
              <a:rPr lang="pl-PL" altLang="pl-PL" sz="1800" dirty="0" smtClean="0">
                <a:cs typeface="Arial" panose="020B0604020202020204" pitchFamily="34" charset="0"/>
              </a:rPr>
              <a:t>przypadku rozlicza </a:t>
            </a:r>
            <a:r>
              <a:rPr lang="pl-PL" altLang="pl-PL" sz="1800" dirty="0">
                <a:cs typeface="Arial" panose="020B0604020202020204" pitchFamily="34" charset="0"/>
              </a:rPr>
              <a:t>się wydatki do wysokości odpowiadającej odpisom amortyzacyjnym i </a:t>
            </a:r>
            <a:r>
              <a:rPr lang="pl-PL" altLang="pl-PL" sz="1800" dirty="0" smtClean="0">
                <a:cs typeface="Arial" panose="020B0604020202020204" pitchFamily="34" charset="0"/>
              </a:rPr>
              <a:t>stosuje warunki </a:t>
            </a:r>
            <a:r>
              <a:rPr lang="pl-PL" altLang="pl-PL" sz="1800" dirty="0">
                <a:cs typeface="Arial" panose="020B0604020202020204" pitchFamily="34" charset="0"/>
              </a:rPr>
              <a:t>i procedury określone w sekcji </a:t>
            </a:r>
            <a:r>
              <a:rPr lang="pl-PL" altLang="pl-PL" sz="1800" dirty="0" smtClean="0">
                <a:cs typeface="Arial" panose="020B0604020202020204" pitchFamily="34" charset="0"/>
              </a:rPr>
              <a:t>6.12.2 Wytycznych w zakresie kwalifikowalności wydatków. </a:t>
            </a:r>
            <a:r>
              <a:rPr lang="pl-PL" altLang="pl-PL" sz="1800" dirty="0">
                <a:cs typeface="Arial" panose="020B0604020202020204" pitchFamily="34" charset="0"/>
              </a:rPr>
              <a:t>W takim przypadku wartość </a:t>
            </a:r>
            <a:r>
              <a:rPr lang="pl-PL" altLang="pl-PL" sz="1800" dirty="0" smtClean="0">
                <a:cs typeface="Arial" panose="020B0604020202020204" pitchFamily="34" charset="0"/>
              </a:rPr>
              <a:t>środków trwałych </a:t>
            </a:r>
            <a:r>
              <a:rPr lang="pl-PL" altLang="pl-PL" sz="1800" dirty="0">
                <a:cs typeface="Arial" panose="020B0604020202020204" pitchFamily="34" charset="0"/>
              </a:rPr>
              <a:t>nie wchodzi do limitu środków trwałych i cross-</a:t>
            </a:r>
            <a:r>
              <a:rPr lang="pl-PL" altLang="pl-PL" sz="1800" dirty="0" err="1">
                <a:cs typeface="Arial" panose="020B0604020202020204" pitchFamily="34" charset="0"/>
              </a:rPr>
              <a:t>financingu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4" y="1814319"/>
            <a:ext cx="7886700" cy="4095162"/>
          </a:xfrm>
          <a:noFill/>
        </p:spPr>
        <p:txBody>
          <a:bodyPr/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Nieznajomość </a:t>
            </a:r>
            <a:r>
              <a:rPr lang="pl-PL" altLang="pl-PL" sz="1800" dirty="0">
                <a:cs typeface="Arial" panose="020B0604020202020204" pitchFamily="34" charset="0"/>
              </a:rPr>
              <a:t>definicji wskaźników i ich powiązania ze statusem uczestnika </a:t>
            </a:r>
            <a:r>
              <a:rPr lang="pl-PL" altLang="pl-PL" sz="1800" dirty="0" smtClean="0">
                <a:cs typeface="Arial" panose="020B0604020202020204" pitchFamily="34" charset="0"/>
              </a:rPr>
              <a:t/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rynku pracy w momencie rozpoczęcia udziału w projekcie – co wpływa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błędne wyliczenia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 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Zbyt </a:t>
            </a:r>
            <a:r>
              <a:rPr lang="pl-PL" altLang="pl-PL" sz="1800" dirty="0">
                <a:cs typeface="Arial" panose="020B0604020202020204" pitchFamily="34" charset="0"/>
              </a:rPr>
              <a:t>ogólny opis grupy docelowej, który nie pozwala na weryfikację założonych wartości docelowych wskaźników;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wszystkich obligatoryjnych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Nieoznaczenie zadań jako rozliczane kwotą ryczałtową w przypadku projektów o wartości wkładu publicznego nieprzekraczającej 100 tys. euro;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Wybieranie wartości dot. ZIT lub OSI zamiast „Nabór horyzontalny” w pkt 1.20 wniosku oraz wskazywanie terytorialnych mechanizmów wdrażania;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Zaznaczanie wartości „TAK w polu 1.17 wniosku „Projekt partnerski”;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Wpisywanie w polu 2.9 adresu osoby do kontaktów roboczych zamiast adresu do korespondencji z Wnioskodawcą.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628650" y="1073150"/>
            <a:ext cx="7886700" cy="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smtClean="0"/>
              <a:t>Przedmiot konkursu –  drugi typ operacji 9.1 A </a:t>
            </a:r>
            <a:endParaRPr lang="pl-PL" sz="2800" b="1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28504"/>
            <a:ext cx="7886700" cy="4727846"/>
          </a:xfrm>
          <a:noFill/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pl-PL" sz="2000" dirty="0"/>
              <a:t>usługi specjalistycznego poradnictwa (prawnego, rodzinnego, psychologicznego), prowadzące do integracji społecznej i zawodowej – jedynie jako element projektu;</a:t>
            </a:r>
          </a:p>
          <a:p>
            <a:pPr marL="457200" lvl="0" indent="-457200">
              <a:buFont typeface="+mj-lt"/>
              <a:buAutoNum type="alphaLcParenR"/>
            </a:pPr>
            <a:r>
              <a:rPr lang="pl-PL" sz="2000" dirty="0"/>
              <a:t>wdrożenie/ zastosowanie form i metod wsparcia indywidualnego i środowiskowego na rzecz integracji zawodowej i społecznej (w tym np. środowiskowej pracy socjalnej, centrów aktywizacji zawodowej, animacji lokalnej, streetworkingu, coachingu, treningu pracy)</a:t>
            </a:r>
            <a:r>
              <a:rPr lang="pl-PL" sz="2000" dirty="0" smtClean="0"/>
              <a:t>;</a:t>
            </a:r>
            <a:endParaRPr lang="pl-PL" sz="2000" dirty="0"/>
          </a:p>
          <a:p>
            <a:pPr marL="457200" lvl="0" indent="-457200">
              <a:buFont typeface="+mj-lt"/>
              <a:buAutoNum type="alphaLcParenR"/>
            </a:pPr>
            <a:r>
              <a:rPr lang="pl-PL" sz="2000" dirty="0"/>
              <a:t>działania o charakterze środowiskowym, w tym w szczególności działania edukacyjne i integracyjne, mające na celu adaptację pracownika w środowisku pracy (jedynie łącznie z główną grupą docelową</a:t>
            </a:r>
            <a:r>
              <a:rPr lang="pl-PL" sz="2000" dirty="0" smtClean="0"/>
              <a:t>);</a:t>
            </a:r>
            <a:endParaRPr lang="pl-PL" sz="2000" dirty="0"/>
          </a:p>
          <a:p>
            <a:pPr marL="457200" lvl="0" indent="-457200">
              <a:buFont typeface="+mj-lt"/>
              <a:buAutoNum type="alphaLcParenR"/>
            </a:pPr>
            <a:r>
              <a:rPr lang="pl-PL" sz="2000" dirty="0"/>
              <a:t>usługi społeczne świadczone w interesie ogólnym (wyłącznie pod warunkiem, gdy jej udzielenie jest niezbędne, aby zapewnić indywidualizację i kompleksowość wsparcia dla uczestnika projektu) (np. usługi asystenckie</a:t>
            </a:r>
            <a:r>
              <a:rPr lang="pl-PL" sz="2000" dirty="0" smtClean="0"/>
              <a:t>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7454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395222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Lista wskaźników produktu</a:t>
            </a:r>
          </a:p>
          <a:p>
            <a:pPr marL="0" indent="0">
              <a:buNone/>
            </a:pPr>
            <a:r>
              <a:rPr lang="pl-PL" sz="2000" b="1" dirty="0"/>
              <a:t>Wybieramy z poniższych wskaźników tylko te adekwatne do zakresu realizacji </a:t>
            </a:r>
            <a:r>
              <a:rPr lang="pl-PL" sz="2000" b="1" dirty="0" smtClean="0"/>
              <a:t>projektu</a:t>
            </a:r>
          </a:p>
          <a:p>
            <a:pPr marL="342900" indent="-342900">
              <a:buAutoNum type="arabicPeriod"/>
            </a:pPr>
            <a:r>
              <a:rPr lang="pl-PL" sz="2000" dirty="0"/>
              <a:t>Liczba osób zagrożonych ubóstwem lub wykluczeniem społecznym objętych wsparciem w </a:t>
            </a:r>
            <a:r>
              <a:rPr lang="pl-PL" sz="2000" dirty="0" smtClean="0"/>
              <a:t>programie.</a:t>
            </a:r>
            <a:endParaRPr lang="pl-PL" sz="2000" dirty="0"/>
          </a:p>
          <a:p>
            <a:pPr marL="342900" indent="-342900">
              <a:buAutoNum type="arabicPeriod"/>
            </a:pPr>
            <a:r>
              <a:rPr lang="pl-PL" sz="2000" dirty="0"/>
              <a:t>Liczba osób z niepełnosprawnościami objętych wsparciem w programie.</a:t>
            </a:r>
          </a:p>
          <a:p>
            <a:pPr marL="0" lv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Jeżeli powyższe wskaźniki są niewystarczające </a:t>
            </a:r>
            <a:br>
              <a:rPr lang="pl-PL" sz="1800" dirty="0" smtClean="0"/>
            </a:br>
            <a:r>
              <a:rPr lang="pl-PL" sz="1800" dirty="0" smtClean="0"/>
              <a:t>do monitorowania realizacji projektu, </a:t>
            </a:r>
            <a:br>
              <a:rPr lang="pl-PL" sz="1800" dirty="0" smtClean="0"/>
            </a:br>
            <a:r>
              <a:rPr lang="pl-PL" sz="1800" dirty="0" smtClean="0"/>
              <a:t>można ustalić wskaźniki specyficzne dla projektu.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Wykres, na którym słupki są ustawione rosnąco od lewej do prawej strony. Nad słupkami znajduje sie szeroka strzałka wskazująca kierunek wzrostu słupków. Całość w kolorze zielonym." title="Wykres słupkowy - symboliczna ilustracja do kryter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04" y="4572815"/>
            <a:ext cx="3166691" cy="16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10243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Wskaźniki horyzontalne (produktu)</a:t>
            </a:r>
          </a:p>
          <a:p>
            <a:pPr marL="0" indent="0" algn="just">
              <a:buNone/>
            </a:pPr>
            <a:r>
              <a:rPr lang="pl-PL" sz="1800" b="1" u="sng" dirty="0"/>
              <a:t>W</a:t>
            </a:r>
            <a:r>
              <a:rPr lang="pl-PL" sz="1800" b="1" u="sng" dirty="0" smtClean="0"/>
              <a:t> każdym projekcie należy wybrać wszystkie wskaźniki horyzontalne, przy czym </a:t>
            </a:r>
            <a:br>
              <a:rPr lang="pl-PL" sz="1800" b="1" u="sng" dirty="0" smtClean="0"/>
            </a:br>
            <a:r>
              <a:rPr lang="pl-PL" sz="1800" b="1" u="sng" dirty="0" smtClean="0"/>
              <a:t>ich wartość na etapie składania wniosku o dofinansowanie może być równa 0 (zero).</a:t>
            </a:r>
          </a:p>
          <a:p>
            <a:pPr marL="0" indent="0" algn="just">
              <a:buNone/>
            </a:pPr>
            <a:endParaRPr lang="pl-PL" sz="1800" b="1" u="sng" dirty="0" smtClean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projektów, w których sfinansowano koszty racjonalnych usprawnień dla osób </a:t>
            </a:r>
            <a:br>
              <a:rPr lang="pl-PL" sz="1800" dirty="0"/>
            </a:br>
            <a:r>
              <a:rPr lang="pl-PL" sz="1800" dirty="0"/>
              <a:t>z </a:t>
            </a:r>
            <a:r>
              <a:rPr lang="pl-PL" sz="1800" dirty="0" smtClean="0"/>
              <a:t>niepełnosprawnościami  (w projektach ogólnodostępnych należy wpisać wartość wskaźnika równą zero)</a:t>
            </a:r>
            <a:endParaRPr lang="pl-PL" sz="1800" dirty="0"/>
          </a:p>
          <a:p>
            <a:pPr marL="342900" lvl="0" indent="-342900"/>
            <a:r>
              <a:rPr lang="pl-PL" sz="1800" dirty="0" smtClean="0"/>
              <a:t>liczba obiektów dostosowanych do potrzeb osób z niepełnosprawnościami</a:t>
            </a:r>
          </a:p>
          <a:p>
            <a:pPr marL="342900" lvl="0" indent="-342900"/>
            <a:r>
              <a:rPr lang="pl-PL" sz="1800" dirty="0" smtClean="0"/>
              <a:t>liczba osób objętych szkoleniami/doradztwem w zakresie kompetencji cyfrowych</a:t>
            </a:r>
            <a:endParaRPr lang="pl-PL" sz="1800" dirty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podmiotów wykorzystujących technologie </a:t>
            </a:r>
            <a:r>
              <a:rPr lang="pl-PL" sz="1800" dirty="0" err="1" smtClean="0"/>
              <a:t>informacyjno</a:t>
            </a:r>
            <a:r>
              <a:rPr lang="pl-PL" sz="1800" dirty="0" smtClean="0"/>
              <a:t>–komunikacyjne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8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Lista wskaźników rezultatu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4981437"/>
          </a:xfrm>
          <a:noFill/>
        </p:spPr>
        <p:txBody>
          <a:bodyPr/>
          <a:lstStyle/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społecznym, które uzyskały kwalifikacje </a:t>
            </a:r>
            <a:r>
              <a:rPr lang="pl-PL" sz="1800" dirty="0" smtClean="0"/>
              <a:t>lub nabyły kompetencje po </a:t>
            </a:r>
            <a:r>
              <a:rPr lang="pl-PL" sz="1800" dirty="0"/>
              <a:t>opuszczeniu </a:t>
            </a:r>
            <a:r>
              <a:rPr lang="pl-PL" sz="1800" dirty="0" smtClean="0"/>
              <a:t>programu</a:t>
            </a:r>
          </a:p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 poszukujących pracy po opuszczeniu programu</a:t>
            </a:r>
            <a:r>
              <a:rPr lang="pl-PL" sz="1800" dirty="0" smtClean="0"/>
              <a:t> </a:t>
            </a:r>
          </a:p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 pracujących po opuszczeniu programu (łącznie z pracującymi na własny rachunek</a:t>
            </a:r>
            <a:r>
              <a:rPr lang="pl-PL" sz="1800" dirty="0" smtClean="0"/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Jeżeli </a:t>
            </a:r>
            <a:r>
              <a:rPr lang="pl-PL" sz="1800" dirty="0">
                <a:solidFill>
                  <a:prstClr val="black"/>
                </a:solidFill>
              </a:rPr>
              <a:t>powyższe wskaźniki są niewystarczające do monitorowania realizacji projektu, można ustalić wskaźniki specyficzne dla projektu.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Informacje na temat sposobu monitorowania wskaźników produktu i rezultatu  zostały opisane w załączniku nr 8 do Regulaminu konkursu.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355" y="1016758"/>
            <a:ext cx="7886700" cy="753433"/>
          </a:xfrm>
          <a:noFill/>
        </p:spPr>
        <p:txBody>
          <a:bodyPr/>
          <a:lstStyle/>
          <a:p>
            <a:r>
              <a:rPr lang="pl-PL" sz="2800" b="1" dirty="0" smtClean="0"/>
              <a:t>Wskaźniki efektywności społecznej i zatrudnieniowej (rezultatu)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309" y="1890215"/>
            <a:ext cx="7886700" cy="4346811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W celu spełnienia kryterium dostępu, we wniosku o dofinansowanie należy monitorować wskaźniki efektywności społecznej i zatrudnieniowej. Są to wskaźniki rezultatu specyficzne dla projektu, należy je wpisać ręcznie w części 3.1.2 wniosku lub przekleić ich nazwy z załącznika nr 9 do Regulaminu konkursu. Proponowane brzmienie wskaźników: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 niepełnosprawnościami, które osiągnęły postęp w rozumieniu efektywności społecznej;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społecznym, które osiągnęły postęp w rozumieniu efektywności społecznej (z wyłączeniem osób z niepełnosprawnościami);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 niepełnosprawnościami, które osiągnęły postęp w rozumieniu efektywności zatrudnieniowej;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społecznym, które osiągnęły postęp w rozumieniu efektywności zatrudnieniowej (z wyłączeniem osób z niepełnosprawnościami).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9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355" y="1016758"/>
            <a:ext cx="7886700" cy="753433"/>
          </a:xfrm>
          <a:noFill/>
        </p:spPr>
        <p:txBody>
          <a:bodyPr/>
          <a:lstStyle/>
          <a:p>
            <a:r>
              <a:rPr lang="pl-PL" sz="2800" b="1" dirty="0" smtClean="0"/>
              <a:t>Wskaźniki efektywności społecznej i zatrudnieniowej (rezultatu) –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309" y="1890215"/>
            <a:ext cx="7886700" cy="2934269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1800" dirty="0"/>
              <a:t>W przypadku, gdy na etapie aplikowania o środki nie jest możliwe określenie, czy w projekcie wystąpią osoby z niepełnosprawnościami, Wnioskodawca powinien w treści wniosku o dofinansowanie wykazać we wniosku o dofinansowanie wskaźniki wymienione w punktach a) i c) z wartością 0 (zero) oraz zadeklarować, że w przypadku zrekrutowania takich osób do projektu wskaźniki efektywności społecznej i efektywności zatrudnieniowej zostaną osiągnięte co najmniej na poziomie wymaganych dla tej grupy wartości procentowych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800" dirty="0"/>
          </a:p>
          <a:p>
            <a:pPr marL="0" lvl="0" indent="0">
              <a:buNone/>
            </a:pPr>
            <a:r>
              <a:rPr lang="pl-PL" sz="1800" dirty="0">
                <a:solidFill>
                  <a:prstClr val="black"/>
                </a:solidFill>
              </a:rPr>
              <a:t>Informacje na temat sposobu monitorowania wskaźników </a:t>
            </a:r>
            <a:r>
              <a:rPr lang="pl-PL" sz="1800" dirty="0" smtClean="0">
                <a:solidFill>
                  <a:prstClr val="black"/>
                </a:solidFill>
              </a:rPr>
              <a:t>efektywności społecznej i zatrudnieniowej zostały </a:t>
            </a:r>
            <a:r>
              <a:rPr lang="pl-PL" sz="1800" dirty="0">
                <a:solidFill>
                  <a:prstClr val="black"/>
                </a:solidFill>
              </a:rPr>
              <a:t>opisane w załączniku nr </a:t>
            </a:r>
            <a:r>
              <a:rPr lang="pl-PL" sz="1800" dirty="0" smtClean="0">
                <a:solidFill>
                  <a:prstClr val="black"/>
                </a:solidFill>
              </a:rPr>
              <a:t>9 </a:t>
            </a:r>
            <a:r>
              <a:rPr lang="pl-PL" sz="1800" dirty="0">
                <a:solidFill>
                  <a:prstClr val="black"/>
                </a:solidFill>
              </a:rPr>
              <a:t>do Regulaminu konkursu</a:t>
            </a:r>
            <a:r>
              <a:rPr lang="pl-PL" sz="1800" dirty="0" smtClean="0">
                <a:solidFill>
                  <a:prstClr val="black"/>
                </a:solidFill>
              </a:rPr>
              <a:t>.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3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73" y="1720503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26524"/>
            <a:ext cx="7845840" cy="512057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Nabór wniosków za </a:t>
            </a:r>
            <a:r>
              <a:rPr lang="pl-PL" b="1" dirty="0"/>
              <a:t>pośrednictwem systemu SOWA EFS RPDS </a:t>
            </a:r>
            <a:endParaRPr lang="pl-PL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rozpocznie się:	15.05.2019 </a:t>
            </a:r>
            <a:r>
              <a:rPr lang="pl-PL" sz="2200" b="1" dirty="0"/>
              <a:t>r</a:t>
            </a:r>
            <a:r>
              <a:rPr lang="pl-PL" sz="2200" b="1" dirty="0" smtClean="0"/>
              <a:t>. o </a:t>
            </a:r>
            <a:r>
              <a:rPr lang="pl-PL" sz="2200" b="1" dirty="0"/>
              <a:t>godz. 00:01 </a:t>
            </a: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zakończy się:	05.06.2019 </a:t>
            </a:r>
            <a:r>
              <a:rPr lang="pl-PL" sz="2200" b="1" dirty="0"/>
              <a:t>r. o godz. </a:t>
            </a:r>
            <a:r>
              <a:rPr lang="pl-PL" sz="2200" b="1" dirty="0" smtClean="0"/>
              <a:t>15:30</a:t>
            </a:r>
            <a:endParaRPr lang="pl-PL" sz="2200" b="1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lvl="0"/>
            <a:r>
              <a:rPr lang="pl-PL" sz="2000" dirty="0" smtClean="0"/>
              <a:t>Za</a:t>
            </a:r>
            <a:r>
              <a:rPr lang="pl-PL" sz="2000" b="1" dirty="0" smtClean="0"/>
              <a:t> </a:t>
            </a:r>
            <a:r>
              <a:rPr lang="pl-PL" sz="2000" b="1" dirty="0"/>
              <a:t>datę wpływu wniosku</a:t>
            </a:r>
            <a:r>
              <a:rPr lang="pl-PL" sz="2000" dirty="0"/>
              <a:t> o dofinansowanie </a:t>
            </a:r>
            <a:r>
              <a:rPr lang="pl-PL" sz="2000" b="1" dirty="0"/>
              <a:t>do IOK</a:t>
            </a:r>
            <a:r>
              <a:rPr lang="pl-PL" sz="2000" dirty="0"/>
              <a:t> uznaje się </a:t>
            </a:r>
            <a:r>
              <a:rPr lang="pl-PL" sz="2000" b="1" dirty="0"/>
              <a:t>datę złożenia wersji elektronicznej wniosku w systemie obsługi wniosków aplikacyjnych SOWA EFS RPDS </a:t>
            </a:r>
            <a:r>
              <a:rPr lang="pl-PL" sz="2000" dirty="0"/>
              <a:t>(decyduje data zegara systemowego SOWA EFS RPDS).</a:t>
            </a:r>
          </a:p>
          <a:p>
            <a:pPr lvl="0"/>
            <a:r>
              <a:rPr lang="pl-PL" sz="2000" dirty="0"/>
              <a:t>IOK nie wymaga złożenia wersji papierowej wniosku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dofinansowanie</a:t>
            </a:r>
            <a:r>
              <a:rPr lang="pl-PL" sz="2000" dirty="0" smtClean="0"/>
              <a:t>.</a:t>
            </a:r>
          </a:p>
          <a:p>
            <a:pPr marL="0" lvl="0" indent="0">
              <a:buNone/>
            </a:pPr>
            <a:endParaRPr lang="pl-PL" sz="20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Przewidywany termin rozstrzygnięcia konkursu</a:t>
            </a:r>
            <a:r>
              <a:rPr lang="pl-PL" b="1" dirty="0" smtClean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33CC"/>
                </a:solidFill>
              </a:rPr>
              <a:t>listopad 2019</a:t>
            </a:r>
            <a:endParaRPr lang="pl-PL" b="1" dirty="0">
              <a:solidFill>
                <a:srgbClr val="0033CC"/>
              </a:solidFill>
            </a:endParaRPr>
          </a:p>
          <a:p>
            <a:pPr lvl="0"/>
            <a:endParaRPr lang="pl-PL" sz="4000" b="1" dirty="0">
              <a:latin typeface="+mj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09880" y="2045967"/>
            <a:ext cx="8568952" cy="2498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/>
              <a:t>Pytania i odpowiedzi</a:t>
            </a:r>
          </a:p>
          <a:p>
            <a:pPr>
              <a:buNone/>
            </a:pPr>
            <a:endParaRPr lang="pl-PL" sz="2400" b="1" dirty="0" smtClean="0"/>
          </a:p>
          <a:p>
            <a:r>
              <a:rPr lang="pl-PL" sz="1800" dirty="0" smtClean="0"/>
              <a:t>Wyjaśnienia o charakterze ogólnym publikowane są na stronie internetowej </a:t>
            </a:r>
            <a:r>
              <a:rPr lang="pl-PL" sz="1800" dirty="0" smtClean="0"/>
              <a:t>IOK: </a:t>
            </a:r>
            <a:r>
              <a:rPr lang="pl-PL" sz="1800" u="sng" dirty="0" smtClean="0">
                <a:solidFill>
                  <a:srgbClr val="0070C0"/>
                </a:solidFill>
              </a:rPr>
              <a:t>http://rpo.wupdolnoslaski.praca.gov.pl/</a:t>
            </a:r>
            <a:r>
              <a:rPr lang="pl-PL" sz="1800" dirty="0" smtClean="0"/>
              <a:t>. </a:t>
            </a:r>
          </a:p>
          <a:p>
            <a:pPr marL="0" indent="0">
              <a:buNone/>
            </a:pPr>
            <a:endParaRPr lang="pl-PL" sz="1800" dirty="0" smtClean="0"/>
          </a:p>
          <a:p>
            <a:r>
              <a:rPr lang="pl-PL" sz="1800" dirty="0" smtClean="0"/>
              <a:t>Pytania indywidualne można kierować na adres: </a:t>
            </a:r>
            <a:r>
              <a:rPr lang="pl-PL" sz="1800" u="sng" dirty="0" smtClean="0">
                <a:hlinkClick r:id="rId3"/>
              </a:rPr>
              <a:t>promocja@dwup.pl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lub telefonicznie: 71 39 74 110 lub 71 39 74 111 lub nr infolinii 0 800 300 376.</a:t>
            </a:r>
          </a:p>
        </p:txBody>
      </p:sp>
    </p:spTree>
    <p:extLst>
      <p:ext uri="{BB962C8B-B14F-4D97-AF65-F5344CB8AC3E}">
        <p14:creationId xmlns:p14="http://schemas.microsoft.com/office/powerpoint/2010/main" val="6007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77890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Dziękujemy za uwagę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7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9.1 A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5"/>
            <a:ext cx="7886700" cy="4834393"/>
          </a:xfrm>
          <a:noFill/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wsparcie tworzenia i działalności środowiskowych instytucji aktywizujących osoby </a:t>
            </a:r>
            <a:r>
              <a:rPr lang="pl-PL" sz="2000" dirty="0" smtClean="0"/>
              <a:t>z niepełnosprawnościami, </a:t>
            </a:r>
            <a:r>
              <a:rPr lang="pl-PL" sz="2000" dirty="0"/>
              <a:t>w tym zaburzone </a:t>
            </a:r>
            <a:r>
              <a:rPr lang="pl-PL" sz="2000" dirty="0" smtClean="0"/>
              <a:t>psychicznie;</a:t>
            </a:r>
            <a:endParaRPr lang="pl-PL" sz="2000" dirty="0"/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wsparcie w zakresie przygotowania osób z niepełnosprawnością do uczestnictwa w warsztatach terapii zajęciowej lub podjęcia zatrudnienia realizowanego przez środowiskowe domy samopomocy;</a:t>
            </a:r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promocja i wsparcie wolontariatu w zakresie integracji osób zagrożonych ubóstwem lub wykluczeniem społecznym;</a:t>
            </a:r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organizacja i finansowanie treningów kompetencji i umiejętności społecznych, w tym kosztów zatrudnienia i działania osoby prowadzącej treningi;</a:t>
            </a:r>
            <a:endParaRPr lang="pl-PL" sz="2000" dirty="0" smtClean="0"/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kursy i szkolenia służące rozwijaniu umiejętności i kompetencji społecznych</a:t>
            </a:r>
            <a:r>
              <a:rPr lang="pl-PL" sz="2000" dirty="0" smtClean="0"/>
              <a:t>;</a:t>
            </a:r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kursy i szkolenia umożliwiające podniesienie kwalifikacji, kompetencji zawodowych lub umiejętności pożądanych na rynku </a:t>
            </a:r>
            <a:r>
              <a:rPr lang="pl-PL" sz="2000" dirty="0" smtClean="0"/>
              <a:t>pracy;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6493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9.1 A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4371" y="1683122"/>
            <a:ext cx="7886700" cy="4301300"/>
          </a:xfrm>
          <a:noFill/>
        </p:spPr>
        <p:txBody>
          <a:bodyPr/>
          <a:lstStyle/>
          <a:p>
            <a:pPr marL="457200" indent="-457200" algn="just">
              <a:buFont typeface="+mj-lt"/>
              <a:buAutoNum type="alphaLcParenR" startAt="11"/>
            </a:pPr>
            <a:r>
              <a:rPr lang="pl-PL" sz="2000" dirty="0"/>
              <a:t>staże, praktyki zawodowe, subsydiowane zatrudnienie i zajęcia reintegracji zawodowej u </a:t>
            </a:r>
            <a:r>
              <a:rPr lang="pl-PL" sz="2000" dirty="0" smtClean="0"/>
              <a:t>pracodawcy;</a:t>
            </a:r>
            <a:endParaRPr lang="pl-PL" sz="2000" dirty="0"/>
          </a:p>
          <a:p>
            <a:pPr marL="457200" indent="-457200" algn="just">
              <a:buFont typeface="+mj-lt"/>
              <a:buAutoNum type="alphaLcParenR" startAt="11"/>
            </a:pPr>
            <a:r>
              <a:rPr lang="pl-PL" sz="2000" dirty="0"/>
              <a:t>poradnictwo zawodowe, pośrednictwo </a:t>
            </a:r>
            <a:r>
              <a:rPr lang="pl-PL" sz="2000" dirty="0" smtClean="0"/>
              <a:t>pracy;</a:t>
            </a:r>
            <a:endParaRPr lang="pl-PL" sz="2000" dirty="0"/>
          </a:p>
          <a:p>
            <a:pPr marL="504000" indent="-504000">
              <a:buNone/>
            </a:pPr>
            <a:r>
              <a:rPr lang="pl-PL" sz="2000" dirty="0" smtClean="0"/>
              <a:t>ł</a:t>
            </a:r>
            <a:r>
              <a:rPr lang="pl-PL" sz="2000" dirty="0"/>
              <a:t>) </a:t>
            </a:r>
            <a:r>
              <a:rPr lang="pl-PL" sz="2000" dirty="0" smtClean="0"/>
              <a:t>     wyposażenie </a:t>
            </a:r>
            <a:r>
              <a:rPr lang="pl-PL" sz="2000" dirty="0"/>
              <a:t>lub doposażenie stanowiska pracy (wyłącznie w połączeniu z subsydiowaniem zatrudnienia) oraz specjalistyczne (wynikające z danej niepełnosprawności i indywidualnych potrzeb) wyposażenie lub doposażenie stanowiska pracy dla zatrudnionej osoby z niepełnosprawnością;</a:t>
            </a:r>
          </a:p>
          <a:p>
            <a:pPr marL="457200" indent="-457200">
              <a:buFont typeface="+mj-lt"/>
              <a:buAutoNum type="alphaLcParenR" startAt="13"/>
            </a:pPr>
            <a:r>
              <a:rPr lang="pl-PL" sz="2000" dirty="0"/>
              <a:t>zatrudnienie wspomagane obejmujące wsparcie osoby z niepełnosprawnością przez trenera pracy/ asystenta zawodowego u pracodawcy;</a:t>
            </a:r>
          </a:p>
          <a:p>
            <a:pPr marL="457200" indent="-457200">
              <a:buFont typeface="+mj-lt"/>
              <a:buAutoNum type="alphaLcParenR" startAt="13"/>
            </a:pPr>
            <a:r>
              <a:rPr lang="pl-PL" sz="2000" dirty="0"/>
              <a:t>skierowanie do pracy w Zakładzie Aktywności Zawodowej i sfinansowanie kosztów zatrudnienia w ZAZ</a:t>
            </a:r>
            <a:r>
              <a:rPr lang="pl-PL" sz="20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24449253"/>
      </p:ext>
    </p:extLst>
  </p:cSld>
  <p:clrMapOvr>
    <a:masterClrMapping/>
  </p:clrMapOvr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12123</TotalTime>
  <Words>3947</Words>
  <Application>Microsoft Office PowerPoint</Application>
  <PresentationFormat>Pokaz na ekranie (4:3)</PresentationFormat>
  <Paragraphs>629</Paragraphs>
  <Slides>79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79</vt:i4>
      </vt:variant>
    </vt:vector>
  </HeadingPairs>
  <TitlesOfParts>
    <vt:vector size="89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2_Programy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Przedmiot konkursu –  drugi typ operacji 9.1 A – c.d. </vt:lpstr>
      <vt:lpstr>Przedmiot konkursu –  drugi typ operacji 9.1 A – c.d. </vt:lpstr>
      <vt:lpstr>Przedmiot konkursu –  drugi typ operacji 9.1 A – c.d. </vt:lpstr>
      <vt:lpstr>Przedmiot konkursu –  drugi typ operacji 9.1 A – c.d. </vt:lpstr>
      <vt:lpstr>Prezentacja programu PowerPoint</vt:lpstr>
      <vt:lpstr>Prezentacja programu PowerPoint</vt:lpstr>
      <vt:lpstr>Prezentacja programu PowerPoint</vt:lpstr>
      <vt:lpstr>Uwaga!</vt:lpstr>
      <vt:lpstr>Świadczenia pieniężne i niepieniężne</vt:lpstr>
      <vt:lpstr>Kto może składać wnioski?</vt:lpstr>
      <vt:lpstr>WNIOSKODAWCA – jak to zapisać we wniosku w przypadku jednostek organizacyjnych jst?</vt:lpstr>
      <vt:lpstr>Grupa docelowa/ostateczni odbiorcy wsparcia</vt:lpstr>
      <vt:lpstr>Grupa docelowa/ostateczni odbiorcy wsparcia</vt:lpstr>
      <vt:lpstr>Grupa docelowa/ostateczni odbiorcy wsparcia</vt:lpstr>
      <vt:lpstr>Okres realizacji projektu</vt:lpstr>
      <vt:lpstr>Prezentacja programu PowerPoint</vt:lpstr>
      <vt:lpstr>SYSTEM OCENY WNIOSKÓW</vt:lpstr>
      <vt:lpstr>Prezentacja programu PowerPoint</vt:lpstr>
      <vt:lpstr>Prezentacja programu PowerPoint</vt:lpstr>
      <vt:lpstr>KRYTERIA FORMALNE OGÓLNE</vt:lpstr>
      <vt:lpstr>KRYTERIA FORMALNE OGÓLNE</vt:lpstr>
      <vt:lpstr>KRYTERIA FORMALNE OGÓLNE</vt:lpstr>
      <vt:lpstr>KRYTERIA FORMALNE OGÓLNE</vt:lpstr>
      <vt:lpstr>KRYTERIA FORMALNE OGÓLNE</vt:lpstr>
      <vt:lpstr>KRYTERIA FORMALNE OGÓLNE</vt:lpstr>
      <vt:lpstr>KRYTERIA FORMALNE SPECYFICZNE DLA NABORU</vt:lpstr>
      <vt:lpstr>KRYTERIA FORMALNE SPECYFICZNE DLA NABORU</vt:lpstr>
      <vt:lpstr>Prezentacja programu PowerPoint</vt:lpstr>
      <vt:lpstr>Kryterium biura projektu  </vt:lpstr>
      <vt:lpstr>2. Kryterium liczby wniosków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Prezentacja programu PowerPoint</vt:lpstr>
      <vt:lpstr>Prezentacja programu PowerPoint</vt:lpstr>
      <vt:lpstr>Prezentacja programu PowerPoint</vt:lpstr>
      <vt:lpstr> Lista wskaźników rezultatu </vt:lpstr>
      <vt:lpstr>Wskaźniki efektywności społecznej i zatrudnieniowej (rezultatu)</vt:lpstr>
      <vt:lpstr>Wskaźniki efektywności społecznej i zatrudnieniowej (rezultatu) – c.d.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480</cp:revision>
  <cp:lastPrinted>2015-05-07T12:58:34Z</cp:lastPrinted>
  <dcterms:created xsi:type="dcterms:W3CDTF">2015-03-25T10:25:25Z</dcterms:created>
  <dcterms:modified xsi:type="dcterms:W3CDTF">2019-04-24T09:21:38Z</dcterms:modified>
</cp:coreProperties>
</file>