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52"/>
  </p:notesMasterIdLst>
  <p:handoutMasterIdLst>
    <p:handoutMasterId r:id="rId53"/>
  </p:handoutMasterIdLst>
  <p:sldIdLst>
    <p:sldId id="257" r:id="rId11"/>
    <p:sldId id="534" r:id="rId12"/>
    <p:sldId id="658" r:id="rId13"/>
    <p:sldId id="536" r:id="rId14"/>
    <p:sldId id="597" r:id="rId15"/>
    <p:sldId id="705" r:id="rId16"/>
    <p:sldId id="441" r:id="rId17"/>
    <p:sldId id="628" r:id="rId18"/>
    <p:sldId id="739" r:id="rId19"/>
    <p:sldId id="713" r:id="rId20"/>
    <p:sldId id="714" r:id="rId21"/>
    <p:sldId id="769" r:id="rId22"/>
    <p:sldId id="716" r:id="rId23"/>
    <p:sldId id="770" r:id="rId24"/>
    <p:sldId id="748" r:id="rId25"/>
    <p:sldId id="763" r:id="rId26"/>
    <p:sldId id="764" r:id="rId27"/>
    <p:sldId id="357" r:id="rId28"/>
    <p:sldId id="720" r:id="rId29"/>
    <p:sldId id="722" r:id="rId30"/>
    <p:sldId id="765" r:id="rId31"/>
    <p:sldId id="723" r:id="rId32"/>
    <p:sldId id="726" r:id="rId33"/>
    <p:sldId id="766" r:id="rId34"/>
    <p:sldId id="767" r:id="rId35"/>
    <p:sldId id="768" r:id="rId36"/>
    <p:sldId id="366" r:id="rId37"/>
    <p:sldId id="638" r:id="rId38"/>
    <p:sldId id="543" r:id="rId39"/>
    <p:sldId id="750" r:id="rId40"/>
    <p:sldId id="749" r:id="rId41"/>
    <p:sldId id="773" r:id="rId42"/>
    <p:sldId id="774" r:id="rId43"/>
    <p:sldId id="775" r:id="rId44"/>
    <p:sldId id="656" r:id="rId45"/>
    <p:sldId id="733" r:id="rId46"/>
    <p:sldId id="755" r:id="rId47"/>
    <p:sldId id="758" r:id="rId48"/>
    <p:sldId id="771" r:id="rId49"/>
    <p:sldId id="772" r:id="rId50"/>
    <p:sldId id="669" r:id="rId51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548235"/>
    <a:srgbClr val="FF9900"/>
    <a:srgbClr val="FFB900"/>
    <a:srgbClr val="FFB800"/>
    <a:srgbClr val="FBBA00"/>
    <a:srgbClr val="1070A0"/>
    <a:srgbClr val="008000"/>
    <a:srgbClr val="0033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46" autoAdjust="0"/>
  </p:normalViewPr>
  <p:slideViewPr>
    <p:cSldViewPr snapToGrid="0">
      <p:cViewPr>
        <p:scale>
          <a:sx n="120" d="100"/>
          <a:sy n="120" d="100"/>
        </p:scale>
        <p:origin x="-155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2019-04-04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2019-04-04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238510" y="4800600"/>
            <a:ext cx="8791190" cy="1543079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Konkurs nr RPDS.09.04.00-IP.02-02-342/19</a:t>
            </a:r>
          </a:p>
          <a:p>
            <a:pPr algn="r"/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na usługi wsparcia ekonomii społecznej i przedsiębiorstw </a:t>
            </a:r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społecznych</a:t>
            </a:r>
          </a:p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Działanie 9.4 RPO WD 2019-2020</a:t>
            </a:r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28610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14 marca 2019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3879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JAK SPEŁNIĆ KRYTERIUM?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1"/>
                </a:solidFill>
              </a:rPr>
              <a:t>Do wniosku należy dołączyć dokument potwierdzający </a:t>
            </a:r>
            <a:r>
              <a:rPr lang="pl-PL" sz="1700" dirty="0">
                <a:solidFill>
                  <a:schemeClr val="tx1"/>
                </a:solidFill>
              </a:rPr>
              <a:t>prawidłowość dokonania wyboru partnerów do </a:t>
            </a:r>
            <a:r>
              <a:rPr lang="pl-PL" sz="1700" dirty="0" smtClean="0">
                <a:solidFill>
                  <a:schemeClr val="tx1"/>
                </a:solidFill>
              </a:rPr>
              <a:t>projektu, np. list intencyjny, oświadczenie. Taki dokument powinien </a:t>
            </a:r>
            <a:r>
              <a:rPr lang="pl-PL" sz="1700" dirty="0">
                <a:solidFill>
                  <a:schemeClr val="tx1"/>
                </a:solidFill>
              </a:rPr>
              <a:t>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datę sporządzenia/ podpisania </a:t>
            </a:r>
            <a:r>
              <a:rPr lang="pl-PL" sz="1700" dirty="0" smtClean="0">
                <a:solidFill>
                  <a:schemeClr val="tx1"/>
                </a:solidFill>
              </a:rPr>
              <a:t>dokumentu (wcześniejszą niż data złożenia wniosku);</a:t>
            </a:r>
            <a:endParaRPr lang="pl-PL" sz="1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wskazanie 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tytuł 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oświadczenie 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podpisy wszystkich stron partnerstwa</a:t>
            </a:r>
            <a:r>
              <a:rPr lang="pl-PL" sz="17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pl-PL" sz="17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pl-PL" sz="1700" b="1" dirty="0" smtClean="0">
                <a:solidFill>
                  <a:srgbClr val="0070C0"/>
                </a:solidFill>
              </a:rPr>
              <a:t>Planujemy utworzenie wzoru listu intencyjnego, który będzie załącznikiem </a:t>
            </a:r>
            <a:br>
              <a:rPr lang="pl-PL" sz="1700" b="1" dirty="0" smtClean="0">
                <a:solidFill>
                  <a:srgbClr val="0070C0"/>
                </a:solidFill>
              </a:rPr>
            </a:br>
            <a:r>
              <a:rPr lang="pl-PL" sz="1700" b="1" dirty="0" smtClean="0">
                <a:solidFill>
                  <a:srgbClr val="0070C0"/>
                </a:solidFill>
              </a:rPr>
              <a:t>do Regulaminu konkursu.</a:t>
            </a:r>
            <a:endParaRPr lang="pl-PL" sz="17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036621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500" b="1" dirty="0" smtClean="0">
                <a:solidFill>
                  <a:schemeClr val="tx1"/>
                </a:solidFill>
              </a:rPr>
              <a:t>JAK SPEŁNIĆ KRYTERIUM, </a:t>
            </a:r>
            <a:r>
              <a:rPr lang="pl-PL" sz="1500" b="1" dirty="0" smtClean="0">
                <a:solidFill>
                  <a:srgbClr val="0070C0"/>
                </a:solidFill>
              </a:rPr>
              <a:t>JEŚLI PODMIOTEM INICJUJĄCYM PARTNERSTWO JEST PODMIOT Z SEKTORA FINANSÓW PUBLICZNYCH</a:t>
            </a:r>
            <a:r>
              <a:rPr lang="pl-PL" sz="1500" b="1" dirty="0" smtClean="0">
                <a:solidFill>
                  <a:schemeClr val="tx1"/>
                </a:solidFill>
              </a:rPr>
              <a:t> W ROZUMIENIU PRZEPISÓW O FINANSACH PUBLICZNYCH I DOKONUJE ON WYBORU PARTNERÓW SPOŚRÓD PODMIOTÓW SPOZA SEKTORA FINANSÓW PUBLICZNYCH?</a:t>
            </a:r>
          </a:p>
          <a:p>
            <a:pPr marL="0" indent="0" algn="ctr">
              <a:buNone/>
            </a:pPr>
            <a:endParaRPr lang="pl-PL" sz="1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</a:rPr>
              <a:t>Do </a:t>
            </a:r>
            <a:r>
              <a:rPr lang="pl-PL" sz="1500" dirty="0">
                <a:solidFill>
                  <a:schemeClr val="tx1"/>
                </a:solidFill>
              </a:rPr>
              <a:t>wniosku należy dołączyć </a:t>
            </a:r>
            <a:r>
              <a:rPr lang="pl-PL" sz="1500" dirty="0" smtClean="0">
                <a:solidFill>
                  <a:schemeClr val="tx1"/>
                </a:solidFill>
              </a:rPr>
              <a:t>co </a:t>
            </a:r>
            <a:r>
              <a:rPr lang="pl-PL" sz="1500" dirty="0">
                <a:solidFill>
                  <a:schemeClr val="tx1"/>
                </a:solidFill>
              </a:rPr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informacji o podmiotach wybranych do pełnienia funkcji partnera ze strony internetowej Wnioskodawcy lub wskazanie we wniosku 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skan potwierdzonej za zgodność z oryginałem wybranej oferty</a:t>
            </a:r>
            <a:r>
              <a:rPr lang="pl-PL" sz="1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598543"/>
            <a:ext cx="7747462" cy="586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556"/>
            <a:ext cx="4598958" cy="443320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/>
              <a:t>Niepodleganie wykluczeniu z możliwości otrzymania dofinansowania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3 </a:t>
            </a:r>
          </a:p>
          <a:p>
            <a:pPr marL="0" indent="0">
              <a:buNone/>
            </a:pPr>
            <a:r>
              <a:rPr lang="pl-PL" sz="1800" dirty="0"/>
              <a:t>Zgodność z przepisami art. 65 ust. 6 i art. 125 ust. 3 lit. e) i f) Rozporządzenia Parlamentu Europejskiego i Rady (UE) nr 1303/2013 z dnia 17 grudnia 2013 r</a:t>
            </a:r>
            <a:r>
              <a:rPr lang="pl-PL" sz="1800" dirty="0" smtClean="0"/>
              <a:t>. </a:t>
            </a:r>
            <a:endParaRPr lang="pl-PL" sz="18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/>
              <a:t>Kryterium formalne nr 4</a:t>
            </a:r>
          </a:p>
          <a:p>
            <a:pPr marL="0" indent="0">
              <a:buNone/>
            </a:pPr>
            <a:r>
              <a:rPr lang="pl-PL" sz="1800" dirty="0" smtClean="0"/>
              <a:t>Zakaz podwójnego finansowania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2079585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626625" y="4134264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Weryfikowane na podstawie oświadczeń  - brak możliwości poprawy/uzupełnienie wniosku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5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222769"/>
            <a:ext cx="7747462" cy="2634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 projekcie, w którym </a:t>
            </a:r>
            <a:r>
              <a:rPr lang="pl-PL" sz="1600" b="1" dirty="0">
                <a:solidFill>
                  <a:schemeClr val="tx1"/>
                </a:solidFill>
              </a:rPr>
              <a:t>wartość wkładu publicznego (środków publicznych)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nie </a:t>
            </a:r>
            <a:r>
              <a:rPr lang="pl-PL" sz="1600" b="1" dirty="0">
                <a:solidFill>
                  <a:schemeClr val="tx1"/>
                </a:solidFill>
              </a:rPr>
              <a:t>przekracza </a:t>
            </a:r>
            <a:r>
              <a:rPr lang="pl-PL" b="1" dirty="0">
                <a:solidFill>
                  <a:schemeClr val="tx1"/>
                </a:solidFill>
              </a:rPr>
              <a:t>100 000 EUR </a:t>
            </a:r>
            <a:r>
              <a:rPr lang="pl-PL" sz="1600" dirty="0">
                <a:solidFill>
                  <a:schemeClr val="tx1"/>
                </a:solidFill>
              </a:rPr>
              <a:t>zastosowano kwoty ryczałtowe, o których mowa w Wytycznych w zakresie kwalifikowalności wydatków w ramach Europejskiego Funduszu Rozwoju Regionalnego, Europejskiego Funduszu Społecznego oraz Funduszu Spójności na lata 2014-2020. W </a:t>
            </a:r>
            <a:r>
              <a:rPr lang="pl-PL" sz="1600" dirty="0" smtClean="0">
                <a:solidFill>
                  <a:schemeClr val="tx1"/>
                </a:solidFill>
              </a:rPr>
              <a:t>konkursie nie przewiduje się stosowania uproszczonych metod rozliczania wydatków w postaci kwot ryczałtowych.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228705"/>
            <a:ext cx="7747462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37860"/>
            <a:ext cx="4718957" cy="438124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6</a:t>
            </a:r>
            <a:br>
              <a:rPr lang="pl-PL" sz="1800" b="1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niezalegania z należnościami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7 </a:t>
            </a:r>
            <a:br>
              <a:rPr lang="pl-PL" sz="1800" b="1" dirty="0" smtClean="0"/>
            </a:br>
            <a:r>
              <a:rPr lang="pl-PL" sz="1800" dirty="0" smtClean="0"/>
              <a:t>Pomoc de </a:t>
            </a:r>
            <a:r>
              <a:rPr lang="pl-PL" sz="1800" dirty="0" err="1" smtClean="0"/>
              <a:t>minimis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8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Kryterium potencjału finansowego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400" dirty="0" smtClean="0"/>
              <a:t>Czy Wnioskodawca </a:t>
            </a:r>
            <a:r>
              <a:rPr lang="pl-PL" sz="1400" dirty="0"/>
              <a:t>oraz partnerzy (o ile dotyczy), ponoszący wydatki w danym projekcie ze środków europejskich, posiadają łączny obrót za ostatni zatwierdzony rok obrotowy zgodnie z ustawą o rachunkowości z dnia 29 września 1994 r. (jeśli dotyczy) lub za ostatni zamknięty i zatwierdzony rok kalendarzowy równy lub wyższy od średnich rocznych wydatków w ocenianym </a:t>
            </a:r>
            <a:r>
              <a:rPr lang="pl-PL" sz="1400" dirty="0" smtClean="0"/>
              <a:t>projekcie?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22767" y="1873477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22767" y="3832613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w zakresie kryterium formalnego nr 8.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4686300" cy="469965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formalne specyficzne dla naboru nr 1</a:t>
            </a:r>
            <a:br>
              <a:rPr lang="pl-PL" sz="1800" b="1" dirty="0" smtClean="0"/>
            </a:br>
            <a:r>
              <a:rPr lang="pl-PL" sz="1800" dirty="0"/>
              <a:t>Wkład własny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zapewnił wkład własny w wysokości co najmniej 5% wartości projektu pomniejszonej o środki przekazywane przez beneficjentów na tworzenie miejsc pracy w ekonomii </a:t>
            </a:r>
            <a:r>
              <a:rPr lang="pl-PL" sz="1600" dirty="0" smtClean="0"/>
              <a:t>społecznej?</a:t>
            </a:r>
            <a:endParaRPr lang="pl-PL" sz="1600" dirty="0"/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2</a:t>
            </a:r>
            <a:br>
              <a:rPr lang="pl-PL" sz="1800" b="1" dirty="0" smtClean="0"/>
            </a:br>
            <a:r>
              <a:rPr lang="pl-PL" sz="1800" dirty="0"/>
              <a:t>Minimalna wartość projektu i maksymalna wartość </a:t>
            </a:r>
            <a:r>
              <a:rPr lang="pl-PL" sz="1800" dirty="0" smtClean="0"/>
              <a:t>dofinansowania</a:t>
            </a:r>
          </a:p>
          <a:p>
            <a:pPr marL="0" indent="0">
              <a:buNone/>
            </a:pPr>
            <a:r>
              <a:rPr lang="pl-PL" sz="1600" dirty="0"/>
              <a:t>Czy wartość projektu wynosi co najmniej 50 000 PLN oraz czy wartość dofinansowania ze środków Unii Europejskiej w projekcie nie przekracza wyrażonej w złotych kwoty 1 487 500 euro, obliczonej przy zastosowaniu kursu euro obowiązującego na dzień ogłoszenia konkursu?</a:t>
            </a:r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661560" y="4412424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661560" y="1750721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w zakresie kryterium 1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993" y="2019553"/>
            <a:ext cx="4686300" cy="306679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Kwalifikowalność </a:t>
            </a:r>
            <a:r>
              <a:rPr lang="pl-PL" sz="1800" dirty="0" smtClean="0"/>
              <a:t>Wnioskodawcy/Beneficjenta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jest uprawniony do ubiegania się o wsparcie w ramach ogłoszonego </a:t>
            </a:r>
            <a:r>
              <a:rPr lang="pl-PL" sz="1600" dirty="0" smtClean="0"/>
              <a:t>konkursu? </a:t>
            </a:r>
          </a:p>
          <a:p>
            <a:pPr marL="0" indent="0">
              <a:buNone/>
            </a:pPr>
            <a:r>
              <a:rPr lang="pl-PL" sz="1600" dirty="0" smtClean="0"/>
              <a:t>Wnioskodawcą/Beneficjentem </a:t>
            </a:r>
            <a:r>
              <a:rPr lang="pl-PL" sz="1600" dirty="0"/>
              <a:t>może być podmiot (OWES), który posiada/ubiega się o akredytację ministra właściwego do spraw zabezpieczenia społecznego dla wszystkich typów usług wsparcia ekonomii społecznej (usług animacyjnych, inkubacyjnych i biznesowych).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503024" y="2377441"/>
            <a:ext cx="3012325" cy="18953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5364" y="1658959"/>
            <a:ext cx="8044791" cy="4423434"/>
          </a:xfrm>
        </p:spPr>
        <p:txBody>
          <a:bodyPr/>
          <a:lstStyle/>
          <a:p>
            <a:r>
              <a:rPr lang="pl-PL" dirty="0" smtClean="0"/>
              <a:t>subregion wałbrzyski </a:t>
            </a:r>
          </a:p>
          <a:p>
            <a:pPr marL="0" indent="0">
              <a:buNone/>
            </a:pPr>
            <a:r>
              <a:rPr lang="pl-PL" dirty="0" smtClean="0"/>
              <a:t>	1 </a:t>
            </a:r>
            <a:r>
              <a:rPr lang="pl-PL" dirty="0"/>
              <a:t>487 500 </a:t>
            </a:r>
            <a:r>
              <a:rPr lang="pl-PL" dirty="0" smtClean="0"/>
              <a:t>EUR = 6 </a:t>
            </a:r>
            <a:r>
              <a:rPr lang="pl-PL" dirty="0"/>
              <a:t>382 118,75 </a:t>
            </a:r>
            <a:r>
              <a:rPr lang="pl-PL" dirty="0" smtClean="0"/>
              <a:t>PLN</a:t>
            </a:r>
            <a:endParaRPr lang="pl-PL" dirty="0"/>
          </a:p>
          <a:p>
            <a:r>
              <a:rPr lang="pl-PL" dirty="0" smtClean="0"/>
              <a:t>subregion wrocławski </a:t>
            </a:r>
            <a:r>
              <a:rPr lang="pl-PL" dirty="0"/>
              <a:t>i m. Wrocław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1 </a:t>
            </a:r>
            <a:r>
              <a:rPr lang="pl-PL" dirty="0"/>
              <a:t>487 500 </a:t>
            </a:r>
            <a:r>
              <a:rPr lang="pl-PL" dirty="0" smtClean="0"/>
              <a:t>EUR = 6 </a:t>
            </a:r>
            <a:r>
              <a:rPr lang="pl-PL" dirty="0"/>
              <a:t>382 118,75 </a:t>
            </a:r>
            <a:r>
              <a:rPr lang="pl-PL" dirty="0" smtClean="0"/>
              <a:t>PLN</a:t>
            </a:r>
            <a:endParaRPr lang="pl-PL" dirty="0"/>
          </a:p>
          <a:p>
            <a:r>
              <a:rPr lang="pl-PL" dirty="0" smtClean="0"/>
              <a:t>subregion jeleniogórski</a:t>
            </a:r>
          </a:p>
          <a:p>
            <a:pPr marL="0" indent="0">
              <a:buNone/>
            </a:pPr>
            <a:r>
              <a:rPr lang="pl-PL" dirty="0" smtClean="0"/>
              <a:t>	1 </a:t>
            </a:r>
            <a:r>
              <a:rPr lang="pl-PL" dirty="0"/>
              <a:t>487 500 </a:t>
            </a:r>
            <a:r>
              <a:rPr lang="pl-PL" dirty="0" smtClean="0"/>
              <a:t>EUR = </a:t>
            </a:r>
            <a:r>
              <a:rPr lang="pl-PL" dirty="0"/>
              <a:t>6 382 118,75 </a:t>
            </a:r>
            <a:r>
              <a:rPr lang="pl-PL" dirty="0" smtClean="0"/>
              <a:t>PLN</a:t>
            </a:r>
            <a:endParaRPr lang="pl-PL" dirty="0"/>
          </a:p>
          <a:p>
            <a:r>
              <a:rPr lang="pl-PL" dirty="0" smtClean="0"/>
              <a:t>subregion legnicko-głogowski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1 </a:t>
            </a:r>
            <a:r>
              <a:rPr lang="pl-PL" dirty="0"/>
              <a:t>487 500 </a:t>
            </a:r>
            <a:r>
              <a:rPr lang="pl-PL" dirty="0" smtClean="0"/>
              <a:t>EUR = 6 </a:t>
            </a:r>
            <a:r>
              <a:rPr lang="pl-PL" dirty="0"/>
              <a:t>382 118,75 </a:t>
            </a:r>
            <a:r>
              <a:rPr lang="pl-PL" dirty="0" smtClean="0"/>
              <a:t>PLN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sz="3200" b="1" dirty="0" smtClean="0"/>
          </a:p>
          <a:p>
            <a:pPr algn="ctr">
              <a:buNone/>
            </a:pPr>
            <a:r>
              <a:rPr lang="pl-PL" sz="3200" b="1" dirty="0"/>
              <a:t>9</a:t>
            </a:r>
            <a:r>
              <a:rPr lang="pl-PL" sz="3200" b="1" dirty="0" smtClean="0"/>
              <a:t> kryteriów dostępu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</a:t>
            </a:r>
            <a:r>
              <a:rPr lang="pl-PL" sz="2200" b="1" dirty="0" smtClean="0"/>
              <a:t> </a:t>
            </a:r>
            <a:r>
              <a:rPr lang="pl-PL" sz="1800" b="1" dirty="0" smtClean="0"/>
              <a:t>DOSTĘPU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05202"/>
            <a:ext cx="7808768" cy="415264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dostępu </a:t>
            </a:r>
            <a:r>
              <a:rPr lang="pl-PL" sz="1800" b="1" dirty="0"/>
              <a:t>nr </a:t>
            </a:r>
            <a:r>
              <a:rPr lang="pl-PL" sz="1800" b="1" dirty="0" smtClean="0"/>
              <a:t>1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Wnioskodawca złożył maksymalnie dwa wnioski o dofinansowanie w ramach konkursu, w tym maksymalnie jeden wniosek o dofinansowanie w ramach jednego </a:t>
            </a:r>
            <a:r>
              <a:rPr lang="pl-PL" sz="1800" smtClean="0"/>
              <a:t>subregionu?</a:t>
            </a: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1700" dirty="0" smtClean="0"/>
              <a:t>Kryterium </a:t>
            </a:r>
            <a:r>
              <a:rPr lang="pl-PL" sz="1700" dirty="0"/>
              <a:t>jest wynikiem przyjęcia rozwiązania polegającego na wyłonieniu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do </a:t>
            </a:r>
            <a:r>
              <a:rPr lang="pl-PL" sz="1700" dirty="0"/>
              <a:t>dofinansowania wyłącznie jednego projektu realizowanego na terenie jednego subregionu. Oznacza to, że wnioskodawca nie może złożyć więcej niż 1 wniosku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o </a:t>
            </a:r>
            <a:r>
              <a:rPr lang="pl-PL" sz="1700" dirty="0"/>
              <a:t>dofinansowanie na realizację projektu w ramach jednego subregionu. Kryterium zostanie zweryfikowane na podstawie rejestru prowadzonego przez Instytucję Organizującą Konkurs (IOK). W przypadku złożenia więcej niż dwóch wniosków przez jednego wnioskodawcę lub więcej niż 1 wniosku w ramach jednego subregionu IOK odrzuca wszystkie złożone w odpowiedzi na konkurs wnioski, w związku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z </a:t>
            </a:r>
            <a:r>
              <a:rPr lang="pl-PL" sz="1700" dirty="0"/>
              <a:t>niespełnieniem przez wnioskodawcę kryterium dostępu. W przypadku wycofania jednego lub dwóch wniosków o dofinansowanie Wnioskodawca ma prawo złożyć kolejny wniosek/kolejne wnioski</a:t>
            </a:r>
            <a:r>
              <a:rPr lang="pl-PL" sz="1700" dirty="0" smtClean="0"/>
              <a:t>.</a:t>
            </a:r>
            <a:endParaRPr lang="pl-PL" sz="17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28650" y="5720345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Niespełnienie kryterium oznacza odrzucenie projektu.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0888" y="2305873"/>
            <a:ext cx="6939099" cy="22906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na OWES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69725"/>
            <a:ext cx="7886700" cy="41717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2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obszar realizacji projektu jest zawężony do jednego z subregionów (podregionów) Dolnego Śląska, rozumianego zgodnie z klasyfikacją NTS 3,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subregionu: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1800" dirty="0"/>
              <a:t>•	wałbrzyskiego;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1800" dirty="0"/>
              <a:t>•	wrocławskiego i m. Wrocław;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1800" dirty="0"/>
              <a:t>•	jeleniogórskiego;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1800" dirty="0"/>
              <a:t>•	legnicko- głogowskiego?</a:t>
            </a:r>
          </a:p>
          <a:p>
            <a:pPr marL="0" indent="0">
              <a:buNone/>
            </a:pPr>
            <a:r>
              <a:rPr lang="pl-PL" sz="1700" dirty="0"/>
              <a:t>Wprowadzenie systemu wsparcia w postaci tzw. pul (pule rozumiane jako wyodrębnione z dostępnych na konkurs środków kwoty dla poszczególnych subregionów) pozwoli uniknąć sytuacji, gdy na terenie jednego subregionu funkcjonuje więcej niż jeden OWES. Spośród złożonych wniosków zostanie wyłoniony jeden wnioskodawca na jeden </a:t>
            </a:r>
            <a:r>
              <a:rPr lang="pl-PL" sz="1700" dirty="0" smtClean="0"/>
              <a:t>subregion. </a:t>
            </a:r>
            <a:br>
              <a:rPr lang="pl-PL" sz="1700" dirty="0" smtClean="0"/>
            </a:br>
            <a:r>
              <a:rPr lang="pl-PL" sz="1700" dirty="0" smtClean="0"/>
              <a:t>Kryterium </a:t>
            </a:r>
            <a:r>
              <a:rPr lang="pl-PL" sz="1700" dirty="0"/>
              <a:t>zostanie zweryfikowane na podstawie treści wniosku o dofinansowanie projektu</a:t>
            </a:r>
            <a:r>
              <a:rPr lang="pl-PL" sz="17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720345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Niespełnienie kryterium oznacza odrzucenie projektu.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115784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3</a:t>
            </a:r>
            <a:endParaRPr lang="pl-PL" sz="1200" dirty="0"/>
          </a:p>
          <a:p>
            <a:pPr marL="0" indent="0">
              <a:buNone/>
            </a:pPr>
            <a:r>
              <a:rPr lang="pl-PL" sz="1800" dirty="0"/>
              <a:t>Czy Wnioskodawca (lider) w okresie realizacji projektu posiada siedzibę lub będzie prowadził biuro </a:t>
            </a:r>
            <a:r>
              <a:rPr lang="pl-PL" sz="1800" dirty="0" smtClean="0"/>
              <a:t>projektu na </a:t>
            </a:r>
            <a:r>
              <a:rPr lang="pl-PL" sz="1800" dirty="0"/>
              <a:t>terenie województwa dolnośląskiego?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2.8 lub w przypadku braku posiadania przez Wnioskodawcę (lidera) siedziby na terenie województwa dolnośląskiego –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podstawie oświadczenia Wnioskodawcy zamieszczonego we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 w części Potencjał i doświadczenie Wnioskodawcy/partnerów oraz sposób zarządzania projektem.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28650" y="5228706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464381"/>
            <a:ext cx="8041821" cy="420979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4</a:t>
            </a:r>
            <a:endParaRPr lang="pl-PL" sz="1800" dirty="0" smtClean="0"/>
          </a:p>
          <a:p>
            <a:pPr marL="0" indent="0">
              <a:buNone/>
            </a:pPr>
            <a:r>
              <a:rPr lang="pl-PL" sz="1750" dirty="0" smtClean="0"/>
              <a:t>Czy </a:t>
            </a:r>
            <a:r>
              <a:rPr lang="pl-PL" sz="1750" dirty="0"/>
              <a:t>Wnioskodawca (OWES) przewidział w projekcie osiągnięcie wszystkich niżej wymienionych wskaźników efektywnościowych stosowanych w ramach akredytacji ministra właściwego do spraw zabezpieczenia społecznego: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liczba </a:t>
            </a:r>
            <a:r>
              <a:rPr lang="pl-PL" sz="1750" dirty="0"/>
              <a:t>grup inicjatywnych, które w wyniku działalności OWES  wypracowały założenia </a:t>
            </a:r>
            <a:r>
              <a:rPr lang="pl-PL" sz="1750" dirty="0" smtClean="0"/>
              <a:t/>
            </a:r>
            <a:br>
              <a:rPr lang="pl-PL" sz="1750" dirty="0" smtClean="0"/>
            </a:br>
            <a:r>
              <a:rPr lang="pl-PL" sz="1750" dirty="0" smtClean="0"/>
              <a:t>co </a:t>
            </a:r>
            <a:r>
              <a:rPr lang="pl-PL" sz="1750" dirty="0"/>
              <a:t>do utworzenia podmiotu ekonomii społecznej – </a:t>
            </a:r>
            <a:r>
              <a:rPr lang="pl-PL" sz="1750" b="1" dirty="0"/>
              <a:t>wartość docelowa: 45</a:t>
            </a:r>
            <a:r>
              <a:rPr lang="pl-PL" sz="1750" dirty="0"/>
              <a:t>;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liczba </a:t>
            </a:r>
            <a:r>
              <a:rPr lang="pl-PL" sz="1750" dirty="0"/>
              <a:t>środowisk, które w wyniku działalności OWES przystąpiły do wspólnej realizacji przedsięwzięcia mającego na celu rozwój ekonomii społecznej - </a:t>
            </a:r>
            <a:r>
              <a:rPr lang="pl-PL" sz="1750" b="1" dirty="0"/>
              <a:t>wartość docelowa: 40</a:t>
            </a:r>
            <a:r>
              <a:rPr lang="pl-PL" sz="1750" dirty="0"/>
              <a:t>;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liczba </a:t>
            </a:r>
            <a:r>
              <a:rPr lang="pl-PL" sz="1750" dirty="0"/>
              <a:t>miejsc pracy utworzonych w wyniku działalności OWES dla osób wskazanych </a:t>
            </a:r>
            <a:r>
              <a:rPr lang="pl-PL" sz="1750" dirty="0" smtClean="0"/>
              <a:t/>
            </a:r>
            <a:br>
              <a:rPr lang="pl-PL" sz="1750" dirty="0" smtClean="0"/>
            </a:br>
            <a:r>
              <a:rPr lang="pl-PL" sz="1750" dirty="0" smtClean="0"/>
              <a:t>w </a:t>
            </a:r>
            <a:r>
              <a:rPr lang="pl-PL" sz="1750" dirty="0"/>
              <a:t>definicji przedsiębiorstwa społecznego - </a:t>
            </a:r>
            <a:r>
              <a:rPr lang="pl-PL" sz="1750" b="1" dirty="0"/>
              <a:t>wartość docelowa: 76</a:t>
            </a:r>
            <a:r>
              <a:rPr lang="pl-PL" sz="1750" dirty="0"/>
              <a:t>;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liczba </a:t>
            </a:r>
            <a:r>
              <a:rPr lang="pl-PL" sz="1750" dirty="0"/>
              <a:t>organizacji pozarządowych prowadzących działalność odpłatną pożytku publicznego lub działalność gospodarczą utworzonych w wyniku działalności OWES - </a:t>
            </a:r>
            <a:r>
              <a:rPr lang="pl-PL" sz="1750" b="1" dirty="0"/>
              <a:t>wartość docelowa: 17</a:t>
            </a:r>
            <a:r>
              <a:rPr lang="pl-PL" sz="1750" dirty="0"/>
              <a:t>;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procent </a:t>
            </a:r>
            <a:r>
              <a:rPr lang="pl-PL" sz="1750" dirty="0"/>
              <a:t>wzrostu obrotów przedsiębiorstw społecznych objętych wsparciem - </a:t>
            </a:r>
            <a:r>
              <a:rPr lang="pl-PL" sz="1750" b="1" dirty="0"/>
              <a:t>wartość docelowa: 3%</a:t>
            </a:r>
            <a:r>
              <a:rPr lang="pl-PL" sz="1750" dirty="0"/>
              <a:t>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747657"/>
            <a:ext cx="7886700" cy="7117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86700" cy="3690845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5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zakłada, że pierwszeństwo udziału w projekcie będą miały następujące grupy </a:t>
            </a:r>
            <a:r>
              <a:rPr lang="pl-PL" sz="1800" dirty="0" smtClean="0"/>
              <a:t>docelowe</a:t>
            </a:r>
            <a:r>
              <a:rPr lang="pl-PL" sz="1800" dirty="0"/>
              <a:t>:      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osoby </a:t>
            </a:r>
            <a:r>
              <a:rPr lang="pl-PL" sz="1700" dirty="0"/>
              <a:t>zagrożone ubóstwem lub wykluczeniem społecznym oraz środowiska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lub </a:t>
            </a:r>
            <a:r>
              <a:rPr lang="pl-PL" sz="1700" dirty="0"/>
              <a:t>lokalne społeczności zagrożone ubóstwem lub wykluczeniem społecznym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związku z rewitalizacją obszarów zdegradowanych;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osoby </a:t>
            </a:r>
            <a:r>
              <a:rPr lang="pl-PL" sz="1700" dirty="0"/>
              <a:t>o znacznym lub umiarkowanym stopniu niepełnosprawności oraz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z </a:t>
            </a:r>
            <a:r>
              <a:rPr lang="pl-PL" sz="1700" dirty="0"/>
              <a:t>niepełnosprawnościami sprzężonymi, z niepełnosprawnością intelektualną oraz osoby z zaburzeniami psychicznymi;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osoby  </a:t>
            </a:r>
            <a:r>
              <a:rPr lang="pl-PL" sz="1700" dirty="0"/>
              <a:t>zagrożone ubóstwem lub wykluczeniem społecznym doświadczające wielokrotnego wykluczenia społecznego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osoby </a:t>
            </a:r>
            <a:r>
              <a:rPr lang="pl-PL" sz="1700" dirty="0"/>
              <a:t>zagrożone ubóstwem lub wykluczeniem społecznym, które skorzystały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z projektów w ramach PI 9i, a których ścieżka reintegracji wymaga dalszego wsparcia w ramach PI 9v.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470071"/>
            <a:ext cx="7886700" cy="7117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458" y="1439886"/>
            <a:ext cx="7886700" cy="442207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6</a:t>
            </a:r>
            <a:endParaRPr lang="pl-PL" sz="1800" dirty="0" smtClean="0"/>
          </a:p>
          <a:p>
            <a:pPr marL="0" indent="0">
              <a:buNone/>
            </a:pPr>
            <a:r>
              <a:rPr lang="pl-PL" sz="1750" dirty="0" smtClean="0"/>
              <a:t>Czy </a:t>
            </a:r>
            <a:r>
              <a:rPr lang="pl-PL" sz="1750" dirty="0"/>
              <a:t>Wnioskodawca lub partnerzy w przypadku projektu realizowanego </a:t>
            </a:r>
            <a:r>
              <a:rPr lang="pl-PL" sz="1750" dirty="0" smtClean="0"/>
              <a:t/>
            </a:r>
            <a:br>
              <a:rPr lang="pl-PL" sz="1750" dirty="0" smtClean="0"/>
            </a:br>
            <a:r>
              <a:rPr lang="pl-PL" sz="1750" dirty="0" smtClean="0"/>
              <a:t>w </a:t>
            </a:r>
            <a:r>
              <a:rPr lang="pl-PL" sz="1750" dirty="0"/>
              <a:t>partnerstwie, posiadają doświadczenie w realizacji przedsięwzięć, </a:t>
            </a:r>
            <a:r>
              <a:rPr lang="pl-PL" sz="1750" dirty="0" smtClean="0"/>
              <a:t/>
            </a:r>
            <a:br>
              <a:rPr lang="pl-PL" sz="1750" dirty="0" smtClean="0"/>
            </a:br>
            <a:r>
              <a:rPr lang="pl-PL" sz="1750" dirty="0" smtClean="0"/>
              <a:t>w </a:t>
            </a:r>
            <a:r>
              <a:rPr lang="pl-PL" sz="1750" dirty="0"/>
              <a:t>tym przedsięwzięć finansowanych ze środków innych niż środki funduszu UE: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w </a:t>
            </a:r>
            <a:r>
              <a:rPr lang="pl-PL" sz="1750" dirty="0"/>
              <a:t>obszarze, w którym udzielane będzie wsparcie przewidziane w ramach projektu oraz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na </a:t>
            </a:r>
            <a:r>
              <a:rPr lang="pl-PL" sz="1750" dirty="0"/>
              <a:t>rzecz grupy docelowej, do której kierowane będzie wsparcie przewidziane </a:t>
            </a:r>
            <a:r>
              <a:rPr lang="pl-PL" sz="1750" dirty="0" smtClean="0"/>
              <a:t/>
            </a:r>
            <a:br>
              <a:rPr lang="pl-PL" sz="1750" dirty="0" smtClean="0"/>
            </a:br>
            <a:r>
              <a:rPr lang="pl-PL" sz="1750" dirty="0" smtClean="0"/>
              <a:t>w </a:t>
            </a:r>
            <a:r>
              <a:rPr lang="pl-PL" sz="1750" dirty="0"/>
              <a:t>ramach projektu oraz</a:t>
            </a:r>
          </a:p>
          <a:p>
            <a:pPr>
              <a:spcBef>
                <a:spcPts val="300"/>
              </a:spcBef>
            </a:pPr>
            <a:r>
              <a:rPr lang="pl-PL" sz="1750" dirty="0" smtClean="0"/>
              <a:t>na </a:t>
            </a:r>
            <a:r>
              <a:rPr lang="pl-PL" sz="1750" dirty="0"/>
              <a:t>określonym terytorium, którego dotyczyć będzie realizacja projektu?</a:t>
            </a:r>
          </a:p>
          <a:p>
            <a:pPr marL="0" indent="0">
              <a:buNone/>
            </a:pPr>
            <a:r>
              <a:rPr lang="pl-PL" sz="1700" dirty="0"/>
              <a:t>Przedsięwzięciem jest działanie podjęte w jakimś celu, którego wynikiem są konkretne rezultaty. Przedsięwzięcie musi mieć formę pisemną (np. projektu, wniosku, umowy/ porozumienia o współpracy), która dokumentuje cel, działania, planowane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i </a:t>
            </a:r>
            <a:r>
              <a:rPr lang="pl-PL" sz="1700" dirty="0"/>
              <a:t>zrealizowane rezultaty. Wnioskodawca może się legitymować doświadczeniem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/>
              <a:t>przypadku gdy był liderem lub partnerem w zrealizowanym już przedsięwzięciu,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a </a:t>
            </a:r>
            <a:r>
              <a:rPr lang="pl-PL" sz="1700" dirty="0"/>
              <a:t>zakres zrealizowanych przez niego działań był zbieżny z zakresem konkursu, którego dotyczy to kryterium. Grupa docelowa objęta wsparciem to grupa, dla której kierowane jest wsparcie w ramach tego konkursu.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894614"/>
            <a:ext cx="7886700" cy="5320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458" y="1439886"/>
            <a:ext cx="7886700" cy="322192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</a:t>
            </a:r>
            <a:r>
              <a:rPr lang="pl-PL" sz="1800" b="1" dirty="0"/>
              <a:t>7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w celu wspierania tworzenia miejsc pracy w przedsiębiorstwach społecznych dla osób zagrożonych ubóstwem lub wykluczeniem społecznym szczególnie dla osób wychodzących z warsztatów terapii zajęciowej (WTZ), centrów integracji społecznej (CIS), placówek opiekuńczo – wychowawczych, zakładów poprawczych i innych tego typu placówek nawiąże współpracę z beneficjantami projektów 9i oraz 9iv </a:t>
            </a:r>
            <a:r>
              <a:rPr lang="pl-PL" sz="1800" dirty="0" smtClean="0"/>
              <a:t>działających </a:t>
            </a:r>
            <a:r>
              <a:rPr lang="pl-PL" sz="1800" dirty="0"/>
              <a:t>na terenie realizowanego projektu</a:t>
            </a:r>
            <a:r>
              <a:rPr lang="pl-PL" sz="1800" dirty="0" smtClean="0"/>
              <a:t>?</a:t>
            </a:r>
          </a:p>
          <a:p>
            <a:pPr marL="0" indent="0">
              <a:buNone/>
            </a:pPr>
            <a:r>
              <a:rPr lang="pl-PL" sz="1700" dirty="0"/>
              <a:t>Kryterium zapewni skoordynowaną i komplementarną realizację projektów na danym terytorium w  zakresie tworzenia miejsc pracy w przedsiębiorstwach społecznych. Kryterium będzie weryfikowane na podstawie deklaracji wpisanej przez wnioskodawcę w treści wniosku o dofinansowanie.</a:t>
            </a:r>
            <a:endParaRPr lang="pl-PL" sz="17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755821"/>
            <a:ext cx="7886700" cy="5320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8"/>
            <a:ext cx="7886700" cy="181766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8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okres realizacji projektu jest </a:t>
            </a:r>
            <a:r>
              <a:rPr lang="pl-PL" sz="1800" b="1" dirty="0"/>
              <a:t>nie krótszy niż 36</a:t>
            </a:r>
            <a:r>
              <a:rPr lang="pl-PL" sz="1800" dirty="0"/>
              <a:t> miesięcy i rozpocznie się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nie </a:t>
            </a:r>
            <a:r>
              <a:rPr lang="pl-PL" sz="1800" b="1" dirty="0"/>
              <a:t>później niż 1 czerwca 2019 r</a:t>
            </a:r>
            <a:r>
              <a:rPr lang="pl-PL" sz="1800" dirty="0" smtClean="0"/>
              <a:t>.?</a:t>
            </a:r>
          </a:p>
          <a:p>
            <a:pPr marL="0" indent="0">
              <a:buNone/>
            </a:pPr>
            <a:r>
              <a:rPr lang="pl-PL" sz="1700" dirty="0"/>
              <a:t>Celem kryterium jest zapewnienie ciągłości dostępu do usług OWES w regionie przez cały okres realizacji Programu. Kryterium będzie weryfikowane na podstawie treści wniosku o dofinansowanie projektu</a:t>
            </a:r>
            <a:r>
              <a:rPr lang="pl-PL" sz="1700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755821"/>
            <a:ext cx="7886700" cy="5320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28650" y="3543550"/>
            <a:ext cx="7886700" cy="20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sz="1800" b="1" dirty="0" smtClean="0"/>
              <a:t>Kryterium dostępu nr 9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założył współpracę z właściwymi terytorialnie PUP w zakresie przyznawania dotacji na utworzenie miejsc pracy w nowych i istniejących PS?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/>
              <a:t>Kryterium zapewni skoordynowaną i komplementarną realizację projektów na danym terytorium w  zakresie tworzenia miejsc pracy w przedsiębiorstwach społecznych. Kryterium będzie weryfikowane na podstawie deklaracji wpisanej przez wnioskodawcę w treści wniosku o dofinansowanie</a:t>
            </a:r>
            <a:r>
              <a:rPr lang="pl-PL" sz="17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2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2619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projektu?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</a:p>
          <a:p>
            <a:pPr algn="ctr">
              <a:buNone/>
            </a:pPr>
            <a:endParaRPr lang="pl-PL" sz="3200" b="1" dirty="0" smtClean="0"/>
          </a:p>
          <a:p>
            <a:pPr lvl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ogólnych kryteriów merytorycznych oraz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kryterium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merytoryczne specyficzne dla naboru</a:t>
            </a:r>
          </a:p>
          <a:p>
            <a:pPr algn="ctr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80876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celami szczegółowymi RPO WD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celowości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osiągnięcia skwantyfikowanych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rezultatów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doboru grupy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docelowej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trafności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racjonalności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adekwatności sposobu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potencjału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budżetu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9" y="2455288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286175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SOWA </a:t>
            </a:r>
            <a:r>
              <a:rPr lang="pl-PL" b="1" dirty="0"/>
              <a:t>EFS RPDS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29.03.2019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08.04.2019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>
                <a:latin typeface="+mj-lt"/>
                <a:cs typeface="Arial" pitchFamily="34" charset="0"/>
              </a:rPr>
              <a:t>  </a:t>
            </a:r>
            <a:r>
              <a:rPr lang="pl-PL" sz="2200" dirty="0" smtClean="0">
                <a:latin typeface="+mj-lt"/>
                <a:cs typeface="Arial" pitchFamily="34" charset="0"/>
              </a:rPr>
              <a:t> (przewidywana data zakończenia naboru)</a:t>
            </a:r>
            <a:endParaRPr lang="pl-PL" sz="2200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802581" y="4343402"/>
            <a:ext cx="3538838" cy="173082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ORIENTACYJNY TERMIN ROZSTRZYGNIĘCIA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Koniec maja 2019 r.</a:t>
            </a:r>
          </a:p>
          <a:p>
            <a:pPr marL="0" indent="0">
              <a:buFont typeface="Arial" charset="0"/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466180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ogólne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11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spełnienia minimalnych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wymagań</a:t>
            </a:r>
          </a:p>
          <a:p>
            <a:pPr marL="0" indent="0">
              <a:buNone/>
            </a:pPr>
            <a:r>
              <a:rPr lang="pl-PL" sz="1600" dirty="0"/>
              <a:t>Czy projekt otrzymał wymagane minimum 60 punktów ogółem oraz co najmniej 60% punktów w poszczególnych grupach kryteriów merytorycznych: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1, 2 oraz 3,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4,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5 oraz 6,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7 oraz 8,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10 </a:t>
            </a:r>
          </a:p>
          <a:p>
            <a:pPr marL="0" indent="0">
              <a:buNone/>
            </a:pPr>
            <a:r>
              <a:rPr lang="pl-PL" sz="1600" dirty="0"/>
              <a:t>oraz otrzymał pozytywną ocenę lub został skierowany do negocjacji w zakresie spełnienia kryteriów </a:t>
            </a:r>
            <a:r>
              <a:rPr lang="pl-PL" sz="1600" dirty="0" smtClean="0"/>
              <a:t>horyzontalnych </a:t>
            </a:r>
            <a:r>
              <a:rPr lang="pl-PL" sz="1600" dirty="0"/>
              <a:t>oraz kryteriów merytorycznych specyficznych dla poszczególnych naborów</a:t>
            </a:r>
            <a:r>
              <a:rPr lang="pl-PL" sz="1600" dirty="0" smtClean="0"/>
              <a:t>?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4"/>
            <a:ext cx="7886700" cy="364127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specyficzne dla naboru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/>
                <a:ea typeface="Times New Roman"/>
              </a:rPr>
              <a:t>Czy projekt jest zgodny z zapisami </a:t>
            </a:r>
            <a:r>
              <a:rPr lang="pl-PL" sz="1600" dirty="0" err="1">
                <a:latin typeface="Arial"/>
                <a:ea typeface="Times New Roman"/>
              </a:rPr>
              <a:t>SzOOP</a:t>
            </a:r>
            <a:r>
              <a:rPr lang="pl-PL" sz="1600" dirty="0">
                <a:latin typeface="Arial"/>
                <a:ea typeface="Times New Roman"/>
              </a:rPr>
              <a:t> RPO WD 2014-2020 właściwymi dla typu projektu 9.4 A aktualnymi na dzień przyjęcia kryterium</a:t>
            </a:r>
            <a:r>
              <a:rPr lang="pl-PL" sz="1600" dirty="0" smtClean="0"/>
              <a:t>? 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Kryterium ma na celu zweryfikować zgodność z zapisami </a:t>
            </a:r>
            <a:r>
              <a:rPr lang="pl-PL" sz="1600" dirty="0" err="1"/>
              <a:t>SzOOP</a:t>
            </a:r>
            <a:r>
              <a:rPr lang="pl-PL" sz="1600" dirty="0"/>
              <a:t>. Dofinansowania nie może otrzymać projekt, który zakłada realizację działań niezgodnych z zapisami </a:t>
            </a:r>
            <a:r>
              <a:rPr lang="pl-PL" sz="1600" dirty="0" err="1"/>
              <a:t>SzOOP</a:t>
            </a:r>
            <a:r>
              <a:rPr lang="pl-PL" sz="1600" dirty="0"/>
              <a:t>. Kryterium jest weryfikowane na podstawie zapisów wniosku o dofinansowanie. W zakresie kryterium IOK dopuszcza możliwość skierowania projektu do etapu negocjacji w celu poprawy/uzupełnienia kwestii wskazanych przez KOP, w sposób skutkujący spełnieniem kryterium.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94013"/>
            <a:ext cx="7886700" cy="5262337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endParaRPr lang="pl-PL" sz="32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32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32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 smtClean="0">
                <a:cs typeface="Arial" panose="020B0604020202020204" pitchFamily="34" charset="0"/>
              </a:rPr>
              <a:t>1 </a:t>
            </a:r>
            <a:r>
              <a:rPr lang="pl-PL" sz="3200" b="1" dirty="0"/>
              <a:t>kryterium</a:t>
            </a:r>
            <a:r>
              <a:rPr lang="pl-PL" sz="3200" b="1" dirty="0" smtClean="0">
                <a:cs typeface="Arial" panose="020B0604020202020204" pitchFamily="34" charset="0"/>
              </a:rPr>
              <a:t> premiujące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890052" y="1052978"/>
            <a:ext cx="3888188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</a:rPr>
              <a:t>obszar realizacji projektu </a:t>
            </a:r>
            <a:endParaRPr lang="pl-PL" sz="1300" dirty="0" smtClean="0">
              <a:solidFill>
                <a:schemeClr val="tx1"/>
              </a:solidFill>
            </a:endParaRPr>
          </a:p>
          <a:p>
            <a:pPr algn="ctr"/>
            <a:r>
              <a:rPr lang="pl-PL" sz="1300" dirty="0" smtClean="0">
                <a:solidFill>
                  <a:schemeClr val="tx1"/>
                </a:solidFill>
              </a:rPr>
              <a:t>= </a:t>
            </a:r>
            <a:r>
              <a:rPr lang="pl-PL" sz="1300" dirty="0">
                <a:solidFill>
                  <a:schemeClr val="tx1"/>
                </a:solidFill>
              </a:rPr>
              <a:t>subregion, na który składany jest wniosek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959" y="1094013"/>
            <a:ext cx="4475365" cy="540654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doświadczenia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w okresie 3 lat poprzedzających złożenie wniosku wnioskodawca lub partner udzielił co najmniej 40 dotacji, w wyniku których utworzone zostały nowe, trwałe miejsca pracy w przedsiębiorstwie/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stwach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społecznym/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 obszarze realizacji projektu?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cs typeface="Arial" panose="020B0604020202020204" pitchFamily="34" charset="0"/>
              </a:rPr>
              <a:t>będzie weryfikowane  na podstawie załączonego do wniosku zestawienia zawierającego:</a:t>
            </a:r>
          </a:p>
          <a:p>
            <a:pPr>
              <a:lnSpc>
                <a:spcPct val="110000"/>
              </a:lnSpc>
            </a:pPr>
            <a:r>
              <a:rPr lang="pl-PL" sz="1600" dirty="0" smtClean="0">
                <a:cs typeface="Arial" panose="020B0604020202020204" pitchFamily="34" charset="0"/>
              </a:rPr>
              <a:t>Nazwę przedsiębiorstwa społecznego, w którym utworzono miejsca pracy,</a:t>
            </a:r>
          </a:p>
          <a:p>
            <a:pPr>
              <a:lnSpc>
                <a:spcPct val="110000"/>
              </a:lnSpc>
            </a:pPr>
            <a:r>
              <a:rPr lang="pl-PL" sz="1600" dirty="0" smtClean="0">
                <a:cs typeface="Arial" panose="020B0604020202020204" pitchFamily="34" charset="0"/>
              </a:rPr>
              <a:t>Nazwę miejscowości, w której znajduje/ znajdowała się siedziba tego przedsiębiorstwa,</a:t>
            </a:r>
          </a:p>
          <a:p>
            <a:pPr>
              <a:lnSpc>
                <a:spcPct val="110000"/>
              </a:lnSpc>
            </a:pPr>
            <a:r>
              <a:rPr lang="pl-PL" sz="1600" dirty="0" smtClean="0">
                <a:cs typeface="Arial" panose="020B0604020202020204" pitchFamily="34" charset="0"/>
              </a:rPr>
              <a:t>Liczbę utworzonych nowych miejsc pracy w tym przedsiębiorstwie,</a:t>
            </a:r>
          </a:p>
          <a:p>
            <a:pPr>
              <a:lnSpc>
                <a:spcPct val="110000"/>
              </a:lnSpc>
            </a:pPr>
            <a:r>
              <a:rPr lang="pl-PL" sz="1600" dirty="0" smtClean="0">
                <a:cs typeface="Arial" panose="020B0604020202020204" pitchFamily="34" charset="0"/>
              </a:rPr>
              <a:t>Datę udzielenia dotacji zawartą w umowie udzielenia dotacji.</a:t>
            </a:r>
          </a:p>
          <a:p>
            <a:pPr>
              <a:lnSpc>
                <a:spcPct val="110000"/>
              </a:lnSpc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16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5108713" y="1693627"/>
            <a:ext cx="3450866" cy="37927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 smtClean="0">
                <a:solidFill>
                  <a:schemeClr val="bg1"/>
                </a:solidFill>
              </a:rPr>
              <a:t>0 pkt – wnioskodawca lub partner nie udzielił co najmniej 40 dotacji na utworzenie nowego trwałego miejsca pracy w przedsiębiorstwie/</a:t>
            </a:r>
            <a:r>
              <a:rPr lang="pl-PL" sz="1300" dirty="0" err="1" smtClean="0">
                <a:solidFill>
                  <a:schemeClr val="bg1"/>
                </a:solidFill>
              </a:rPr>
              <a:t>stwach</a:t>
            </a:r>
            <a:r>
              <a:rPr lang="pl-PL" sz="1300" dirty="0" smtClean="0">
                <a:solidFill>
                  <a:schemeClr val="bg1"/>
                </a:solidFill>
              </a:rPr>
              <a:t> społecznym/</a:t>
            </a:r>
            <a:r>
              <a:rPr lang="pl-PL" sz="1300" dirty="0" err="1" smtClean="0">
                <a:solidFill>
                  <a:schemeClr val="bg1"/>
                </a:solidFill>
              </a:rPr>
              <a:t>ch</a:t>
            </a:r>
            <a:r>
              <a:rPr lang="pl-PL" sz="1300" dirty="0" smtClean="0">
                <a:solidFill>
                  <a:schemeClr val="bg1"/>
                </a:solidFill>
              </a:rPr>
              <a:t> na obszarze realizacji projektu</a:t>
            </a:r>
          </a:p>
          <a:p>
            <a:pPr algn="ctr"/>
            <a:endParaRPr lang="pl-PL" sz="1300" dirty="0" smtClean="0">
              <a:solidFill>
                <a:schemeClr val="bg1"/>
              </a:solidFill>
            </a:endParaRPr>
          </a:p>
          <a:p>
            <a:pPr algn="ctr"/>
            <a:r>
              <a:rPr lang="pl-PL" sz="1300" dirty="0" smtClean="0">
                <a:solidFill>
                  <a:schemeClr val="bg1"/>
                </a:solidFill>
              </a:rPr>
              <a:t>5 pkt – wnioskodawca udzielił od 40 do 60 dotacji na utworzenie nowego trwałego miejsca pracy w przedsiębiorstwie/</a:t>
            </a:r>
            <a:r>
              <a:rPr lang="pl-PL" sz="1300" dirty="0" err="1" smtClean="0">
                <a:solidFill>
                  <a:schemeClr val="bg1"/>
                </a:solidFill>
              </a:rPr>
              <a:t>stwach</a:t>
            </a:r>
            <a:r>
              <a:rPr lang="pl-PL" sz="1300" dirty="0" smtClean="0">
                <a:solidFill>
                  <a:schemeClr val="bg1"/>
                </a:solidFill>
              </a:rPr>
              <a:t> społecznym/</a:t>
            </a:r>
            <a:r>
              <a:rPr lang="pl-PL" sz="1300" dirty="0" err="1" smtClean="0">
                <a:solidFill>
                  <a:schemeClr val="bg1"/>
                </a:solidFill>
              </a:rPr>
              <a:t>ch</a:t>
            </a:r>
            <a:r>
              <a:rPr lang="pl-PL" sz="1300" dirty="0" smtClean="0">
                <a:solidFill>
                  <a:schemeClr val="bg1"/>
                </a:solidFill>
              </a:rPr>
              <a:t> na obszarze realizacji projektu</a:t>
            </a:r>
          </a:p>
          <a:p>
            <a:pPr algn="ctr"/>
            <a:endParaRPr lang="pl-PL" sz="1300" dirty="0" smtClean="0">
              <a:solidFill>
                <a:schemeClr val="bg1"/>
              </a:solidFill>
            </a:endParaRPr>
          </a:p>
          <a:p>
            <a:pPr algn="ctr"/>
            <a:r>
              <a:rPr lang="pl-PL" sz="1300" dirty="0" smtClean="0">
                <a:solidFill>
                  <a:schemeClr val="bg1"/>
                </a:solidFill>
              </a:rPr>
              <a:t>10 pkt – wnioskodawca lub partner  udzielił 61 lub więcej dotacji na utworzenie nowego trwałego miejsca pracy w przedsiębiorstwie/</a:t>
            </a:r>
            <a:r>
              <a:rPr lang="pl-PL" sz="1300" dirty="0" err="1" smtClean="0">
                <a:solidFill>
                  <a:schemeClr val="bg1"/>
                </a:solidFill>
              </a:rPr>
              <a:t>stwach</a:t>
            </a:r>
            <a:r>
              <a:rPr lang="pl-PL" sz="1300" dirty="0" smtClean="0">
                <a:solidFill>
                  <a:schemeClr val="bg1"/>
                </a:solidFill>
              </a:rPr>
              <a:t> społecznym/</a:t>
            </a:r>
            <a:r>
              <a:rPr lang="pl-PL" sz="1300" dirty="0" err="1" smtClean="0">
                <a:solidFill>
                  <a:schemeClr val="bg1"/>
                </a:solidFill>
              </a:rPr>
              <a:t>ch</a:t>
            </a:r>
            <a:r>
              <a:rPr lang="pl-PL" sz="1300" dirty="0" smtClean="0">
                <a:solidFill>
                  <a:schemeClr val="bg1"/>
                </a:solidFill>
              </a:rPr>
              <a:t> na obszarze realizacji projektu</a:t>
            </a:r>
            <a:endParaRPr lang="pl-PL" sz="1300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890052" y="5629523"/>
            <a:ext cx="3888188" cy="10098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</a:rPr>
              <a:t>trwałe miejsce pracy </a:t>
            </a:r>
            <a:r>
              <a:rPr lang="pl-PL" sz="1300" dirty="0" smtClean="0">
                <a:solidFill>
                  <a:schemeClr val="tx1"/>
                </a:solidFill>
              </a:rPr>
              <a:t>= utworzenie </a:t>
            </a:r>
            <a:r>
              <a:rPr lang="pl-PL" sz="1300" dirty="0">
                <a:solidFill>
                  <a:schemeClr val="tx1"/>
                </a:solidFill>
              </a:rPr>
              <a:t>nowego miejsca pracy w przedsiębiorstwie społecznym na okres minimum 6 miesięcy od daty udzielenia dotacji w wymiarze </a:t>
            </a:r>
            <a:r>
              <a:rPr lang="pl-PL" sz="1300" dirty="0" smtClean="0">
                <a:solidFill>
                  <a:schemeClr val="tx1"/>
                </a:solidFill>
              </a:rPr>
              <a:t>co najmniej 0,5 </a:t>
            </a:r>
            <a:r>
              <a:rPr lang="pl-PL" sz="1300" dirty="0">
                <a:solidFill>
                  <a:schemeClr val="tx1"/>
                </a:solidFill>
              </a:rPr>
              <a:t>etatu</a:t>
            </a:r>
          </a:p>
        </p:txBody>
      </p:sp>
    </p:spTree>
    <p:extLst>
      <p:ext uri="{BB962C8B-B14F-4D97-AF65-F5344CB8AC3E}">
        <p14:creationId xmlns:p14="http://schemas.microsoft.com/office/powerpoint/2010/main" val="3811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959" y="1094013"/>
            <a:ext cx="7836959" cy="540654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doświadczenia – cd.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 obszar realizacji projektu rozumienie się subregion, na który składany jest wniosek.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trwałe miejsce pracy rozumie się utworzenie nowego miejsca pracy w przedsiębiorstwie społecznym na okres minimum 6 miesięcy od daty udzielenia dotacji w wymiarze nie mniejszym niż ½ etatu.</a:t>
            </a:r>
            <a:endParaRPr lang="pl-PL" sz="16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16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Kryterium etapu negocjacji</a:t>
            </a: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czy zostały udzielone informacje i wyjaśnienia wymagane podczas negocjacji lub spełnione zostały warunki określone przez oceniających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przewodniczącego KOP podczas negocjacji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do projektu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wprowadzono innych nieuzgodnionych w ramach negocjacji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zmian?</a:t>
            </a:r>
            <a:r>
              <a:rPr lang="pl-PL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140" y="1560121"/>
            <a:ext cx="8705590" cy="356705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</a:p>
          <a:p>
            <a:pPr algn="ctr">
              <a:buNone/>
            </a:pPr>
            <a:endParaRPr lang="pl-PL" sz="1600" b="1" dirty="0" smtClean="0"/>
          </a:p>
          <a:p>
            <a:pPr algn="ctr">
              <a:buNone/>
            </a:pPr>
            <a:r>
              <a:rPr lang="pl-PL" sz="1800" dirty="0"/>
              <a:t>We wniosku należy wskazać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wszystkie</a:t>
            </a:r>
            <a:r>
              <a:rPr lang="pl-PL" sz="1800" dirty="0"/>
              <a:t> wskaźniki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programowe</a:t>
            </a:r>
            <a:r>
              <a:rPr lang="pl-PL" sz="1800" dirty="0" smtClean="0"/>
              <a:t> (produktu i rezultatu) </a:t>
            </a:r>
            <a:br>
              <a:rPr lang="pl-PL" sz="1800" dirty="0" smtClean="0"/>
            </a:br>
            <a:r>
              <a:rPr lang="pl-PL" sz="1800" dirty="0" smtClean="0"/>
              <a:t>oraz wszystkie</a:t>
            </a:r>
            <a:r>
              <a:rPr lang="pl-PL" sz="1800" b="1" dirty="0" smtClean="0"/>
              <a:t> </a:t>
            </a:r>
            <a:r>
              <a:rPr lang="pl-PL" sz="1800" dirty="0" smtClean="0"/>
              <a:t>wskaźniki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horyzontalne</a:t>
            </a:r>
            <a:r>
              <a:rPr lang="pl-PL" sz="1800" dirty="0" smtClean="0"/>
              <a:t>, wszystkie wskaźniki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specyficzne</a:t>
            </a:r>
            <a:r>
              <a:rPr lang="pl-PL" sz="1800" dirty="0" smtClean="0"/>
              <a:t> wskazane </a:t>
            </a:r>
            <a:br>
              <a:rPr lang="pl-PL" sz="1800" dirty="0" smtClean="0"/>
            </a:br>
            <a:r>
              <a:rPr lang="pl-PL" sz="1800" dirty="0" smtClean="0"/>
              <a:t>w kryterium dostępu nr 4 oraz wskaźnik do rozliczania </a:t>
            </a:r>
            <a:r>
              <a:rPr lang="pl-PL" sz="1800" smtClean="0"/>
              <a:t>stawki jednostkowej</a:t>
            </a:r>
            <a:r>
              <a:rPr lang="pl-PL" sz="1800" dirty="0" smtClean="0"/>
              <a:t>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800" dirty="0"/>
              <a:t>Jeżeli </a:t>
            </a:r>
            <a:r>
              <a:rPr lang="pl-PL" sz="1800" dirty="0" smtClean="0"/>
              <a:t>wskaźniki wymienione w regulaminie konkursu są </a:t>
            </a:r>
            <a:r>
              <a:rPr lang="pl-PL" sz="1800" dirty="0"/>
              <a:t>niewystarczające </a:t>
            </a:r>
            <a:r>
              <a:rPr lang="pl-PL" sz="1800" dirty="0" smtClean="0"/>
              <a:t>do </a:t>
            </a:r>
            <a:r>
              <a:rPr lang="pl-PL" sz="1800" dirty="0"/>
              <a:t>monitorowania realizacji projektu, </a:t>
            </a:r>
            <a:r>
              <a:rPr lang="pl-PL" sz="1800" dirty="0" smtClean="0"/>
              <a:t>można </a:t>
            </a:r>
            <a:r>
              <a:rPr lang="pl-PL" sz="1800" dirty="0"/>
              <a:t>ustalić wskaźniki specyficzne dla </a:t>
            </a:r>
            <a:r>
              <a:rPr lang="pl-PL" sz="1800" dirty="0" smtClean="0"/>
              <a:t>projektu.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529" y="1632858"/>
            <a:ext cx="8017328" cy="376373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/>
              <a:t>Wskaźniki produktu:</a:t>
            </a: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Liczba podmiotów ekonomii społecznej objętych wsparciem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Liczba osób zagrożonych ubóstwem lub wykluczeniem społecznym objętych wsparciem w programie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b="1" dirty="0"/>
              <a:t>Wskaźniki </a:t>
            </a:r>
            <a:r>
              <a:rPr lang="pl-PL" sz="2400" b="1" dirty="0" smtClean="0"/>
              <a:t>rezultatu:</a:t>
            </a:r>
            <a:endParaRPr lang="pl-PL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Liczba </a:t>
            </a:r>
            <a:r>
              <a:rPr lang="pl-PL" sz="2000" dirty="0"/>
              <a:t>miejsc pracy utworzonych  w przedsiębiorstwach </a:t>
            </a:r>
            <a:r>
              <a:rPr lang="pl-PL" sz="2000" dirty="0" smtClean="0"/>
              <a:t>społecznych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Liczba </a:t>
            </a:r>
            <a:r>
              <a:rPr lang="pl-PL" sz="2000" dirty="0"/>
              <a:t>osób zagrożonych ubóstwem lub wykluczeniem społecznym pracujących po opuszczeniu programu (łącznie z pracującymi na własny rachunek</a:t>
            </a:r>
            <a:r>
              <a:rPr lang="pl-PL" sz="2000" dirty="0" smtClean="0"/>
              <a:t>)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PROGRAMOWE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645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HORYZONTALNE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6219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projektów, w których sfinansowano koszty racjonalnych usprawnień dla osób 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obiektów dostosowanych do potrzeb osób </a:t>
            </a:r>
            <a:br>
              <a:rPr lang="pl-PL" sz="2400" dirty="0" smtClean="0"/>
            </a:br>
            <a:r>
              <a:rPr lang="pl-PL" sz="2400" dirty="0" smtClean="0"/>
              <a:t>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osób objętych szkoleniami/doradztwem w zakresie kompetencji cyfrowych [osoby]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Liczba podmiotów wykorzystujących technologie </a:t>
            </a:r>
            <a:r>
              <a:rPr lang="pl-PL" sz="2400" dirty="0" err="1" smtClean="0"/>
              <a:t>informacyjno</a:t>
            </a:r>
            <a:r>
              <a:rPr lang="pl-PL" sz="2400" dirty="0" smtClean="0"/>
              <a:t> – komunikacyjne (TIK) [szt.]</a:t>
            </a:r>
          </a:p>
          <a:p>
            <a:pPr marL="0" indent="0">
              <a:buNone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b="1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60562" y="5333743"/>
            <a:ext cx="7747462" cy="669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Wartość wskaźników horyzontalnych </a:t>
            </a:r>
            <a:r>
              <a:rPr lang="pl-PL" dirty="0">
                <a:solidFill>
                  <a:schemeClr val="tx1"/>
                </a:solidFill>
              </a:rPr>
              <a:t>na etapie składania wniosku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o </a:t>
            </a:r>
            <a:r>
              <a:rPr lang="pl-PL" dirty="0">
                <a:solidFill>
                  <a:schemeClr val="tx1"/>
                </a:solidFill>
              </a:rPr>
              <a:t>dofinansowanie </a:t>
            </a:r>
            <a:r>
              <a:rPr lang="pl-PL" b="1" dirty="0">
                <a:solidFill>
                  <a:schemeClr val="tx1"/>
                </a:solidFill>
              </a:rPr>
              <a:t>może</a:t>
            </a:r>
            <a:r>
              <a:rPr lang="pl-PL" dirty="0">
                <a:solidFill>
                  <a:schemeClr val="tx1"/>
                </a:solidFill>
              </a:rPr>
              <a:t> być równa 0 (zero).</a:t>
            </a:r>
          </a:p>
        </p:txBody>
      </p:sp>
    </p:spTree>
    <p:extLst>
      <p:ext uri="{BB962C8B-B14F-4D97-AF65-F5344CB8AC3E}">
        <p14:creationId xmlns:p14="http://schemas.microsoft.com/office/powerpoint/2010/main" val="23390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 DO ROZLICZENIA STAWKI JEDNOSTKOWEJ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9606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</a:t>
            </a:r>
            <a:r>
              <a:rPr lang="pl-PL" sz="1800" b="1" dirty="0"/>
              <a:t>miejsc pracy utworzonych w PS w wyniku przyznania dofinansowania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na </a:t>
            </a:r>
            <a:r>
              <a:rPr lang="pl-PL" sz="1800" b="1" dirty="0"/>
              <a:t>tworzenie miejsc </a:t>
            </a:r>
            <a:r>
              <a:rPr lang="pl-PL" sz="1800" b="1" dirty="0" smtClean="0"/>
              <a:t>pracy</a:t>
            </a:r>
          </a:p>
          <a:p>
            <a:pPr marL="0" indent="0">
              <a:buNone/>
            </a:pPr>
            <a:r>
              <a:rPr lang="pl-PL" sz="1800" dirty="0"/>
              <a:t>Do osiągnięcia wskaźnika wlicza się miejsca pracy utworzone w wyniku działalności OWES w nowoutworzonych przedsiębiorstwach społecznych, przedsiębiorstwach społecznych uruchomionych w drodze przekształcenia z podmiotu ekonomii społecznej oraz w istniejących przedsiębiorstwach społecznych na podstawie podpisanej umowy dofinansowania utworzenia miejsca pracy, zapewniającej jego utrzymanie przez minimalny okres wskazany w umowie.</a:t>
            </a:r>
          </a:p>
          <a:p>
            <a:pPr marL="0" indent="0">
              <a:buNone/>
            </a:pPr>
            <a:r>
              <a:rPr lang="pl-PL" sz="1800" dirty="0"/>
              <a:t>Jako miejsce pracy należy rozumieć zatrudnienie równe wymiarowi co najmniej ¼ etatu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700" b="1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03412" y="4650791"/>
            <a:ext cx="7747462" cy="11458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Rozliczenie stawki jednostkowej we wniosku o płatność jest możliwe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po udokumentowaniu osiągnięcia wskaźnika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liczba miejsc pracy * stawka jednostkowa = kwota wydatków kwalifikowalnych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804307"/>
            <a:ext cx="7886700" cy="3845380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europejskich </a:t>
            </a:r>
            <a:b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przeznaczona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5 950 000 EURO</a:t>
            </a:r>
            <a:endParaRPr lang="pl-PL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0"/>
              </a:spcBef>
              <a:buNone/>
            </a:pPr>
            <a:r>
              <a:rPr lang="pl-PL" sz="4400" dirty="0" smtClean="0"/>
              <a:t>około</a:t>
            </a:r>
            <a:r>
              <a:rPr lang="pl-PL" sz="4400" b="1" dirty="0" smtClean="0"/>
              <a:t> 25,6 mln 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 DO ROZLICZENIA STAWKI JEDNOSTKOWEJ – c.d.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613804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Wskaźnik </a:t>
            </a:r>
            <a:r>
              <a:rPr lang="pl-PL" sz="1800" dirty="0"/>
              <a:t>jest mierzony w momencie utworzenia miejsca pracy w wyniku przyznania dotacji, a jego zrealizowanie jest dokumentowane poprzez przedstawienie </a:t>
            </a:r>
            <a:r>
              <a:rPr lang="pl-PL" sz="1800" dirty="0" smtClean="0"/>
              <a:t>dokumentów: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Kopia </a:t>
            </a:r>
            <a:r>
              <a:rPr lang="pl-PL" sz="1800" dirty="0"/>
              <a:t>umowy udzielenia dofinansowania na utworzenie miejsca pracy w PS/utworzenia miejsc pracy w nowotworzonym PS lub w PES przekształcanym z PS;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Kopia </a:t>
            </a:r>
            <a:r>
              <a:rPr lang="pl-PL" sz="1800" dirty="0"/>
              <a:t>potwierdzenia  przelewu środków na rachunek wskazany w umowie o udzielenie dofinansowania na utworzenie miejsca pracy w PS;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Oświadczenie </a:t>
            </a:r>
            <a:r>
              <a:rPr lang="pl-PL" sz="1800" dirty="0"/>
              <a:t>PS o wzroście liczby miejsc pracy netto w PS, któremu przyznano dofinansowanie na utworzenie miejsca pracy;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Kopie </a:t>
            </a:r>
            <a:r>
              <a:rPr lang="pl-PL" sz="1800" dirty="0"/>
              <a:t>umów o pracę/ spółdzielczych umów o pracę wraz z oświadczeniem osoby zatrudnionej o spełnianiu warunków określonych w wytycznych, o których mowa  § 4 ust. 6 pkt. 9) </a:t>
            </a:r>
            <a:r>
              <a:rPr lang="pl-PL" sz="1800" dirty="0" smtClean="0"/>
              <a:t>umowy.</a:t>
            </a:r>
            <a:endParaRPr lang="pl-PL" sz="1800" dirty="0"/>
          </a:p>
          <a:p>
            <a:pPr marL="0" indent="0">
              <a:buNone/>
            </a:pPr>
            <a:endParaRPr lang="pl-PL" sz="1700" b="1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60562" y="5216979"/>
            <a:ext cx="7747462" cy="12519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Po zakończeniu okresu trwałości miejsca pracy kwalifikowalność stawki jednostkowej podlega dodatkowej weryfikacji na podstawie dokumentów określonych w umowie o dofinansowanie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(wzór umowy - Załącznik nr 2 do Regulaminu konkursu)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Dziękuję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44978" y="1024164"/>
            <a:ext cx="7886700" cy="763815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ZAKŁADANE EFEKTY KONKURSU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WYRAŻONE WSKAŹNIKAMI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42528"/>
              </p:ext>
            </p:extLst>
          </p:nvPr>
        </p:nvGraphicFramePr>
        <p:xfrm>
          <a:off x="383722" y="1771651"/>
          <a:ext cx="8440290" cy="45475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3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109">
                <a:tc grid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1. WSKAŹNIKI PRODUKTU WYNIKAJĄCE Z RPO WD 2014-2020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34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Nazwa wskaźnika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Szacunkowa wartość docelowa </a:t>
                      </a: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wskaźnika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20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dirty="0">
                          <a:effectLst/>
                          <a:latin typeface="Arial"/>
                          <a:ea typeface="Times New Roman"/>
                        </a:rPr>
                        <a:t>Liczba podmiotów ekonomii społecznej objętych wsparciem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/>
                          <a:ea typeface="Times New Roman"/>
                        </a:rPr>
                        <a:t>256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387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Liczba </a:t>
                      </a: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osób zagrożonych ubóstwem lub wykluczeniem społecznym objętych wsparciem w programie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/>
                          <a:ea typeface="Times New Roman"/>
                        </a:rPr>
                        <a:t>750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564">
                <a:tc grid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2. WSKAŹNIKI REZULTATU WYNIKAJĄCE Z RPO WD 2014-2020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347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Nazwa wskaźnika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Szacunkowa wartość docelowa </a:t>
                      </a: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wskaźnika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6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dirty="0">
                          <a:effectLst/>
                          <a:latin typeface="Arial"/>
                          <a:ea typeface="Times New Roman"/>
                        </a:rPr>
                        <a:t>Liczba miejsc pracy utworzonych  w przedsiębiorstwach społecznych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304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38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600" dirty="0">
                          <a:effectLst/>
                          <a:latin typeface="Arial"/>
                          <a:ea typeface="Times New Roman"/>
                        </a:rPr>
                        <a:t>Liczba osób zagrożonych ubóstwem lub wykluczeniem społecznym pracujących po opuszczeniu programu (łącznie z pracującymi na własny rachunek)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20%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Zestaw kryteriów oceny 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21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3306"/>
            <a:ext cx="7886700" cy="357996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11 kryteriów formalnych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tym 8 kryteriów formalnych ogólnych oraz 3 kryteria formalne specyficzne dla konkursu.</a:t>
            </a:r>
          </a:p>
          <a:p>
            <a:pPr marL="0" indent="0" algn="ctr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83366"/>
            <a:ext cx="7747462" cy="3941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W ramach tego kryterium </a:t>
            </a:r>
            <a:r>
              <a:rPr lang="pl-PL" sz="1600" spc="30" dirty="0" smtClean="0">
                <a:solidFill>
                  <a:schemeClr val="tx1"/>
                </a:solidFill>
              </a:rPr>
              <a:t>sprawdzane </a:t>
            </a:r>
            <a:r>
              <a:rPr lang="pl-PL" sz="1600" spc="30" dirty="0">
                <a:solidFill>
                  <a:schemeClr val="tx1"/>
                </a:solidFill>
              </a:rPr>
              <a:t>będzie czy wybór partnerów został dokonany w sposób prawidłowy, to znaczy: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</a:rPr>
              <a:t>wybór </a:t>
            </a:r>
            <a:r>
              <a:rPr lang="pl-PL" sz="1600" spc="30" dirty="0">
                <a:solidFill>
                  <a:schemeClr val="tx1"/>
                </a:solidFill>
              </a:rPr>
              <a:t>partnerów został dokonany przed złożeniem wniosku </a:t>
            </a:r>
            <a:br>
              <a:rPr lang="pl-PL" sz="1600" spc="30" dirty="0">
                <a:solidFill>
                  <a:schemeClr val="tx1"/>
                </a:solidFill>
              </a:rPr>
            </a:br>
            <a:r>
              <a:rPr lang="pl-PL" sz="1600" spc="30" dirty="0">
                <a:solidFill>
                  <a:schemeClr val="tx1"/>
                </a:solidFill>
              </a:rPr>
              <a:t>o dofinansowanie,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>
                <a:solidFill>
                  <a:schemeClr val="tx1"/>
                </a:solidFill>
              </a:rPr>
              <a:t>jeśli 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polityki spójności finansowanych w perspektywie finansowej 2014–2020</a:t>
            </a:r>
            <a:r>
              <a:rPr lang="pl-PL" sz="1600" spc="3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spc="3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Kryterium będzie weryfikowane na podstawie zapisów wniosku </a:t>
            </a:r>
            <a:r>
              <a:rPr lang="pl-PL" sz="1600" spc="30" dirty="0" smtClean="0">
                <a:solidFill>
                  <a:schemeClr val="tx1"/>
                </a:solidFill>
              </a:rPr>
              <a:t>o </a:t>
            </a:r>
            <a:r>
              <a:rPr lang="pl-PL" sz="1600" spc="30" dirty="0">
                <a:solidFill>
                  <a:schemeClr val="tx1"/>
                </a:solidFill>
              </a:rPr>
              <a:t>dofinansowanie oraz dokumentów załączonych do wniosku. </a:t>
            </a:r>
          </a:p>
        </p:txBody>
      </p:sp>
    </p:spTree>
    <p:extLst>
      <p:ext uri="{BB962C8B-B14F-4D97-AF65-F5344CB8AC3E}">
        <p14:creationId xmlns:p14="http://schemas.microsoft.com/office/powerpoint/2010/main" val="3994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13646</TotalTime>
  <Words>1885</Words>
  <Application>Microsoft Office PowerPoint</Application>
  <PresentationFormat>Pokaz na ekranie (4:3)</PresentationFormat>
  <Paragraphs>374</Paragraphs>
  <Slides>41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41</vt:i4>
      </vt:variant>
    </vt:vector>
  </HeadingPairs>
  <TitlesOfParts>
    <vt:vector size="51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ZAKŁADANE EFEKTY KONKURSU WYRAŻONE WSKAŹNIKAMI</vt:lpstr>
      <vt:lpstr>Prezentacja programu PowerPoint</vt:lpstr>
      <vt:lpstr>Prezentacja programu PowerPoint</vt:lpstr>
      <vt:lpstr>Prezentacja programu PowerPoint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OGÓLNE</vt:lpstr>
      <vt:lpstr>KRYTERIA FORMALNE SPECYFICZNE DLA NABORU</vt:lpstr>
      <vt:lpstr>KRYTERIA FORMALNE SPECYFICZNE DLA NABORU</vt:lpstr>
      <vt:lpstr>KRYTERIA FORMALNE SPECYFICZNE DLA NABORU</vt:lpstr>
      <vt:lpstr>Prezentacja programu PowerPoint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PROGRAMOWE</vt:lpstr>
      <vt:lpstr>WSKAŹNIKI HORYZONTALNE</vt:lpstr>
      <vt:lpstr>WSKAŹNIK DO ROZLICZENIA STAWKI JEDNOSTKOWEJ</vt:lpstr>
      <vt:lpstr>WSKAŹNIK DO ROZLICZENIA STAWKI JEDNOSTKOWEJ – c.d.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627</cp:revision>
  <cp:lastPrinted>2015-05-07T12:58:34Z</cp:lastPrinted>
  <dcterms:created xsi:type="dcterms:W3CDTF">2015-03-25T10:25:25Z</dcterms:created>
  <dcterms:modified xsi:type="dcterms:W3CDTF">2019-04-04T06:51:52Z</dcterms:modified>
</cp:coreProperties>
</file>