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965" r:id="rId9"/>
    <p:sldMasterId id="2147483990" r:id="rId10"/>
  </p:sldMasterIdLst>
  <p:notesMasterIdLst>
    <p:notesMasterId r:id="rId65"/>
  </p:notesMasterIdLst>
  <p:handoutMasterIdLst>
    <p:handoutMasterId r:id="rId66"/>
  </p:handoutMasterIdLst>
  <p:sldIdLst>
    <p:sldId id="257" r:id="rId11"/>
    <p:sldId id="278" r:id="rId12"/>
    <p:sldId id="534" r:id="rId13"/>
    <p:sldId id="536" r:id="rId14"/>
    <p:sldId id="537" r:id="rId15"/>
    <p:sldId id="597" r:id="rId16"/>
    <p:sldId id="598" r:id="rId17"/>
    <p:sldId id="599" r:id="rId18"/>
    <p:sldId id="580" r:id="rId19"/>
    <p:sldId id="581" r:id="rId20"/>
    <p:sldId id="659" r:id="rId21"/>
    <p:sldId id="619" r:id="rId22"/>
    <p:sldId id="620" r:id="rId23"/>
    <p:sldId id="441" r:id="rId24"/>
    <p:sldId id="628" r:id="rId25"/>
    <p:sldId id="622" r:id="rId26"/>
    <p:sldId id="626" r:id="rId27"/>
    <p:sldId id="627" r:id="rId28"/>
    <p:sldId id="624" r:id="rId29"/>
    <p:sldId id="357" r:id="rId30"/>
    <p:sldId id="607" r:id="rId31"/>
    <p:sldId id="660" r:id="rId32"/>
    <p:sldId id="632" r:id="rId33"/>
    <p:sldId id="661" r:id="rId34"/>
    <p:sldId id="633" r:id="rId35"/>
    <p:sldId id="518" r:id="rId36"/>
    <p:sldId id="634" r:id="rId37"/>
    <p:sldId id="662" r:id="rId38"/>
    <p:sldId id="663" r:id="rId39"/>
    <p:sldId id="664" r:id="rId40"/>
    <p:sldId id="522" r:id="rId41"/>
    <p:sldId id="365" r:id="rId42"/>
    <p:sldId id="366" r:id="rId43"/>
    <p:sldId id="638" r:id="rId44"/>
    <p:sldId id="543" r:id="rId45"/>
    <p:sldId id="665" r:id="rId46"/>
    <p:sldId id="666" r:id="rId47"/>
    <p:sldId id="568" r:id="rId48"/>
    <p:sldId id="667" r:id="rId49"/>
    <p:sldId id="656" r:id="rId50"/>
    <p:sldId id="637" r:id="rId51"/>
    <p:sldId id="639" r:id="rId52"/>
    <p:sldId id="640" r:id="rId53"/>
    <p:sldId id="641" r:id="rId54"/>
    <p:sldId id="642" r:id="rId55"/>
    <p:sldId id="644" r:id="rId56"/>
    <p:sldId id="645" r:id="rId57"/>
    <p:sldId id="646" r:id="rId58"/>
    <p:sldId id="670" r:id="rId59"/>
    <p:sldId id="648" r:id="rId60"/>
    <p:sldId id="657" r:id="rId61"/>
    <p:sldId id="658" r:id="rId62"/>
    <p:sldId id="475" r:id="rId63"/>
    <p:sldId id="669" r:id="rId64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FF9900"/>
    <a:srgbClr val="FFB800"/>
    <a:srgbClr val="FBBA00"/>
    <a:srgbClr val="1070A0"/>
    <a:srgbClr val="008000"/>
    <a:srgbClr val="0033CC"/>
    <a:srgbClr val="FF9966"/>
    <a:srgbClr val="FFBE00"/>
    <a:srgbClr val="FF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86346" autoAdjust="0"/>
  </p:normalViewPr>
  <p:slideViewPr>
    <p:cSldViewPr snapToGrid="0">
      <p:cViewPr varScale="1">
        <p:scale>
          <a:sx n="89" d="100"/>
          <a:sy n="89" d="100"/>
        </p:scale>
        <p:origin x="-14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69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2018-01-15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2018-01-15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4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7FA-5E19-42B8-AC0D-42B66D993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60E-8FC5-49EF-907D-723E51873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E14-2061-48C3-9EFE-CA46EF40F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94F-7641-4CDE-A8BF-482670B87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A49B-B7EA-4918-ADE8-806A86C5F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2687-4FC4-42CC-9A08-F6B71A67F3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EAE-AB87-4CF1-B780-262216FB2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975-0B2F-4F79-A2FC-F284CFD406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B91-1122-4D39-B83F-47B470E4A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9AE73-FA79-43E8-8745-CD970851B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dwup.pl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7.png"/><Relationship Id="rId4" Type="http://schemas.openxmlformats.org/officeDocument/2006/relationships/hyperlink" Target="mailto:promocja@dwup.p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6241" y="5069150"/>
            <a:ext cx="7288567" cy="523782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378" name="Symbol zastępczy zawartości 1"/>
          <p:cNvSpPr>
            <a:spLocks noGrp="1"/>
          </p:cNvSpPr>
          <p:nvPr>
            <p:ph idx="1"/>
          </p:nvPr>
        </p:nvSpPr>
        <p:spPr>
          <a:xfrm>
            <a:off x="972306" y="5110568"/>
            <a:ext cx="7886700" cy="14855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 smtClean="0"/>
              <a:t>Rola Dolnośląskiego Wojewódzkiego Urzędu Pracy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we wdrażaniu  Europejskiego Funduszu Społecznego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 ramach perspektywy finansowej 2007-2013 oraz 2014-2020   </a:t>
            </a:r>
          </a:p>
        </p:txBody>
      </p:sp>
      <p:sp>
        <p:nvSpPr>
          <p:cNvPr id="7" name="Schemat blokowy: proces 6"/>
          <p:cNvSpPr/>
          <p:nvPr/>
        </p:nvSpPr>
        <p:spPr>
          <a:xfrm>
            <a:off x="2095130" y="4962617"/>
            <a:ext cx="6763876" cy="1482571"/>
          </a:xfrm>
          <a:prstGeom prst="flowChartProcess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179463" y="5110568"/>
            <a:ext cx="8791190" cy="112721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600" b="1" spc="300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Dostęp do wysokiej jakości </a:t>
            </a:r>
            <a:br>
              <a:rPr lang="pl-PL" sz="2600" b="1" spc="300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2600" b="1" spc="300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usług społecznych RPO WD </a:t>
            </a:r>
            <a:r>
              <a:rPr lang="pl-PL" sz="2600" b="1" spc="300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2014-2020</a:t>
            </a:r>
            <a:endParaRPr lang="pl-PL" sz="2600" b="1" spc="300" dirty="0">
              <a:effectLst>
                <a:outerShdw blurRad="63500" dist="127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pl-PL" sz="2600" dirty="0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591251"/>
            <a:ext cx="7886700" cy="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11 stycznia 2017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" y="0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74802" y="1717705"/>
            <a:ext cx="8568952" cy="4691641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Zgodnie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SZOOP RPO WD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grupa docelowa/ostateczni odbiorcy wsparcia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zagrożone ubóstwem lub wykluczeniem społecznym, w tym osoby bezrobotne sprofilowane jako najbardziej oddalone od rynku pracy zgodnie z Ustawą o promocji zatrudnienia i instytucjach rynku pracy oraz osoby nieaktywne wymagające aktywizacji społeczno-zawodowej;</a:t>
            </a:r>
          </a:p>
          <a:p>
            <a:pPr marL="800100" lvl="1" indent="-342900">
              <a:lnSpc>
                <a:spcPct val="114000"/>
              </a:lnSpc>
              <a:buFont typeface="+mj-lt"/>
              <a:buAutoNum type="alphaL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rodzina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osób wykluczonych bądź zagrożonych ubóstwem lub wykluczeniem społecznym – jedynie jako element projektu właściwego;</a:t>
            </a:r>
          </a:p>
          <a:p>
            <a:pPr marL="800100" lvl="1" indent="-342900">
              <a:lnSpc>
                <a:spcPct val="114000"/>
              </a:lnSpc>
              <a:buFont typeface="+mj-lt"/>
              <a:buAutoNum type="alphaL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dzieci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zinstytucjonalizowanej pieczy zastępczej;</a:t>
            </a:r>
          </a:p>
          <a:p>
            <a:pPr marL="800100" lvl="1" indent="-342900">
              <a:lnSpc>
                <a:spcPct val="114000"/>
              </a:lnSpc>
              <a:buFont typeface="+mj-lt"/>
              <a:buAutoNum type="alphaL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przygotowujące się i świadczące usługi na rzecz rodziny i pieczy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zastępczej.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Okres realizacji projektu</a:t>
            </a:r>
            <a:endParaRPr lang="pl-PL" sz="2800" b="1" dirty="0"/>
          </a:p>
        </p:txBody>
      </p:sp>
      <p:sp>
        <p:nvSpPr>
          <p:cNvPr id="2" name="Gwiazda 32-ramienna 1"/>
          <p:cNvSpPr/>
          <p:nvPr/>
        </p:nvSpPr>
        <p:spPr>
          <a:xfrm>
            <a:off x="376015" y="1632246"/>
            <a:ext cx="3439847" cy="29483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NIE DŁUŻEJ NIŻ</a:t>
            </a:r>
          </a:p>
          <a:p>
            <a:pPr algn="ctr"/>
            <a:r>
              <a:rPr lang="pl-PL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 MIESIĘCY</a:t>
            </a:r>
            <a:endParaRPr lang="pl-PL" sz="2400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067799" y="2751746"/>
            <a:ext cx="4418176" cy="29141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ZALECAMY</a:t>
            </a:r>
          </a:p>
          <a:p>
            <a:pPr algn="ctr"/>
            <a:r>
              <a:rPr lang="pl-PL" sz="2000" dirty="0"/>
              <a:t>ROZPOCZĘCIE REALIZACJI </a:t>
            </a:r>
            <a:r>
              <a:rPr lang="pl-PL" sz="2000" dirty="0" smtClean="0"/>
              <a:t>PROJEKTU: </a:t>
            </a:r>
            <a:endParaRPr lang="pl-PL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nie wcześniej niż IV kwartał 2018 r.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nie później niż I kwartał 2019 r.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/>
              <a:t>OCENA WNIOSKU O DOFINANSOWANIE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7939"/>
          </a:xfrm>
        </p:spPr>
        <p:txBody>
          <a:bodyPr/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OCENY WNIOSKÓW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318" y="1452785"/>
            <a:ext cx="7886700" cy="4832269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ocena formalna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(ocena kryteriów formalnych i szczegółowych kryteriów dostępu)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oraz weryfikacja wymogów formalnych – 21 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ocena merytoryczna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(ocena kryteriów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horyzontalnych, merytorycznych i premiujących)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60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457200" lvl="1" indent="0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Termin ten nie obejmuje nie obejmuje dodatkowych czynności, które muszą zostać wykonane,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etap konkursu mógł zostać rozstrzygnięty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negocjacje – 40 dni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niespełniający któregokolwiek z kryteriów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weryfikowanych na wcześniejszym etapie nie zostanie zakwalifikowany do kolejnego etapu.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Negocjacje prowadzone są tylko z Wnioskodawcami, którzy spełnili kryterium minimalnych wymagań, do wyczerpania kwoty środków przeznaczonych na konkurs.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Cała ścieżka wyboru projektu od zakończenia naboru w ramach danego etapu konkursu do jego rozstrzygnięcia wyniesie maksymalnie 150 dni.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6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altLang="pl-PL" sz="3200" b="1" dirty="0" smtClean="0">
                <a:solidFill>
                  <a:prstClr val="black"/>
                </a:solidFill>
              </a:rPr>
              <a:t>Kryteria formalne</a:t>
            </a: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45909"/>
            <a:ext cx="7886700" cy="4772879"/>
          </a:xfrm>
        </p:spPr>
        <p:txBody>
          <a:bodyPr/>
          <a:lstStyle/>
          <a:p>
            <a:pPr marL="0" indent="0" algn="ctr">
              <a:buNone/>
            </a:pPr>
            <a:r>
              <a:rPr lang="pl-PL" sz="4800" b="1" dirty="0" smtClean="0"/>
              <a:t>11 kryteriów formalnych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Część z nich  jest weryfikowana na podstawie oświadczeń wpisanych na stałe w części wniosku Oświadczenia</a:t>
            </a:r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Przesłanie elektronicznej wersji  wniosku do instytucji organizującej konkurs w ramach naboru w systemie SOWA EFS RPDS oznacza równocześnie złożenie wszystkich zawartych we wniosku oświadczeń.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pl-PL" sz="2400" b="1" spc="3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 !!!</a:t>
            </a:r>
          </a:p>
          <a:p>
            <a:pPr marL="0" indent="0"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Dopuściliśmy możliwość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jednokrotnego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korygowania wniosku w przypadku niespełnienia wybranych kryteriów formalnych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dostępu.</a:t>
            </a:r>
            <a:endParaRPr lang="pl-PL" sz="20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62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formalna </a:t>
            </a:r>
            <a:r>
              <a:rPr lang="pl-PL" sz="2400" b="1" dirty="0"/>
              <a:t>nr 4 </a:t>
            </a:r>
            <a:r>
              <a:rPr lang="pl-PL" sz="2400" b="1" dirty="0" smtClean="0"/>
              <a:t> </a:t>
            </a:r>
            <a:br>
              <a:rPr lang="pl-PL" sz="2400" b="1" dirty="0" smtClean="0"/>
            </a:br>
            <a:r>
              <a:rPr lang="pl-PL" sz="2400" b="1" dirty="0" smtClean="0"/>
              <a:t>Prawidłowość </a:t>
            </a:r>
            <a:r>
              <a:rPr lang="pl-PL" sz="2400" b="1" dirty="0"/>
              <a:t>wyboru partnerów w projekcie – </a:t>
            </a:r>
            <a:r>
              <a:rPr lang="pl-PL" sz="2400" b="1" dirty="0">
                <a:solidFill>
                  <a:srgbClr val="0070C0"/>
                </a:solidFill>
              </a:rPr>
              <a:t>zmiana</a:t>
            </a:r>
            <a:r>
              <a:rPr lang="pl-PL" sz="2400" b="1" dirty="0" smtClean="0">
                <a:solidFill>
                  <a:srgbClr val="0070C0"/>
                </a:solidFill>
              </a:rPr>
              <a:t>!!!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23244" y="1730523"/>
            <a:ext cx="7886700" cy="44352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spc="30" dirty="0" smtClean="0"/>
              <a:t>W </a:t>
            </a:r>
            <a:r>
              <a:rPr lang="pl-PL" sz="1800" spc="30" dirty="0"/>
              <a:t>ramach tego kryterium sprawdzana będzie czy wybór partnerów został dokonany w sposób prawidłowy, to znaczy:</a:t>
            </a:r>
          </a:p>
          <a:p>
            <a:pPr>
              <a:lnSpc>
                <a:spcPct val="100000"/>
              </a:lnSpc>
            </a:pPr>
            <a:r>
              <a:rPr lang="pl-PL" sz="1800" spc="30" dirty="0" smtClean="0"/>
              <a:t>wybór </a:t>
            </a:r>
            <a:r>
              <a:rPr lang="pl-PL" sz="1800" spc="30" dirty="0"/>
              <a:t>partnerów został dokonany przed złożeniem wniosku </a:t>
            </a:r>
            <a:r>
              <a:rPr lang="pl-PL" sz="1800" spc="30" dirty="0" smtClean="0"/>
              <a:t/>
            </a:r>
            <a:br>
              <a:rPr lang="pl-PL" sz="1800" spc="30" dirty="0" smtClean="0"/>
            </a:br>
            <a:r>
              <a:rPr lang="pl-PL" sz="1800" spc="30" dirty="0" smtClean="0"/>
              <a:t>o </a:t>
            </a:r>
            <a:r>
              <a:rPr lang="pl-PL" sz="1800" spc="30" dirty="0"/>
              <a:t>dofinansowanie,</a:t>
            </a:r>
          </a:p>
          <a:p>
            <a:pPr>
              <a:lnSpc>
                <a:spcPct val="100000"/>
              </a:lnSpc>
            </a:pPr>
            <a:r>
              <a:rPr lang="pl-PL" sz="1800" spc="30" dirty="0" smtClean="0"/>
              <a:t>jeśli </a:t>
            </a:r>
            <a:r>
              <a:rPr lang="pl-PL" sz="1800" spc="30" dirty="0"/>
              <a:t>inicjującym projekt partnerski jest podmiot, o którym mowa w art. 3 ust. 1 ustawy z dnia 29 stycznia 2004 r. - Prawo zamówień publicznych, sprawdzane jest czy wybór partnerów spośród podmiotów innych niż wymienione w art. 3 ust. 1 pkt 1-3a tej ustawy, został dokonany z zachowaniem zasady przejrzystości i równego traktowania, w szczególności zgodnie z zasadami określonymi w art. 33 ust. 2 ustawy z dnia 11 lipca 2014 r. o zasadach realizacji programów w zakresie </a:t>
            </a:r>
            <a:r>
              <a:rPr lang="pl-PL" sz="1800" spc="30" dirty="0" smtClean="0"/>
              <a:t>polityki </a:t>
            </a:r>
            <a:r>
              <a:rPr lang="pl-PL" sz="1800" spc="30" dirty="0"/>
              <a:t>spójności finansowanych w perspektywie finansowej 2014–2020</a:t>
            </a:r>
            <a:r>
              <a:rPr lang="pl-PL" sz="1800" spc="3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spc="30" dirty="0"/>
              <a:t>Kryterium będzie weryfikowane na podstawie zapisów wniosku </a:t>
            </a:r>
            <a:r>
              <a:rPr lang="pl-PL" sz="1800" spc="30" dirty="0" smtClean="0"/>
              <a:t/>
            </a:r>
            <a:br>
              <a:rPr lang="pl-PL" sz="1800" spc="30" dirty="0" smtClean="0"/>
            </a:br>
            <a:r>
              <a:rPr lang="pl-PL" sz="1800" spc="30" dirty="0" smtClean="0"/>
              <a:t>o </a:t>
            </a:r>
            <a:r>
              <a:rPr lang="pl-PL" sz="1800" spc="30" dirty="0"/>
              <a:t>dofinansowanie oraz dokumentów załączonych do </a:t>
            </a:r>
            <a:r>
              <a:rPr lang="pl-PL" sz="1800" spc="30" dirty="0" smtClean="0"/>
              <a:t>wniosku.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9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40335" y="1862984"/>
            <a:ext cx="7886700" cy="360632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1. 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w przypadku wszystkich projektów partnerskich </a:t>
            </a:r>
            <a:r>
              <a:rPr lang="pl-PL" sz="2000" dirty="0"/>
              <a:t>– na podstawie dokumentu potwierdzającego prawidłowość dokonania wyboru partnerów do projektu przed datą złożenia wniosku o dofinansowanie załączony w systemie SOWA RPDS. Dokument może mieć formę np. listu intencyjnego, oświadczenia i powinien zawierać co najmniej: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datę </a:t>
            </a:r>
            <a:r>
              <a:rPr lang="pl-PL" sz="2000" dirty="0"/>
              <a:t>sporządzenia/ podpisania dokumentu;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wskazanie </a:t>
            </a:r>
            <a:r>
              <a:rPr lang="pl-PL" sz="2000" dirty="0"/>
              <a:t>stron (podmiotów), które oświadczają chęć wspólnej realizacji projektu z wyróżnieniem Partnera Wiodącego;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tytuł </a:t>
            </a:r>
            <a:r>
              <a:rPr lang="pl-PL" sz="2000" dirty="0"/>
              <a:t>projektu, który strony zdecydowały się realizować wspólnie;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oświadczenie </a:t>
            </a:r>
            <a:r>
              <a:rPr lang="pl-PL" sz="2000" dirty="0"/>
              <a:t>o chęci wspólnej realizacji przedmiotowego projektu;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 smtClean="0"/>
              <a:t>podpisy </a:t>
            </a:r>
            <a:r>
              <a:rPr lang="pl-PL" sz="2000" dirty="0"/>
              <a:t>wszystkich stron partnerstwa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formalna </a:t>
            </a:r>
            <a:r>
              <a:rPr lang="pl-PL" sz="2400" b="1" dirty="0"/>
              <a:t>nr 4 </a:t>
            </a:r>
            <a:r>
              <a:rPr lang="pl-PL" sz="2400" b="1" dirty="0" smtClean="0"/>
              <a:t> - cd.</a:t>
            </a:r>
            <a:br>
              <a:rPr lang="pl-PL" sz="2400" b="1" dirty="0" smtClean="0"/>
            </a:br>
            <a:r>
              <a:rPr lang="pl-PL" sz="2400" b="1" dirty="0" smtClean="0"/>
              <a:t>Prawidłowość </a:t>
            </a:r>
            <a:r>
              <a:rPr lang="pl-PL" sz="2400" b="1" dirty="0"/>
              <a:t>wyboru partnerów w projekcie – </a:t>
            </a:r>
            <a:r>
              <a:rPr lang="pl-PL" sz="2400" b="1" dirty="0">
                <a:solidFill>
                  <a:srgbClr val="0070C0"/>
                </a:solidFill>
              </a:rPr>
              <a:t>zmiana</a:t>
            </a:r>
            <a:r>
              <a:rPr lang="pl-PL" sz="2400" b="1" dirty="0" smtClean="0">
                <a:solidFill>
                  <a:srgbClr val="0070C0"/>
                </a:solidFill>
              </a:rPr>
              <a:t>!!!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0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57427" y="1811709"/>
            <a:ext cx="7886700" cy="4195984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. w przypadku, gdy podmiotem inicjującym partnerstwo jest podmiot z sektora finansów publicznych w rozumieniu przepisów o finansach publicznych i dokonuje on wyboru partnerów spośród podmiotów spoza sektora finansów </a:t>
            </a: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publicznych – </a:t>
            </a:r>
            <a:b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800" dirty="0" smtClean="0"/>
              <a:t>co </a:t>
            </a:r>
            <a:r>
              <a:rPr lang="pl-PL" sz="1800" dirty="0"/>
              <a:t>najmniej następujące dokumenty: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wydruk </a:t>
            </a:r>
            <a:r>
              <a:rPr lang="pl-PL" sz="1800" dirty="0"/>
              <a:t>ogłoszenia otwartego naboru partnerów ze strony internetowej Wnioskodawcy lub wskazanie we wniosku o dofinansowanie linka pod którym zamieszczono ogłoszenie;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wydruk </a:t>
            </a:r>
            <a:r>
              <a:rPr lang="pl-PL" sz="1800" dirty="0"/>
              <a:t>informacji o podmiotach wybranych do pełnienia funkcji partnera ze strony internetowej Wnioskodawcy lub wskazanie we wniosku o dofinansowanie linka, pod którym zamieszczono informację;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/>
              <a:t>skan </a:t>
            </a:r>
            <a:r>
              <a:rPr lang="pl-PL" sz="1800" dirty="0"/>
              <a:t>potwierdzonej za zgodność z oryginałem wybranej </a:t>
            </a:r>
            <a:r>
              <a:rPr lang="pl-PL" sz="1800" dirty="0" smtClean="0"/>
              <a:t>oferty.</a:t>
            </a:r>
          </a:p>
          <a:p>
            <a:pPr marL="457200" lvl="1" indent="0">
              <a:buNone/>
            </a:pPr>
            <a:endParaRPr lang="pl-PL" sz="1800" dirty="0" smtClean="0"/>
          </a:p>
          <a:p>
            <a:pPr marL="457200" lvl="1" indent="0">
              <a:buNone/>
            </a:pPr>
            <a:r>
              <a:rPr lang="pl-PL" sz="1800" dirty="0" smtClean="0"/>
              <a:t>Dopuszcza </a:t>
            </a:r>
            <a:r>
              <a:rPr lang="pl-PL" sz="1800" dirty="0"/>
              <a:t>się jednokrotne skierowanie projektu do poprawy/uzupełnienia w zakresie skutkującym jego spełnieniem. Niespełnienie kryterium po wezwaniu do uzupełnienia/ poprawy skutkuje jego odrzuceniem.</a:t>
            </a:r>
            <a:endParaRPr lang="pl-PL" sz="1800" dirty="0" smtClean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formalna </a:t>
            </a:r>
            <a:r>
              <a:rPr lang="pl-PL" sz="2400" b="1" dirty="0"/>
              <a:t>nr 4 </a:t>
            </a:r>
            <a:r>
              <a:rPr lang="pl-PL" sz="2400" b="1" dirty="0" smtClean="0"/>
              <a:t> - cd.</a:t>
            </a:r>
            <a:br>
              <a:rPr lang="pl-PL" sz="2400" b="1" dirty="0" smtClean="0"/>
            </a:br>
            <a:r>
              <a:rPr lang="pl-PL" sz="2400" b="1" dirty="0" smtClean="0"/>
              <a:t>Prawidłowość </a:t>
            </a:r>
            <a:r>
              <a:rPr lang="pl-PL" sz="2400" b="1" dirty="0"/>
              <a:t>wyboru partnerów w projekcie – </a:t>
            </a:r>
            <a:r>
              <a:rPr lang="pl-PL" sz="2400" b="1" dirty="0">
                <a:solidFill>
                  <a:srgbClr val="0070C0"/>
                </a:solidFill>
              </a:rPr>
              <a:t>zmiana</a:t>
            </a:r>
            <a:r>
              <a:rPr lang="pl-PL" sz="2400" b="1" dirty="0" smtClean="0">
                <a:solidFill>
                  <a:srgbClr val="0070C0"/>
                </a:solidFill>
              </a:rPr>
              <a:t>!!!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70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36587" y="966787"/>
            <a:ext cx="8079149" cy="665243"/>
          </a:xfrm>
        </p:spPr>
        <p:txBody>
          <a:bodyPr/>
          <a:lstStyle/>
          <a:p>
            <a:r>
              <a:rPr lang="pl-PL" sz="2400" b="1" dirty="0" smtClean="0"/>
              <a:t>Kryterium </a:t>
            </a:r>
            <a:r>
              <a:rPr lang="pl-PL" sz="2400" b="1" dirty="0"/>
              <a:t>formalne nr 10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Uproszczone </a:t>
            </a:r>
            <a:r>
              <a:rPr lang="pl-PL" sz="2400" b="1" dirty="0"/>
              <a:t>metody rozliczania wydatków</a:t>
            </a:r>
          </a:p>
        </p:txBody>
      </p:sp>
      <p:sp>
        <p:nvSpPr>
          <p:cNvPr id="13" name="Symbol zastępczy zawartości 2"/>
          <p:cNvSpPr>
            <a:spLocks noGrp="1"/>
          </p:cNvSpPr>
          <p:nvPr>
            <p:ph idx="1"/>
          </p:nvPr>
        </p:nvSpPr>
        <p:spPr>
          <a:xfrm>
            <a:off x="637196" y="1759986"/>
            <a:ext cx="7886700" cy="4709179"/>
          </a:xfrm>
        </p:spPr>
        <p:txBody>
          <a:bodyPr/>
          <a:lstStyle/>
          <a:p>
            <a:pPr marL="0" indent="0">
              <a:buNone/>
            </a:pPr>
            <a:r>
              <a:rPr lang="pl-PL" sz="1700" dirty="0" smtClean="0"/>
              <a:t>W </a:t>
            </a:r>
            <a:r>
              <a:rPr lang="pl-PL" sz="1700" dirty="0"/>
              <a:t>projekcie, w którym wartość wkładu publicznego (środków publicznych) nie przekracza </a:t>
            </a:r>
            <a:r>
              <a:rPr lang="pl-PL" sz="2000" dirty="0"/>
              <a:t>100 000 EUR </a:t>
            </a:r>
            <a:r>
              <a:rPr lang="pl-PL" sz="1700" dirty="0"/>
              <a:t>zastosowano kwoty ryczałtowe, o których mowa w Wytycznych w zakresie kwalifikowalności wydatków w ramach Europejskiego Funduszu Rozwoju Regionalnego, Europejskiego Funduszu Społecznego oraz Funduszu Spójności na lata 2014-2020. W sytuacjach określonych </a:t>
            </a:r>
            <a:r>
              <a:rPr lang="pl-PL" sz="1700" dirty="0" smtClean="0"/>
              <a:t>w </a:t>
            </a:r>
            <a:r>
              <a:rPr lang="pl-PL" sz="1700" dirty="0"/>
              <a:t>Regulaminie konkursu zastosowano pozostałe uproszczone metody rozliczania wydatków, </a:t>
            </a:r>
            <a:r>
              <a:rPr lang="pl-PL" sz="1700" dirty="0" smtClean="0"/>
              <a:t>o </a:t>
            </a:r>
            <a:r>
              <a:rPr lang="pl-PL" sz="1700" dirty="0"/>
              <a:t>których mowa w Wytycznych w zakresie kwalifikowalności wydatków w ramach Europejskiego Funduszu Rozwoju Regionalnego, Europejskiego Funduszu Społecznego oraz Funduszu Spójności na lata 2014-2020. </a:t>
            </a:r>
          </a:p>
          <a:p>
            <a:pPr marL="0" indent="0">
              <a:buNone/>
            </a:pPr>
            <a:r>
              <a:rPr lang="pl-PL" sz="1700" dirty="0"/>
              <a:t>Kryterium weryfikowane na podstawie zapisów budżetu projektu, obowiązujące w przypadku </a:t>
            </a:r>
            <a:r>
              <a:rPr lang="pl-PL" sz="1700" b="1" dirty="0"/>
              <a:t>kwot ryczałtowych</a:t>
            </a:r>
            <a:r>
              <a:rPr lang="pl-PL" sz="1700" dirty="0"/>
              <a:t> dla projektów, których wartość wkładu publicznego (środków publicznych) nie przekracza 100 000 EUR. </a:t>
            </a:r>
            <a:endParaRPr lang="pl-PL" sz="1700" dirty="0" smtClean="0"/>
          </a:p>
          <a:p>
            <a:pPr marL="0" indent="0">
              <a:buNone/>
            </a:pPr>
            <a:r>
              <a:rPr lang="pl-PL" sz="1800" dirty="0" smtClean="0"/>
              <a:t>Do </a:t>
            </a:r>
            <a:r>
              <a:rPr lang="pl-PL" sz="1800" dirty="0"/>
              <a:t>przeliczenia ww. kwoty na PLN należy stosować miesięczny obrachunkowy kurs </a:t>
            </a:r>
            <a:r>
              <a:rPr lang="pl-PL" sz="1800" dirty="0" smtClean="0"/>
              <a:t>wymiany stosowany </a:t>
            </a:r>
            <a:r>
              <a:rPr lang="pl-PL" sz="1800" dirty="0"/>
              <a:t>przez KE aktualny na dzień ogłoszenia konkursu, tj. </a:t>
            </a:r>
            <a:r>
              <a:rPr lang="pl-PL" sz="1800" dirty="0" smtClean="0">
                <a:solidFill>
                  <a:schemeClr val="accent5"/>
                </a:solidFill>
              </a:rPr>
              <a:t>4,2006</a:t>
            </a:r>
            <a:r>
              <a:rPr lang="pl-PL" sz="1800" dirty="0" smtClean="0"/>
              <a:t> </a:t>
            </a:r>
            <a:r>
              <a:rPr lang="pl-PL" sz="1800" dirty="0"/>
              <a:t>PLN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dnia </a:t>
            </a:r>
            <a:r>
              <a:rPr lang="pl-PL" sz="1800" dirty="0" smtClean="0">
                <a:solidFill>
                  <a:schemeClr val="accent5"/>
                </a:solidFill>
              </a:rPr>
              <a:t>29.11.2017 </a:t>
            </a:r>
            <a:r>
              <a:rPr lang="pl-PL" sz="1800" dirty="0">
                <a:solidFill>
                  <a:schemeClr val="accent5"/>
                </a:solidFill>
              </a:rPr>
              <a:t>r.</a:t>
            </a:r>
            <a:r>
              <a:rPr lang="pl-PL" sz="1800" dirty="0"/>
              <a:t>, co daje kwotę </a:t>
            </a:r>
            <a:r>
              <a:rPr lang="pl-PL" sz="2400" b="1" dirty="0" smtClean="0">
                <a:solidFill>
                  <a:schemeClr val="accent5"/>
                </a:solidFill>
              </a:rPr>
              <a:t>420 600 PLN</a:t>
            </a:r>
            <a:r>
              <a:rPr lang="pl-PL" sz="1800" dirty="0"/>
              <a:t>. </a:t>
            </a:r>
            <a:endParaRPr lang="pl-PL" sz="1800" dirty="0" smtClean="0"/>
          </a:p>
          <a:p>
            <a:pPr marL="0" indent="0">
              <a:buNone/>
            </a:pPr>
            <a:r>
              <a:rPr lang="pl-PL" sz="1700" dirty="0" smtClean="0"/>
              <a:t>Dopuszcza </a:t>
            </a:r>
            <a:r>
              <a:rPr lang="pl-PL" sz="1700" dirty="0"/>
              <a:t>się </a:t>
            </a:r>
            <a:r>
              <a:rPr lang="pl-PL" sz="1700" u="sng" dirty="0"/>
              <a:t>jednokrotne</a:t>
            </a:r>
            <a:r>
              <a:rPr lang="pl-PL" sz="1700" dirty="0"/>
              <a:t> skierowanie projektu do poprawy/uzupełnienia w zakresie skutkującym jego spełnieniem.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7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0229" y="1008403"/>
            <a:ext cx="7902047" cy="5452217"/>
          </a:xfrm>
        </p:spPr>
        <p:txBody>
          <a:bodyPr/>
          <a:lstStyle/>
          <a:p>
            <a:pPr algn="ctr"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w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ramach: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Regionalnego Programu Operacyjnego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Województwa Dolnośląskiego 2014-2020</a:t>
            </a:r>
            <a:endParaRPr lang="pl-PL" sz="1000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Oś priorytetowa 9 </a:t>
            </a:r>
            <a:r>
              <a:rPr lang="pl-PL" sz="2000" spc="300" dirty="0">
                <a:latin typeface="Arial" panose="020B0604020202020204" pitchFamily="34" charset="0"/>
                <a:cs typeface="Arial" panose="020B0604020202020204" pitchFamily="34" charset="0"/>
              </a:rPr>
              <a:t>Włączenie społeczne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Działanie </a:t>
            </a: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9.2 </a:t>
            </a:r>
            <a:r>
              <a:rPr lang="pl-PL" sz="2000" i="1" spc="300" dirty="0">
                <a:latin typeface="Arial" panose="020B0604020202020204" pitchFamily="34" charset="0"/>
                <a:cs typeface="Arial" panose="020B0604020202020204" pitchFamily="34" charset="0"/>
              </a:rPr>
              <a:t>Dostęp do wysokiej jakości usług społecznych 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Poddziałanie 9.2.1</a:t>
            </a: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spc="300" dirty="0">
                <a:latin typeface="Arial" panose="020B0604020202020204" pitchFamily="34" charset="0"/>
                <a:cs typeface="Arial" panose="020B0604020202020204" pitchFamily="34" charset="0"/>
              </a:rPr>
              <a:t>Dostęp do wysokiej jakości usług społecznych – konkursy </a:t>
            </a:r>
            <a:r>
              <a:rPr lang="pl-PL" sz="2000" i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horyzontalne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nr RPDS.09.02.01-IP.02-02- </a:t>
            </a: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283/17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2000" spc="300" dirty="0">
                <a:latin typeface="Arial" panose="020B0604020202020204" pitchFamily="34" charset="0"/>
                <a:cs typeface="Arial" panose="020B0604020202020204" pitchFamily="34" charset="0"/>
              </a:rPr>
              <a:t>Konkurs na projekty realizowane w ramach typu operacji: </a:t>
            </a: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9.2.C - projekty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w zakresie mieszkań chronionych i wspomaganych</a:t>
            </a:r>
            <a:endParaRPr lang="pl-PL" sz="2000" b="1" i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dostępu </a:t>
            </a:r>
          </a:p>
          <a:p>
            <a:pPr algn="ctr">
              <a:buNone/>
            </a:pPr>
            <a:endParaRPr lang="pl-PL" sz="3200" b="1" dirty="0"/>
          </a:p>
          <a:p>
            <a:pPr marL="0" indent="0" algn="ctr">
              <a:buNone/>
            </a:pPr>
            <a:r>
              <a:rPr lang="pl-PL" sz="4800" b="1" dirty="0"/>
              <a:t>9 </a:t>
            </a:r>
            <a:r>
              <a:rPr lang="pl-PL" sz="4800" b="1" dirty="0" smtClean="0"/>
              <a:t>kryteriów dostępu</a:t>
            </a:r>
            <a:endParaRPr lang="pl-PL" sz="4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Kryterium biura projektu 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5561"/>
            <a:ext cx="7886700" cy="4626315"/>
          </a:xfrm>
        </p:spPr>
        <p:txBody>
          <a:bodyPr/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w okresie realizacji projektu posiada siedzibę lub będzie prowadził biuro projektu na terenie województwa dolnośląskiego? 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projektu: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- w części Adres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siedziby (pkt 2.8) lub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przypadku braku posiadania przez Wnioskodawcę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lidera) siedziby na terenie województwa dolnośląskiego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na podstawie oświadczenia Wnioskodawcy zamieszczonego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we wniosku 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części Zaplecze techniczne (sprzęt, zasoby lokalowe), które będą wykorzystywane w ramach realizacji projektu (pkt 4.3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nie podlega uzupełnieniu !!!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Mały domek z czerwonym dachem, jednym oknem i drzwiami." title="Domek - symboliczna ilustracja do kryte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82" y="2905913"/>
            <a:ext cx="1214660" cy="12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2. Kryterium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liczby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wniosków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67326" y="1415562"/>
            <a:ext cx="7148023" cy="1737836"/>
          </a:xfrm>
        </p:spPr>
        <p:txBody>
          <a:bodyPr/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Wnioskodawca złożył w ramach konkursu (jako lider) maksymalnie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wnioski o dofinansowanie projektu? 	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rejestru prowadzonego przez DWUP.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Kryterium nie podlega uzupełnieniu !!!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781050" y="3205267"/>
            <a:ext cx="7886700" cy="5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3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. Kryterium komplementarności z PO PŻ</a:t>
            </a:r>
            <a:r>
              <a:rPr lang="pl-PL" sz="2400" dirty="0" smtClean="0">
                <a:latin typeface="+mn-lt"/>
              </a:rPr>
              <a:t>	</a:t>
            </a:r>
            <a:endParaRPr lang="pl-PL" sz="2400" dirty="0">
              <a:latin typeface="+mn-lt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781050" y="3793862"/>
            <a:ext cx="7886700" cy="24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zobowiązał się do poinformowania właściwych terytorialnie organizacji partnerskich regionalnych i </a:t>
            </a:r>
            <a:r>
              <a:rPr lang="pl-PL" sz="1800" dirty="0"/>
              <a:t>lokalnych, o których mowa w PO PŻ o prowadzonej rekrutacji do projektu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 	</a:t>
            </a:r>
            <a:endParaRPr lang="en-US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podstawie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zapisów wniosku </a:t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 dofinansowanie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 części Grupy docelowe i opis ryzyka (pkt 3.2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6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zakresie skutkującym jego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spełnieniem.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Liczba 2 w kolorze pomarańczowym, przedstawiona ukośnie." title="Graficzne przedstawienie liczby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 t="5258" r="50511" b="69926"/>
          <a:stretch/>
        </p:blipFill>
        <p:spPr bwMode="auto">
          <a:xfrm>
            <a:off x="450790" y="1589518"/>
            <a:ext cx="1234869" cy="12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768979"/>
            <a:ext cx="8568952" cy="4392539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zobowiązał się nawiązać współpracę z właściwą terytorialnie jednostką organizacyjną pomocy społecznej (tj. OPS, PCPR)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celu co najmniej przekazania jej ogólnej informacji o realizowanym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projekcie (cele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, działania, opis grupy docelowej, okres rekrutacji)? </a:t>
            </a:r>
            <a:r>
              <a:rPr lang="pl-PL" dirty="0" smtClean="0"/>
              <a:t>	</a:t>
            </a:r>
            <a:endParaRPr lang="pl-PL" sz="1900" dirty="0" smtClean="0"/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Wnioskodawca jest zobowiązany do nawiązania współpracy ze wszystkimi jednostkami organizacyjnymi pomocy społecznej funkcjonującymi na obszarze realizacji projektu.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nie dotyczy sytuacji, w której  Wnioskodawca i/lub jego partner jest jednostką organizacyjną pomocy społecznej (OPS/ PCPR), a obszar realizacji projektu pokrywa się z obszarem jego działalności jako OPS/PCPR.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 w części Grupy docelowe i opis ryzyka (pkt 3.2) lub w części Zadania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pkt 4.1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8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</a:t>
            </a:r>
            <a:b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w zakresie skutkującym jego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spełnieniem.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4.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współpracy z właściwą jednostką organizacyjną pomocy społecznej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6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504060"/>
            <a:ext cx="8568952" cy="4973651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we wniosku o dofinansowanie zadeklarował, że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 postaci mieszkań chronionych, o których mowa w ustawie z dnia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marca 2004 r. o pomocy społecznej i rozporządzeniu Ministra Pracy i Polityki Społecznej w sprawie mieszkań chronionych będzie świadczone zgodnie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standardem dotyczącym tej formy pomocy wynikającej z ww. dokumentów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/ lub</a:t>
            </a:r>
          </a:p>
          <a:p>
            <a:pPr lvl="1">
              <a:lnSpc>
                <a:spcPct val="130000"/>
              </a:lnSpc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 postaci mieszkań wspomaganych (innych niż mieszkania chronione) będzie świadczone zgodnie z wymogami określonymi dla świadczenia usług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społeczności lokalnej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900" dirty="0" smtClean="0"/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Wnioskodawca powinien w treści wniosku zamieścić deklarację o zachowaniu wymaganego standardu ww. usług w takim zakresie, w jakim dotyczy to wsparcia zaplanowanego w projekcie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 w części w części Sposób realizacji projektu.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8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</a:t>
            </a:r>
            <a:b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w zakresie skutkującym jego 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spełnieniem.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5.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standardu realizacji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563880"/>
            <a:ext cx="8568952" cy="2657742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usługi społeczne przewidziane w projekcie będą realizowane przez podmioty prowadzące w swojej działalności statutowej usługi danego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rodzaju?</a:t>
            </a:r>
          </a:p>
          <a:p>
            <a:pPr marL="457200" lvl="1" indent="0">
              <a:lnSpc>
                <a:spcPct val="130000"/>
              </a:lnSpc>
              <a:spcBef>
                <a:spcPts val="18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dofinansowanie projektu części Potencjał i doświadczenie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Wnioskodawcy/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partnerów oraz sposób zarządzania projektem.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7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poprawy/uzupełnienia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zakresie skutkującym jego spełnieniem.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6.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Wnioskodawcy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3075" name="Picture 3" descr="Żółta książka z czerwoną zakładką, ukośnie obrócona. Symboliczna ilustracja do kryterium." title="Książka - symboliczna ilustracja do kryteriu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8D4"/>
              </a:clrFrom>
              <a:clrTo>
                <a:srgbClr val="FCF8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 t="5602" r="34431" b="10221"/>
          <a:stretch/>
        </p:blipFill>
        <p:spPr bwMode="auto">
          <a:xfrm rot="1620000">
            <a:off x="4537640" y="4136674"/>
            <a:ext cx="1600357" cy="21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98064"/>
            <a:ext cx="8568952" cy="4768554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Wnioskodawca zadeklarował we wniosku o dofinansowanie trwałość miejsc świadczenia usług społecznych utworzonych w ramach projektu po jego zakończeniu co najmniej przez okres odpowiadający okresowi realizacji projektu?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Trwałość dotyczy utworzonych w ramach projektu miejsc świadczenia usług 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mieszkaniach chronionych i wspomaganych (zarówno miejsc tworzonych w nowych mieszkaniach, jak i już istniejących).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Trwałość jest rozumiana jako instytucjonalna gotowość podmiotów do świadczenia usług. Powyższe oznacza, że w przypadku wystąpienia popytu na usługę Beneficjent musi być gotowy do świadczenia usługi oferowanej w ramach projektu. W przypadku niewystąpienia popytu na usługę nie ma konieczności zatrudnienia kadry, jednak </a:t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przypadku wystąpienia popytu (zgłoszenia się po usługę) kadra ta musi być zatrudniona, a tym samym usługa uruchomiona. Aktualna informacja dotycząca liczby miejsc oferowanych przez podmiot po projekcie w okresie trwałości musi być obowiązkowo opublikowana na stronie internetowej Beneficjenta.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7.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trwałości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85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80973"/>
            <a:ext cx="8568952" cy="2042444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 w części Sposób realizacji projektu (w polu </a:t>
            </a:r>
            <a:r>
              <a:rPr lang="pl-PL" sz="1600" u="sng" spc="30" dirty="0">
                <a:latin typeface="Arial" panose="020B0604020202020204" pitchFamily="34" charset="0"/>
                <a:cs typeface="Arial" panose="020B0604020202020204" pitchFamily="34" charset="0"/>
              </a:rPr>
              <a:t>Trwałość i wpływ rezultatów projektu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6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w zakresie skutkującym jego spełnieniem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7.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trwałości – cd.</a:t>
            </a:r>
            <a:r>
              <a:rPr lang="pl-PL" sz="2400" dirty="0">
                <a:latin typeface="+mn-lt"/>
              </a:rPr>
              <a:t>	</a:t>
            </a:r>
          </a:p>
        </p:txBody>
      </p:sp>
      <p:pic>
        <p:nvPicPr>
          <p:cNvPr id="5122" name="Picture 2" descr="Na wyciągniętej dłoni leży szary dom z trzema oknami i drzwiami, umieszczony w kulistej otoczce w kolorze niebieskim. Symboliczna ilustracja do kryterium." title="Domek na dłoni - symboliczna ilustracja do kryteri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54" y="3410958"/>
            <a:ext cx="4391604" cy="29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97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80973"/>
            <a:ext cx="8568952" cy="4084890"/>
          </a:xfrm>
        </p:spPr>
        <p:txBody>
          <a:bodyPr>
            <a:noAutofit/>
          </a:bodyPr>
          <a:lstStyle/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Wnioskodawca zapewnia, że lokalizacja tworzonego mieszkania chronionego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wspomaganego, w tym treningowego i wspieranego umożliwi mieszkańcom włączenie do życia społecznego?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ma na celu zapewnienie lokalizacji mieszkań chronionych i wspomaganych,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tym mieszkań treningowych i wspieranych na obszarze zapobiegającym wykluczeniu społecznemu i wspomagającym powrót do lokalnej społeczności osób lub rodzin zagrożonych ubóstwem lub wykluczeniem społecznym. Mieszkania nie mogą zostać zlokalizowane na terenach utrudniających integrację ze społecznością lokalną,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znaczy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miejscach odludnych, zdegradowanych, nie zapewniających warunków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skutecznego przygotowania do prowadzenia samodzielnego życia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8. Lokalizacja mieszkań chronionych i wspomaganych, 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w tym mieszkań treningowych i wspieranych</a:t>
            </a:r>
            <a:endParaRPr lang="pl-PL" sz="24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07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80972"/>
            <a:ext cx="8568952" cy="473436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zapisów wniosku o dofinansowanie projektu w części Sposób realizacji projektu (w polu </a:t>
            </a:r>
            <a:r>
              <a:rPr lang="pl-PL" sz="1600" u="sng" spc="30" dirty="0">
                <a:latin typeface="Arial" panose="020B0604020202020204" pitchFamily="34" charset="0"/>
                <a:cs typeface="Arial" panose="020B0604020202020204" pitchFamily="34" charset="0"/>
              </a:rPr>
              <a:t>Trwałość i wpływ rezultatów projektu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6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w zakresie skutkującym jego spełnieniem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8. Lokalizacja mieszkań chronionych i wspomaganych, 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w tym mieszkań treningowych i wspieranych – cd.</a:t>
            </a:r>
            <a:endParaRPr lang="pl-PL" sz="2400" dirty="0">
              <a:latin typeface="+mn-lt"/>
            </a:endParaRPr>
          </a:p>
        </p:txBody>
      </p:sp>
      <p:pic>
        <p:nvPicPr>
          <p:cNvPr id="4098" name="Picture 2" descr="Na czarnym tle stoi grupa ludzi, każda sylwetka w innym kolorze. Ludzie rzucaja jasny cień. Całość w kwadracie z czarnym tłem." title="Grupa ludzi - symboliczna ilustracja do kryter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21" y="3420454"/>
            <a:ext cx="2751746" cy="27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480" y="1427150"/>
            <a:ext cx="7722870" cy="470708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9.2.1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Dostęp do wysokiej jakości usług społecznych – konkursy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horyzontalne</a:t>
            </a:r>
          </a:p>
          <a:p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(na projekty w </a:t>
            </a:r>
            <a:r>
              <a:rPr lang="pl-PL" sz="2000" i="1">
                <a:latin typeface="Arial" panose="020B0604020202020204" pitchFamily="34" charset="0"/>
                <a:cs typeface="Arial" panose="020B0604020202020204" pitchFamily="34" charset="0"/>
              </a:rPr>
              <a:t>zakresie </a:t>
            </a:r>
            <a:r>
              <a:rPr lang="pl-PL" sz="2000" i="1">
                <a:latin typeface="Arial" panose="020B0604020202020204" pitchFamily="34" charset="0"/>
                <a:cs typeface="Arial" panose="020B0604020202020204" pitchFamily="34" charset="0"/>
              </a:rPr>
              <a:t>projekty w zakresie mieszkań </a:t>
            </a:r>
            <a:r>
              <a:rPr lang="pl-PL" sz="2000" i="1">
                <a:latin typeface="Arial" panose="020B0604020202020204" pitchFamily="34" charset="0"/>
                <a:cs typeface="Arial" panose="020B0604020202020204" pitchFamily="34" charset="0"/>
              </a:rPr>
              <a:t>chronionych </a:t>
            </a:r>
            <a:r>
              <a:rPr lang="pl-PL" sz="2000" i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i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smtClean="0">
                <a:latin typeface="Arial" panose="020B0604020202020204" pitchFamily="34" charset="0"/>
                <a:cs typeface="Arial" panose="020B0604020202020204" pitchFamily="34" charset="0"/>
              </a:rPr>
              <a:t>i wspomaganych</a:t>
            </a:r>
            <a:r>
              <a:rPr lang="pl-PL" sz="2000" i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Konkurs ma charakter horyzontalny</a:t>
            </a: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8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80973"/>
            <a:ext cx="8568952" cy="4324171"/>
          </a:xfrm>
        </p:spPr>
        <p:txBody>
          <a:bodyPr>
            <a:noAutofit/>
          </a:bodyPr>
          <a:lstStyle/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Wnioskodawca zapewnia, że wsparcie dla istniejących mieszkań chronionych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mieszkań wspomaganych udzielone w ramach projektu  doprowadzi do zwiększenia liczby miejsc świadczenia usług w danym mieszkaniu, bez pogorszenia jakości świadczonych usług?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ma na celu rozwijanie systemu usług społecznych w regionie poprzez przyrost miejsc ich świadczenia.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zapisów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wniosku 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dofinansowanie w części w części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Sposób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realizacji projektu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6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w zakresie skutkującym jego spełnieniem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9. Kryterium formy wsparcia</a:t>
            </a:r>
            <a:endParaRPr lang="pl-PL" sz="24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504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01457" y="1909232"/>
            <a:ext cx="7916449" cy="313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3200" b="1" spc="300" dirty="0" smtClean="0">
                <a:solidFill>
                  <a:schemeClr val="accent5">
                    <a:lumMod val="50000"/>
                  </a:schemeClr>
                </a:solidFill>
              </a:rPr>
              <a:t>Uwaga!</a:t>
            </a: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Projekt </a:t>
            </a:r>
            <a:r>
              <a:rPr lang="pl-PL" sz="3200" b="1" spc="30" dirty="0">
                <a:solidFill>
                  <a:schemeClr val="accent5">
                    <a:lumMod val="50000"/>
                  </a:schemeClr>
                </a:solidFill>
              </a:rPr>
              <a:t>niespełniający któregokolwiek </a:t>
            </a: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z </a:t>
            </a:r>
            <a:r>
              <a:rPr lang="pl-PL" sz="3200" b="1" spc="30" dirty="0">
                <a:solidFill>
                  <a:schemeClr val="accent5">
                    <a:lumMod val="50000"/>
                  </a:schemeClr>
                </a:solidFill>
              </a:rPr>
              <a:t>kryteriów formalnych i/lub kryteriów dostępu zostanie odrzucony </a:t>
            </a: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b="1" spc="30" dirty="0" smtClean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pl-PL" sz="3200" b="1" spc="30" dirty="0">
                <a:solidFill>
                  <a:schemeClr val="accent5">
                    <a:lumMod val="50000"/>
                  </a:schemeClr>
                </a:solidFill>
              </a:rPr>
              <a:t>nie będzie podlegał dalszej ocenie.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439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horyzontalne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4300" y="982766"/>
            <a:ext cx="8853854" cy="5477855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4 kryteria horyzontalne:</a:t>
            </a:r>
            <a:endParaRPr lang="pl-PL" sz="20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5200" lvl="1" indent="-2880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projektu z prawem </a:t>
            </a:r>
            <a:endParaRPr lang="pl-PL" sz="16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przepisami prawa krajowego i unijnego?</a:t>
            </a:r>
            <a:endParaRPr lang="en-US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zrównoważonego rozwoju? 	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zgodności z właściwymi politykami i zasadami 	</a:t>
            </a:r>
            <a:endParaRPr lang="pl-PL" sz="1600" b="1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kobiet i mężczyzn? </a:t>
            </a:r>
            <a:endParaRPr lang="pl-PL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i niedyskryminacji,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niepełnosprawnościami?</a:t>
            </a:r>
          </a:p>
          <a:p>
            <a:pPr marL="457200" lvl="1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horyzontalne są weryfikowane na podstawie treści wniosku </a:t>
            </a:r>
            <a:b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dofinansowanie.</a:t>
            </a:r>
          </a:p>
          <a:p>
            <a:pPr marL="457200" indent="-45720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800" b="1" spc="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Nowość!!!</a:t>
            </a:r>
          </a:p>
          <a:p>
            <a:pPr marL="457200" indent="-45720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Spełnienie każdego z kryteriów horyzontalnych może być przedmiotem negocjacji.</a:t>
            </a:r>
          </a:p>
          <a:p>
            <a:pPr marL="457200" indent="-45720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powyższych kryteriów oznacza odrzucenie wniosku</a:t>
            </a:r>
            <a:r>
              <a:rPr lang="pl-PL" sz="1600" b="1" spc="3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merytoryczne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3006"/>
            <a:ext cx="7886700" cy="3454291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</a:t>
            </a:r>
            <a:endParaRPr lang="pl-PL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Treść kryteriów została dostosowana do nowego systemu oceniania wniosków: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nie ma punktów warunkowych;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wskazano, spełnienie których kryteriów może być przedmiotem negocjacji;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egocjacje nie stanowią elementu oceny merytorycznej,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ale odrębny etap oceny.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0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3 Kryteria premiujące</a:t>
            </a:r>
          </a:p>
          <a:p>
            <a:pPr algn="ctr">
              <a:buNone/>
            </a:pPr>
            <a:endParaRPr lang="pl-PL" sz="2000" b="1" dirty="0" smtClean="0"/>
          </a:p>
          <a:p>
            <a:pPr algn="ctr">
              <a:buNone/>
            </a:pPr>
            <a:r>
              <a:rPr lang="pl-PL" sz="2000" b="1" dirty="0" smtClean="0"/>
              <a:t>do zdobycia</a:t>
            </a:r>
            <a:endParaRPr lang="pl-PL" sz="2000" b="1" dirty="0"/>
          </a:p>
          <a:p>
            <a:pPr algn="ctr">
              <a:buNone/>
            </a:pPr>
            <a:r>
              <a:rPr lang="pl-PL" sz="2000" b="1" dirty="0" smtClean="0"/>
              <a:t>25 punktów premiujących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262744"/>
            <a:ext cx="7886700" cy="4924412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Kryterium Wnioskodawcy/Realizatora w projekcie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</a:p>
          <a:p>
            <a:pPr marL="457200" lvl="1" indent="0" algn="just"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Czy projekt jest realizowany:</a:t>
            </a:r>
          </a:p>
          <a:p>
            <a:pPr lvl="1" algn="just"/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przez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podmiot ekonomii społecznej lub </a:t>
            </a:r>
          </a:p>
          <a:p>
            <a:pPr lvl="1" algn="just"/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partnerstwie z podmiotem ekonomii społecznej lub</a:t>
            </a:r>
          </a:p>
          <a:p>
            <a:pPr lvl="1" algn="just"/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partnerstwie z Powiatowym Centrum Pomocy Rodzinie właściwym dla miejsca realizacji projektu (lub jednostką, która pełni w powiecie zadania PCPR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odnosi się do faktycznego Realizatora zadania, zatem zostanie ono spełnione gdy Wnioskodawcą lub partnerem będzie podmiot wskazany powyżej, jak i gdy Realizatorem zadań w projekcie jest podmiot wskazany powyżej. 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dofinansowanie w części Wnioskodawca/Beneficjent oraz w części Potencjał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doświadczenie Wnioskodawcy / partnerów oraz sposób zarządzania projektem.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punktowa od 0 do 5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pkt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14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2778"/>
            <a:ext cx="7886700" cy="5476388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Kryterium </a:t>
            </a:r>
            <a:r>
              <a:rPr lang="pl-PL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doświadczenia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Czy Wnioskodawca zrealizował w ciągu ostatnich 3 lat przed złożeniem wniosku o dofinansowanie na terenie województwa dolnośląskiego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najmniej 2 przedsięwzięcia w obszarze merytorycznym i dla grupy docelowej objętej interwencją projektową, w ramach których osiągnął zakładane w ramach przedsięwzięcia cele?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Przedsięwzięciem jest działanie podjęte w jakimś celu, którego wynikiem są konkretne rezultaty. Przedsięwzięcie musi mieć formę pisemną (np. projektu, wniosku, umowy/ porozumienia o współpracy), która dokumentuje cel, działania, planowane i zrealizowane rezultaty.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może się legitymować doświadczeniem w przypadku gdy był liderem lub partnerem w zrealizowanym już przedsięwzięciu, a zakres zrealizowanych przez niego działań był zbieżny z zakresem konkursu, którego dotyczy to kryterium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Obszar interwencji projektowej określono w Rozdziale I, Podrozdziale 4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Regulaminu – Przedmiot konkursu.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od 0 do 10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pkt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powyżej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dwóch przedsięwzięć 	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pkt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przedsięwzięcia 	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pkt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brak lub jedno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przedsięwzięcie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02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2778"/>
            <a:ext cx="7886700" cy="5433659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Kryterium grupy docelowej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Czy projekt jest skierowany do osób: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znacznym lub umiarkowanym stopniu niepełnosprawności,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niepełnosprawnością sprzężoną,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niepełnosprawnością intelektualną,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zaburzeniami psychicznymi,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opuszczających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pieczę zastępczą w rozumieniu przepisów o wspieraniu rodziny i systemie pieczy zastępczej,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bezdomnych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niesamodzielnych? 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ma na celu preferowanie projektów skierowanych do osób zidentyfikowanych, jako osoby w szczególnej sytuacji społeczno-ekonomicznej. Kryterium będzie spełnione jeśli w projekcie założono skierowanie wsparcie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co najmniej jednej z wymienionych powyżej grup. 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dofinansowanie w części Grupy docelowe (pkt. 3.2).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od 0 do 10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pkt.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19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580972"/>
            <a:ext cx="7886700" cy="4717278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przeznaczona na dofinansowanie projektów w ramach konkursu (alokacja):</a:t>
            </a:r>
          </a:p>
          <a:p>
            <a:pPr lvl="0" algn="ctr">
              <a:spcBef>
                <a:spcPts val="3000"/>
              </a:spcBef>
              <a:buNone/>
            </a:pPr>
            <a:r>
              <a:rPr lang="pl-PL" sz="4400" b="1" dirty="0"/>
              <a:t>8 401 200 </a:t>
            </a:r>
            <a:r>
              <a:rPr lang="pl-PL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algn="ctr">
              <a:spcBef>
                <a:spcPts val="3000"/>
              </a:spcBef>
              <a:buNone/>
            </a:pP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2 000 000 EURO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spcBef>
                <a:spcPts val="3000"/>
              </a:spcBef>
              <a:buNone/>
            </a:pP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Mając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na uwadze fakt,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alokacja w ramach Programu określona jest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Euro,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prawidłowego określenia ww. limitu dostępnej alokacji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IOK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zastrzega możliwość zmiany kwoty przeznaczonej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dofinansowanie projektów w wyniku zmiany kursu walutowego. </a:t>
            </a:r>
            <a:endParaRPr lang="pl-PL" sz="1600" b="1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31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06286"/>
            <a:ext cx="7886700" cy="4870677"/>
          </a:xfrm>
          <a:noFill/>
        </p:spPr>
        <p:txBody>
          <a:bodyPr/>
          <a:lstStyle/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3200" b="1" dirty="0" smtClean="0">
                <a:solidFill>
                  <a:prstClr val="black"/>
                </a:solidFill>
              </a:rPr>
              <a:t>Kryteria etapu negocjacji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72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9858"/>
            <a:ext cx="7886700" cy="5435125"/>
          </a:xfrm>
          <a:noFill/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spełnienia warunków postawionych przez oceniających lub przewodniczącego </a:t>
            </a: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</a:p>
          <a:p>
            <a:pPr marL="457200" lvl="1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zmian? 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Ocena spełniania kryterium obejmuje weryfikację: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korekty wskazane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przez przewodniczącego KOP lub inne zmiany wynikające z ustaleń dokonanych podczas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KOP uzyskała od Wnioskodawcy/Beneficjenta informacje i wyjaśnienia dotyczące określonych zapisów we wniosku, wskazanych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przewodniczącego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inne zmiany niż wynikające z kart oceny projektu lub uwag przewodniczącego KOP lub ustaleń wynikających z procesu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Udzielenie odpowiedzi: „TAK” na pytanie nr 1 i 2 oraz odpowiedzi „NIE” na pyt nr 3 oznacza spełnienie kryterium.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69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Minimalny standard usług i katalog stawek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rgbClr val="FF0000"/>
                </a:solidFill>
              </a:rPr>
              <a:t>(szczegóły w odrębnej prezentacji)</a:t>
            </a:r>
            <a:endParaRPr lang="pl-PL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  <a:noFill/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908312"/>
            <a:ext cx="7886700" cy="4381170"/>
          </a:xfrm>
          <a:noFill/>
        </p:spPr>
        <p:txBody>
          <a:bodyPr>
            <a:normAutofit/>
          </a:bodyPr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znajomości regulaminu konkursu i </a:t>
            </a:r>
            <a:r>
              <a:rPr lang="pl-PL" altLang="pl-PL" sz="1800" dirty="0" smtClean="0">
                <a:cs typeface="Arial" panose="020B0604020202020204" pitchFamily="34" charset="0"/>
              </a:rPr>
              <a:t>lub załączników.</a:t>
            </a:r>
            <a:endParaRPr lang="pl-PL" altLang="pl-PL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Kopiowanie treści wniosków złożonych w odpowiedzi na inne konkursy;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Błędna nazwa Wnioskodawcy lub błędne wykazywanie partnerów i innych podmiotów zaangażowanych w realizację projektu;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Opis wsparcia w projekcie nie jest jednoznacznie powiązany z instrumentem wymienionym w regulaminie konkursu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342900" indent="-342900" algn="just" defTabSz="457200">
              <a:lnSpc>
                <a:spcPct val="100000"/>
              </a:lnSpc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Zbyt ogólne pozycje budżetowe, brak wyliczeń, brak uzasadnienia ponoszonych wydatków i przyjętych jednostek miary pod budżetem projektu;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Uwzględnianie w budżetach wydatków związanych z organizacją wsparcia dodatkowego, które nie zostało przewidziane zapisami regulaminu konkursu;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Niekorzystny rozkład zadań lub dobór wskaźników i źródeł ich weryfikacji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>
                <a:cs typeface="Arial" panose="020B0604020202020204" pitchFamily="34" charset="0"/>
              </a:rPr>
              <a:t>w projektach rozliczanych na podstawie metod uproszczonych (kwot ryczałtowych</a:t>
            </a:r>
            <a:r>
              <a:rPr lang="pl-PL" altLang="pl-PL" sz="1800" dirty="0" smtClean="0">
                <a:cs typeface="Arial" panose="020B0604020202020204" pitchFamily="34" charset="0"/>
              </a:rPr>
              <a:t>).</a:t>
            </a:r>
            <a:endParaRPr lang="pl-PL" altLang="pl-PL" sz="18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673353"/>
            <a:ext cx="7886700" cy="4785319"/>
          </a:xfrm>
          <a:noFill/>
        </p:spPr>
        <p:txBody>
          <a:bodyPr>
            <a:normAutofit fontScale="92500"/>
          </a:bodyPr>
          <a:lstStyle/>
          <a:p>
            <a:pPr marL="342900" lvl="1" indent="-342900" algn="just">
              <a:spcBef>
                <a:spcPts val="1000"/>
              </a:spcBef>
              <a:defRPr/>
            </a:pPr>
            <a:r>
              <a:rPr lang="pl-PL" altLang="pl-PL" sz="2100" dirty="0" smtClean="0">
                <a:cs typeface="Arial" panose="020B0604020202020204" pitchFamily="34" charset="0"/>
              </a:rPr>
              <a:t>Niewłaściwe ujmowanie wydatków na zakup środków trwałych.</a:t>
            </a:r>
          </a:p>
          <a:p>
            <a:pPr marL="457200" lvl="1" indent="0">
              <a:buNone/>
            </a:pPr>
            <a:r>
              <a:rPr lang="pl-PL" sz="1800" dirty="0"/>
              <a:t>Środki trwałe, ze względu na sposób ich wykorzystania w ramach i na rzecz projektu</a:t>
            </a:r>
            <a:r>
              <a:rPr lang="pl-PL" sz="1800" dirty="0" smtClean="0"/>
              <a:t>, dzielą </a:t>
            </a:r>
            <a:r>
              <a:rPr lang="pl-PL" sz="1800" dirty="0"/>
              <a:t>się na: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bezpośrednio powiązane z przedmiotem projektu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np. </a:t>
            </a:r>
            <a:r>
              <a:rPr lang="pl-PL" sz="1800" dirty="0" smtClean="0"/>
              <a:t>wyposażenie placówki wsparcia dziennego tworzonej w ramach projektu),</a:t>
            </a:r>
            <a:endParaRPr lang="pl-PL" sz="1800" dirty="0"/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wykorzystywane w celu wspomagania procesu wdrażania </a:t>
            </a:r>
            <a:r>
              <a:rPr lang="pl-PL" sz="1800" dirty="0" smtClean="0"/>
              <a:t>projektu (</a:t>
            </a:r>
            <a:r>
              <a:rPr lang="pl-PL" sz="1800" dirty="0"/>
              <a:t>np. rzutnik na szkolenia</a:t>
            </a:r>
            <a:r>
              <a:rPr lang="pl-PL" sz="1800" dirty="0" smtClean="0"/>
              <a:t>).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</a:t>
            </a:r>
            <a:r>
              <a:rPr lang="pl-PL" altLang="pl-PL" sz="1800" dirty="0" smtClean="0">
                <a:cs typeface="Arial" panose="020B0604020202020204" pitchFamily="34" charset="0"/>
              </a:rPr>
              <a:t>lit</a:t>
            </a:r>
            <a:r>
              <a:rPr lang="pl-PL" altLang="pl-PL" sz="1800" dirty="0">
                <a:cs typeface="Arial" panose="020B0604020202020204" pitchFamily="34" charset="0"/>
              </a:rPr>
              <a:t>. a, a </a:t>
            </a:r>
            <a:r>
              <a:rPr lang="pl-PL" altLang="pl-PL" sz="1800" dirty="0" smtClean="0">
                <a:cs typeface="Arial" panose="020B0604020202020204" pitchFamily="34" charset="0"/>
              </a:rPr>
              <a:t>także koszty </a:t>
            </a:r>
            <a:r>
              <a:rPr lang="pl-PL" altLang="pl-PL" sz="1800" dirty="0">
                <a:cs typeface="Arial" panose="020B0604020202020204" pitchFamily="34" charset="0"/>
              </a:rPr>
              <a:t>ich dostawy, montażu i uruchomienia, mogą być kwalifikowalne w całości </a:t>
            </a:r>
            <a:r>
              <a:rPr lang="pl-PL" altLang="pl-PL" sz="1800" dirty="0" smtClean="0">
                <a:cs typeface="Arial" panose="020B0604020202020204" pitchFamily="34" charset="0"/>
              </a:rPr>
              <a:t>lub części </a:t>
            </a:r>
            <a:r>
              <a:rPr lang="pl-PL" altLang="pl-PL" sz="1800" dirty="0">
                <a:cs typeface="Arial" panose="020B0604020202020204" pitchFamily="34" charset="0"/>
              </a:rPr>
              <a:t>swojej wartości zgodnie ze wskazaniem beneficjenta opartym o </a:t>
            </a:r>
            <a:r>
              <a:rPr lang="pl-PL" altLang="pl-PL" sz="1800" dirty="0" smtClean="0">
                <a:cs typeface="Arial" panose="020B0604020202020204" pitchFamily="34" charset="0"/>
              </a:rPr>
              <a:t>faktyczne wykorzystanie </a:t>
            </a:r>
            <a:r>
              <a:rPr lang="pl-PL" altLang="pl-PL" sz="1800" dirty="0">
                <a:cs typeface="Arial" panose="020B0604020202020204" pitchFamily="34" charset="0"/>
              </a:rPr>
              <a:t>środka trwałego na potrzeby projektu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w pkt 1 lit. b, mogą </a:t>
            </a:r>
            <a:r>
              <a:rPr lang="pl-PL" altLang="pl-PL" sz="1800" dirty="0" smtClean="0">
                <a:cs typeface="Arial" panose="020B0604020202020204" pitchFamily="34" charset="0"/>
              </a:rPr>
              <a:t>być kwalifikowalne </a:t>
            </a:r>
            <a:r>
              <a:rPr lang="pl-PL" altLang="pl-PL" sz="1800" dirty="0">
                <a:cs typeface="Arial" panose="020B0604020202020204" pitchFamily="34" charset="0"/>
              </a:rPr>
              <a:t>wyłącznie w wysokości odpowiadającej odpisom </a:t>
            </a:r>
            <a:r>
              <a:rPr lang="pl-PL" altLang="pl-PL" sz="1800" dirty="0" smtClean="0">
                <a:cs typeface="Arial" panose="020B0604020202020204" pitchFamily="34" charset="0"/>
              </a:rPr>
              <a:t>amortyzacyjnym za </a:t>
            </a:r>
            <a:r>
              <a:rPr lang="pl-PL" altLang="pl-PL" sz="1800" dirty="0">
                <a:cs typeface="Arial" panose="020B0604020202020204" pitchFamily="34" charset="0"/>
              </a:rPr>
              <a:t>okres, w którym były one wykorzystywane na rzecz projektu. W takim </a:t>
            </a:r>
            <a:r>
              <a:rPr lang="pl-PL" altLang="pl-PL" sz="1800" dirty="0" smtClean="0">
                <a:cs typeface="Arial" panose="020B0604020202020204" pitchFamily="34" charset="0"/>
              </a:rPr>
              <a:t>przypadku rozlicza </a:t>
            </a:r>
            <a:r>
              <a:rPr lang="pl-PL" altLang="pl-PL" sz="1800" dirty="0">
                <a:cs typeface="Arial" panose="020B0604020202020204" pitchFamily="34" charset="0"/>
              </a:rPr>
              <a:t>się wydatki do wysokości odpowiadającej odpisom amortyzacyjnym i </a:t>
            </a:r>
            <a:r>
              <a:rPr lang="pl-PL" altLang="pl-PL" sz="1800" dirty="0" smtClean="0">
                <a:cs typeface="Arial" panose="020B0604020202020204" pitchFamily="34" charset="0"/>
              </a:rPr>
              <a:t>stosuje warunki </a:t>
            </a:r>
            <a:r>
              <a:rPr lang="pl-PL" altLang="pl-PL" sz="1800" dirty="0">
                <a:cs typeface="Arial" panose="020B0604020202020204" pitchFamily="34" charset="0"/>
              </a:rPr>
              <a:t>i procedury określone w sekcji </a:t>
            </a:r>
            <a:r>
              <a:rPr lang="pl-PL" altLang="pl-PL" sz="1800" dirty="0" smtClean="0">
                <a:cs typeface="Arial" panose="020B0604020202020204" pitchFamily="34" charset="0"/>
              </a:rPr>
              <a:t>6.12.2 Wytycznych w zakresie kwalifikowalności wydatków. </a:t>
            </a:r>
            <a:r>
              <a:rPr lang="pl-PL" altLang="pl-PL" sz="1800" dirty="0">
                <a:cs typeface="Arial" panose="020B0604020202020204" pitchFamily="34" charset="0"/>
              </a:rPr>
              <a:t>W takim przypadku wartość </a:t>
            </a:r>
            <a:r>
              <a:rPr lang="pl-PL" altLang="pl-PL" sz="1800" dirty="0" smtClean="0">
                <a:cs typeface="Arial" panose="020B0604020202020204" pitchFamily="34" charset="0"/>
              </a:rPr>
              <a:t>środków trwałych </a:t>
            </a:r>
            <a:r>
              <a:rPr lang="pl-PL" altLang="pl-PL" sz="1800" dirty="0">
                <a:cs typeface="Arial" panose="020B0604020202020204" pitchFamily="34" charset="0"/>
              </a:rPr>
              <a:t>nie wchodzi do limitu środków trwałych i cross-</a:t>
            </a:r>
            <a:r>
              <a:rPr lang="pl-PL" altLang="pl-PL" sz="1800" dirty="0" err="1">
                <a:cs typeface="Arial" panose="020B0604020202020204" pitchFamily="34" charset="0"/>
              </a:rPr>
              <a:t>financingu</a:t>
            </a:r>
            <a:r>
              <a:rPr lang="pl-PL" altLang="pl-PL" sz="1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4" y="1814319"/>
            <a:ext cx="7886700" cy="2159475"/>
          </a:xfrm>
          <a:noFill/>
        </p:spPr>
        <p:txBody>
          <a:bodyPr/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Nieznajomość </a:t>
            </a:r>
            <a:r>
              <a:rPr lang="pl-PL" altLang="pl-PL" sz="1800" dirty="0">
                <a:cs typeface="Arial" panose="020B0604020202020204" pitchFamily="34" charset="0"/>
              </a:rPr>
              <a:t>definicji wskaźników i ich powiązania ze statusem uczestnika </a:t>
            </a:r>
            <a:r>
              <a:rPr lang="pl-PL" altLang="pl-PL" sz="1800" dirty="0" smtClean="0">
                <a:cs typeface="Arial" panose="020B0604020202020204" pitchFamily="34" charset="0"/>
              </a:rPr>
              <a:t/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rynku pracy w momencie rozpoczęcia udziału w projekcie – co wpływa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błędne wyliczenia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 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Zbyt </a:t>
            </a:r>
            <a:r>
              <a:rPr lang="pl-PL" altLang="pl-PL" sz="1800" dirty="0">
                <a:cs typeface="Arial" panose="020B0604020202020204" pitchFamily="34" charset="0"/>
              </a:rPr>
              <a:t>ogólny opis grupy docelowej, który nie pozwala na weryfikację założonych wartości docelowych wskaźników;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wszystkich obligatoryjnych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</a:t>
            </a:r>
            <a:r>
              <a:rPr lang="pl-PL" altLang="pl-PL" sz="1800" dirty="0">
                <a:cs typeface="Arial" panose="020B0604020202020204" pitchFamily="34" charset="0"/>
              </a:rPr>
              <a:t>.</a:t>
            </a:r>
            <a:endParaRPr lang="pl-PL" altLang="pl-PL" sz="1800" dirty="0" smtClean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Wskaźniki</a:t>
            </a:r>
            <a:endParaRPr lang="pl-PL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483167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Lista wskaźników produktu</a:t>
            </a:r>
          </a:p>
          <a:p>
            <a:pPr marL="0" indent="0">
              <a:buNone/>
            </a:pPr>
            <a:r>
              <a:rPr lang="pl-PL" sz="2000" b="1" dirty="0"/>
              <a:t>Wybieramy z poniższych wskaźników tylko te adekwatne do zakresu realizacji </a:t>
            </a:r>
            <a:r>
              <a:rPr lang="pl-PL" sz="2000" b="1" dirty="0" smtClean="0"/>
              <a:t>projektu</a:t>
            </a:r>
          </a:p>
          <a:p>
            <a:pPr marL="342900" indent="-342900">
              <a:buAutoNum type="arabicPeriod"/>
            </a:pPr>
            <a:r>
              <a:rPr lang="pl-PL" sz="2000" dirty="0"/>
              <a:t>Liczba osób zagrożonych ubóstwem lub wykluczeniem społecznym objętych usługami społecznymi świadczonymi w interesie ogólnym w </a:t>
            </a:r>
            <a:r>
              <a:rPr lang="pl-PL" sz="2000" dirty="0" smtClean="0"/>
              <a:t>programie.</a:t>
            </a:r>
            <a:endParaRPr lang="pl-PL" sz="2000" dirty="0"/>
          </a:p>
          <a:p>
            <a:pPr marL="342900" indent="-342900">
              <a:buAutoNum type="arabicPeriod"/>
            </a:pPr>
            <a:r>
              <a:rPr lang="pl-PL" sz="2000" dirty="0"/>
              <a:t>Liczba osób zagrożonych ubóstwem lub wykluczeniem społecznym objętych usługami asystenckimi i opiekuńczymi świadczonymi w społeczności lokalnej w </a:t>
            </a:r>
            <a:r>
              <a:rPr lang="pl-PL" sz="2000" dirty="0" smtClean="0"/>
              <a:t>programie.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pl-PL" sz="2000" dirty="0"/>
              <a:t>Liczba osób zagrożonych ubóstwem lub wykluczeniem społecznym objętych usługami w postaci mieszkań chronionych i wspomaganych w </a:t>
            </a:r>
            <a:r>
              <a:rPr lang="pl-PL" sz="2000" dirty="0" smtClean="0"/>
              <a:t>programie </a:t>
            </a:r>
            <a:endParaRPr lang="pl-PL" sz="2000" dirty="0"/>
          </a:p>
          <a:p>
            <a:pPr marL="0" lvl="0" indent="0">
              <a:buNone/>
            </a:pPr>
            <a:endParaRPr lang="pl-PL" sz="1800" dirty="0" smtClean="0"/>
          </a:p>
          <a:p>
            <a:pPr marL="0" lvl="0" indent="0">
              <a:buNone/>
            </a:pPr>
            <a:r>
              <a:rPr lang="pl-PL" sz="1800" dirty="0" smtClean="0"/>
              <a:t>Jeżeli powyższe wskaźniki są niewystarczające </a:t>
            </a:r>
            <a:br>
              <a:rPr lang="pl-PL" sz="1800" dirty="0" smtClean="0"/>
            </a:br>
            <a:r>
              <a:rPr lang="pl-PL" sz="1800" dirty="0" smtClean="0"/>
              <a:t>do monitorowania realizacji projektu, </a:t>
            </a:r>
            <a:br>
              <a:rPr lang="pl-PL" sz="1800" dirty="0" smtClean="0"/>
            </a:br>
            <a:r>
              <a:rPr lang="pl-PL" sz="1800" dirty="0" smtClean="0"/>
              <a:t>można ustalić wskaźniki specyficzne dla projektu.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Wykres, na którym słupki są ustawione rosnąco od lewej do prawej strony. Nad słupkami znajduje sie szeroka strzałka wskazująca kierunek wzrostu słupków. Całość w kolorze zielonym." title="Wykres słupkowy - symboliczna ilustracja do kryteri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04" y="4572815"/>
            <a:ext cx="3166691" cy="167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510243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Wskaźniki horyzontalne (produktu)</a:t>
            </a:r>
          </a:p>
          <a:p>
            <a:pPr marL="0" indent="0" algn="just">
              <a:buNone/>
            </a:pPr>
            <a:r>
              <a:rPr lang="pl-PL" sz="1800" b="1" u="sng" dirty="0"/>
              <a:t>W</a:t>
            </a:r>
            <a:r>
              <a:rPr lang="pl-PL" sz="1800" b="1" u="sng" dirty="0" smtClean="0"/>
              <a:t> każdym projekcie należy wybrać wszystkie wskaźniki horyzontalne, przy czym </a:t>
            </a:r>
            <a:br>
              <a:rPr lang="pl-PL" sz="1800" b="1" u="sng" dirty="0" smtClean="0"/>
            </a:br>
            <a:r>
              <a:rPr lang="pl-PL" sz="1800" b="1" u="sng" dirty="0" smtClean="0"/>
              <a:t>ich wartość na etapie składania wniosku o dofinansowanie może być równa 0 (zero).</a:t>
            </a:r>
          </a:p>
          <a:p>
            <a:pPr marL="0" indent="0" algn="just">
              <a:buNone/>
            </a:pPr>
            <a:endParaRPr lang="pl-PL" sz="1800" b="1" u="sng" dirty="0" smtClean="0"/>
          </a:p>
          <a:p>
            <a:pPr marL="342900" indent="-342900"/>
            <a:r>
              <a:rPr lang="pl-PL" sz="1800" dirty="0" smtClean="0"/>
              <a:t>liczba </a:t>
            </a:r>
            <a:r>
              <a:rPr lang="pl-PL" sz="1800" dirty="0"/>
              <a:t>projektów, w których sfinansowano koszty racjonalnych usprawnień dla osób </a:t>
            </a:r>
            <a:br>
              <a:rPr lang="pl-PL" sz="1800" dirty="0"/>
            </a:br>
            <a:r>
              <a:rPr lang="pl-PL" sz="1800" dirty="0"/>
              <a:t>z </a:t>
            </a:r>
            <a:r>
              <a:rPr lang="pl-PL" sz="1800" dirty="0" smtClean="0"/>
              <a:t>niepełnosprawnościami  (w projektach ogólnodostępnych należy wpisać wartość wskaźnika równą zero) [szt.]</a:t>
            </a:r>
            <a:endParaRPr lang="pl-PL" sz="1800" dirty="0"/>
          </a:p>
          <a:p>
            <a:pPr marL="342900" lvl="0" indent="-342900"/>
            <a:r>
              <a:rPr lang="pl-PL" sz="1800" dirty="0" smtClean="0"/>
              <a:t>liczba obiektów dostosowanych do potrzeb osób z niepełnosprawnościami [szt.]</a:t>
            </a:r>
          </a:p>
          <a:p>
            <a:pPr marL="342900" lvl="0" indent="-342900"/>
            <a:r>
              <a:rPr lang="pl-PL" sz="1800" dirty="0" smtClean="0"/>
              <a:t>liczba osób objętych szkoleniami/doradztwem w zakresie kompetencji cyfrowych [osoby]</a:t>
            </a:r>
            <a:endParaRPr lang="pl-PL" sz="1800" dirty="0"/>
          </a:p>
          <a:p>
            <a:pPr marL="342900" indent="-342900"/>
            <a:r>
              <a:rPr lang="pl-PL" sz="1800" dirty="0" smtClean="0"/>
              <a:t>liczba </a:t>
            </a:r>
            <a:r>
              <a:rPr lang="pl-PL" sz="1800" dirty="0"/>
              <a:t>podmiotów wykorzystujących technologie </a:t>
            </a:r>
            <a:r>
              <a:rPr lang="pl-PL" sz="1800" dirty="0" err="1"/>
              <a:t>informacyjno</a:t>
            </a:r>
            <a:r>
              <a:rPr lang="pl-PL" sz="1800" dirty="0"/>
              <a:t>–komunikacyjne (TIK) [szt.]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86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49532"/>
            <a:ext cx="7886700" cy="502743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dopuszczalny poziom dofinansowania UE wydatków 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całkowitego wydatków 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środki UE i Budżetu Państwa)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Minimalny udział wkładu własnego Beneficjenta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ramach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Minimalna wartość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50 000,00 PLN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Lista wskaźników rezultatu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344300"/>
            <a:ext cx="7886700" cy="5116321"/>
          </a:xfrm>
          <a:noFill/>
        </p:spPr>
        <p:txBody>
          <a:bodyPr/>
          <a:lstStyle/>
          <a:p>
            <a:pPr marL="342900" indent="-342900">
              <a:buAutoNum type="arabicPeriod"/>
            </a:pPr>
            <a:r>
              <a:rPr lang="pl-PL" sz="1800" dirty="0"/>
              <a:t>Liczba wspartych w programie miejsc świadczenia usług społecznych, istniejących po zakończeniu </a:t>
            </a:r>
            <a:r>
              <a:rPr lang="pl-PL" sz="1800" dirty="0" smtClean="0"/>
              <a:t>projektu</a:t>
            </a:r>
          </a:p>
          <a:p>
            <a:pPr marL="342900" indent="-342900">
              <a:buAutoNum type="arabicPeriod"/>
            </a:pPr>
            <a:r>
              <a:rPr lang="pl-PL" sz="1800" dirty="0"/>
              <a:t>Liczba osób zagrożonych ubóstwem lub wykluczeniem społecznym poszukujących pracy, uczestniczących w kształceniu lub szkoleniu, zdobywających kwalifikacje, pracujących (łącznie z prowadzącymi działalność na własny rachunek) po opuszczeniu programu</a:t>
            </a:r>
            <a:r>
              <a:rPr lang="pl-PL" sz="1800" dirty="0" smtClean="0"/>
              <a:t> </a:t>
            </a:r>
            <a:endParaRPr lang="pl-PL" sz="1800" dirty="0"/>
          </a:p>
          <a:p>
            <a:pPr marL="342900" indent="-342900">
              <a:buAutoNum type="arabicPeriod"/>
            </a:pPr>
            <a:r>
              <a:rPr lang="pl-PL" sz="1800" dirty="0"/>
              <a:t>Liczba utworzonych w programie miejsc świadczenia usług asystenckich i opiekuńczych istniejących po zakończeniu </a:t>
            </a:r>
            <a:r>
              <a:rPr lang="pl-PL" sz="1800" dirty="0" smtClean="0"/>
              <a:t>projektu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pl-PL" sz="1800" dirty="0"/>
              <a:t>Liczba utworzonych w programie miejsc świadczenia usług w mieszkaniach wspomaganych i chronionych istniejących po zakończeniu projektu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pl-PL" sz="1800" dirty="0"/>
              <a:t>Liczba osób zagrożonych ubóstwem lub wykluczeniem społecznym, które opuściły opiekę instytucjonalną na rzecz usług społecznych świadczonych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społeczności lokalnej w programie 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prstClr val="black"/>
                </a:solidFill>
              </a:rPr>
              <a:t>Jeżeli </a:t>
            </a:r>
            <a:r>
              <a:rPr lang="pl-PL" sz="1600" dirty="0">
                <a:solidFill>
                  <a:prstClr val="black"/>
                </a:solidFill>
              </a:rPr>
              <a:t>powyższe wskaźniki są niewystarczające do monitorowania realizacji projektu, można ustalić wskaźniki specyficzne dla projektu</a:t>
            </a:r>
            <a:r>
              <a:rPr lang="pl-PL" sz="16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Informacje na temat sposobu monitorowania wskaźników produktu i rezultatu  zostały opisane w załączniku nr 8 do Regulaminu konkursu.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276292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 smtClean="0">
                <a:solidFill>
                  <a:prstClr val="black"/>
                </a:solidFill>
                <a:latin typeface="Calibri"/>
              </a:rPr>
              <a:t>Informacje dotyczące składania wniosków</a:t>
            </a:r>
            <a:endParaRPr lang="pl-PL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73" y="1720503"/>
            <a:ext cx="1507166" cy="15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26524"/>
            <a:ext cx="7845840" cy="512057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Nabór wniosków za </a:t>
            </a:r>
            <a:r>
              <a:rPr lang="pl-PL" b="1" dirty="0"/>
              <a:t>pośrednictwem systemu SOWA EFS RPDS </a:t>
            </a:r>
            <a:endParaRPr lang="pl-PL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rozpocznie się:	29.01.2018 </a:t>
            </a:r>
            <a:r>
              <a:rPr lang="pl-PL" sz="2200" b="1" dirty="0"/>
              <a:t>r</a:t>
            </a:r>
            <a:r>
              <a:rPr lang="pl-PL" sz="2200" b="1" dirty="0" smtClean="0"/>
              <a:t>. o </a:t>
            </a:r>
            <a:r>
              <a:rPr lang="pl-PL" sz="2200" b="1" dirty="0"/>
              <a:t>godz. 00:01 </a:t>
            </a:r>
            <a:endParaRPr lang="pl-PL" sz="22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zakończy się:	19.02.2018 </a:t>
            </a:r>
            <a:r>
              <a:rPr lang="pl-PL" sz="2200" b="1" dirty="0"/>
              <a:t>r. o godz. </a:t>
            </a:r>
            <a:r>
              <a:rPr lang="pl-PL" sz="2200" b="1" dirty="0" smtClean="0"/>
              <a:t>15:30</a:t>
            </a:r>
            <a:endParaRPr lang="pl-PL" sz="2200" b="1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 smtClean="0">
              <a:latin typeface="+mj-lt"/>
              <a:cs typeface="Arial" pitchFamily="34" charset="0"/>
            </a:endParaRPr>
          </a:p>
          <a:p>
            <a:pPr lvl="0"/>
            <a:r>
              <a:rPr lang="pl-PL" sz="2000" dirty="0" smtClean="0"/>
              <a:t>Za</a:t>
            </a:r>
            <a:r>
              <a:rPr lang="pl-PL" sz="2000" b="1" dirty="0" smtClean="0"/>
              <a:t> </a:t>
            </a:r>
            <a:r>
              <a:rPr lang="pl-PL" sz="2000" b="1" dirty="0"/>
              <a:t>datę wpływu wniosku</a:t>
            </a:r>
            <a:r>
              <a:rPr lang="pl-PL" sz="2000" dirty="0"/>
              <a:t> o dofinansowanie </a:t>
            </a:r>
            <a:r>
              <a:rPr lang="pl-PL" sz="2000" b="1" dirty="0"/>
              <a:t>do IOK</a:t>
            </a:r>
            <a:r>
              <a:rPr lang="pl-PL" sz="2000" dirty="0"/>
              <a:t> uznaje się </a:t>
            </a:r>
            <a:r>
              <a:rPr lang="pl-PL" sz="2000" b="1" dirty="0"/>
              <a:t>datę złożenia wersji elektronicznej wniosku w systemie obsługi wniosków aplikacyjnych SOWA EFS RPDS </a:t>
            </a:r>
            <a:r>
              <a:rPr lang="pl-PL" sz="2000" dirty="0"/>
              <a:t>(decyduje data zegara systemowego SOWA EFS RPDS).</a:t>
            </a:r>
          </a:p>
          <a:p>
            <a:pPr lvl="0"/>
            <a:r>
              <a:rPr lang="pl-PL" sz="2000" dirty="0"/>
              <a:t>IOK nie wymaga złożenia wersji papierowej wniosku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 </a:t>
            </a:r>
            <a:r>
              <a:rPr lang="pl-PL" sz="2000" dirty="0"/>
              <a:t>dofinansowanie</a:t>
            </a:r>
            <a:r>
              <a:rPr lang="pl-PL" sz="2000" dirty="0" smtClean="0"/>
              <a:t>.</a:t>
            </a:r>
          </a:p>
          <a:p>
            <a:pPr marL="0" lvl="0" indent="0">
              <a:buNone/>
            </a:pPr>
            <a:endParaRPr lang="pl-PL" sz="20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Przewidywany termin rozstrzygnięcia konkursu</a:t>
            </a:r>
            <a:r>
              <a:rPr lang="pl-PL" b="1" dirty="0" smtClean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lipiec 2018</a:t>
            </a:r>
            <a:endParaRPr lang="pl-PL" b="1" dirty="0"/>
          </a:p>
          <a:p>
            <a:pPr lvl="0"/>
            <a:endParaRPr lang="pl-PL" sz="4000" b="1" dirty="0">
              <a:latin typeface="+mj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24986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Pytania i odpowiedzi</a:t>
            </a:r>
          </a:p>
          <a:p>
            <a:pPr>
              <a:buNone/>
            </a:pPr>
            <a:endParaRPr lang="pl-PL" sz="2400" b="1" dirty="0" smtClean="0"/>
          </a:p>
          <a:p>
            <a:r>
              <a:rPr lang="pl-PL" sz="1800" dirty="0" smtClean="0"/>
              <a:t>Wyjaśnienia o charakterze ogólnym publikowane są na stronie internetowej IOK: </a:t>
            </a:r>
            <a:r>
              <a:rPr lang="pl-PL" sz="1800" u="sng" dirty="0" err="1" smtClean="0">
                <a:hlinkClick r:id="rId3"/>
              </a:rPr>
              <a:t>www.rpo.dwup.pl</a:t>
            </a:r>
            <a:r>
              <a:rPr lang="pl-PL" sz="1800" dirty="0" smtClean="0"/>
              <a:t>. </a:t>
            </a:r>
          </a:p>
          <a:p>
            <a:r>
              <a:rPr lang="pl-PL" sz="1800" dirty="0" smtClean="0"/>
              <a:t>Pytania indywidualne można kierować na adres: </a:t>
            </a:r>
            <a:r>
              <a:rPr lang="pl-PL" sz="1800" u="sng" dirty="0" err="1" smtClean="0">
                <a:hlinkClick r:id="rId4"/>
              </a:rPr>
              <a:t>promocja@dwup.pl</a:t>
            </a: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lub telefonicznie: 71 39 74 110 lub 71 39 74 111 lub nr infolinii 0 800 300 376.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277890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5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Dziękujemy za uwagę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82" y="3702236"/>
            <a:ext cx="9163082" cy="24325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7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3" y="1700613"/>
            <a:ext cx="7886700" cy="2965391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Operacje 9.2.C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tj.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zakresie mieszkań chronionych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wspomaganych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obejmujące:</a:t>
            </a:r>
          </a:p>
          <a:p>
            <a:pPr marL="800100" lvl="1" indent="-342900" algn="just">
              <a:lnSpc>
                <a:spcPct val="114000"/>
              </a:lnSpc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tworzenie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miejsc w nowo tworzonych lub istniejących mieszkaniach chronionych lub wspomaganych przeznaczonych dla osób lub rodzin zagrożonych ubóstwem lub wykluczeniem społecznym;</a:t>
            </a:r>
          </a:p>
          <a:p>
            <a:pPr marL="800100" lvl="1" indent="-342900" algn="just">
              <a:lnSpc>
                <a:spcPct val="114000"/>
              </a:lnSpc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tworzenie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miejsc pobytu okresowego (w zastępstwie za opiekunów faktycznych) lub stałego w mieszkaniach wspomaganych w formie mieszkań wspieranych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572426"/>
            <a:ext cx="8075735" cy="4452359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ramach wsparcia udzielanego w typie 9.2.C., tj. w mieszkaniach chronionych i mieszkaniach wspomaganych zapewnia się:</a:t>
            </a:r>
          </a:p>
          <a:p>
            <a:pPr lvl="1">
              <a:lnSpc>
                <a:spcPct val="114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usługi wspierające pobyt osoby w mieszkaniu, w tym usługi opiekuńcze, usługi asystenckie;</a:t>
            </a:r>
          </a:p>
          <a:p>
            <a:pPr lvl="1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wspierające aktywność osoby w mieszkaniu, w tym trening samodzielności, praca socjalna, poradnictwo specjalistyczne, integracja osoby ze społecznością lokalną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przypadku mieszkań chronionych stosowany jest standard dotyczący tej formy pomocy wynikający z ustawy z dnia 12 marca 2014 r. o pomocy społecznej i stosownych aktów wykonawczych wydanych na podstawie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ustawy.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przypadku mieszkań wspomaganych, mieszkania te spełniają definicję usług społecznych świadczonych w społeczności lokalnej oraz standardy określone w Regulaminie konkursu.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konkursu – cd.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104" y="1803163"/>
            <a:ext cx="7886700" cy="3264494"/>
          </a:xfrm>
        </p:spPr>
        <p:txBody>
          <a:bodyPr/>
          <a:lstStyle/>
          <a:p>
            <a:pPr marL="0" indent="0">
              <a:spcBef>
                <a:spcPts val="1500"/>
              </a:spcBef>
              <a:buNone/>
            </a:pPr>
            <a:r>
              <a:rPr lang="pl-PL" sz="1800" b="1" spc="100" dirty="0">
                <a:latin typeface="Arial" panose="020B0604020202020204" pitchFamily="34" charset="0"/>
                <a:cs typeface="Arial" panose="020B0604020202020204" pitchFamily="34" charset="0"/>
              </a:rPr>
              <a:t>Liczba miejsc w mieszkaniu wspomaganym nie może być większa niż 12.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Wsparcie istniejących mieszkań chronionych lub mieszkań wspomaganych jest możliwe wyłącznie pod warunkiem zwiększenia liczby miejsc świadczenia usług w danym mieszkaniu, bez pogorszenia jakości świadczonych usług.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asystenckie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mogą być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skierowane wyłącznie do osób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niepełnosprawnościami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Usługi opiekuńcze mogą być skierowane wyłącznie do osób niesamodzielnych.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konkursu – cd.</a:t>
            </a:r>
            <a:endParaRPr lang="pl-PL" sz="24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17553" y="1563879"/>
            <a:ext cx="7970227" cy="4802737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ramach konkursu o dofinansowanie realizacji projektu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mogą ubiegać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się następujące  podmioty wyszczególnione w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SzOOP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RPO WD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0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samorządu terytorialnego, ich związki i stowarzyszenia;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organizacyjne j.s.t.;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organizacyjne pomocy społecznej;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organizacje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pozarządowe;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prowadzące działalność w obszarze pomocy społecznej oraz systemu wspierania rodziny i pieczy zastępczej;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ekonomii społecznej oraz przedsiębiorstwa społeczne;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 typeface="Calibri" panose="020F0502020204030204" pitchFamily="34" charset="0"/>
              <a:buChar char="‒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kościoły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, związki wyznaniowe oraz osoby prawne kościołów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związków wyznaniowych.</a:t>
            </a:r>
            <a:endParaRPr lang="pl-PL" sz="20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Kto może składać wnioski?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11449</TotalTime>
  <Words>2017</Words>
  <Application>Microsoft Office PowerPoint</Application>
  <PresentationFormat>Pokaz na ekranie (4:3)</PresentationFormat>
  <Paragraphs>421</Paragraphs>
  <Slides>54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54</vt:i4>
      </vt:variant>
    </vt:vector>
  </HeadingPairs>
  <TitlesOfParts>
    <vt:vector size="64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1_Programy Regionalne</vt:lpstr>
      <vt:lpstr>2_Programy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Przedmiot konkursu</vt:lpstr>
      <vt:lpstr>Przedmiot konkursu – cd.</vt:lpstr>
      <vt:lpstr>Przedmiot konkursu – cd.</vt:lpstr>
      <vt:lpstr>Kto może składać wnioski?</vt:lpstr>
      <vt:lpstr>Grupa docelowa/ostateczni odbiorcy wsparcia</vt:lpstr>
      <vt:lpstr>Okres realizacji projektu</vt:lpstr>
      <vt:lpstr>Prezentacja programu PowerPoint</vt:lpstr>
      <vt:lpstr>SYSTEM OCENY WNIOSKÓW</vt:lpstr>
      <vt:lpstr>Prezentacja programu PowerPoint</vt:lpstr>
      <vt:lpstr>Prezentacja programu PowerPoint</vt:lpstr>
      <vt:lpstr>Kryterium formalna nr 4   Prawidłowość wyboru partnerów w projekcie – zmiana!!!</vt:lpstr>
      <vt:lpstr>Kryterium formalna nr 4  - cd. Prawidłowość wyboru partnerów w projekcie – zmiana!!!</vt:lpstr>
      <vt:lpstr>Kryterium formalna nr 4  - cd. Prawidłowość wyboru partnerów w projekcie – zmiana!!!</vt:lpstr>
      <vt:lpstr>Kryterium formalne nr 10  Uproszczone metody rozliczania wydatków</vt:lpstr>
      <vt:lpstr>Prezentacja programu PowerPoint</vt:lpstr>
      <vt:lpstr>Kryterium biura projektu  </vt:lpstr>
      <vt:lpstr>2. Kryterium liczby wniosków </vt:lpstr>
      <vt:lpstr>4. Kryterium współpracy z właściwą jednostką organizacyjną pomocy społecznej </vt:lpstr>
      <vt:lpstr>5. Kryterium standardu realizacji </vt:lpstr>
      <vt:lpstr>6. Kryterium Wnioskodawcy </vt:lpstr>
      <vt:lpstr>7. Kryterium trwałości </vt:lpstr>
      <vt:lpstr>7. Kryterium trwałości – cd. </vt:lpstr>
      <vt:lpstr>8. Lokalizacja mieszkań chronionych i wspomaganych,  w tym mieszkań treningowych i wspieranych</vt:lpstr>
      <vt:lpstr>8. Lokalizacja mieszkań chronionych i wspomaganych,  w tym mieszkań treningowych i wspieranych – cd.</vt:lpstr>
      <vt:lpstr>9. Kryterium formy wsparcia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Prezentacja programu PowerPoint</vt:lpstr>
      <vt:lpstr>Prezentacja programu PowerPoint</vt:lpstr>
      <vt:lpstr>Prezentacja programu PowerPoint</vt:lpstr>
      <vt:lpstr> Lista wskaźników rezultatu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Ratajczak</dc:creator>
  <cp:lastModifiedBy>Agnieszka Kalita</cp:lastModifiedBy>
  <cp:revision>431</cp:revision>
  <cp:lastPrinted>2015-05-07T12:58:34Z</cp:lastPrinted>
  <dcterms:created xsi:type="dcterms:W3CDTF">2015-03-25T10:25:25Z</dcterms:created>
  <dcterms:modified xsi:type="dcterms:W3CDTF">2018-01-15T11:08:06Z</dcterms:modified>
</cp:coreProperties>
</file>