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57"/>
  </p:notesMasterIdLst>
  <p:handoutMasterIdLst>
    <p:handoutMasterId r:id="rId58"/>
  </p:handoutMasterIdLst>
  <p:sldIdLst>
    <p:sldId id="600" r:id="rId10"/>
    <p:sldId id="605" r:id="rId11"/>
    <p:sldId id="606" r:id="rId12"/>
    <p:sldId id="608" r:id="rId13"/>
    <p:sldId id="602" r:id="rId14"/>
    <p:sldId id="645" r:id="rId15"/>
    <p:sldId id="607" r:id="rId16"/>
    <p:sldId id="612" r:id="rId17"/>
    <p:sldId id="613" r:id="rId18"/>
    <p:sldId id="614" r:id="rId19"/>
    <p:sldId id="615" r:id="rId20"/>
    <p:sldId id="616" r:id="rId21"/>
    <p:sldId id="617" r:id="rId22"/>
    <p:sldId id="618" r:id="rId23"/>
    <p:sldId id="619" r:id="rId24"/>
    <p:sldId id="620" r:id="rId25"/>
    <p:sldId id="621" r:id="rId26"/>
    <p:sldId id="622" r:id="rId27"/>
    <p:sldId id="623" r:id="rId28"/>
    <p:sldId id="624" r:id="rId29"/>
    <p:sldId id="625" r:id="rId30"/>
    <p:sldId id="626" r:id="rId31"/>
    <p:sldId id="627" r:id="rId32"/>
    <p:sldId id="628" r:id="rId33"/>
    <p:sldId id="629"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450" r:id="rId49"/>
    <p:sldId id="644" r:id="rId50"/>
    <p:sldId id="474" r:id="rId51"/>
    <p:sldId id="529" r:id="rId52"/>
    <p:sldId id="501" r:id="rId53"/>
    <p:sldId id="433" r:id="rId54"/>
    <p:sldId id="475" r:id="rId55"/>
    <p:sldId id="476" r:id="rId56"/>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3CC"/>
    <a:srgbClr val="D60093"/>
    <a:srgbClr val="008000"/>
    <a:srgbClr val="FFB900"/>
    <a:srgbClr val="FFB800"/>
    <a:srgbClr val="FBBA00"/>
    <a:srgbClr val="1070A0"/>
    <a:srgbClr val="FF9966"/>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7" autoAdjust="0"/>
    <p:restoredTop sz="86346" autoAdjust="0"/>
  </p:normalViewPr>
  <p:slideViewPr>
    <p:cSldViewPr snapToGrid="0">
      <p:cViewPr varScale="1">
        <p:scale>
          <a:sx n="109" d="100"/>
          <a:sy n="109" d="100"/>
        </p:scale>
        <p:origin x="210" y="102"/>
      </p:cViewPr>
      <p:guideLst>
        <p:guide orient="horz" pos="2160"/>
        <p:guide pos="2880"/>
      </p:guideLst>
    </p:cSldViewPr>
  </p:slideViewPr>
  <p:outlineViewPr>
    <p:cViewPr>
      <p:scale>
        <a:sx n="33" d="100"/>
        <a:sy n="33" d="100"/>
      </p:scale>
      <p:origin x="0" y="1190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2017-03-07</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2017-03-07</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13</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20</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23</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30</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31</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33</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34</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7</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10</a:t>
            </a:fld>
            <a:endParaRPr lang="pl-PL"/>
          </a:p>
        </p:txBody>
      </p:sp>
    </p:spTree>
    <p:extLst>
      <p:ext uri="{BB962C8B-B14F-4D97-AF65-F5344CB8AC3E}">
        <p14:creationId xmlns:p14="http://schemas.microsoft.com/office/powerpoint/2010/main" val="39377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9.xml"/><Relationship Id="rId4" Type="http://schemas.openxmlformats.org/officeDocument/2006/relationships/image" Target="../media/image39.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owa.britenet.com.pl/SOWA_WR" TargetMode="External"/><Relationship Id="rId1" Type="http://schemas.openxmlformats.org/officeDocument/2006/relationships/slideLayout" Target="../slideLayouts/slideLayout9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rpo.dwup.pl/" TargetMode="Externa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hyperlink" Target="http://www.rpo.dwup.pl/" TargetMode="External"/><Relationship Id="rId7" Type="http://schemas.openxmlformats.org/officeDocument/2006/relationships/image" Target="../media/image42.jpeg"/><Relationship Id="rId2" Type="http://schemas.openxmlformats.org/officeDocument/2006/relationships/image" Target="../media/image48.png"/><Relationship Id="rId1" Type="http://schemas.openxmlformats.org/officeDocument/2006/relationships/slideLayout" Target="../slideLayouts/slideLayout9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mailto:promocja@dwup.p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5" Type="http://schemas.openxmlformats.org/officeDocument/2006/relationships/image" Target="../media/image49.pn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95.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241" y="5069150"/>
            <a:ext cx="7288567" cy="523782"/>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330200" y="311150"/>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5"/>
          <p:cNvGrpSpPr/>
          <p:nvPr/>
        </p:nvGrpSpPr>
        <p:grpSpPr>
          <a:xfrm>
            <a:off x="35489" y="88314"/>
            <a:ext cx="4823135" cy="798172"/>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sp>
        <p:nvSpPr>
          <p:cNvPr id="7" name="Schemat blokowy: proces 6"/>
          <p:cNvSpPr/>
          <p:nvPr/>
        </p:nvSpPr>
        <p:spPr>
          <a:xfrm>
            <a:off x="2206776" y="4159179"/>
            <a:ext cx="6763876" cy="838475"/>
          </a:xfrm>
          <a:prstGeom prst="flowChartProcess">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ytuł 3"/>
          <p:cNvSpPr txBox="1">
            <a:spLocks/>
          </p:cNvSpPr>
          <p:nvPr/>
        </p:nvSpPr>
        <p:spPr>
          <a:xfrm>
            <a:off x="586594" y="4791159"/>
            <a:ext cx="8346009" cy="1127213"/>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endParaRPr lang="pl-PL" sz="2800" dirty="0" smtClean="0"/>
          </a:p>
          <a:p>
            <a:pPr algn="r"/>
            <a:r>
              <a:rPr lang="pl-PL" sz="2400" b="1" dirty="0" smtClean="0">
                <a:effectLst>
                  <a:outerShdw blurRad="38100" dist="38100" dir="2700000" algn="tl">
                    <a:srgbClr val="000000">
                      <a:alpha val="43137"/>
                    </a:srgbClr>
                  </a:outerShdw>
                </a:effectLst>
              </a:rPr>
              <a:t>AKTYWNE I ZDROWE STAŻENIE SIĘ</a:t>
            </a:r>
          </a:p>
          <a:p>
            <a:pPr algn="r"/>
            <a:r>
              <a:rPr lang="pl-PL" sz="2400" b="1" dirty="0" smtClean="0">
                <a:effectLst>
                  <a:outerShdw blurRad="38100" dist="38100" dir="2700000" algn="tl">
                    <a:srgbClr val="000000">
                      <a:alpha val="43137"/>
                    </a:srgbClr>
                  </a:outerShdw>
                </a:effectLst>
              </a:rPr>
              <a:t>RPO WD 2014-2020  </a:t>
            </a:r>
            <a:r>
              <a:rPr lang="pl-PL" sz="2600" b="1" dirty="0" smtClean="0">
                <a:effectLst>
                  <a:outerShdw blurRad="63500" dist="12700" dir="2700000" algn="tl">
                    <a:srgbClr val="000000">
                      <a:alpha val="43137"/>
                    </a:srgbClr>
                  </a:outerShdw>
                </a:effectLst>
              </a:rPr>
              <a:t/>
            </a:r>
            <a:br>
              <a:rPr lang="pl-PL" sz="2600" b="1" dirty="0" smtClean="0">
                <a:effectLst>
                  <a:outerShdw blurRad="63500" dist="12700" dir="2700000" algn="tl">
                    <a:srgbClr val="000000">
                      <a:alpha val="43137"/>
                    </a:srgbClr>
                  </a:outerShdw>
                </a:effectLst>
              </a:rPr>
            </a:br>
            <a:endParaRPr lang="pl-PL" sz="2600" dirty="0"/>
          </a:p>
        </p:txBody>
      </p:sp>
      <p:sp>
        <p:nvSpPr>
          <p:cNvPr id="16" name="Podtytuł 2"/>
          <p:cNvSpPr txBox="1">
            <a:spLocks/>
          </p:cNvSpPr>
          <p:nvPr/>
        </p:nvSpPr>
        <p:spPr bwMode="auto">
          <a:xfrm>
            <a:off x="1045903" y="5930537"/>
            <a:ext cx="7886700" cy="757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b="1" dirty="0" smtClean="0">
                <a:solidFill>
                  <a:schemeClr val="tx1"/>
                </a:solidFill>
              </a:rPr>
              <a:t>Wrocław, 1 marca 2017 r.</a:t>
            </a:r>
          </a:p>
          <a:p>
            <a:endParaRPr lang="pl-PL" b="1" i="1" dirty="0" smtClean="0">
              <a:solidFill>
                <a:schemeClr val="tx1"/>
              </a:solidFill>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UCZESTNICY PROJEKTU c.d.</a:t>
            </a:r>
          </a:p>
          <a:p>
            <a:pPr marL="0" algn="just">
              <a:buNone/>
            </a:pPr>
            <a:r>
              <a:rPr lang="pl-PL" sz="1600" dirty="0" smtClean="0"/>
              <a:t>3) osoba jest w trakcie zakładania działalności gospodarczej, gospodarstwa rolnego lub praktyki zawodowej; zalicza się do tego zakup lub instalację sprzętu, zamawianie towarów </a:t>
            </a:r>
            <a:br>
              <a:rPr lang="pl-PL" sz="1600" dirty="0" smtClean="0"/>
            </a:br>
            <a:r>
              <a:rPr lang="pl-PL" sz="1600" dirty="0" smtClean="0"/>
              <a:t>w ramach przygotowań do uruchomienia działalności. Bezpłatnie pomagający członek rodziny uznawany jest za osobę pracującą, jeżeli wykonywaną przez siebie pracą wnosi bezpośredni wkład w działalność gospodarczą, gospodarstwo rolne lub praktykę zawodową będącą </a:t>
            </a:r>
            <a:br>
              <a:rPr lang="pl-PL" sz="1600" dirty="0" smtClean="0"/>
            </a:br>
            <a:r>
              <a:rPr lang="pl-PL" sz="1600" dirty="0" smtClean="0"/>
              <a:t>w posiadaniu lub prowadzoną przez spokrewnionego członka tego samego gospodarstwa domowego.</a:t>
            </a:r>
          </a:p>
          <a:p>
            <a:pPr marL="0" algn="just">
              <a:buNone/>
            </a:pPr>
            <a:endParaRPr lang="pl-PL" sz="1600" u="sng" smtClean="0"/>
          </a:p>
          <a:p>
            <a:pPr marL="0" algn="just">
              <a:buNone/>
            </a:pPr>
            <a:r>
              <a:rPr lang="pl-PL" sz="1600" u="sng" dirty="0" smtClean="0"/>
              <a:t>Dodatkowo planując grupę docelową projektu należy wziąć pod uwagę ograniczenia wynikające z realizowanych programów profilaktycznych:</a:t>
            </a:r>
          </a:p>
          <a:p>
            <a:pPr marL="0"/>
            <a:r>
              <a:rPr lang="pl-PL" sz="1600" dirty="0" smtClean="0"/>
              <a:t>program dotyczący wczesnego wykrywania raka piersi jest skierowany do kobiet w wieku od 50 do 69 lat;</a:t>
            </a:r>
          </a:p>
          <a:p>
            <a:pPr marL="0"/>
            <a:r>
              <a:rPr lang="pl-PL" sz="1600" dirty="0" smtClean="0"/>
              <a:t>program profilaktyki raka szyjki macicy jest skierowany do kobiet w wieku 25 do 59 lat.</a:t>
            </a:r>
          </a:p>
          <a:p>
            <a:pPr marL="0">
              <a:buNone/>
            </a:pPr>
            <a:r>
              <a:rPr lang="pl-PL" sz="1600" dirty="0" smtClean="0"/>
              <a:t>Wiek uczestników projektu liczony jest na podstawie daty urodzenia i mierzony w dniu rozpoczęcia udziału w projekcie.</a:t>
            </a:r>
          </a:p>
          <a:p>
            <a:pPr marL="0" algn="ctr">
              <a:buNone/>
            </a:pPr>
            <a:endParaRPr lang="pl-PL" sz="16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OCENA WNIOSKU O DOFINANSOWANIE</a:t>
            </a:r>
            <a:endParaRPr lang="pl-PL" sz="1600" b="1" dirty="0" smtClean="0"/>
          </a:p>
          <a:p>
            <a:pPr marL="0" algn="ctr">
              <a:buNone/>
            </a:pPr>
            <a:endParaRPr lang="pl-PL" sz="2000" b="1" dirty="0" smtClean="0"/>
          </a:p>
          <a:p>
            <a:pPr marL="0" algn="ctr">
              <a:buNone/>
            </a:pPr>
            <a:endParaRPr lang="pl-PL" sz="2000" b="1" dirty="0" smtClean="0"/>
          </a:p>
          <a:p>
            <a:pPr lvl="0">
              <a:buNone/>
            </a:pPr>
            <a:r>
              <a:rPr lang="pl-PL" sz="2000" dirty="0" smtClean="0"/>
              <a:t>I. weryfikacja techniczna</a:t>
            </a:r>
          </a:p>
          <a:p>
            <a:pPr lvl="0">
              <a:buNone/>
            </a:pPr>
            <a:r>
              <a:rPr lang="pl-PL" sz="2000" dirty="0" smtClean="0"/>
              <a:t>II. ocena formalno-merytoryczna</a:t>
            </a:r>
            <a:endParaRPr lang="pl-PL" sz="1600" dirty="0" smtClean="0"/>
          </a:p>
          <a:p>
            <a:pPr lvl="1"/>
            <a:r>
              <a:rPr lang="pl-PL" sz="1600" dirty="0" smtClean="0"/>
              <a:t>ocena kryteriów formalnych i szczegółowych kryteriów dostępu</a:t>
            </a:r>
          </a:p>
          <a:p>
            <a:pPr lvl="1"/>
            <a:r>
              <a:rPr lang="pl-PL" sz="1600" dirty="0" smtClean="0"/>
              <a:t>ocena kryteriów horyzontalnych i merytorycznych</a:t>
            </a:r>
          </a:p>
          <a:p>
            <a:pPr lvl="1"/>
            <a:r>
              <a:rPr lang="pl-PL" sz="1600" dirty="0" smtClean="0"/>
              <a:t>ocena kryteriów premiujących</a:t>
            </a:r>
          </a:p>
          <a:p>
            <a:pPr lvl="1"/>
            <a:r>
              <a:rPr lang="pl-PL" sz="1600" dirty="0" smtClean="0"/>
              <a:t>negocjacje</a:t>
            </a:r>
          </a:p>
          <a:p>
            <a:pPr marL="0" algn="ctr">
              <a:buNone/>
            </a:pPr>
            <a:endParaRPr lang="pl-PL" sz="20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WERYFIKACJA TECHNICZNA</a:t>
            </a:r>
            <a:endParaRPr lang="pl-PL" sz="1600" b="1" dirty="0" smtClean="0"/>
          </a:p>
          <a:p>
            <a:pPr marL="0" algn="just">
              <a:spcAft>
                <a:spcPts val="600"/>
              </a:spcAft>
              <a:buNone/>
            </a:pPr>
            <a:r>
              <a:rPr lang="pl-PL" sz="1600" dirty="0" smtClean="0"/>
              <a:t>W razie stwierdzonych we wniosku o dofinansowanie </a:t>
            </a:r>
            <a:r>
              <a:rPr lang="pl-PL" sz="1600" b="1" dirty="0" smtClean="0"/>
              <a:t>braków formalnych </a:t>
            </a:r>
            <a:br>
              <a:rPr lang="pl-PL" sz="1600" b="1" dirty="0" smtClean="0"/>
            </a:br>
            <a:r>
              <a:rPr lang="pl-PL" sz="1600" b="1" dirty="0" smtClean="0"/>
              <a:t>lub oczywistych omyłek</a:t>
            </a:r>
            <a:r>
              <a:rPr lang="pl-PL" sz="1600" dirty="0" smtClean="0"/>
              <a:t> IOK wzywa Wnioskodawcę do </a:t>
            </a:r>
            <a:r>
              <a:rPr lang="pl-PL" sz="1600" b="1" dirty="0" smtClean="0"/>
              <a:t>uzupełnienia lub korekty </a:t>
            </a:r>
            <a:r>
              <a:rPr lang="pl-PL" sz="1600" dirty="0" smtClean="0"/>
              <a:t>pod warunkiem, że korekta </a:t>
            </a:r>
            <a:r>
              <a:rPr lang="pl-PL" sz="1600" b="1" dirty="0" smtClean="0"/>
              <a:t>nie będzie prowadziła do istotnej modyfikacji</a:t>
            </a:r>
            <a:r>
              <a:rPr lang="pl-PL" sz="1600" dirty="0" smtClean="0"/>
              <a:t> wniosku o dofinansowanie.</a:t>
            </a:r>
          </a:p>
          <a:p>
            <a:pPr marL="0" algn="just">
              <a:spcAft>
                <a:spcPts val="600"/>
              </a:spcAft>
              <a:buNone/>
            </a:pPr>
            <a:r>
              <a:rPr lang="pl-PL" sz="1600" u="sng" dirty="0" smtClean="0"/>
              <a:t>Przykładowa l</a:t>
            </a:r>
            <a:r>
              <a:rPr lang="pl-PL" sz="1600" b="1" u="sng" dirty="0" smtClean="0"/>
              <a:t>ista braków formalnych, które mogą podlegać jednorazowej  korekcie lub uzupełnieniu:</a:t>
            </a:r>
          </a:p>
          <a:p>
            <a:pPr marL="252000" algn="just">
              <a:spcAft>
                <a:spcPts val="600"/>
              </a:spcAft>
            </a:pPr>
            <a:r>
              <a:rPr lang="pl-PL" sz="1600" dirty="0" smtClean="0"/>
              <a:t>brak pieczęci/podpisu;</a:t>
            </a:r>
          </a:p>
          <a:p>
            <a:pPr marL="252000" algn="just">
              <a:spcAft>
                <a:spcPts val="600"/>
              </a:spcAft>
            </a:pPr>
            <a:r>
              <a:rPr lang="pl-PL" sz="1600" dirty="0" smtClean="0"/>
              <a:t>brak strony/stron w wydruku papierowej wersji wniosku, a także wniosek z różnymi sumami kontrolnymi na poszczególnych stronach wniosku w wersji papierowej, przy czym suma kontrolna na części stron wniosku w wersji papierowej jest zgodna z sumą kontrolną wersji elektronicznej;</a:t>
            </a:r>
          </a:p>
          <a:p>
            <a:pPr marL="252000" algn="just">
              <a:spcAft>
                <a:spcPts val="600"/>
              </a:spcAft>
            </a:pPr>
            <a:r>
              <a:rPr lang="pl-PL" sz="1600" dirty="0" smtClean="0"/>
              <a:t>brak pełnomocnictwa lub upoważnienia do reprezentowania Wnioskodawcy lub brak potwierdzenia za zgodność z oryginałem na kopii pełnomocnictwa lub upoważnienia do reprezentowania Wnioskodawcy;</a:t>
            </a:r>
          </a:p>
          <a:p>
            <a:pPr marL="252000" algn="just">
              <a:spcAft>
                <a:spcPts val="600"/>
              </a:spcAft>
            </a:pPr>
            <a:r>
              <a:rPr lang="pl-PL" sz="1600" dirty="0" smtClean="0"/>
              <a:t>niezgodność zapisów części wniosku Wnioskodawca (Beneficjent) (</a:t>
            </a:r>
            <a:r>
              <a:rPr lang="pl-PL" sz="1600" dirty="0" err="1" smtClean="0"/>
              <a:t>pkt</a:t>
            </a:r>
            <a:r>
              <a:rPr lang="pl-PL" sz="1600" dirty="0" smtClean="0"/>
              <a:t> 2.7 Osoba/y uprawniona/e do podejmowania decyzji wiążących w imieniu Wnioskodawcy/ Beneficjenta) wniosku z pieczęcią i podpisem albo pieczęciami i podpisami zawartymi </a:t>
            </a:r>
            <a:br>
              <a:rPr lang="pl-PL" sz="1600" dirty="0" smtClean="0"/>
            </a:br>
            <a:r>
              <a:rPr lang="pl-PL" sz="1600" dirty="0" smtClean="0"/>
              <a:t>w części wniosku Oświadczenia oraz danymi zamieszczonymi w tych częściach wniosku.</a:t>
            </a:r>
          </a:p>
          <a:p>
            <a:pPr marL="0" algn="ctr">
              <a:buNone/>
            </a:pPr>
            <a:endParaRPr lang="pl-PL" sz="1600" dirty="0" smtClean="0"/>
          </a:p>
          <a:p>
            <a:pPr marL="0" algn="ctr">
              <a:buNone/>
            </a:pPr>
            <a:endParaRPr lang="pl-PL" sz="2000" b="1"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formalne</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5136515"/>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Poprawność wypełnienia wniosku </a:t>
                      </a:r>
                      <a:r>
                        <a:rPr lang="pl-PL" sz="1200" b="1" kern="1200" baseline="0" dirty="0" smtClean="0">
                          <a:solidFill>
                            <a:schemeClr val="tx1"/>
                          </a:solidFill>
                          <a:latin typeface="+mn-lt"/>
                          <a:ea typeface="+mn-ea"/>
                          <a:cs typeface="+mn-cs"/>
                        </a:rPr>
                        <a:t>	</a:t>
                      </a:r>
                    </a:p>
                  </a:txBody>
                  <a:tcPr/>
                </a:tc>
                <a:tc>
                  <a:txBody>
                    <a:bodyPr/>
                    <a:lstStyle/>
                    <a:p>
                      <a:pPr algn="l"/>
                      <a:r>
                        <a:rPr lang="pl-PL" sz="1200" kern="1200" dirty="0" smtClean="0">
                          <a:solidFill>
                            <a:schemeClr val="dk1"/>
                          </a:solidFill>
                          <a:latin typeface="+mn-lt"/>
                          <a:ea typeface="+mn-ea"/>
                          <a:cs typeface="+mn-cs"/>
                        </a:rPr>
                        <a:t>Wniosek o dofinansowanie został sporządzony w języku polskim oraz złożony w odpowiedzi na właściwy konkurs. Wniosek o dofinansowanie oraz załączniki zostały podpisane zgodnie z prawem reprezentacji</a:t>
                      </a:r>
                    </a:p>
                    <a:p>
                      <a:pPr algn="l"/>
                      <a:endParaRPr lang="pl-PL" sz="1200" b="1" kern="1200" baseline="0" dirty="0" smtClean="0">
                        <a:solidFill>
                          <a:schemeClr val="tx1"/>
                        </a:solidFill>
                        <a:latin typeface="+mn-lt"/>
                        <a:ea typeface="+mn-ea"/>
                        <a:cs typeface="+mn-cs"/>
                      </a:endParaRPr>
                    </a:p>
                    <a:p>
                      <a:pPr algn="l"/>
                      <a:r>
                        <a:rPr lang="pl-PL" sz="1200" kern="1200" dirty="0" smtClean="0">
                          <a:solidFill>
                            <a:schemeClr val="dk1"/>
                          </a:solidFill>
                          <a:latin typeface="+mn-lt"/>
                          <a:ea typeface="+mn-ea"/>
                          <a:cs typeface="+mn-cs"/>
                        </a:rPr>
                        <a:t>Kryterium jest weryfikowane na podstawie zapisów wniosku o dofinansowanie lub załączników. </a:t>
                      </a:r>
                      <a:r>
                        <a:rPr lang="pl-PL" sz="1200" kern="1200" baseline="0" dirty="0" smtClean="0">
                          <a:solidFill>
                            <a:schemeClr val="tx1"/>
                          </a:solidFill>
                          <a:latin typeface="+mn-lt"/>
                          <a:ea typeface="+mn-ea"/>
                          <a:cs typeface="+mn-cs"/>
                        </a:rPr>
                        <a:t>	</a:t>
                      </a:r>
                    </a:p>
                  </a:txBody>
                  <a:tcPr/>
                </a:tc>
                <a:tc>
                  <a:txBody>
                    <a:bodyPr/>
                    <a:lstStyle/>
                    <a:p>
                      <a:r>
                        <a:rPr lang="pl-PL" sz="1200" kern="1200" dirty="0" smtClean="0">
                          <a:solidFill>
                            <a:schemeClr val="dk1"/>
                          </a:solidFill>
                          <a:latin typeface="+mn-lt"/>
                          <a:ea typeface="+mn-ea"/>
                          <a:cs typeface="+mn-cs"/>
                        </a:rPr>
                        <a:t>Tak / Nie </a:t>
                      </a:r>
                    </a:p>
                    <a:p>
                      <a:r>
                        <a:rPr lang="pl-PL" sz="1200" kern="1200" dirty="0" smtClean="0">
                          <a:solidFill>
                            <a:schemeClr val="dk1"/>
                          </a:solidFill>
                          <a:latin typeface="+mn-lt"/>
                          <a:ea typeface="+mn-ea"/>
                          <a:cs typeface="+mn-cs"/>
                        </a:rPr>
                        <a:t>(niespełnienie kryterium oznacza odrzucenie wniosku) </a:t>
                      </a:r>
                      <a:endParaRPr lang="pl-PL" sz="1200" kern="1200" baseline="0" dirty="0" smtClean="0">
                        <a:solidFill>
                          <a:schemeClr val="dk1"/>
                        </a:solidFill>
                        <a:latin typeface="+mn-lt"/>
                        <a:ea typeface="+mn-ea"/>
                        <a:cs typeface="+mn-cs"/>
                      </a:endParaRPr>
                    </a:p>
                  </a:txBody>
                  <a:tcPr/>
                </a:tc>
              </a:tr>
              <a:tr h="923094">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Kwalifikowalność typu projektu </a:t>
                      </a:r>
                      <a:r>
                        <a:rPr lang="pl-PL" sz="1200" b="1"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Projekt jest zgodny z typem projektów dopuszczonych do dofinansowania w </a:t>
                      </a:r>
                      <a:r>
                        <a:rPr lang="pl-PL" sz="1200" i="1" kern="1200" dirty="0" smtClean="0">
                          <a:solidFill>
                            <a:schemeClr val="dk1"/>
                          </a:solidFill>
                          <a:latin typeface="+mn-lt"/>
                          <a:ea typeface="+mn-ea"/>
                          <a:cs typeface="+mn-cs"/>
                        </a:rPr>
                        <a:t>Regulaminie konkursu</a:t>
                      </a:r>
                      <a:r>
                        <a:rPr lang="pl-PL" sz="12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Kryterium jest weryfikowane na podstawie zapisów wniosku o dofinansowanie w części </a:t>
                      </a:r>
                      <a:r>
                        <a:rPr lang="pl-PL" sz="1200" i="1" kern="1200" dirty="0" smtClean="0">
                          <a:solidFill>
                            <a:schemeClr val="dk1"/>
                          </a:solidFill>
                          <a:latin typeface="+mn-lt"/>
                          <a:ea typeface="+mn-ea"/>
                          <a:cs typeface="+mn-cs"/>
                        </a:rPr>
                        <a:t>Informacje o projekcie </a:t>
                      </a:r>
                      <a:r>
                        <a:rPr lang="pl-PL" sz="1200" kern="1200" dirty="0" smtClean="0">
                          <a:solidFill>
                            <a:schemeClr val="dk1"/>
                          </a:solidFill>
                          <a:latin typeface="+mn-lt"/>
                          <a:ea typeface="+mn-ea"/>
                          <a:cs typeface="+mn-cs"/>
                        </a:rPr>
                        <a:t>(</a:t>
                      </a:r>
                      <a:r>
                        <a:rPr lang="pl-PL" sz="1200" kern="1200" dirty="0" err="1" smtClean="0">
                          <a:solidFill>
                            <a:schemeClr val="dk1"/>
                          </a:solidFill>
                          <a:latin typeface="+mn-lt"/>
                          <a:ea typeface="+mn-ea"/>
                          <a:cs typeface="+mn-cs"/>
                        </a:rPr>
                        <a:t>pkt</a:t>
                      </a:r>
                      <a:r>
                        <a:rPr lang="pl-PL" sz="1200" kern="1200" dirty="0" smtClean="0">
                          <a:solidFill>
                            <a:schemeClr val="dk1"/>
                          </a:solidFill>
                          <a:latin typeface="+mn-lt"/>
                          <a:ea typeface="+mn-ea"/>
                          <a:cs typeface="+mn-cs"/>
                        </a:rPr>
                        <a:t> 1.20). </a:t>
                      </a:r>
                      <a:endParaRPr lang="pl-PL" sz="1200" b="1" kern="1200" dirty="0" smtClean="0">
                        <a:solidFill>
                          <a:schemeClr val="tx1"/>
                        </a:solidFill>
                        <a:latin typeface="+mn-lt"/>
                        <a:ea typeface="+mn-ea"/>
                        <a:cs typeface="+mn-cs"/>
                      </a:endParaRPr>
                    </a:p>
                  </a:txBody>
                  <a:tcPr/>
                </a:tc>
                <a:tc>
                  <a:txBody>
                    <a:bodyPr/>
                    <a:lstStyle/>
                    <a:p>
                      <a:r>
                        <a:rPr lang="pl-PL" sz="1200" kern="1200" dirty="0" smtClean="0">
                          <a:solidFill>
                            <a:schemeClr val="dk1"/>
                          </a:solidFill>
                          <a:latin typeface="+mn-lt"/>
                          <a:ea typeface="+mn-ea"/>
                          <a:cs typeface="+mn-cs"/>
                        </a:rPr>
                        <a:t>Tak / Nie </a:t>
                      </a:r>
                    </a:p>
                    <a:p>
                      <a:r>
                        <a:rPr lang="pl-PL" sz="1200" kern="1200" dirty="0" smtClean="0">
                          <a:solidFill>
                            <a:schemeClr val="dk1"/>
                          </a:solidFill>
                          <a:latin typeface="+mn-lt"/>
                          <a:ea typeface="+mn-ea"/>
                          <a:cs typeface="+mn-cs"/>
                        </a:rPr>
                        <a:t>(niespełnienie kryterium oznacza odrzucenie wniosku) </a:t>
                      </a:r>
                      <a:endParaRPr lang="pl-PL" sz="1200" kern="1200" baseline="0" dirty="0" smtClean="0">
                        <a:solidFill>
                          <a:schemeClr val="dk1"/>
                        </a:solidFill>
                        <a:latin typeface="+mn-lt"/>
                        <a:ea typeface="+mn-ea"/>
                        <a:cs typeface="+mn-cs"/>
                      </a:endParaRPr>
                    </a:p>
                  </a:txBody>
                  <a:tcPr/>
                </a:tc>
              </a:tr>
              <a:tr h="2175911">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Kwalifikowalność Wnioskodawcy </a:t>
                      </a:r>
                      <a:endParaRPr lang="pl-PL" sz="12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latin typeface="+mn-lt"/>
                          <a:ea typeface="+mn-ea"/>
                          <a:cs typeface="+mn-cs"/>
                        </a:rPr>
                        <a:t>Wnioskodawca jest uprawniony do ubiegania się o wsparcie zgodnie z zapisami </a:t>
                      </a:r>
                      <a:r>
                        <a:rPr lang="pl-PL" sz="1200" i="1" kern="1200" dirty="0" smtClean="0">
                          <a:solidFill>
                            <a:schemeClr val="dk1"/>
                          </a:solidFill>
                          <a:latin typeface="+mn-lt"/>
                          <a:ea typeface="+mn-ea"/>
                          <a:cs typeface="+mn-cs"/>
                        </a:rPr>
                        <a:t>Regulaminu konkursu</a:t>
                      </a:r>
                      <a:r>
                        <a:rPr lang="pl-PL" sz="1200" kern="1200" dirty="0" smtClean="0">
                          <a:solidFill>
                            <a:schemeClr val="dk1"/>
                          </a:solidFill>
                          <a:latin typeface="+mn-lt"/>
                          <a:ea typeface="+mn-ea"/>
                          <a:cs typeface="+mn-cs"/>
                        </a:rPr>
                        <a:t>. </a:t>
                      </a:r>
                    </a:p>
                    <a:p>
                      <a:pPr algn="l"/>
                      <a:endParaRPr lang="pl-PL" sz="1200" kern="1200" baseline="0" dirty="0" smtClean="0">
                        <a:solidFill>
                          <a:schemeClr val="tx1"/>
                        </a:solidFill>
                        <a:latin typeface="+mn-lt"/>
                        <a:ea typeface="+mn-ea"/>
                        <a:cs typeface="+mn-cs"/>
                      </a:endParaRPr>
                    </a:p>
                    <a:p>
                      <a:pPr>
                        <a:lnSpc>
                          <a:spcPct val="115000"/>
                        </a:lnSpc>
                        <a:spcAft>
                          <a:spcPts val="0"/>
                        </a:spcAft>
                      </a:pPr>
                      <a:r>
                        <a:rPr lang="pl-PL" sz="1200" dirty="0" smtClean="0">
                          <a:solidFill>
                            <a:srgbClr val="000000"/>
                          </a:solidFill>
                          <a:latin typeface="+mn-lt"/>
                          <a:ea typeface="Calibri"/>
                        </a:rPr>
                        <a:t>Kryterium jest weryfikowane na podstawie zapisów wniosku o dofinansowanie w części </a:t>
                      </a:r>
                      <a:r>
                        <a:rPr lang="pl-PL" sz="1200" i="1" dirty="0" smtClean="0">
                          <a:solidFill>
                            <a:srgbClr val="000000"/>
                          </a:solidFill>
                          <a:latin typeface="+mn-lt"/>
                          <a:ea typeface="Calibri"/>
                        </a:rPr>
                        <a:t>Wnioskodawca (Beneficjent)</a:t>
                      </a:r>
                      <a:r>
                        <a:rPr lang="pl-PL" sz="1200" dirty="0" smtClean="0">
                          <a:solidFill>
                            <a:srgbClr val="000000"/>
                          </a:solidFill>
                          <a:latin typeface="+mn-lt"/>
                          <a:ea typeface="Calibri"/>
                        </a:rPr>
                        <a:t>. </a:t>
                      </a:r>
                    </a:p>
                    <a:p>
                      <a:pPr>
                        <a:lnSpc>
                          <a:spcPct val="115000"/>
                        </a:lnSpc>
                        <a:spcAft>
                          <a:spcPts val="0"/>
                        </a:spcAft>
                      </a:pPr>
                      <a:r>
                        <a:rPr lang="pl-PL" sz="1200" dirty="0" smtClean="0">
                          <a:solidFill>
                            <a:srgbClr val="000000"/>
                          </a:solidFill>
                          <a:latin typeface="+mn-lt"/>
                          <a:ea typeface="Calibri"/>
                        </a:rPr>
                        <a:t>IOK może wymagać od Wnioskodawcy dodatkowych informacji i dokumentów umożliwiających identyfikację Wnioskodawcy celem zweryfikowania, czy jest on uprawniony do ubiegania się o wsparcie w ramach konkursu</a:t>
                      </a:r>
                      <a:endParaRPr lang="pl-PL" sz="1200" kern="1200" baseline="0" dirty="0" smtClean="0">
                        <a:solidFill>
                          <a:schemeClr val="tx1"/>
                        </a:solidFill>
                        <a:latin typeface="+mn-lt"/>
                        <a:ea typeface="+mn-ea"/>
                        <a:cs typeface="+mn-cs"/>
                      </a:endParaRPr>
                    </a:p>
                  </a:txBody>
                  <a:tcPr/>
                </a:tc>
                <a:tc>
                  <a:txBody>
                    <a:bodyPr/>
                    <a:lstStyle/>
                    <a:p>
                      <a:pPr>
                        <a:lnSpc>
                          <a:spcPct val="115000"/>
                        </a:lnSpc>
                        <a:spcAft>
                          <a:spcPts val="0"/>
                        </a:spcAft>
                      </a:pPr>
                      <a:r>
                        <a:rPr lang="pl-PL" sz="1200" dirty="0">
                          <a:solidFill>
                            <a:srgbClr val="000000"/>
                          </a:solidFill>
                          <a:latin typeface="+mn-lt"/>
                          <a:ea typeface="Calibri"/>
                        </a:rPr>
                        <a:t>Tak / Nie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formalne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80227"/>
          <a:ext cx="9144000" cy="7268244"/>
        </p:xfrm>
        <a:graphic>
          <a:graphicData uri="http://schemas.openxmlformats.org/drawingml/2006/table">
            <a:tbl>
              <a:tblPr firstRow="1" bandRow="1">
                <a:tableStyleId>{5C22544A-7EE6-4342-B048-85BDC9FD1C3A}</a:tableStyleId>
              </a:tblPr>
              <a:tblGrid>
                <a:gridCol w="539551"/>
                <a:gridCol w="2016224"/>
                <a:gridCol w="4464496"/>
                <a:gridCol w="2123729"/>
              </a:tblGrid>
              <a:tr h="748572">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882485">
                <a:tc>
                  <a:txBody>
                    <a:bodyPr/>
                    <a:lstStyle/>
                    <a:p>
                      <a:r>
                        <a:rPr lang="pl-PL" sz="1200" dirty="0" smtClean="0">
                          <a:latin typeface="+mn-lt"/>
                        </a:rPr>
                        <a:t>4.</a:t>
                      </a:r>
                      <a:endParaRPr lang="pl-PL" sz="1200" dirty="0">
                        <a:latin typeface="+mn-lt"/>
                      </a:endParaRPr>
                    </a:p>
                  </a:txBody>
                  <a:tcPr/>
                </a:tc>
                <a:tc>
                  <a:txBody>
                    <a:bodyPr/>
                    <a:lstStyle/>
                    <a:p>
                      <a:pPr>
                        <a:lnSpc>
                          <a:spcPct val="115000"/>
                        </a:lnSpc>
                        <a:spcAft>
                          <a:spcPts val="0"/>
                        </a:spcAft>
                      </a:pPr>
                      <a:r>
                        <a:rPr lang="pl-PL" sz="1200" dirty="0">
                          <a:solidFill>
                            <a:srgbClr val="000000"/>
                          </a:solidFill>
                          <a:latin typeface="+mn-lt"/>
                          <a:ea typeface="Calibri"/>
                        </a:rPr>
                        <a:t>Prawidłowość wyboru partnerów w projekcie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Wybór partnerów został dokonany w sposób prawidłowy, to znaczy: </a:t>
                      </a:r>
                    </a:p>
                    <a:p>
                      <a:pPr>
                        <a:lnSpc>
                          <a:spcPct val="115000"/>
                        </a:lnSpc>
                        <a:spcAft>
                          <a:spcPts val="0"/>
                        </a:spcAft>
                      </a:pPr>
                      <a:r>
                        <a:rPr lang="pl-PL" sz="1200" dirty="0">
                          <a:solidFill>
                            <a:srgbClr val="000000"/>
                          </a:solidFill>
                          <a:latin typeface="+mn-lt"/>
                          <a:ea typeface="Calibri"/>
                        </a:rPr>
                        <a:t>- Wnioskodawca oraz partner/partnerzy nie stanowią podmiotów powiązanych w rozumieniu załącznika I do rozporządzenia Komisji (UE) nr 651/2014 z dnia 17 czerwca 2014 r. uznającego niektóre rodzaje pomocy za zgodne z rynkiem wewnętrznym w zastosowaniu art. 107 i 108 Traktatu; </a:t>
                      </a:r>
                    </a:p>
                    <a:p>
                      <a:pPr>
                        <a:lnSpc>
                          <a:spcPct val="115000"/>
                        </a:lnSpc>
                        <a:spcAft>
                          <a:spcPts val="0"/>
                        </a:spcAft>
                      </a:pPr>
                      <a:r>
                        <a:rPr lang="pl-PL" sz="1200" dirty="0">
                          <a:solidFill>
                            <a:srgbClr val="000000"/>
                          </a:solidFill>
                          <a:latin typeface="+mn-lt"/>
                          <a:ea typeface="Calibri"/>
                        </a:rPr>
                        <a:t>- w przypadku, gdy Wnioskodawca jest podmiotem, o którym mowa w art. 3 ust. 1 ustawy z dnia 29 stycznia 2004 r. – prawo zamówień publicznych, wybór partnerów spoza sektora finansów publicznych został dokonany z zachowaniem zasady przejrzystości i równego traktowania podmiotów; </a:t>
                      </a:r>
                    </a:p>
                    <a:p>
                      <a:pPr>
                        <a:lnSpc>
                          <a:spcPct val="115000"/>
                        </a:lnSpc>
                        <a:spcAft>
                          <a:spcPts val="0"/>
                        </a:spcAft>
                        <a:buFontTx/>
                        <a:buChar char="-"/>
                      </a:pPr>
                      <a:r>
                        <a:rPr lang="pl-PL" sz="1200" dirty="0" smtClean="0">
                          <a:solidFill>
                            <a:srgbClr val="000000"/>
                          </a:solidFill>
                          <a:latin typeface="+mn-lt"/>
                          <a:ea typeface="Calibri"/>
                        </a:rPr>
                        <a:t>wybór </a:t>
                      </a:r>
                      <a:r>
                        <a:rPr lang="pl-PL" sz="1200" dirty="0">
                          <a:solidFill>
                            <a:srgbClr val="000000"/>
                          </a:solidFill>
                          <a:latin typeface="+mn-lt"/>
                          <a:ea typeface="Calibri"/>
                        </a:rPr>
                        <a:t>partnerów spoza sektora finansów publicznych został dokonany przed złożeniem wniosku o dofinansowanie projektu partnerskiego. </a:t>
                      </a:r>
                      <a:endParaRPr lang="pl-PL" sz="1200" dirty="0" smtClean="0">
                        <a:solidFill>
                          <a:srgbClr val="000000"/>
                        </a:solidFill>
                        <a:latin typeface="+mn-lt"/>
                        <a:ea typeface="Calibri"/>
                      </a:endParaRPr>
                    </a:p>
                    <a:p>
                      <a:pPr>
                        <a:lnSpc>
                          <a:spcPct val="115000"/>
                        </a:lnSpc>
                        <a:spcAft>
                          <a:spcPts val="0"/>
                        </a:spcAft>
                        <a:buFontTx/>
                        <a:buNone/>
                      </a:pPr>
                      <a:endParaRPr lang="pl-PL" sz="1200" kern="1200" dirty="0" smtClean="0">
                        <a:solidFill>
                          <a:schemeClr val="dk1"/>
                        </a:solidFill>
                        <a:latin typeface="+mn-lt"/>
                        <a:ea typeface="+mn-ea"/>
                        <a:cs typeface="+mn-cs"/>
                      </a:endParaRPr>
                    </a:p>
                    <a:p>
                      <a:pPr>
                        <a:lnSpc>
                          <a:spcPct val="115000"/>
                        </a:lnSpc>
                        <a:spcAft>
                          <a:spcPts val="0"/>
                        </a:spcAft>
                        <a:buFontTx/>
                        <a:buNone/>
                      </a:pPr>
                      <a:r>
                        <a:rPr lang="pl-PL" sz="1200" kern="1200" dirty="0" smtClean="0">
                          <a:solidFill>
                            <a:schemeClr val="dk1"/>
                          </a:solidFill>
                          <a:latin typeface="+mn-lt"/>
                          <a:ea typeface="+mn-ea"/>
                          <a:cs typeface="+mn-cs"/>
                        </a:rPr>
                        <a:t>Spełnienie kryterium jest weryfikowane na podstawie podpisanego oświadczenia Wnioskodawcy. </a:t>
                      </a:r>
                      <a:endParaRPr lang="pl-PL" sz="1200" dirty="0">
                        <a:solidFill>
                          <a:srgbClr val="000000"/>
                        </a:solidFill>
                        <a:latin typeface="+mn-lt"/>
                        <a:ea typeface="Calibri"/>
                      </a:endParaRPr>
                    </a:p>
                  </a:txBody>
                  <a:tcPr marL="68580" marR="68580" marT="0" marB="0"/>
                </a:tc>
                <a:tc>
                  <a:txBody>
                    <a:bodyPr/>
                    <a:lstStyle/>
                    <a:p>
                      <a:pPr>
                        <a:lnSpc>
                          <a:spcPct val="115000"/>
                        </a:lnSpc>
                        <a:spcAft>
                          <a:spcPts val="0"/>
                        </a:spcAft>
                      </a:pPr>
                      <a:r>
                        <a:rPr lang="pl-PL" sz="1200" dirty="0">
                          <a:solidFill>
                            <a:srgbClr val="000000"/>
                          </a:solidFill>
                          <a:latin typeface="+mn-lt"/>
                          <a:ea typeface="Calibri"/>
                        </a:rPr>
                        <a:t>Tak / Nie / </a:t>
                      </a:r>
                      <a:r>
                        <a:rPr lang="pl-PL" sz="1200" dirty="0" err="1">
                          <a:solidFill>
                            <a:srgbClr val="000000"/>
                          </a:solidFill>
                          <a:latin typeface="+mn-lt"/>
                          <a:ea typeface="Calibri"/>
                        </a:rPr>
                        <a:t>Nie</a:t>
                      </a:r>
                      <a:r>
                        <a:rPr lang="pl-PL" sz="1200" dirty="0">
                          <a:solidFill>
                            <a:srgbClr val="000000"/>
                          </a:solidFill>
                          <a:latin typeface="+mn-lt"/>
                          <a:ea typeface="Calibri"/>
                        </a:rPr>
                        <a:t> dotyczy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r h="2671256">
                <a:tc>
                  <a:txBody>
                    <a:bodyPr/>
                    <a:lstStyle/>
                    <a:p>
                      <a:r>
                        <a:rPr lang="pl-PL" sz="1200" dirty="0" smtClean="0">
                          <a:latin typeface="+mn-lt"/>
                        </a:rPr>
                        <a:t>5.</a:t>
                      </a:r>
                      <a:endParaRPr lang="pl-PL" sz="1200" dirty="0">
                        <a:latin typeface="+mn-lt"/>
                      </a:endParaRPr>
                    </a:p>
                  </a:txBody>
                  <a:tcPr/>
                </a:tc>
                <a:tc>
                  <a:txBody>
                    <a:bodyPr/>
                    <a:lstStyle/>
                    <a:p>
                      <a:pPr>
                        <a:lnSpc>
                          <a:spcPct val="115000"/>
                        </a:lnSpc>
                        <a:spcAft>
                          <a:spcPts val="0"/>
                        </a:spcAft>
                      </a:pPr>
                      <a:r>
                        <a:rPr lang="pl-PL" sz="1200" dirty="0">
                          <a:solidFill>
                            <a:srgbClr val="000000"/>
                          </a:solidFill>
                          <a:latin typeface="+mn-lt"/>
                          <a:ea typeface="Calibri"/>
                        </a:rPr>
                        <a:t>Niepodleganie wykluczeniu z możliwości otrzymania dofinansowania ze środków Unii Europejskiej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Wnioskodawca oraz partnerzy (jeśli dotyczy) nie podlegają wykluczeniu z możliwości otrzymania dofinansowania ze środków Unii Europejskiej na podstawie: </a:t>
                      </a:r>
                    </a:p>
                    <a:p>
                      <a:pPr>
                        <a:lnSpc>
                          <a:spcPct val="115000"/>
                        </a:lnSpc>
                        <a:spcAft>
                          <a:spcPts val="0"/>
                        </a:spcAft>
                      </a:pPr>
                      <a:r>
                        <a:rPr lang="pl-PL" sz="1200" dirty="0">
                          <a:solidFill>
                            <a:srgbClr val="000000"/>
                          </a:solidFill>
                          <a:latin typeface="+mn-lt"/>
                          <a:ea typeface="Calibri"/>
                        </a:rPr>
                        <a:t>- art. 207 ust. 4 ustawy z dnia 27 sierpnia 2009 r., o finansach publicznych, </a:t>
                      </a:r>
                    </a:p>
                    <a:p>
                      <a:pPr>
                        <a:lnSpc>
                          <a:spcPct val="115000"/>
                        </a:lnSpc>
                        <a:spcAft>
                          <a:spcPts val="0"/>
                        </a:spcAft>
                      </a:pPr>
                      <a:r>
                        <a:rPr lang="pl-PL" sz="1200" dirty="0">
                          <a:solidFill>
                            <a:srgbClr val="000000"/>
                          </a:solidFill>
                          <a:latin typeface="+mn-lt"/>
                          <a:ea typeface="Calibri"/>
                        </a:rPr>
                        <a:t>- art. 12 ust. 1 </a:t>
                      </a:r>
                      <a:r>
                        <a:rPr lang="pl-PL" sz="1200" dirty="0" err="1">
                          <a:solidFill>
                            <a:srgbClr val="000000"/>
                          </a:solidFill>
                          <a:latin typeface="+mn-lt"/>
                          <a:ea typeface="Calibri"/>
                        </a:rPr>
                        <a:t>pkt</a:t>
                      </a:r>
                      <a:r>
                        <a:rPr lang="pl-PL" sz="1200" dirty="0">
                          <a:solidFill>
                            <a:srgbClr val="000000"/>
                          </a:solidFill>
                          <a:latin typeface="+mn-lt"/>
                          <a:ea typeface="Calibri"/>
                        </a:rPr>
                        <a:t> 1 ustawy z dnia 15 czerwca 2012 r. o skutkach powierzania wykonywania pracy cudzoziemcom przebywającym wbrew przepisom na terytorium Rzeczypospolitej Polskiej, </a:t>
                      </a:r>
                    </a:p>
                    <a:p>
                      <a:pPr>
                        <a:lnSpc>
                          <a:spcPct val="115000"/>
                        </a:lnSpc>
                        <a:spcAft>
                          <a:spcPts val="0"/>
                        </a:spcAft>
                        <a:buFontTx/>
                        <a:buChar char="-"/>
                      </a:pPr>
                      <a:r>
                        <a:rPr lang="pl-PL" sz="1200" dirty="0" smtClean="0">
                          <a:solidFill>
                            <a:srgbClr val="000000"/>
                          </a:solidFill>
                          <a:latin typeface="+mn-lt"/>
                          <a:ea typeface="Calibri"/>
                        </a:rPr>
                        <a:t>art</a:t>
                      </a:r>
                      <a:r>
                        <a:rPr lang="pl-PL" sz="1200" dirty="0">
                          <a:solidFill>
                            <a:srgbClr val="000000"/>
                          </a:solidFill>
                          <a:latin typeface="+mn-lt"/>
                          <a:ea typeface="Calibri"/>
                        </a:rPr>
                        <a:t>. 9 ust. 1 </a:t>
                      </a:r>
                      <a:r>
                        <a:rPr lang="pl-PL" sz="1200" dirty="0" err="1">
                          <a:solidFill>
                            <a:srgbClr val="000000"/>
                          </a:solidFill>
                          <a:latin typeface="+mn-lt"/>
                          <a:ea typeface="Calibri"/>
                        </a:rPr>
                        <a:t>pkt</a:t>
                      </a:r>
                      <a:r>
                        <a:rPr lang="pl-PL" sz="1200" dirty="0">
                          <a:solidFill>
                            <a:srgbClr val="000000"/>
                          </a:solidFill>
                          <a:latin typeface="+mn-lt"/>
                          <a:ea typeface="Calibri"/>
                        </a:rPr>
                        <a:t> 2a ustawy z dnia 28 października 2002 r. o odpowiedzialności podmiotów zbiorowych za czyny zabronione pod groźbą kary. </a:t>
                      </a:r>
                      <a:endParaRPr lang="pl-PL" sz="1200" dirty="0" smtClean="0">
                        <a:solidFill>
                          <a:srgbClr val="000000"/>
                        </a:solidFill>
                        <a:latin typeface="+mn-lt"/>
                        <a:ea typeface="Calibri"/>
                      </a:endParaRPr>
                    </a:p>
                    <a:p>
                      <a:pPr>
                        <a:lnSpc>
                          <a:spcPct val="115000"/>
                        </a:lnSpc>
                        <a:spcAft>
                          <a:spcPts val="0"/>
                        </a:spcAft>
                        <a:buFontTx/>
                        <a:buChar char="-"/>
                      </a:pPr>
                      <a:endParaRPr lang="pl-PL" sz="1200" dirty="0">
                        <a:solidFill>
                          <a:srgbClr val="000000"/>
                        </a:solidFill>
                        <a:latin typeface="+mn-lt"/>
                        <a:ea typeface="Calibri"/>
                      </a:endParaRPr>
                    </a:p>
                    <a:p>
                      <a:pPr>
                        <a:lnSpc>
                          <a:spcPct val="115000"/>
                        </a:lnSpc>
                        <a:spcAft>
                          <a:spcPts val="0"/>
                        </a:spcAft>
                      </a:pPr>
                      <a:r>
                        <a:rPr lang="pl-PL" sz="1200" dirty="0">
                          <a:solidFill>
                            <a:srgbClr val="000000"/>
                          </a:solidFill>
                          <a:latin typeface="+mn-lt"/>
                          <a:ea typeface="Calibri"/>
                        </a:rPr>
                        <a:t>Spełnienie kryterium jest weryfikowane na podstawie podpisanego oświadczenia Wnioskodawcy.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Tak / Nie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formalne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4"/>
          <a:ext cx="9144000" cy="6292028"/>
        </p:xfrm>
        <a:graphic>
          <a:graphicData uri="http://schemas.openxmlformats.org/drawingml/2006/table">
            <a:tbl>
              <a:tblPr firstRow="1" bandRow="1">
                <a:tableStyleId>{5C22544A-7EE6-4342-B048-85BDC9FD1C3A}</a:tableStyleId>
              </a:tblPr>
              <a:tblGrid>
                <a:gridCol w="539551"/>
                <a:gridCol w="2016224"/>
                <a:gridCol w="4464496"/>
                <a:gridCol w="2123729"/>
              </a:tblGrid>
              <a:tr h="415985">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2535225">
                <a:tc>
                  <a:txBody>
                    <a:bodyPr/>
                    <a:lstStyle/>
                    <a:p>
                      <a:pPr>
                        <a:lnSpc>
                          <a:spcPct val="115000"/>
                        </a:lnSpc>
                        <a:spcAft>
                          <a:spcPts val="0"/>
                        </a:spcAft>
                      </a:pPr>
                      <a:r>
                        <a:rPr lang="pl-PL" sz="1200" b="0" dirty="0">
                          <a:solidFill>
                            <a:srgbClr val="000000"/>
                          </a:solidFill>
                          <a:latin typeface="+mn-lt"/>
                          <a:ea typeface="Calibri"/>
                        </a:rPr>
                        <a:t>6. </a:t>
                      </a:r>
                    </a:p>
                  </a:txBody>
                  <a:tcPr marL="68580" marR="68580" marT="0" marB="0"/>
                </a:tc>
                <a:tc>
                  <a:txBody>
                    <a:bodyPr/>
                    <a:lstStyle/>
                    <a:p>
                      <a:pPr>
                        <a:lnSpc>
                          <a:spcPct val="115000"/>
                        </a:lnSpc>
                        <a:spcAft>
                          <a:spcPts val="0"/>
                        </a:spcAft>
                      </a:pPr>
                      <a:r>
                        <a:rPr lang="pl-PL" sz="1200" b="0">
                          <a:solidFill>
                            <a:srgbClr val="000000"/>
                          </a:solidFill>
                          <a:latin typeface="+mn-lt"/>
                          <a:ea typeface="Calibri"/>
                        </a:rPr>
                        <a:t>Zgodność z przepisami art. 65 ust. 6 i art. 125 ust. 3 lit. e) i f) Rozporządzenia Parlamentu Europejskiego i Rady (UE) nr 1303/2013 z dnia 17 grudnia 2013 r. </a:t>
                      </a:r>
                    </a:p>
                  </a:txBody>
                  <a:tcPr marL="68580" marR="68580" marT="0" marB="0"/>
                </a:tc>
                <a:tc>
                  <a:txBody>
                    <a:bodyPr/>
                    <a:lstStyle/>
                    <a:p>
                      <a:pPr>
                        <a:lnSpc>
                          <a:spcPct val="115000"/>
                        </a:lnSpc>
                        <a:spcAft>
                          <a:spcPts val="0"/>
                        </a:spcAft>
                      </a:pPr>
                      <a:r>
                        <a:rPr lang="pl-PL" sz="1200" b="0" dirty="0">
                          <a:solidFill>
                            <a:srgbClr val="000000"/>
                          </a:solidFill>
                          <a:latin typeface="+mn-lt"/>
                          <a:ea typeface="Calibri"/>
                        </a:rPr>
                        <a:t>Wnioskodawca złożył oświadczenie, że: </a:t>
                      </a:r>
                    </a:p>
                    <a:p>
                      <a:pPr>
                        <a:lnSpc>
                          <a:spcPct val="115000"/>
                        </a:lnSpc>
                        <a:spcAft>
                          <a:spcPts val="0"/>
                        </a:spcAft>
                      </a:pPr>
                      <a:r>
                        <a:rPr lang="pl-PL" sz="1200" b="0" dirty="0">
                          <a:solidFill>
                            <a:srgbClr val="000000"/>
                          </a:solidFill>
                          <a:latin typeface="+mn-lt"/>
                          <a:ea typeface="Calibri"/>
                        </a:rPr>
                        <a:t>- projekt nie został zakończony w rozumieniu art. 65 ust.6, </a:t>
                      </a:r>
                    </a:p>
                    <a:p>
                      <a:pPr>
                        <a:lnSpc>
                          <a:spcPct val="115000"/>
                        </a:lnSpc>
                        <a:spcAft>
                          <a:spcPts val="0"/>
                        </a:spcAft>
                      </a:pPr>
                      <a:r>
                        <a:rPr lang="pl-PL" sz="1200" b="0" dirty="0">
                          <a:solidFill>
                            <a:srgbClr val="000000"/>
                          </a:solidFill>
                          <a:latin typeface="+mn-lt"/>
                          <a:ea typeface="Calibri"/>
                        </a:rPr>
                        <a:t>- nie rozpoczął realizacji projektu przed dniem złożenia wniosku </a:t>
                      </a:r>
                      <a:r>
                        <a:rPr lang="pl-PL" sz="1200" b="0" dirty="0" smtClean="0">
                          <a:solidFill>
                            <a:srgbClr val="000000"/>
                          </a:solidFill>
                          <a:latin typeface="+mn-lt"/>
                          <a:ea typeface="Calibri"/>
                        </a:rPr>
                        <a:t/>
                      </a:r>
                      <a:br>
                        <a:rPr lang="pl-PL" sz="1200" b="0" dirty="0" smtClean="0">
                          <a:solidFill>
                            <a:srgbClr val="000000"/>
                          </a:solidFill>
                          <a:latin typeface="+mn-lt"/>
                          <a:ea typeface="Calibri"/>
                        </a:rPr>
                      </a:br>
                      <a:r>
                        <a:rPr lang="pl-PL" sz="1200" b="0" dirty="0" smtClean="0">
                          <a:solidFill>
                            <a:srgbClr val="000000"/>
                          </a:solidFill>
                          <a:latin typeface="+mn-lt"/>
                          <a:ea typeface="Calibri"/>
                        </a:rPr>
                        <a:t>o </a:t>
                      </a:r>
                      <a:r>
                        <a:rPr lang="pl-PL" sz="1200" b="0" dirty="0">
                          <a:solidFill>
                            <a:srgbClr val="000000"/>
                          </a:solidFill>
                          <a:latin typeface="+mn-lt"/>
                          <a:ea typeface="Calibri"/>
                        </a:rPr>
                        <a:t>dofinansowanie, </a:t>
                      </a:r>
                    </a:p>
                    <a:p>
                      <a:pPr>
                        <a:lnSpc>
                          <a:spcPct val="115000"/>
                        </a:lnSpc>
                        <a:spcAft>
                          <a:spcPts val="0"/>
                        </a:spcAft>
                      </a:pPr>
                      <a:r>
                        <a:rPr lang="pl-PL" sz="1200" b="0" dirty="0">
                          <a:solidFill>
                            <a:srgbClr val="000000"/>
                          </a:solidFill>
                          <a:latin typeface="+mn-lt"/>
                          <a:ea typeface="Calibri"/>
                        </a:rPr>
                        <a:t>lub jeśli dotyczy </a:t>
                      </a:r>
                    </a:p>
                    <a:p>
                      <a:pPr>
                        <a:lnSpc>
                          <a:spcPct val="115000"/>
                        </a:lnSpc>
                        <a:spcAft>
                          <a:spcPts val="0"/>
                        </a:spcAft>
                        <a:buFontTx/>
                        <a:buChar char="-"/>
                      </a:pPr>
                      <a:r>
                        <a:rPr lang="pl-PL" sz="1200" b="0" dirty="0" smtClean="0">
                          <a:solidFill>
                            <a:srgbClr val="000000"/>
                          </a:solidFill>
                          <a:latin typeface="+mn-lt"/>
                          <a:ea typeface="Calibri"/>
                        </a:rPr>
                        <a:t> projekt </a:t>
                      </a:r>
                      <a:r>
                        <a:rPr lang="pl-PL" sz="1200" b="0" dirty="0">
                          <a:solidFill>
                            <a:srgbClr val="000000"/>
                          </a:solidFill>
                          <a:latin typeface="+mn-lt"/>
                          <a:ea typeface="Calibri"/>
                        </a:rPr>
                        <a:t>nie obejmuje przedsięwzięć będących częścią operacji, które zostały objęte lub powinny były zostać objęte procedurą odzyskiwania środków zgodnie z art. 71 (trwałość operacji) w następstwie przeniesienia działalności produkcyjnej poza obszar objęty programem. </a:t>
                      </a:r>
                      <a:endParaRPr lang="pl-PL" sz="1200" b="0" dirty="0" smtClean="0">
                        <a:solidFill>
                          <a:srgbClr val="000000"/>
                        </a:solidFill>
                        <a:latin typeface="+mn-lt"/>
                        <a:ea typeface="Calibri"/>
                      </a:endParaRPr>
                    </a:p>
                    <a:p>
                      <a:pPr>
                        <a:lnSpc>
                          <a:spcPct val="115000"/>
                        </a:lnSpc>
                        <a:spcAft>
                          <a:spcPts val="0"/>
                        </a:spcAft>
                        <a:buFontTx/>
                        <a:buNone/>
                      </a:pPr>
                      <a:endParaRPr lang="pl-PL" sz="1200" b="0" dirty="0" smtClean="0">
                        <a:solidFill>
                          <a:srgbClr val="000000"/>
                        </a:solidFill>
                        <a:latin typeface="+mn-lt"/>
                        <a:ea typeface="Calibri"/>
                      </a:endParaRPr>
                    </a:p>
                    <a:p>
                      <a:pPr>
                        <a:lnSpc>
                          <a:spcPct val="115000"/>
                        </a:lnSpc>
                        <a:spcAft>
                          <a:spcPts val="0"/>
                        </a:spcAft>
                        <a:buFontTx/>
                        <a:buNone/>
                      </a:pPr>
                      <a:r>
                        <a:rPr lang="pl-PL" sz="1200" b="0" kern="1200" dirty="0" smtClean="0">
                          <a:solidFill>
                            <a:schemeClr val="dk1"/>
                          </a:solidFill>
                          <a:latin typeface="+mn-lt"/>
                          <a:ea typeface="+mn-ea"/>
                          <a:cs typeface="+mn-cs"/>
                        </a:rPr>
                        <a:t>Spełnienie kryterium jest weryfikowane na podstawie podpisanych oświadczeń Wnioskodawcy. </a:t>
                      </a:r>
                      <a:endParaRPr lang="pl-PL" sz="1200" b="0" dirty="0" smtClean="0">
                        <a:solidFill>
                          <a:srgbClr val="000000"/>
                        </a:solidFill>
                        <a:latin typeface="+mn-lt"/>
                        <a:ea typeface="Calibri"/>
                      </a:endParaRPr>
                    </a:p>
                  </a:txBody>
                  <a:tcPr marL="68580" marR="68580" marT="0" marB="0"/>
                </a:tc>
                <a:tc>
                  <a:txBody>
                    <a:bodyPr/>
                    <a:lstStyle/>
                    <a:p>
                      <a:pPr>
                        <a:lnSpc>
                          <a:spcPct val="115000"/>
                        </a:lnSpc>
                        <a:spcAft>
                          <a:spcPts val="0"/>
                        </a:spcAft>
                      </a:pPr>
                      <a:r>
                        <a:rPr lang="pl-PL" sz="1200" b="0" dirty="0">
                          <a:solidFill>
                            <a:srgbClr val="000000"/>
                          </a:solidFill>
                          <a:latin typeface="+mn-lt"/>
                          <a:ea typeface="Calibri"/>
                        </a:rPr>
                        <a:t>Tak / Nie </a:t>
                      </a:r>
                    </a:p>
                    <a:p>
                      <a:pPr>
                        <a:lnSpc>
                          <a:spcPct val="115000"/>
                        </a:lnSpc>
                        <a:spcAft>
                          <a:spcPts val="0"/>
                        </a:spcAft>
                      </a:pPr>
                      <a:r>
                        <a:rPr lang="pl-PL" sz="1200" b="0" dirty="0">
                          <a:solidFill>
                            <a:srgbClr val="000000"/>
                          </a:solidFill>
                          <a:latin typeface="+mn-lt"/>
                          <a:ea typeface="Calibri"/>
                        </a:rPr>
                        <a:t>(niespełnienie kryterium oznacza odrzucenie wniosku) </a:t>
                      </a:r>
                    </a:p>
                  </a:txBody>
                  <a:tcPr marL="68580" marR="68580" marT="0" marB="0"/>
                </a:tc>
              </a:tr>
              <a:tr h="1464991">
                <a:tc>
                  <a:txBody>
                    <a:bodyPr/>
                    <a:lstStyle/>
                    <a:p>
                      <a:pPr>
                        <a:lnSpc>
                          <a:spcPct val="115000"/>
                        </a:lnSpc>
                        <a:spcAft>
                          <a:spcPts val="0"/>
                        </a:spcAft>
                      </a:pPr>
                      <a:r>
                        <a:rPr lang="pl-PL" sz="1200" dirty="0">
                          <a:solidFill>
                            <a:srgbClr val="000000"/>
                          </a:solidFill>
                          <a:latin typeface="+mn-lt"/>
                          <a:ea typeface="Calibri"/>
                        </a:rPr>
                        <a:t>7. </a:t>
                      </a:r>
                    </a:p>
                  </a:txBody>
                  <a:tcPr marL="68580" marR="68580" marT="0" marB="0"/>
                </a:tc>
                <a:tc>
                  <a:txBody>
                    <a:bodyPr/>
                    <a:lstStyle/>
                    <a:p>
                      <a:pPr>
                        <a:lnSpc>
                          <a:spcPct val="115000"/>
                        </a:lnSpc>
                        <a:spcAft>
                          <a:spcPts val="0"/>
                        </a:spcAft>
                      </a:pPr>
                      <a:r>
                        <a:rPr lang="pl-PL" sz="1200">
                          <a:solidFill>
                            <a:srgbClr val="000000"/>
                          </a:solidFill>
                          <a:latin typeface="+mn-lt"/>
                          <a:ea typeface="Calibri"/>
                        </a:rPr>
                        <a:t>Zakaz podwójnego finansowania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W wyniku otrzymania przez projekt dofinansowania we </a:t>
                      </a:r>
                      <a:r>
                        <a:rPr lang="pl-PL" sz="1200" dirty="0" smtClean="0">
                          <a:solidFill>
                            <a:srgbClr val="000000"/>
                          </a:solidFill>
                          <a:latin typeface="+mn-lt"/>
                          <a:ea typeface="Calibri"/>
                        </a:rPr>
                        <a:t>wnioskowanej wysokości, na określone wydatki kwalifikowalne, </a:t>
                      </a:r>
                      <a:br>
                        <a:rPr lang="pl-PL" sz="1200" dirty="0" smtClean="0">
                          <a:solidFill>
                            <a:srgbClr val="000000"/>
                          </a:solidFill>
                          <a:latin typeface="+mn-lt"/>
                          <a:ea typeface="Calibri"/>
                        </a:rPr>
                      </a:br>
                      <a:r>
                        <a:rPr lang="pl-PL" sz="1200" dirty="0" smtClean="0">
                          <a:solidFill>
                            <a:srgbClr val="000000"/>
                          </a:solidFill>
                          <a:latin typeface="+mn-lt"/>
                          <a:ea typeface="Calibri"/>
                        </a:rPr>
                        <a:t>w projekcie nie dojdzie do podwójnego dofinansowania. </a:t>
                      </a:r>
                    </a:p>
                    <a:p>
                      <a:pPr>
                        <a:lnSpc>
                          <a:spcPct val="115000"/>
                        </a:lnSpc>
                        <a:spcAft>
                          <a:spcPts val="0"/>
                        </a:spcAft>
                      </a:pPr>
                      <a:endParaRPr lang="pl-PL" sz="1200" dirty="0" smtClean="0">
                        <a:solidFill>
                          <a:srgbClr val="000000"/>
                        </a:solidFill>
                        <a:latin typeface="+mn-lt"/>
                        <a:ea typeface="Calibri"/>
                      </a:endParaRPr>
                    </a:p>
                    <a:p>
                      <a:r>
                        <a:rPr lang="pl-PL" sz="1200" kern="1200" dirty="0" smtClean="0">
                          <a:solidFill>
                            <a:schemeClr val="dk1"/>
                          </a:solidFill>
                          <a:latin typeface="+mn-lt"/>
                          <a:ea typeface="+mn-ea"/>
                          <a:cs typeface="+mn-cs"/>
                        </a:rPr>
                        <a:t>Kryterium jest weryfikowane na podstawie podpisanego oświadczenia Wnioskodawcy we wniosku o dofinansowanie. </a:t>
                      </a:r>
                    </a:p>
                    <a:p>
                      <a:r>
                        <a:rPr lang="pl-PL" sz="1200" kern="1200" dirty="0" smtClean="0">
                          <a:solidFill>
                            <a:schemeClr val="dk1"/>
                          </a:solidFill>
                          <a:latin typeface="+mn-lt"/>
                          <a:ea typeface="+mn-ea"/>
                          <a:cs typeface="+mn-cs"/>
                        </a:rPr>
                        <a:t>Przykładowy katalog przypadków podwójnego finansowania zawarty został w Rozdziale III, Podrozdziale 1 w </a:t>
                      </a:r>
                      <a:r>
                        <a:rPr lang="pl-PL" sz="1200" kern="1200" dirty="0" err="1" smtClean="0">
                          <a:solidFill>
                            <a:schemeClr val="dk1"/>
                          </a:solidFill>
                          <a:latin typeface="+mn-lt"/>
                          <a:ea typeface="+mn-ea"/>
                          <a:cs typeface="+mn-cs"/>
                        </a:rPr>
                        <a:t>pkt</a:t>
                      </a:r>
                      <a:r>
                        <a:rPr lang="pl-PL" sz="1200" kern="1200" dirty="0" smtClean="0">
                          <a:solidFill>
                            <a:schemeClr val="dk1"/>
                          </a:solidFill>
                          <a:latin typeface="+mn-lt"/>
                          <a:ea typeface="+mn-ea"/>
                          <a:cs typeface="+mn-cs"/>
                        </a:rPr>
                        <a:t> 2 niniejszego </a:t>
                      </a:r>
                      <a:r>
                        <a:rPr lang="pl-PL" sz="1200" i="1" kern="1200" dirty="0" smtClean="0">
                          <a:solidFill>
                            <a:schemeClr val="dk1"/>
                          </a:solidFill>
                          <a:latin typeface="+mn-lt"/>
                          <a:ea typeface="+mn-ea"/>
                          <a:cs typeface="+mn-cs"/>
                        </a:rPr>
                        <a:t>Regulaminu</a:t>
                      </a:r>
                      <a:r>
                        <a:rPr lang="pl-PL" sz="1200" kern="1200" dirty="0" smtClean="0">
                          <a:solidFill>
                            <a:schemeClr val="dk1"/>
                          </a:solidFill>
                          <a:latin typeface="+mn-lt"/>
                          <a:ea typeface="+mn-ea"/>
                          <a:cs typeface="+mn-cs"/>
                        </a:rPr>
                        <a:t>. </a:t>
                      </a:r>
                      <a:endParaRPr lang="pl-PL" sz="1200" dirty="0">
                        <a:solidFill>
                          <a:srgbClr val="000000"/>
                        </a:solidFill>
                        <a:latin typeface="+mn-lt"/>
                        <a:ea typeface="Calibri"/>
                      </a:endParaRPr>
                    </a:p>
                  </a:txBody>
                  <a:tcPr marL="68580" marR="68580" marT="0" marB="0"/>
                </a:tc>
                <a:tc>
                  <a:txBody>
                    <a:bodyPr/>
                    <a:lstStyle/>
                    <a:p>
                      <a:pPr>
                        <a:lnSpc>
                          <a:spcPct val="115000"/>
                        </a:lnSpc>
                        <a:spcAft>
                          <a:spcPts val="0"/>
                        </a:spcAft>
                      </a:pPr>
                      <a:r>
                        <a:rPr lang="pl-PL" sz="1200" dirty="0">
                          <a:solidFill>
                            <a:srgbClr val="000000"/>
                          </a:solidFill>
                          <a:latin typeface="+mn-lt"/>
                          <a:ea typeface="Calibri"/>
                        </a:rPr>
                        <a:t>Tak / Nie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r h="1569219">
                <a:tc>
                  <a:txBody>
                    <a:bodyPr/>
                    <a:lstStyle/>
                    <a:p>
                      <a:pPr>
                        <a:lnSpc>
                          <a:spcPct val="115000"/>
                        </a:lnSpc>
                        <a:spcAft>
                          <a:spcPts val="0"/>
                        </a:spcAft>
                      </a:pPr>
                      <a:r>
                        <a:rPr lang="pl-PL" sz="1200" dirty="0">
                          <a:solidFill>
                            <a:srgbClr val="000000"/>
                          </a:solidFill>
                          <a:latin typeface="+mn-lt"/>
                          <a:ea typeface="Calibri"/>
                        </a:rPr>
                        <a:t>8. </a:t>
                      </a:r>
                    </a:p>
                  </a:txBody>
                  <a:tcPr marL="68580" marR="68580" marT="0" marB="0"/>
                </a:tc>
                <a:tc>
                  <a:txBody>
                    <a:bodyPr/>
                    <a:lstStyle/>
                    <a:p>
                      <a:pPr>
                        <a:lnSpc>
                          <a:spcPct val="115000"/>
                        </a:lnSpc>
                        <a:spcAft>
                          <a:spcPts val="0"/>
                        </a:spcAft>
                      </a:pPr>
                      <a:r>
                        <a:rPr lang="pl-PL" sz="1200">
                          <a:solidFill>
                            <a:srgbClr val="000000"/>
                          </a:solidFill>
                          <a:latin typeface="+mn-lt"/>
                          <a:ea typeface="Calibri"/>
                        </a:rPr>
                        <a:t>Minimalna/maksymalna wartość projektu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Wartość projektu nie przekracza poziomów określonych w </a:t>
                      </a:r>
                      <a:r>
                        <a:rPr lang="pl-PL" sz="1200" i="1" dirty="0">
                          <a:solidFill>
                            <a:srgbClr val="000000"/>
                          </a:solidFill>
                          <a:latin typeface="+mn-lt"/>
                          <a:ea typeface="Calibri"/>
                        </a:rPr>
                        <a:t>Regulaminie konkursu</a:t>
                      </a:r>
                      <a:r>
                        <a:rPr lang="pl-PL" sz="1200" dirty="0">
                          <a:solidFill>
                            <a:srgbClr val="000000"/>
                          </a:solidFill>
                          <a:latin typeface="+mn-lt"/>
                          <a:ea typeface="Calibri"/>
                        </a:rPr>
                        <a:t>. </a:t>
                      </a:r>
                      <a:endParaRPr lang="pl-PL" sz="1200" dirty="0" smtClean="0">
                        <a:solidFill>
                          <a:srgbClr val="000000"/>
                        </a:solidFill>
                        <a:latin typeface="+mn-lt"/>
                        <a:ea typeface="Calibri"/>
                      </a:endParaRPr>
                    </a:p>
                    <a:p>
                      <a:pPr>
                        <a:lnSpc>
                          <a:spcPct val="115000"/>
                        </a:lnSpc>
                        <a:spcAft>
                          <a:spcPts val="0"/>
                        </a:spcAft>
                      </a:pPr>
                      <a:endParaRPr lang="pl-PL" sz="1200" dirty="0">
                        <a:solidFill>
                          <a:srgbClr val="000000"/>
                        </a:solidFill>
                        <a:latin typeface="+mn-lt"/>
                        <a:ea typeface="Calibri"/>
                      </a:endParaRPr>
                    </a:p>
                    <a:p>
                      <a:r>
                        <a:rPr lang="pl-PL" sz="1200" kern="1200" dirty="0" smtClean="0">
                          <a:solidFill>
                            <a:schemeClr val="dk1"/>
                          </a:solidFill>
                          <a:latin typeface="+mn-lt"/>
                          <a:ea typeface="+mn-ea"/>
                          <a:cs typeface="+mn-cs"/>
                        </a:rPr>
                        <a:t>Kryterium jest weryfikowane na podstawie zapisów budżetu projektu. </a:t>
                      </a:r>
                    </a:p>
                    <a:p>
                      <a:r>
                        <a:rPr lang="pl-PL" sz="1200" kern="1200" dirty="0" smtClean="0">
                          <a:solidFill>
                            <a:schemeClr val="dk1"/>
                          </a:solidFill>
                          <a:latin typeface="+mn-lt"/>
                          <a:ea typeface="+mn-ea"/>
                          <a:cs typeface="+mn-cs"/>
                        </a:rPr>
                        <a:t>W przypadku niniejszego konkursu nie określono minimalnej </a:t>
                      </a:r>
                      <a:br>
                        <a:rPr lang="pl-PL" sz="1200" kern="1200" dirty="0" smtClean="0">
                          <a:solidFill>
                            <a:schemeClr val="dk1"/>
                          </a:solidFill>
                          <a:latin typeface="+mn-lt"/>
                          <a:ea typeface="+mn-ea"/>
                          <a:cs typeface="+mn-cs"/>
                        </a:rPr>
                      </a:br>
                      <a:r>
                        <a:rPr lang="pl-PL" sz="1200" kern="1200" dirty="0" smtClean="0">
                          <a:solidFill>
                            <a:schemeClr val="dk1"/>
                          </a:solidFill>
                          <a:latin typeface="+mn-lt"/>
                          <a:ea typeface="+mn-ea"/>
                          <a:cs typeface="+mn-cs"/>
                        </a:rPr>
                        <a:t>i maksymalnej wartości projektu. </a:t>
                      </a:r>
                      <a:endParaRPr lang="pl-PL" sz="1200" dirty="0">
                        <a:solidFill>
                          <a:srgbClr val="000000"/>
                        </a:solidFill>
                        <a:latin typeface="+mn-lt"/>
                        <a:ea typeface="Calibri"/>
                      </a:endParaRPr>
                    </a:p>
                  </a:txBody>
                  <a:tcPr marL="68580" marR="68580" marT="0" marB="0"/>
                </a:tc>
                <a:tc>
                  <a:txBody>
                    <a:bodyPr/>
                    <a:lstStyle/>
                    <a:p>
                      <a:pPr>
                        <a:lnSpc>
                          <a:spcPct val="115000"/>
                        </a:lnSpc>
                        <a:spcAft>
                          <a:spcPts val="0"/>
                        </a:spcAft>
                      </a:pPr>
                      <a:r>
                        <a:rPr lang="pl-PL" sz="1200" dirty="0">
                          <a:solidFill>
                            <a:srgbClr val="000000"/>
                          </a:solidFill>
                          <a:latin typeface="+mn-lt"/>
                          <a:ea typeface="Calibri"/>
                        </a:rPr>
                        <a:t>Tak / Nie / </a:t>
                      </a:r>
                      <a:r>
                        <a:rPr lang="pl-PL" sz="1200" dirty="0" err="1">
                          <a:solidFill>
                            <a:srgbClr val="000000"/>
                          </a:solidFill>
                          <a:latin typeface="+mn-lt"/>
                          <a:ea typeface="Calibri"/>
                        </a:rPr>
                        <a:t>Nie</a:t>
                      </a:r>
                      <a:r>
                        <a:rPr lang="pl-PL" sz="1200" dirty="0">
                          <a:solidFill>
                            <a:srgbClr val="000000"/>
                          </a:solidFill>
                          <a:latin typeface="+mn-lt"/>
                          <a:ea typeface="Calibri"/>
                        </a:rPr>
                        <a:t> dotyczy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formalne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4388860"/>
        </p:xfrm>
        <a:graphic>
          <a:graphicData uri="http://schemas.openxmlformats.org/drawingml/2006/table">
            <a:tbl>
              <a:tblPr firstRow="1" bandRow="1">
                <a:tableStyleId>{5C22544A-7EE6-4342-B048-85BDC9FD1C3A}</a:tableStyleId>
              </a:tblPr>
              <a:tblGrid>
                <a:gridCol w="539551"/>
                <a:gridCol w="2016224"/>
                <a:gridCol w="4464496"/>
                <a:gridCol w="2123729"/>
              </a:tblGrid>
              <a:tr h="49539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2348131">
                <a:tc>
                  <a:txBody>
                    <a:bodyPr/>
                    <a:lstStyle/>
                    <a:p>
                      <a:pPr>
                        <a:lnSpc>
                          <a:spcPct val="115000"/>
                        </a:lnSpc>
                        <a:spcAft>
                          <a:spcPts val="0"/>
                        </a:spcAft>
                      </a:pPr>
                      <a:r>
                        <a:rPr lang="pl-PL" sz="1200" dirty="0">
                          <a:solidFill>
                            <a:srgbClr val="000000"/>
                          </a:solidFill>
                          <a:latin typeface="+mn-lt"/>
                          <a:ea typeface="Calibri"/>
                        </a:rPr>
                        <a:t>9. </a:t>
                      </a:r>
                    </a:p>
                  </a:txBody>
                  <a:tcPr marL="68580" marR="68580" marT="0" marB="0"/>
                </a:tc>
                <a:tc>
                  <a:txBody>
                    <a:bodyPr/>
                    <a:lstStyle/>
                    <a:p>
                      <a:pPr>
                        <a:lnSpc>
                          <a:spcPct val="115000"/>
                        </a:lnSpc>
                        <a:spcAft>
                          <a:spcPts val="0"/>
                        </a:spcAft>
                      </a:pPr>
                      <a:r>
                        <a:rPr lang="pl-PL" sz="1200">
                          <a:solidFill>
                            <a:srgbClr val="000000"/>
                          </a:solidFill>
                          <a:latin typeface="+mn-lt"/>
                          <a:ea typeface="Calibri"/>
                        </a:rPr>
                        <a:t>Wkład własny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Wnioskodawca zapewnił odpowiedni poziom wkładu własnego określony w </a:t>
                      </a:r>
                      <a:r>
                        <a:rPr lang="pl-PL" sz="1200" i="1" dirty="0">
                          <a:solidFill>
                            <a:srgbClr val="000000"/>
                          </a:solidFill>
                          <a:latin typeface="+mn-lt"/>
                          <a:ea typeface="Calibri"/>
                        </a:rPr>
                        <a:t>Regulaminie konkursu</a:t>
                      </a:r>
                      <a:r>
                        <a:rPr lang="pl-PL" sz="1200" dirty="0">
                          <a:solidFill>
                            <a:srgbClr val="000000"/>
                          </a:solidFill>
                          <a:latin typeface="+mn-lt"/>
                          <a:ea typeface="Calibri"/>
                        </a:rPr>
                        <a:t>. </a:t>
                      </a:r>
                    </a:p>
                    <a:p>
                      <a:pPr>
                        <a:lnSpc>
                          <a:spcPct val="115000"/>
                        </a:lnSpc>
                        <a:spcAft>
                          <a:spcPts val="0"/>
                        </a:spcAft>
                      </a:pPr>
                      <a:endParaRPr lang="pl-PL" sz="1200" dirty="0" smtClean="0">
                        <a:solidFill>
                          <a:srgbClr val="000000"/>
                        </a:solidFill>
                        <a:latin typeface="+mn-lt"/>
                        <a:ea typeface="Calibri"/>
                      </a:endParaRPr>
                    </a:p>
                    <a:p>
                      <a:r>
                        <a:rPr lang="pl-PL" sz="1200" kern="1200" dirty="0" smtClean="0">
                          <a:solidFill>
                            <a:schemeClr val="dk1"/>
                          </a:solidFill>
                          <a:latin typeface="+mn-lt"/>
                          <a:ea typeface="+mn-ea"/>
                          <a:cs typeface="+mn-cs"/>
                        </a:rPr>
                        <a:t>Kryterium jest weryfikowane na podstawie zapisów wniosku o dofinansowanie w części </a:t>
                      </a:r>
                      <a:r>
                        <a:rPr lang="pl-PL" sz="1200" i="1" kern="1200" dirty="0" smtClean="0">
                          <a:solidFill>
                            <a:schemeClr val="dk1"/>
                          </a:solidFill>
                          <a:latin typeface="+mn-lt"/>
                          <a:ea typeface="+mn-ea"/>
                          <a:cs typeface="+mn-cs"/>
                        </a:rPr>
                        <a:t>Budżet projektu </a:t>
                      </a:r>
                      <a:r>
                        <a:rPr lang="pl-PL" sz="1200" kern="1200" dirty="0" smtClean="0">
                          <a:solidFill>
                            <a:schemeClr val="dk1"/>
                          </a:solidFill>
                          <a:latin typeface="+mn-lt"/>
                          <a:ea typeface="+mn-ea"/>
                          <a:cs typeface="+mn-cs"/>
                        </a:rPr>
                        <a:t>i </a:t>
                      </a:r>
                      <a:r>
                        <a:rPr lang="pl-PL" sz="1200" i="1" kern="1200" dirty="0" smtClean="0">
                          <a:solidFill>
                            <a:schemeClr val="dk1"/>
                          </a:solidFill>
                          <a:latin typeface="+mn-lt"/>
                          <a:ea typeface="+mn-ea"/>
                          <a:cs typeface="+mn-cs"/>
                        </a:rPr>
                        <a:t>Szczegółowy budżet projektu</a:t>
                      </a:r>
                      <a:r>
                        <a:rPr lang="pl-PL" sz="1200" kern="1200" dirty="0" smtClean="0">
                          <a:solidFill>
                            <a:schemeClr val="dk1"/>
                          </a:solidFill>
                          <a:latin typeface="+mn-lt"/>
                          <a:ea typeface="+mn-ea"/>
                          <a:cs typeface="+mn-cs"/>
                        </a:rPr>
                        <a:t>. </a:t>
                      </a:r>
                    </a:p>
                    <a:p>
                      <a:r>
                        <a:rPr lang="pl-PL" sz="1200" b="1" kern="1200" dirty="0" smtClean="0">
                          <a:solidFill>
                            <a:schemeClr val="dk1"/>
                          </a:solidFill>
                          <a:latin typeface="+mn-lt"/>
                          <a:ea typeface="+mn-ea"/>
                          <a:cs typeface="+mn-cs"/>
                        </a:rPr>
                        <a:t>Minimalny udział wkładu własnego </a:t>
                      </a:r>
                      <a:r>
                        <a:rPr lang="pl-PL" sz="1200" kern="1200" dirty="0" smtClean="0">
                          <a:solidFill>
                            <a:schemeClr val="dk1"/>
                          </a:solidFill>
                          <a:latin typeface="+mn-lt"/>
                          <a:ea typeface="+mn-ea"/>
                          <a:cs typeface="+mn-cs"/>
                        </a:rPr>
                        <a:t>Beneficjenta w ramach konkursu w przypadku realizacji populacyjnych programów profilaktycznych w zakresie raka szyjki macicy i raka piersi przez publiczne i niepubliczne podmioty lecznicze wynosi </a:t>
                      </a:r>
                      <a:r>
                        <a:rPr lang="pl-PL" sz="1200" b="1" kern="1200" dirty="0" smtClean="0">
                          <a:solidFill>
                            <a:schemeClr val="dk1"/>
                          </a:solidFill>
                          <a:latin typeface="+mn-lt"/>
                          <a:ea typeface="+mn-ea"/>
                          <a:cs typeface="+mn-cs"/>
                        </a:rPr>
                        <a:t>15% wydatków kwalifikowalnych projektu </a:t>
                      </a:r>
                      <a:r>
                        <a:rPr lang="pl-PL" sz="1200" kern="1200" dirty="0" smtClean="0">
                          <a:solidFill>
                            <a:schemeClr val="dk1"/>
                          </a:solidFill>
                          <a:latin typeface="+mn-lt"/>
                          <a:ea typeface="+mn-ea"/>
                          <a:cs typeface="+mn-cs"/>
                        </a:rPr>
                        <a:t>(niezależnie od tego, czy podmiot leczniczy jest Wnioskodawcą, czy partnerem w projekcie). </a:t>
                      </a:r>
                      <a:endParaRPr lang="pl-PL" sz="1200" dirty="0">
                        <a:solidFill>
                          <a:srgbClr val="000000"/>
                        </a:solidFill>
                        <a:latin typeface="+mn-lt"/>
                        <a:ea typeface="Calibri"/>
                      </a:endParaRPr>
                    </a:p>
                  </a:txBody>
                  <a:tcPr marL="68580" marR="68580" marT="0" marB="0"/>
                </a:tc>
                <a:tc>
                  <a:txBody>
                    <a:bodyPr/>
                    <a:lstStyle/>
                    <a:p>
                      <a:pPr>
                        <a:lnSpc>
                          <a:spcPct val="115000"/>
                        </a:lnSpc>
                        <a:spcAft>
                          <a:spcPts val="0"/>
                        </a:spcAft>
                      </a:pPr>
                      <a:r>
                        <a:rPr lang="pl-PL" sz="1200" dirty="0">
                          <a:solidFill>
                            <a:srgbClr val="000000"/>
                          </a:solidFill>
                          <a:latin typeface="+mn-lt"/>
                          <a:ea typeface="Calibri"/>
                        </a:rPr>
                        <a:t>Tak / Nie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r h="1350764">
                <a:tc>
                  <a:txBody>
                    <a:bodyPr/>
                    <a:lstStyle/>
                    <a:p>
                      <a:pPr>
                        <a:lnSpc>
                          <a:spcPct val="115000"/>
                        </a:lnSpc>
                        <a:spcAft>
                          <a:spcPts val="0"/>
                        </a:spcAft>
                      </a:pPr>
                      <a:r>
                        <a:rPr lang="pl-PL" sz="1200">
                          <a:solidFill>
                            <a:srgbClr val="000000"/>
                          </a:solidFill>
                          <a:latin typeface="+mn-lt"/>
                          <a:ea typeface="Calibri"/>
                        </a:rPr>
                        <a:t>10. </a:t>
                      </a:r>
                    </a:p>
                  </a:txBody>
                  <a:tcPr marL="68580" marR="68580" marT="0" marB="0"/>
                </a:tc>
                <a:tc>
                  <a:txBody>
                    <a:bodyPr/>
                    <a:lstStyle/>
                    <a:p>
                      <a:pPr>
                        <a:lnSpc>
                          <a:spcPct val="115000"/>
                        </a:lnSpc>
                        <a:spcAft>
                          <a:spcPts val="0"/>
                        </a:spcAft>
                      </a:pPr>
                      <a:r>
                        <a:rPr lang="pl-PL" sz="1200">
                          <a:solidFill>
                            <a:srgbClr val="000000"/>
                          </a:solidFill>
                          <a:latin typeface="+mn-lt"/>
                          <a:ea typeface="Calibri"/>
                        </a:rPr>
                        <a:t>Okres realizacji projektu </a:t>
                      </a:r>
                    </a:p>
                  </a:txBody>
                  <a:tcPr marL="68580" marR="68580" marT="0" marB="0"/>
                </a:tc>
                <a:tc>
                  <a:txBody>
                    <a:bodyPr/>
                    <a:lstStyle/>
                    <a:p>
                      <a:pPr>
                        <a:lnSpc>
                          <a:spcPct val="115000"/>
                        </a:lnSpc>
                        <a:spcAft>
                          <a:spcPts val="0"/>
                        </a:spcAft>
                      </a:pPr>
                      <a:r>
                        <a:rPr lang="pl-PL" sz="1200" dirty="0">
                          <a:solidFill>
                            <a:srgbClr val="000000"/>
                          </a:solidFill>
                          <a:latin typeface="+mn-lt"/>
                          <a:ea typeface="Calibri"/>
                        </a:rPr>
                        <a:t>Okres realizacji projektu jest zgodny z podanym w </a:t>
                      </a:r>
                      <a:r>
                        <a:rPr lang="pl-PL" sz="1200" i="1" dirty="0">
                          <a:solidFill>
                            <a:srgbClr val="000000"/>
                          </a:solidFill>
                          <a:latin typeface="+mn-lt"/>
                          <a:ea typeface="Calibri"/>
                        </a:rPr>
                        <a:t>Regulaminie konkursu</a:t>
                      </a:r>
                      <a:r>
                        <a:rPr lang="pl-PL" sz="1200" dirty="0">
                          <a:solidFill>
                            <a:srgbClr val="000000"/>
                          </a:solidFill>
                          <a:latin typeface="+mn-lt"/>
                          <a:ea typeface="Calibri"/>
                        </a:rPr>
                        <a:t>. </a:t>
                      </a:r>
                    </a:p>
                    <a:p>
                      <a:pPr>
                        <a:lnSpc>
                          <a:spcPct val="115000"/>
                        </a:lnSpc>
                        <a:spcAft>
                          <a:spcPts val="0"/>
                        </a:spcAft>
                      </a:pPr>
                      <a:endParaRPr lang="pl-PL" sz="1200" dirty="0" smtClean="0">
                        <a:solidFill>
                          <a:srgbClr val="000000"/>
                        </a:solidFill>
                        <a:latin typeface="+mn-lt"/>
                        <a:ea typeface="Calibri"/>
                      </a:endParaRPr>
                    </a:p>
                    <a:p>
                      <a:r>
                        <a:rPr lang="pl-PL" sz="1200" kern="1200" dirty="0" smtClean="0">
                          <a:solidFill>
                            <a:schemeClr val="dk1"/>
                          </a:solidFill>
                          <a:latin typeface="+mn-lt"/>
                          <a:ea typeface="+mn-ea"/>
                          <a:cs typeface="+mn-cs"/>
                        </a:rPr>
                        <a:t>Kryterium jest weryfikowane na podstawie zapisów wniosku o dofinansowanie w części </a:t>
                      </a:r>
                      <a:r>
                        <a:rPr lang="pl-PL" sz="1200" i="1" kern="1200" dirty="0" smtClean="0">
                          <a:solidFill>
                            <a:schemeClr val="dk1"/>
                          </a:solidFill>
                          <a:latin typeface="+mn-lt"/>
                          <a:ea typeface="+mn-ea"/>
                          <a:cs typeface="+mn-cs"/>
                        </a:rPr>
                        <a:t>Informacje o projekcie </a:t>
                      </a:r>
                      <a:r>
                        <a:rPr lang="pl-PL" sz="1200" kern="1200" dirty="0" smtClean="0">
                          <a:solidFill>
                            <a:schemeClr val="dk1"/>
                          </a:solidFill>
                          <a:latin typeface="+mn-lt"/>
                          <a:ea typeface="+mn-ea"/>
                          <a:cs typeface="+mn-cs"/>
                        </a:rPr>
                        <a:t>(</a:t>
                      </a:r>
                      <a:r>
                        <a:rPr lang="pl-PL" sz="1200" kern="1200" dirty="0" err="1" smtClean="0">
                          <a:solidFill>
                            <a:schemeClr val="dk1"/>
                          </a:solidFill>
                          <a:latin typeface="+mn-lt"/>
                          <a:ea typeface="+mn-ea"/>
                          <a:cs typeface="+mn-cs"/>
                        </a:rPr>
                        <a:t>pkt</a:t>
                      </a:r>
                      <a:r>
                        <a:rPr lang="pl-PL" sz="1200" kern="1200" dirty="0" smtClean="0">
                          <a:solidFill>
                            <a:schemeClr val="dk1"/>
                          </a:solidFill>
                          <a:latin typeface="+mn-lt"/>
                          <a:ea typeface="+mn-ea"/>
                          <a:cs typeface="+mn-cs"/>
                        </a:rPr>
                        <a:t> 1.13). </a:t>
                      </a:r>
                    </a:p>
                    <a:p>
                      <a:r>
                        <a:rPr lang="pl-PL" sz="1200" kern="1200" dirty="0" smtClean="0">
                          <a:solidFill>
                            <a:schemeClr val="dk1"/>
                          </a:solidFill>
                          <a:latin typeface="+mn-lt"/>
                          <a:ea typeface="+mn-ea"/>
                          <a:cs typeface="+mn-cs"/>
                        </a:rPr>
                        <a:t>Zgodnie z zapisami Rozdziału II, Podrozdziału 3 niniejszego </a:t>
                      </a:r>
                      <a:r>
                        <a:rPr lang="pl-PL" sz="1200" i="1" kern="1200" dirty="0" smtClean="0">
                          <a:solidFill>
                            <a:schemeClr val="dk1"/>
                          </a:solidFill>
                          <a:latin typeface="+mn-lt"/>
                          <a:ea typeface="+mn-ea"/>
                          <a:cs typeface="+mn-cs"/>
                        </a:rPr>
                        <a:t>Regulaminu, </a:t>
                      </a:r>
                      <a:r>
                        <a:rPr lang="pl-PL" sz="1200" kern="1200" dirty="0" smtClean="0">
                          <a:solidFill>
                            <a:schemeClr val="dk1"/>
                          </a:solidFill>
                          <a:latin typeface="+mn-lt"/>
                          <a:ea typeface="+mn-ea"/>
                          <a:cs typeface="+mn-cs"/>
                        </a:rPr>
                        <a:t>realizacja projektu musi rozpocząć się w 2017 r. i zakończyć najpóźniej do 30.11.2019 r. </a:t>
                      </a:r>
                      <a:endParaRPr lang="pl-PL" sz="1200" dirty="0">
                        <a:solidFill>
                          <a:srgbClr val="000000"/>
                        </a:solidFill>
                        <a:latin typeface="+mn-lt"/>
                        <a:ea typeface="Calibri"/>
                      </a:endParaRPr>
                    </a:p>
                  </a:txBody>
                  <a:tcPr marL="68580" marR="68580" marT="0" marB="0"/>
                </a:tc>
                <a:tc>
                  <a:txBody>
                    <a:bodyPr/>
                    <a:lstStyle/>
                    <a:p>
                      <a:pPr>
                        <a:lnSpc>
                          <a:spcPct val="115000"/>
                        </a:lnSpc>
                        <a:spcAft>
                          <a:spcPts val="0"/>
                        </a:spcAft>
                      </a:pPr>
                      <a:r>
                        <a:rPr lang="pl-PL" sz="1200" dirty="0">
                          <a:solidFill>
                            <a:srgbClr val="000000"/>
                          </a:solidFill>
                          <a:latin typeface="+mn-lt"/>
                          <a:ea typeface="Calibri"/>
                        </a:rPr>
                        <a:t>Tak / Nie </a:t>
                      </a:r>
                    </a:p>
                    <a:p>
                      <a:pPr>
                        <a:lnSpc>
                          <a:spcPct val="115000"/>
                        </a:lnSpc>
                        <a:spcAft>
                          <a:spcPts val="0"/>
                        </a:spcAft>
                      </a:pPr>
                      <a:r>
                        <a:rPr lang="pl-PL" sz="1200" dirty="0">
                          <a:solidFill>
                            <a:srgbClr val="000000"/>
                          </a:solidFill>
                          <a:latin typeface="+mn-lt"/>
                          <a:ea typeface="Calibri"/>
                        </a:rPr>
                        <a:t>(niespełnienie kryterium oznacza odrzucenie wniosku) </a:t>
                      </a: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formalne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7470741"/>
        </p:xfrm>
        <a:graphic>
          <a:graphicData uri="http://schemas.openxmlformats.org/drawingml/2006/table">
            <a:tbl>
              <a:tblPr firstRow="1" bandRow="1">
                <a:tableStyleId>{5C22544A-7EE6-4342-B048-85BDC9FD1C3A}</a:tableStyleId>
              </a:tblPr>
              <a:tblGrid>
                <a:gridCol w="539551"/>
                <a:gridCol w="2016224"/>
                <a:gridCol w="4464496"/>
                <a:gridCol w="2123729"/>
              </a:tblGrid>
              <a:tr h="49539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2348131">
                <a:tc>
                  <a:txBody>
                    <a:bodyPr/>
                    <a:lstStyle/>
                    <a:p>
                      <a:pPr>
                        <a:lnSpc>
                          <a:spcPct val="115000"/>
                        </a:lnSpc>
                        <a:spcAft>
                          <a:spcPts val="0"/>
                        </a:spcAft>
                      </a:pPr>
                      <a:r>
                        <a:rPr lang="pl-PL" sz="1100" dirty="0">
                          <a:solidFill>
                            <a:srgbClr val="000000"/>
                          </a:solidFill>
                          <a:latin typeface="Arial"/>
                          <a:ea typeface="Calibri"/>
                        </a:rPr>
                        <a:t>11. </a:t>
                      </a:r>
                      <a:endParaRPr lang="pl-PL" sz="1200" dirty="0">
                        <a:solidFill>
                          <a:srgbClr val="000000"/>
                        </a:solidFill>
                        <a:latin typeface="Arial"/>
                        <a:ea typeface="Calibri"/>
                      </a:endParaRPr>
                    </a:p>
                  </a:txBody>
                  <a:tcPr marL="68580" marR="68580" marT="0" marB="0"/>
                </a:tc>
                <a:tc>
                  <a:txBody>
                    <a:bodyPr/>
                    <a:lstStyle/>
                    <a:p>
                      <a:pPr>
                        <a:lnSpc>
                          <a:spcPct val="115000"/>
                        </a:lnSpc>
                        <a:spcAft>
                          <a:spcPts val="0"/>
                        </a:spcAft>
                      </a:pPr>
                      <a:r>
                        <a:rPr lang="pl-PL" sz="1100">
                          <a:solidFill>
                            <a:srgbClr val="000000"/>
                          </a:solidFill>
                          <a:latin typeface="Arial"/>
                          <a:ea typeface="Calibri"/>
                        </a:rPr>
                        <a:t>Uproszczone metody rozliczania wydatków </a:t>
                      </a:r>
                      <a:endParaRPr lang="pl-PL" sz="1200">
                        <a:solidFill>
                          <a:srgbClr val="000000"/>
                        </a:solidFill>
                        <a:latin typeface="Arial"/>
                        <a:ea typeface="Calibri"/>
                      </a:endParaRPr>
                    </a:p>
                  </a:txBody>
                  <a:tcPr marL="68580" marR="68580" marT="0" marB="0"/>
                </a:tc>
                <a:tc>
                  <a:txBody>
                    <a:bodyPr/>
                    <a:lstStyle/>
                    <a:p>
                      <a:pPr>
                        <a:lnSpc>
                          <a:spcPct val="115000"/>
                        </a:lnSpc>
                        <a:spcAft>
                          <a:spcPts val="0"/>
                        </a:spcAft>
                      </a:pPr>
                      <a:r>
                        <a:rPr lang="pl-PL" sz="1100" dirty="0">
                          <a:solidFill>
                            <a:srgbClr val="000000"/>
                          </a:solidFill>
                          <a:latin typeface="Arial"/>
                          <a:ea typeface="Calibri"/>
                        </a:rPr>
                        <a:t>W projekcie, w którym wartość wkładu publicznego (środków publicznych) nie przekracza 100000 EUR zastosowano kwoty ryczałtowe, o których mowa w Wytycznych </a:t>
                      </a:r>
                      <a:r>
                        <a:rPr lang="pl-PL" sz="1100" i="1" dirty="0">
                          <a:solidFill>
                            <a:srgbClr val="000000"/>
                          </a:solidFill>
                          <a:latin typeface="Arial"/>
                          <a:ea typeface="Calibri"/>
                        </a:rPr>
                        <a:t>w zakresie </a:t>
                      </a:r>
                      <a:r>
                        <a:rPr lang="pl-PL" sz="1100" i="1" dirty="0" err="1">
                          <a:solidFill>
                            <a:srgbClr val="000000"/>
                          </a:solidFill>
                          <a:latin typeface="Arial"/>
                          <a:ea typeface="Calibri"/>
                        </a:rPr>
                        <a:t>kwalifikowalnościwydatków</a:t>
                      </a:r>
                      <a:r>
                        <a:rPr lang="pl-PL" sz="1100" i="1" dirty="0">
                          <a:solidFill>
                            <a:srgbClr val="000000"/>
                          </a:solidFill>
                          <a:latin typeface="Arial"/>
                          <a:ea typeface="Calibri"/>
                        </a:rPr>
                        <a:t> w zakresie Europejskiego Funduszu Rozwoju Regionalnego, Europejskiego Funduszu Społecznego oraz Funduszu Spójności na lata 2014-2020</a:t>
                      </a:r>
                      <a:r>
                        <a:rPr lang="pl-PL" sz="1100" dirty="0">
                          <a:solidFill>
                            <a:srgbClr val="000000"/>
                          </a:solidFill>
                          <a:latin typeface="Arial"/>
                          <a:ea typeface="Calibri"/>
                        </a:rPr>
                        <a:t>. W sytuacjach określonych w </a:t>
                      </a:r>
                      <a:r>
                        <a:rPr lang="pl-PL" sz="1100" i="1" dirty="0">
                          <a:solidFill>
                            <a:srgbClr val="000000"/>
                          </a:solidFill>
                          <a:latin typeface="Arial"/>
                          <a:ea typeface="Calibri"/>
                        </a:rPr>
                        <a:t>Regulaminie </a:t>
                      </a:r>
                      <a:r>
                        <a:rPr lang="pl-PL" sz="1100" i="1" dirty="0" err="1">
                          <a:solidFill>
                            <a:srgbClr val="000000"/>
                          </a:solidFill>
                          <a:latin typeface="Arial"/>
                          <a:ea typeface="Calibri"/>
                        </a:rPr>
                        <a:t>konkursu</a:t>
                      </a:r>
                      <a:r>
                        <a:rPr lang="pl-PL" sz="1100" dirty="0" err="1">
                          <a:solidFill>
                            <a:srgbClr val="000000"/>
                          </a:solidFill>
                          <a:latin typeface="Arial"/>
                          <a:ea typeface="Calibri"/>
                        </a:rPr>
                        <a:t>zastosowano</a:t>
                      </a:r>
                      <a:r>
                        <a:rPr lang="pl-PL" sz="1100" dirty="0">
                          <a:solidFill>
                            <a:srgbClr val="000000"/>
                          </a:solidFill>
                          <a:latin typeface="Arial"/>
                          <a:ea typeface="Calibri"/>
                        </a:rPr>
                        <a:t> pozostałe uproszczone metody rozliczania wydatków, o których mowa w </a:t>
                      </a:r>
                      <a:r>
                        <a:rPr lang="pl-PL" sz="1100" i="1" dirty="0">
                          <a:solidFill>
                            <a:srgbClr val="000000"/>
                          </a:solidFill>
                          <a:latin typeface="Arial"/>
                          <a:ea typeface="Calibri"/>
                        </a:rPr>
                        <a:t>Wytycznych w zakresie kwalifikowalności wydatków w zakresie Europejskiego Funduszu </a:t>
                      </a:r>
                      <a:r>
                        <a:rPr lang="pl-PL" sz="1200" i="1" dirty="0">
                          <a:solidFill>
                            <a:srgbClr val="000000"/>
                          </a:solidFill>
                          <a:latin typeface="+mn-lt"/>
                          <a:ea typeface="Calibri"/>
                        </a:rPr>
                        <a:t>Rozwoju Regionalnego, Europejskiego Funduszu Społecznego oraz Funduszu Spójności na lata 2014-2020</a:t>
                      </a:r>
                      <a:r>
                        <a:rPr lang="pl-PL" sz="1200" dirty="0">
                          <a:solidFill>
                            <a:srgbClr val="000000"/>
                          </a:solidFill>
                          <a:latin typeface="+mn-lt"/>
                          <a:ea typeface="Calibri"/>
                        </a:rPr>
                        <a:t>. </a:t>
                      </a:r>
                      <a:endParaRPr lang="pl-PL" sz="1200" dirty="0" smtClean="0">
                        <a:solidFill>
                          <a:srgbClr val="000000"/>
                        </a:solidFill>
                        <a:latin typeface="+mn-lt"/>
                        <a:ea typeface="Calibri"/>
                      </a:endParaRPr>
                    </a:p>
                    <a:p>
                      <a:pPr>
                        <a:lnSpc>
                          <a:spcPct val="115000"/>
                        </a:lnSpc>
                        <a:spcAft>
                          <a:spcPts val="0"/>
                        </a:spcAft>
                      </a:pPr>
                      <a:endParaRPr lang="pl-PL" sz="1200" dirty="0" smtClean="0">
                        <a:solidFill>
                          <a:srgbClr val="000000"/>
                        </a:solidFill>
                        <a:latin typeface="+mn-lt"/>
                        <a:ea typeface="Calibri"/>
                      </a:endParaRPr>
                    </a:p>
                    <a:p>
                      <a:pPr>
                        <a:lnSpc>
                          <a:spcPct val="115000"/>
                        </a:lnSpc>
                        <a:spcAft>
                          <a:spcPts val="0"/>
                        </a:spcAft>
                      </a:pPr>
                      <a:r>
                        <a:rPr lang="pl-PL" sz="1200" dirty="0" smtClean="0">
                          <a:solidFill>
                            <a:srgbClr val="000000"/>
                          </a:solidFill>
                          <a:latin typeface="+mn-lt"/>
                          <a:ea typeface="Calibri"/>
                        </a:rPr>
                        <a:t>Kryterium jest weryfikowane na podstawie zapisów wniosku o dofinansowanie w części </a:t>
                      </a:r>
                      <a:r>
                        <a:rPr lang="pl-PL" sz="1200" i="1" dirty="0" smtClean="0">
                          <a:solidFill>
                            <a:srgbClr val="000000"/>
                          </a:solidFill>
                          <a:latin typeface="+mn-lt"/>
                          <a:ea typeface="Calibri"/>
                        </a:rPr>
                        <a:t>Sposób realizacji projektu </a:t>
                      </a:r>
                      <a:r>
                        <a:rPr lang="pl-PL" sz="1200" dirty="0" smtClean="0">
                          <a:solidFill>
                            <a:srgbClr val="000000"/>
                          </a:solidFill>
                          <a:latin typeface="+mn-lt"/>
                          <a:ea typeface="Calibri"/>
                        </a:rPr>
                        <a:t>i </a:t>
                      </a:r>
                      <a:r>
                        <a:rPr lang="pl-PL" sz="1200" i="1" dirty="0" smtClean="0">
                          <a:solidFill>
                            <a:srgbClr val="000000"/>
                          </a:solidFill>
                          <a:latin typeface="+mn-lt"/>
                          <a:ea typeface="Calibri"/>
                        </a:rPr>
                        <a:t>Uzasadnienie wydatków</a:t>
                      </a:r>
                      <a:r>
                        <a:rPr lang="pl-PL" sz="1200" dirty="0" smtClean="0">
                          <a:solidFill>
                            <a:srgbClr val="000000"/>
                          </a:solidFill>
                          <a:latin typeface="+mn-lt"/>
                          <a:ea typeface="Calibri"/>
                        </a:rPr>
                        <a:t>. </a:t>
                      </a:r>
                    </a:p>
                    <a:p>
                      <a:pPr>
                        <a:lnSpc>
                          <a:spcPct val="115000"/>
                        </a:lnSpc>
                        <a:spcAft>
                          <a:spcPts val="0"/>
                        </a:spcAft>
                      </a:pPr>
                      <a:r>
                        <a:rPr lang="pl-PL" sz="1200" dirty="0" smtClean="0">
                          <a:solidFill>
                            <a:srgbClr val="000000"/>
                          </a:solidFill>
                          <a:latin typeface="+mn-lt"/>
                          <a:ea typeface="Calibri"/>
                        </a:rPr>
                        <a:t>Kryterium jest weryfikowane na podstawie zapisów budżetu projektu, obowiązujące w przypadku kwot ryczałtowych dla projektów, których wartość wkładu publicznego (środków publicznych) nie przekracza 100 000 EUR. Do przeliczenia ww. kwoty na PLN należy stosować miesięczny obrachunkowy kurs wymiany stosowany przez KE aktualny na dzień ogłoszenia konkursu, tj. 4,331 PLN z dnia 30.01.2017 r., co daje kwotę </a:t>
                      </a:r>
                      <a:r>
                        <a:rPr lang="pl-PL" sz="1200" b="1" dirty="0" smtClean="0">
                          <a:solidFill>
                            <a:srgbClr val="000000"/>
                          </a:solidFill>
                          <a:latin typeface="+mn-lt"/>
                          <a:ea typeface="Calibri"/>
                        </a:rPr>
                        <a:t>433 100 PLN</a:t>
                      </a:r>
                      <a:r>
                        <a:rPr lang="pl-PL" sz="1200" dirty="0" smtClean="0">
                          <a:solidFill>
                            <a:srgbClr val="000000"/>
                          </a:solidFill>
                          <a:latin typeface="+mn-lt"/>
                          <a:ea typeface="Calibri"/>
                        </a:rPr>
                        <a:t>.</a:t>
                      </a:r>
                    </a:p>
                    <a:p>
                      <a:pPr>
                        <a:lnSpc>
                          <a:spcPct val="115000"/>
                        </a:lnSpc>
                        <a:spcAft>
                          <a:spcPts val="0"/>
                        </a:spcAft>
                      </a:pPr>
                      <a:r>
                        <a:rPr lang="pl-PL" sz="1200" dirty="0" smtClean="0">
                          <a:solidFill>
                            <a:srgbClr val="000000"/>
                          </a:solidFill>
                          <a:latin typeface="+mn-lt"/>
                          <a:ea typeface="Calibri"/>
                        </a:rPr>
                        <a:t>W niniejszym konkursie nie przewiduje się stosowania pozostałych uproszczonych metod rozliczania wydatków, tj. stawek jednostkowych.</a:t>
                      </a:r>
                    </a:p>
                    <a:p>
                      <a:pPr>
                        <a:lnSpc>
                          <a:spcPct val="115000"/>
                        </a:lnSpc>
                        <a:spcAft>
                          <a:spcPts val="0"/>
                        </a:spcAft>
                      </a:pPr>
                      <a:endParaRPr lang="pl-PL" sz="1200" dirty="0">
                        <a:solidFill>
                          <a:srgbClr val="000000"/>
                        </a:solidFill>
                        <a:latin typeface="Arial"/>
                        <a:ea typeface="Calibri"/>
                      </a:endParaRPr>
                    </a:p>
                  </a:txBody>
                  <a:tcPr marL="68580" marR="68580" marT="0" marB="0"/>
                </a:tc>
                <a:tc>
                  <a:txBody>
                    <a:bodyPr/>
                    <a:lstStyle/>
                    <a:p>
                      <a:r>
                        <a:rPr lang="pl-PL" sz="1200" kern="1200" dirty="0" smtClean="0">
                          <a:solidFill>
                            <a:schemeClr val="dk1"/>
                          </a:solidFill>
                          <a:latin typeface="+mn-lt"/>
                          <a:ea typeface="+mn-ea"/>
                          <a:cs typeface="+mn-cs"/>
                        </a:rPr>
                        <a:t>Tak / Nie / </a:t>
                      </a:r>
                      <a:r>
                        <a:rPr lang="pl-PL" sz="1200" kern="1200" dirty="0" err="1" smtClean="0">
                          <a:solidFill>
                            <a:schemeClr val="dk1"/>
                          </a:solidFill>
                          <a:latin typeface="+mn-lt"/>
                          <a:ea typeface="+mn-ea"/>
                          <a:cs typeface="+mn-cs"/>
                        </a:rPr>
                        <a:t>Nie</a:t>
                      </a:r>
                      <a:r>
                        <a:rPr lang="pl-PL" sz="1200" kern="1200" dirty="0" smtClean="0">
                          <a:solidFill>
                            <a:schemeClr val="dk1"/>
                          </a:solidFill>
                          <a:latin typeface="+mn-lt"/>
                          <a:ea typeface="+mn-ea"/>
                          <a:cs typeface="+mn-cs"/>
                        </a:rPr>
                        <a:t> dotyczy </a:t>
                      </a:r>
                    </a:p>
                    <a:p>
                      <a:r>
                        <a:rPr lang="pl-PL" sz="1200" kern="1200" dirty="0" smtClean="0">
                          <a:solidFill>
                            <a:schemeClr val="dk1"/>
                          </a:solidFill>
                          <a:latin typeface="+mn-lt"/>
                          <a:ea typeface="+mn-ea"/>
                          <a:cs typeface="+mn-cs"/>
                        </a:rPr>
                        <a:t>(niespełnienie kryterium oznacza odrzucenie wniosku) </a:t>
                      </a:r>
                      <a:endParaRPr lang="pl-PL" sz="1200" dirty="0">
                        <a:solidFill>
                          <a:srgbClr val="000000"/>
                        </a:solidFill>
                        <a:latin typeface="Arial"/>
                        <a:ea typeface="Calibri"/>
                      </a:endParaRPr>
                    </a:p>
                  </a:txBody>
                  <a:tcPr marL="68580" marR="68580" marT="0" marB="0"/>
                </a:tc>
              </a:tr>
              <a:tr h="1350764">
                <a:tc>
                  <a:txBody>
                    <a:bodyPr/>
                    <a:lstStyle/>
                    <a:p>
                      <a:pPr>
                        <a:lnSpc>
                          <a:spcPct val="115000"/>
                        </a:lnSpc>
                        <a:spcAft>
                          <a:spcPts val="0"/>
                        </a:spcAft>
                      </a:pPr>
                      <a:r>
                        <a:rPr lang="pl-PL" sz="1100">
                          <a:solidFill>
                            <a:srgbClr val="000000"/>
                          </a:solidFill>
                          <a:latin typeface="Arial"/>
                          <a:ea typeface="Calibri"/>
                        </a:rPr>
                        <a:t>12. </a:t>
                      </a:r>
                      <a:endParaRPr lang="pl-PL" sz="1200">
                        <a:solidFill>
                          <a:srgbClr val="000000"/>
                        </a:solidFill>
                        <a:latin typeface="Arial"/>
                        <a:ea typeface="Calibri"/>
                      </a:endParaRPr>
                    </a:p>
                  </a:txBody>
                  <a:tcPr marL="68580" marR="68580" marT="0" marB="0"/>
                </a:tc>
                <a:tc>
                  <a:txBody>
                    <a:bodyPr/>
                    <a:lstStyle/>
                    <a:p>
                      <a:pPr>
                        <a:lnSpc>
                          <a:spcPct val="115000"/>
                        </a:lnSpc>
                        <a:spcAft>
                          <a:spcPts val="0"/>
                        </a:spcAft>
                      </a:pPr>
                      <a:r>
                        <a:rPr lang="pl-PL" sz="1100">
                          <a:solidFill>
                            <a:srgbClr val="000000"/>
                          </a:solidFill>
                          <a:latin typeface="Arial"/>
                          <a:ea typeface="Calibri"/>
                        </a:rPr>
                        <a:t>Kryterium niezalegania z należnościami </a:t>
                      </a:r>
                      <a:endParaRPr lang="pl-PL" sz="1200">
                        <a:solidFill>
                          <a:srgbClr val="000000"/>
                        </a:solidFill>
                        <a:latin typeface="Arial"/>
                        <a:ea typeface="Calibri"/>
                      </a:endParaRPr>
                    </a:p>
                  </a:txBody>
                  <a:tcPr marL="68580" marR="68580" marT="0" marB="0"/>
                </a:tc>
                <a:tc>
                  <a:txBody>
                    <a:bodyPr/>
                    <a:lstStyle/>
                    <a:p>
                      <a:pPr>
                        <a:lnSpc>
                          <a:spcPct val="115000"/>
                        </a:lnSpc>
                        <a:spcAft>
                          <a:spcPts val="0"/>
                        </a:spcAft>
                      </a:pPr>
                      <a:r>
                        <a:rPr lang="pl-PL" sz="1100" dirty="0">
                          <a:solidFill>
                            <a:srgbClr val="000000"/>
                          </a:solidFill>
                          <a:latin typeface="Arial"/>
                          <a:ea typeface="Calibri"/>
                        </a:rPr>
                        <a:t>Czy Wnioskodawca nie zalega z uiszczaniem podatków, jak również z opła</a:t>
                      </a:r>
                      <a:r>
                        <a:rPr lang="pl-PL" sz="1200" dirty="0">
                          <a:solidFill>
                            <a:srgbClr val="000000"/>
                          </a:solidFill>
                          <a:latin typeface="+mn-lt"/>
                          <a:ea typeface="Calibri"/>
                        </a:rPr>
                        <a:t>caniem składek na ubezpieczenie społeczne i zdrowotne, Fundusz Pracy, Państwowy Fundusz Rehabilitacji </a:t>
                      </a:r>
                      <a:r>
                        <a:rPr lang="pl-PL" sz="1200" dirty="0" smtClean="0">
                          <a:solidFill>
                            <a:srgbClr val="000000"/>
                          </a:solidFill>
                          <a:latin typeface="+mn-lt"/>
                          <a:ea typeface="Calibri"/>
                        </a:rPr>
                        <a:t>Osób Niepełnosprawnych </a:t>
                      </a:r>
                      <a:r>
                        <a:rPr lang="pl-PL" sz="1200" dirty="0">
                          <a:solidFill>
                            <a:srgbClr val="000000"/>
                          </a:solidFill>
                          <a:latin typeface="+mn-lt"/>
                          <a:ea typeface="Calibri"/>
                        </a:rPr>
                        <a:t>lub innych należności wymaganych odrębnymi przepisami prawa? </a:t>
                      </a:r>
                      <a:endParaRPr lang="pl-PL" sz="1200" dirty="0" smtClean="0">
                        <a:solidFill>
                          <a:srgbClr val="000000"/>
                        </a:solidFill>
                        <a:latin typeface="+mn-lt"/>
                        <a:ea typeface="Calibri"/>
                      </a:endParaRPr>
                    </a:p>
                    <a:p>
                      <a:pPr>
                        <a:lnSpc>
                          <a:spcPct val="115000"/>
                        </a:lnSpc>
                        <a:spcAft>
                          <a:spcPts val="0"/>
                        </a:spcAft>
                      </a:pPr>
                      <a:endParaRPr lang="pl-PL" sz="1200" dirty="0" smtClean="0">
                        <a:solidFill>
                          <a:srgbClr val="000000"/>
                        </a:solidFill>
                        <a:latin typeface="+mn-lt"/>
                        <a:ea typeface="Calibri"/>
                      </a:endParaRPr>
                    </a:p>
                    <a:p>
                      <a:pPr>
                        <a:lnSpc>
                          <a:spcPct val="115000"/>
                        </a:lnSpc>
                        <a:spcAft>
                          <a:spcPts val="0"/>
                        </a:spcAft>
                      </a:pPr>
                      <a:r>
                        <a:rPr lang="pl-PL" sz="1200" kern="1200" dirty="0" smtClean="0">
                          <a:solidFill>
                            <a:schemeClr val="dk1"/>
                          </a:solidFill>
                          <a:latin typeface="+mn-lt"/>
                          <a:ea typeface="+mn-ea"/>
                          <a:cs typeface="+mn-cs"/>
                        </a:rPr>
                        <a:t>Kryterium zostanie zweryfikowane na podstawie oświadczenia Wnioskodawcy. </a:t>
                      </a:r>
                      <a:endParaRPr lang="pl-PL" sz="1200" dirty="0">
                        <a:solidFill>
                          <a:srgbClr val="000000"/>
                        </a:solidFill>
                        <a:latin typeface="+mn-lt"/>
                        <a:ea typeface="Calibri"/>
                      </a:endParaRPr>
                    </a:p>
                  </a:txBody>
                  <a:tcPr marL="68580" marR="68580" marT="0" marB="0"/>
                </a:tc>
                <a:tc>
                  <a:txBody>
                    <a:bodyPr/>
                    <a:lstStyle/>
                    <a:p>
                      <a:pPr>
                        <a:lnSpc>
                          <a:spcPct val="115000"/>
                        </a:lnSpc>
                        <a:spcAft>
                          <a:spcPts val="0"/>
                        </a:spcAft>
                      </a:pPr>
                      <a:r>
                        <a:rPr lang="pl-PL" sz="1100" dirty="0">
                          <a:solidFill>
                            <a:srgbClr val="000000"/>
                          </a:solidFill>
                          <a:latin typeface="Arial"/>
                          <a:ea typeface="Calibri"/>
                        </a:rPr>
                        <a:t>Tak / Nie </a:t>
                      </a:r>
                      <a:endParaRPr lang="pl-PL" sz="1200" dirty="0">
                        <a:solidFill>
                          <a:srgbClr val="000000"/>
                        </a:solidFill>
                        <a:latin typeface="Arial"/>
                        <a:ea typeface="Calibri"/>
                      </a:endParaRPr>
                    </a:p>
                    <a:p>
                      <a:pPr>
                        <a:lnSpc>
                          <a:spcPct val="115000"/>
                        </a:lnSpc>
                        <a:spcAft>
                          <a:spcPts val="0"/>
                        </a:spcAft>
                      </a:pPr>
                      <a:r>
                        <a:rPr lang="pl-PL" sz="1100" dirty="0">
                          <a:solidFill>
                            <a:srgbClr val="000000"/>
                          </a:solidFill>
                          <a:latin typeface="Arial"/>
                          <a:ea typeface="Calibri"/>
                        </a:rPr>
                        <a:t>(niespełnienie kryterium oznacza odrzucenie wniosku) </a:t>
                      </a:r>
                      <a:endParaRPr lang="pl-PL" sz="1200" dirty="0">
                        <a:solidFill>
                          <a:srgbClr val="000000"/>
                        </a:solidFill>
                        <a:latin typeface="Arial"/>
                        <a:ea typeface="Calibri"/>
                      </a:endParaRP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dostępu</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652041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liczby wniosków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Projektodawca złożył nie więcej niż 1 wniosek o dofinansowanie projektu na realizację jednego Programu profilaktycznego w ramach 1 subregionu - niezależnie czy działa jako Beneficjent (lider) czy Partner projektu? Kryterium wynika z rekomendacji Komitetu Sterującego do spraw koordynacji interwencji EFSI w sektorze zdrowia.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rejestru prowadzonego przez Instytucję Organizującą Konkurs.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 	</a:t>
                      </a:r>
                    </a:p>
                  </a:txBody>
                  <a:tcPr/>
                </a:tc>
              </a:tr>
              <a:tr h="172167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miejsca realizacji projektu</a:t>
                      </a:r>
                    </a:p>
                  </a:txBody>
                  <a:tcPr/>
                </a:tc>
                <a:tc>
                  <a:txBody>
                    <a:bodyPr/>
                    <a:lstStyle/>
                    <a:p>
                      <a:r>
                        <a:rPr lang="pl-PL" sz="1200" kern="1200" baseline="0" dirty="0" smtClean="0">
                          <a:solidFill>
                            <a:schemeClr val="dk1"/>
                          </a:solidFill>
                          <a:latin typeface="+mn-lt"/>
                          <a:ea typeface="+mn-ea"/>
                          <a:cs typeface="+mn-cs"/>
                        </a:rPr>
                        <a:t>Czy obszar realizacji projektu jest zawężony do jednego z subregionów (podregionów) Dolnego Śląska, rozumianego zgodnie z klasyfikacją NTS 3, tj. subregionu: </a:t>
                      </a:r>
                    </a:p>
                    <a:p>
                      <a:pPr>
                        <a:buFont typeface="Arial" pitchFamily="34" charset="0"/>
                        <a:buChar char="•"/>
                      </a:pPr>
                      <a:r>
                        <a:rPr lang="pl-PL" sz="1200" kern="1200" baseline="0" dirty="0" smtClean="0">
                          <a:solidFill>
                            <a:schemeClr val="dk1"/>
                          </a:solidFill>
                          <a:latin typeface="+mn-lt"/>
                          <a:ea typeface="+mn-ea"/>
                          <a:cs typeface="+mn-cs"/>
                        </a:rPr>
                        <a:t> wałbrzyskiego; </a:t>
                      </a:r>
                    </a:p>
                    <a:p>
                      <a:pPr>
                        <a:buFont typeface="Arial" pitchFamily="34" charset="0"/>
                        <a:buChar char="•"/>
                      </a:pPr>
                      <a:r>
                        <a:rPr lang="pl-PL" sz="1200" kern="1200" baseline="0" dirty="0" smtClean="0">
                          <a:solidFill>
                            <a:schemeClr val="dk1"/>
                          </a:solidFill>
                          <a:latin typeface="+mn-lt"/>
                          <a:ea typeface="+mn-ea"/>
                          <a:cs typeface="+mn-cs"/>
                        </a:rPr>
                        <a:t> legnicko- głogowskiego?</a:t>
                      </a:r>
                    </a:p>
                    <a:p>
                      <a:pPr>
                        <a:buFont typeface="Arial" pitchFamily="34" charset="0"/>
                        <a:buNone/>
                      </a:pPr>
                      <a:endParaRPr lang="pl-PL"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pl-PL" sz="1200" kern="1200" baseline="0" dirty="0" smtClean="0">
                          <a:solidFill>
                            <a:schemeClr val="dk1"/>
                          </a:solidFill>
                          <a:latin typeface="+mn-lt"/>
                          <a:ea typeface="+mn-ea"/>
                          <a:cs typeface="+mn-cs"/>
                        </a:rPr>
                        <a:t>Kryterium zostanie zweryfikowane na podstawie zapisów wniosku o dofinansowanie projektu w części </a:t>
                      </a:r>
                      <a:r>
                        <a:rPr lang="pl-PL" sz="1200" i="1" kern="1200" baseline="0" dirty="0" smtClean="0">
                          <a:solidFill>
                            <a:schemeClr val="dk1"/>
                          </a:solidFill>
                          <a:latin typeface="+mn-lt"/>
                          <a:ea typeface="+mn-ea"/>
                          <a:cs typeface="+mn-cs"/>
                        </a:rPr>
                        <a:t>Obszar realizacji projektu (</a:t>
                      </a:r>
                      <a:r>
                        <a:rPr lang="pl-PL" sz="1200" i="1" kern="1200" baseline="0" dirty="0" err="1" smtClean="0">
                          <a:solidFill>
                            <a:schemeClr val="dk1"/>
                          </a:solidFill>
                          <a:latin typeface="+mn-lt"/>
                          <a:ea typeface="+mn-ea"/>
                          <a:cs typeface="+mn-cs"/>
                        </a:rPr>
                        <a:t>pkt</a:t>
                      </a:r>
                      <a:r>
                        <a:rPr lang="pl-PL" sz="1200" i="1" kern="1200" baseline="0" dirty="0" smtClean="0">
                          <a:solidFill>
                            <a:schemeClr val="dk1"/>
                          </a:solidFill>
                          <a:latin typeface="+mn-lt"/>
                          <a:ea typeface="+mn-ea"/>
                          <a:cs typeface="+mn-cs"/>
                        </a:rPr>
                        <a:t> 1.14) </a:t>
                      </a:r>
                      <a:endParaRPr lang="pl-PL" sz="1200" kern="1200" baseline="0" dirty="0" smtClean="0">
                        <a:solidFill>
                          <a:schemeClr val="dk1"/>
                        </a:solidFill>
                        <a:latin typeface="+mn-lt"/>
                        <a:ea typeface="+mn-ea"/>
                        <a:cs typeface="+mn-cs"/>
                      </a:endParaRPr>
                    </a:p>
                  </a:txBody>
                  <a:tcPr/>
                </a:tc>
                <a:tc>
                  <a:txBody>
                    <a:bodyPr/>
                    <a:lstStyle/>
                    <a:p>
                      <a:r>
                        <a:rPr lang="pl-PL" sz="1200" kern="1200" baseline="0" dirty="0" smtClean="0">
                          <a:solidFill>
                            <a:schemeClr val="dk1"/>
                          </a:solidFill>
                          <a:latin typeface="+mn-lt"/>
                          <a:ea typeface="+mn-ea"/>
                          <a:cs typeface="+mn-cs"/>
                        </a:rPr>
                        <a:t>Tak / Nie </a:t>
                      </a:r>
                    </a:p>
                  </a:txBody>
                  <a:tcPr/>
                </a:tc>
              </a:tr>
              <a:tr h="2175911">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biura projektu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Czy Wnioskodawca (lider) w okresie realizacji projektu posiada siedzibę lub będzie prowadził </a:t>
                      </a:r>
                      <a:r>
                        <a:rPr lang="pl-PL" sz="1200" kern="1200" baseline="0" dirty="0" err="1" smtClean="0">
                          <a:solidFill>
                            <a:schemeClr val="dk1"/>
                          </a:solidFill>
                          <a:latin typeface="+mn-lt"/>
                          <a:ea typeface="+mn-ea"/>
                          <a:cs typeface="+mn-cs"/>
                        </a:rPr>
                        <a:t>biuro</a:t>
                      </a:r>
                      <a:r>
                        <a:rPr lang="pl-PL" sz="1200" kern="1200" baseline="0" dirty="0" smtClean="0">
                          <a:solidFill>
                            <a:schemeClr val="dk1"/>
                          </a:solidFill>
                          <a:latin typeface="+mn-lt"/>
                          <a:ea typeface="+mn-ea"/>
                          <a:cs typeface="+mn-cs"/>
                        </a:rPr>
                        <a:t> projektu na terenie województwa dolnośląskiego?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zostanie zweryfikowane na podstawie zapisów wniosku o dofinansowanie w części </a:t>
                      </a:r>
                      <a:r>
                        <a:rPr lang="pl-PL" sz="1200" i="1" kern="1200" baseline="0" dirty="0" smtClean="0">
                          <a:solidFill>
                            <a:schemeClr val="dk1"/>
                          </a:solidFill>
                          <a:latin typeface="+mn-lt"/>
                          <a:ea typeface="+mn-ea"/>
                          <a:cs typeface="+mn-cs"/>
                        </a:rPr>
                        <a:t>Adres siedziby (</a:t>
                      </a:r>
                      <a:r>
                        <a:rPr lang="pl-PL" sz="1200" i="1" kern="1200" baseline="0" dirty="0" err="1" smtClean="0">
                          <a:solidFill>
                            <a:schemeClr val="dk1"/>
                          </a:solidFill>
                          <a:latin typeface="+mn-lt"/>
                          <a:ea typeface="+mn-ea"/>
                          <a:cs typeface="+mn-cs"/>
                        </a:rPr>
                        <a:t>pkt</a:t>
                      </a:r>
                      <a:r>
                        <a:rPr lang="pl-PL" sz="1200" i="1" kern="1200" baseline="0" dirty="0" smtClean="0">
                          <a:solidFill>
                            <a:schemeClr val="dk1"/>
                          </a:solidFill>
                          <a:latin typeface="+mn-lt"/>
                          <a:ea typeface="+mn-ea"/>
                          <a:cs typeface="+mn-cs"/>
                        </a:rPr>
                        <a:t> 2.8) lub w przypadku braku posiadania przez Wnioskodawcę (lidera) siedziby na terenie województwa dolnośląskiego - na podstawie oświadczenia Wnioskodawcy zamieszczonego we wniosku o dofinansowanie w części Zaplecze techniczne (sprzęt, zasoby lokalowe), które będą wykorzystywane w ramach realizacji projektu (</a:t>
                      </a:r>
                      <a:r>
                        <a:rPr lang="pl-PL" sz="1200" i="1" kern="1200" baseline="0" dirty="0" err="1" smtClean="0">
                          <a:solidFill>
                            <a:schemeClr val="dk1"/>
                          </a:solidFill>
                          <a:latin typeface="+mn-lt"/>
                          <a:ea typeface="+mn-ea"/>
                          <a:cs typeface="+mn-cs"/>
                        </a:rPr>
                        <a:t>pkt</a:t>
                      </a:r>
                      <a:r>
                        <a:rPr lang="pl-PL" sz="1200" i="1" kern="1200" baseline="0" dirty="0" smtClean="0">
                          <a:solidFill>
                            <a:schemeClr val="dk1"/>
                          </a:solidFill>
                          <a:latin typeface="+mn-lt"/>
                          <a:ea typeface="+mn-ea"/>
                          <a:cs typeface="+mn-cs"/>
                        </a:rPr>
                        <a:t> 4.3) </a:t>
                      </a:r>
                      <a:r>
                        <a:rPr lang="pl-PL" sz="1200"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 </a:t>
                      </a:r>
                    </a:p>
                    <a:p>
                      <a:pPr>
                        <a:lnSpc>
                          <a:spcPct val="115000"/>
                        </a:lnSpc>
                        <a:spcAft>
                          <a:spcPts val="0"/>
                        </a:spcAft>
                      </a:pPr>
                      <a:endParaRPr lang="pl-PL" sz="1200" dirty="0">
                        <a:solidFill>
                          <a:srgbClr val="000000"/>
                        </a:solidFill>
                        <a:latin typeface="+mn-lt"/>
                        <a:ea typeface="Calibri"/>
                      </a:endParaRP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982506418"/>
              </p:ext>
            </p:extLst>
          </p:nvPr>
        </p:nvGraphicFramePr>
        <p:xfrm>
          <a:off x="0" y="1347033"/>
          <a:ext cx="9144000" cy="853209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4.</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grupy wsparcia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dotyczy projektów w zakresie programu profilaktyki raka szyjki macicy)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projekt koncentruje się na dotarciu do kobiet, które na podstawie SIMP nigdy nie wykonywały badań profilaktycznych w kierunku wykrycia raka szyjki macicy, a które kwalifikują się do udziału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w programie?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Grupa ta musi stanowić co najmniej 20% uczestników projektu, tj. osób, które wzięły udział w badaniu w wyniku działań realizowanych w projekcie.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Preferencja wynika z wytycznych w zakresie realizacji przedsięwzięć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z udziałem środków Europejskiego Funduszu Społecznego w obszarze zdrowia na lata 2014-2020. Kryterium zostanie zweryfikowane na podstawie zapisów wniosku o dofinansowanie.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zostanie zweryfikowane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 projektu w części Grupy docelowe (pkt 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txBody>
                  <a:tcPr/>
                </a:tc>
              </a:tr>
              <a:tr h="1721677">
                <a:tc>
                  <a:txBody>
                    <a:bodyPr/>
                    <a:lstStyle/>
                    <a:p>
                      <a:r>
                        <a:rPr lang="pl-PL" sz="1200" dirty="0" smtClean="0">
                          <a:latin typeface="+mn-lt"/>
                        </a:rPr>
                        <a:t>5.</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grupy wsparcia</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dotyczy projektów w zakresie programu profilaktyki raka piersi)</a:t>
                      </a:r>
                    </a:p>
                  </a:txBody>
                  <a:tcPr/>
                </a:tc>
                <a:tc>
                  <a:txBody>
                    <a:bodyPr/>
                    <a:lstStyle/>
                    <a:p>
                      <a:pPr algn="just"/>
                      <a:r>
                        <a:rPr lang="pl-PL" sz="1200" kern="1200" baseline="0" dirty="0" smtClean="0">
                          <a:solidFill>
                            <a:schemeClr val="dk1"/>
                          </a:solidFill>
                          <a:latin typeface="+mn-lt"/>
                          <a:ea typeface="+mn-ea"/>
                          <a:cs typeface="+mn-cs"/>
                        </a:rPr>
                        <a:t>Czy projekt koncentruje się na dotarciu do kobiet, które na podstawie SIMP nigdy nie wykonywały badań profilaktycznych w kierunku wykrycia raka piersi, a które kwalifikują się do udziału w programie?</a:t>
                      </a:r>
                    </a:p>
                    <a:p>
                      <a:pPr algn="just"/>
                      <a:r>
                        <a:rPr lang="pl-PL" sz="1200" kern="1200" baseline="0" dirty="0" smtClean="0">
                          <a:solidFill>
                            <a:schemeClr val="dk1"/>
                          </a:solidFill>
                          <a:latin typeface="+mn-lt"/>
                          <a:ea typeface="+mn-ea"/>
                          <a:cs typeface="+mn-cs"/>
                        </a:rPr>
                        <a:t>Grupa ta musi stanowić co najmniej 20% uczestników projektu, tj. osób, które wzięły udział w badaniu w wyniku działań realizowanych w projekcie.</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Preferencja wynika z wytycznych w zakresie realizacji przedsięwzięć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z udziałem środków Europejskiego Funduszu Społecznego w obszarze zdrowia na lata 2014-2020. Kryterium zostanie zweryfikowane na podstawie zapisów wniosku o dofinansowanie.</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Kryterium zostanie zweryfikowane na podstawie zapisów wniosku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 projektu w części Grupy docelowe (pkt 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p>
                      <a:endParaRPr lang="pl-PL" sz="1200" kern="1200" baseline="0" dirty="0" smtClean="0">
                        <a:solidFill>
                          <a:schemeClr val="dk1"/>
                        </a:solidFill>
                        <a:latin typeface="+mn-lt"/>
                        <a:ea typeface="+mn-ea"/>
                        <a:cs typeface="+mn-cs"/>
                      </a:endParaRPr>
                    </a:p>
                  </a:txBody>
                  <a:tcPr/>
                </a:tc>
              </a:tr>
              <a:tr h="2175911">
                <a:tc>
                  <a:txBody>
                    <a:bodyPr/>
                    <a:lstStyle/>
                    <a:p>
                      <a:r>
                        <a:rPr lang="pl-PL" sz="1200" dirty="0" smtClean="0">
                          <a:latin typeface="+mn-lt"/>
                        </a:rPr>
                        <a:t>6.</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grupy wsparcia</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tx1"/>
                          </a:solidFill>
                          <a:latin typeface="+mn-lt"/>
                          <a:ea typeface="+mn-ea"/>
                          <a:cs typeface="+mn-cs"/>
                        </a:rPr>
                        <a:t>Czy projekt koncentruje działania na osobach zamieszkałych </a:t>
                      </a:r>
                      <a:br>
                        <a:rPr lang="pl-PL" sz="1200" kern="1200" baseline="0" dirty="0" smtClean="0">
                          <a:solidFill>
                            <a:schemeClr val="tx1"/>
                          </a:solidFill>
                          <a:latin typeface="+mn-lt"/>
                          <a:ea typeface="+mn-ea"/>
                          <a:cs typeface="+mn-cs"/>
                        </a:rPr>
                      </a:br>
                      <a:r>
                        <a:rPr lang="pl-PL" sz="1200" kern="1200" baseline="0" dirty="0" smtClean="0">
                          <a:solidFill>
                            <a:schemeClr val="tx1"/>
                          </a:solidFill>
                          <a:latin typeface="+mn-lt"/>
                          <a:ea typeface="+mn-ea"/>
                          <a:cs typeface="+mn-cs"/>
                        </a:rPr>
                        <a:t>w miejscowościach poniżej 20 000 mieszkańców, w tym </a:t>
                      </a:r>
                      <a:br>
                        <a:rPr lang="pl-PL" sz="1200" kern="1200" baseline="0" dirty="0" smtClean="0">
                          <a:solidFill>
                            <a:schemeClr val="tx1"/>
                          </a:solidFill>
                          <a:latin typeface="+mn-lt"/>
                          <a:ea typeface="+mn-ea"/>
                          <a:cs typeface="+mn-cs"/>
                        </a:rPr>
                      </a:br>
                      <a:r>
                        <a:rPr lang="pl-PL" sz="1200" kern="1200" baseline="0" dirty="0" smtClean="0">
                          <a:solidFill>
                            <a:schemeClr val="tx1"/>
                          </a:solidFill>
                          <a:latin typeface="+mn-lt"/>
                          <a:ea typeface="+mn-ea"/>
                          <a:cs typeface="+mn-cs"/>
                        </a:rPr>
                        <a:t>w szczególności na obszarach wiejskich?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tx1"/>
                          </a:solidFill>
                          <a:latin typeface="+mn-lt"/>
                          <a:ea typeface="+mn-ea"/>
                          <a:cs typeface="+mn-cs"/>
                        </a:rPr>
                        <a:t>Preferencja wynika z wytycznych w zakresie realizacji przedsięwzięć </a:t>
                      </a:r>
                      <a:br>
                        <a:rPr lang="pl-PL" sz="1200" kern="1200" baseline="0" dirty="0" smtClean="0">
                          <a:solidFill>
                            <a:schemeClr val="tx1"/>
                          </a:solidFill>
                          <a:latin typeface="+mn-lt"/>
                          <a:ea typeface="+mn-ea"/>
                          <a:cs typeface="+mn-cs"/>
                        </a:rPr>
                      </a:br>
                      <a:r>
                        <a:rPr lang="pl-PL" sz="1200" kern="1200" baseline="0" dirty="0" smtClean="0">
                          <a:solidFill>
                            <a:schemeClr val="tx1"/>
                          </a:solidFill>
                          <a:latin typeface="+mn-lt"/>
                          <a:ea typeface="+mn-ea"/>
                          <a:cs typeface="+mn-cs"/>
                        </a:rPr>
                        <a:t>z udziałem środków Europejskiego Funduszu Społecznego w obszarze zdrowia na lata 2014-2020. Kryterium zostanie zweryfikowane na podstawie zapisów wniosku o dofinansowanie.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tx1"/>
                          </a:solidFill>
                          <a:latin typeface="+mn-lt"/>
                          <a:ea typeface="+mn-ea"/>
                          <a:cs typeface="+mn-cs"/>
                        </a:rPr>
                        <a:t>Kryterium zostanie zweryfikowane na podstawie zapisów wniosku </a:t>
                      </a:r>
                      <a:br>
                        <a:rPr lang="pl-PL" sz="1200" kern="1200" baseline="0" dirty="0" smtClean="0">
                          <a:solidFill>
                            <a:schemeClr val="tx1"/>
                          </a:solidFill>
                          <a:latin typeface="+mn-lt"/>
                          <a:ea typeface="+mn-ea"/>
                          <a:cs typeface="+mn-cs"/>
                        </a:rPr>
                      </a:br>
                      <a:r>
                        <a:rPr lang="pl-PL" sz="1200" kern="1200" baseline="0" dirty="0" smtClean="0">
                          <a:solidFill>
                            <a:schemeClr val="tx1"/>
                          </a:solidFill>
                          <a:latin typeface="+mn-lt"/>
                          <a:ea typeface="+mn-ea"/>
                          <a:cs typeface="+mn-cs"/>
                        </a:rPr>
                        <a:t>o dofinansowanie projektu w części Grupy docelowe (pkt 3.2)</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tx1"/>
                          </a:solidFill>
                          <a:latin typeface="+mn-lt"/>
                          <a:ea typeface="+mn-ea"/>
                          <a:cs typeface="+mn-cs"/>
                        </a:rPr>
                        <a:t>Obszary wiejskie wskazano w załączniku nr 12 do niniejszego Regulaminu.</a:t>
                      </a: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p>
                      <a:pPr>
                        <a:lnSpc>
                          <a:spcPct val="115000"/>
                        </a:lnSpc>
                        <a:spcAft>
                          <a:spcPts val="0"/>
                        </a:spcAft>
                      </a:pPr>
                      <a:endParaRPr lang="pl-PL" sz="1200" dirty="0">
                        <a:solidFill>
                          <a:srgbClr val="000000"/>
                        </a:solidFill>
                        <a:latin typeface="+mn-lt"/>
                        <a:ea typeface="Calibri"/>
                      </a:endParaRP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PRZEDMIOT KONKURSU</a:t>
            </a:r>
          </a:p>
          <a:p>
            <a:pPr marL="0" algn="just">
              <a:buNone/>
            </a:pPr>
            <a:r>
              <a:rPr lang="pl-PL" sz="1600" dirty="0" smtClean="0"/>
              <a:t>Wdrożenie programów profilaktycznych, w tym działania zwiększające </a:t>
            </a:r>
            <a:r>
              <a:rPr lang="pl-PL" sz="1600" dirty="0" err="1" smtClean="0"/>
              <a:t>zgłaszalność</a:t>
            </a:r>
            <a:r>
              <a:rPr lang="pl-PL" sz="1600" dirty="0" smtClean="0"/>
              <a:t> </a:t>
            </a:r>
            <a:br>
              <a:rPr lang="pl-PL" sz="1600" dirty="0" smtClean="0"/>
            </a:br>
            <a:r>
              <a:rPr lang="pl-PL" sz="1600" dirty="0" smtClean="0"/>
              <a:t>na badania profilaktyczne.</a:t>
            </a:r>
          </a:p>
          <a:p>
            <a:pPr marL="0" algn="just">
              <a:buNone/>
            </a:pPr>
            <a:r>
              <a:rPr lang="pl-PL" sz="1600" b="1" dirty="0" smtClean="0"/>
              <a:t>Konkurs w ramach Działania 8.7 realizowany będzie na rzecz upowszechniania profilaktyki wykrywania raka piersi oraz szyjki macicy w subregionie wałbrzyskim i </a:t>
            </a:r>
            <a:r>
              <a:rPr lang="pl-PL" sz="1600" b="1" dirty="0" err="1" smtClean="0"/>
              <a:t>leginicko</a:t>
            </a:r>
            <a:r>
              <a:rPr lang="pl-PL" sz="1600" b="1" dirty="0" smtClean="0"/>
              <a:t>-głogowskim.</a:t>
            </a:r>
            <a:r>
              <a:rPr lang="pl-PL" sz="1600" dirty="0" smtClean="0"/>
              <a:t> </a:t>
            </a:r>
          </a:p>
          <a:p>
            <a:pPr marL="0" algn="just">
              <a:buNone/>
            </a:pPr>
            <a:r>
              <a:rPr lang="pl-PL" sz="1600" dirty="0" smtClean="0"/>
              <a:t>Biorąc pod uwagę specyfikę projektów dotyczących profilaktyki nowotworowej IOK przewiduje, że w </a:t>
            </a:r>
            <a:r>
              <a:rPr lang="pl-PL" sz="1600" b="1" dirty="0" smtClean="0"/>
              <a:t>każdym subregionie do dofinansowania zostanie wybrany tylko jeden projekt w ramach każdego z dwóch programów profilaktycznych.</a:t>
            </a:r>
            <a:r>
              <a:rPr lang="pl-PL" sz="1600" dirty="0" smtClean="0"/>
              <a:t> Jeden projekt może przewidywać realizację wyłącznie jednego programu profilaktycznego.</a:t>
            </a:r>
          </a:p>
          <a:p>
            <a:pPr marL="0" algn="just">
              <a:buNone/>
            </a:pPr>
            <a:r>
              <a:rPr lang="pl-PL" sz="1600" dirty="0" smtClean="0"/>
              <a:t>Projekty realizowane w ramach ogłoszonego naboru muszą wpisywać się odpowiednio </a:t>
            </a:r>
            <a:br>
              <a:rPr lang="pl-PL" sz="1600" dirty="0" smtClean="0"/>
            </a:br>
            <a:r>
              <a:rPr lang="pl-PL" sz="1600" dirty="0" smtClean="0"/>
              <a:t>w zakres :</a:t>
            </a:r>
          </a:p>
          <a:p>
            <a:pPr marL="0" algn="just">
              <a:buFontTx/>
              <a:buChar char="-"/>
            </a:pPr>
            <a:r>
              <a:rPr lang="pl-PL" sz="1600" dirty="0" smtClean="0"/>
              <a:t>programu profilaktyki raka szyjki piersi (którego warunki finansowania określone </a:t>
            </a:r>
            <a:br>
              <a:rPr lang="pl-PL" sz="1600" dirty="0" smtClean="0"/>
            </a:br>
            <a:r>
              <a:rPr lang="pl-PL" sz="1600" dirty="0" smtClean="0"/>
              <a:t>są  w załączniku nr 13 do Regulaminu Konkursu),</a:t>
            </a:r>
          </a:p>
          <a:p>
            <a:pPr marL="0" algn="just">
              <a:buFontTx/>
              <a:buChar char="-"/>
            </a:pPr>
            <a:r>
              <a:rPr lang="pl-PL" sz="1600" dirty="0" smtClean="0"/>
              <a:t>programu profilaktyki raka szyjki macicy (którego warunki finansowania określone </a:t>
            </a:r>
            <a:br>
              <a:rPr lang="pl-PL" sz="1600" dirty="0" smtClean="0"/>
            </a:br>
            <a:r>
              <a:rPr lang="pl-PL" sz="1600" dirty="0" smtClean="0"/>
              <a:t>są w  załączniku nr 14 do Regulaminu Konkursu).</a:t>
            </a:r>
          </a:p>
          <a:p>
            <a:pPr marL="0" algn="just">
              <a:buNone/>
            </a:pPr>
            <a:r>
              <a:rPr lang="pl-PL" sz="1600" dirty="0" smtClean="0"/>
              <a:t>Oznacza to, że w ramach wniosku nie ma możliwości realizowania działań z zakresu innych jednostek chorobowych.</a:t>
            </a:r>
          </a:p>
          <a:p>
            <a:pPr marL="0" algn="just">
              <a:buNone/>
            </a:pPr>
            <a:endParaRPr lang="pl-PL" sz="1800" dirty="0" smtClean="0"/>
          </a:p>
          <a:p>
            <a:pPr marL="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285172378"/>
              </p:ext>
            </p:extLst>
          </p:nvPr>
        </p:nvGraphicFramePr>
        <p:xfrm>
          <a:off x="0" y="1347033"/>
          <a:ext cx="9144000" cy="725193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7.</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formy wsparcia</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Wnioskodawca lub partner udziela/ będzie udzielać świadczeń opieki zdrowotnej na podstawie kontraktu zawartego z Płatnikiem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udzielanie świadczeń opieki zdrowotnej w ramach Programu profilaktyki raka piersi lub Programu profilaktyki raka szyjki macicy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(w zależności od obszaru wsparcia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Preferencja wynika z rekomendacji Komitetu Sterującego do spraw koordynacji interwencji EFSI w sektorze zdrowia.</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Posiadanie kontraktu z Płatnikiem jest niezbędne na etapie podpisywania umowy o dofinansowanie projektu. Kryterium zostanie zweryfikowane dwukrotnie, tj. na podstawie deklaracji we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 oraz na etapie podpisywania umowy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Pierwsza weryfikacja kryterium odbywa się na poziomie zapisów wniosków. Deklaracja w treści WND jednoznacznie ma wskazywać czy:</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pl-PL" sz="1200" b="0" kern="1200" baseline="0" dirty="0" smtClean="0">
                          <a:solidFill>
                            <a:schemeClr val="dk1"/>
                          </a:solidFill>
                          <a:latin typeface="+mn-lt"/>
                          <a:ea typeface="+mn-ea"/>
                          <a:cs typeface="+mn-cs"/>
                        </a:rPr>
                        <a:t> podmiot na dzień składania wniosku o dofinansowanie posiada kontrakt z Płatnikiem zawarty na okres realizacji projektu albo</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pl-PL" sz="1200" b="0" kern="1200" baseline="0" dirty="0" smtClean="0">
                          <a:solidFill>
                            <a:schemeClr val="dk1"/>
                          </a:solidFill>
                          <a:latin typeface="+mn-lt"/>
                          <a:ea typeface="+mn-ea"/>
                          <a:cs typeface="+mn-cs"/>
                        </a:rPr>
                        <a:t> podmiot na dzień składania wniosku o dofinansowanie nie posiada kontraktu z Płatnikiem zawartego na okres realizacji projektu, ale deklaruje, że przed zawarciem umowy o dofinansowanie będzie posiadał kontrakt z Płatnikiem na świadczenie usług na okres realizacji projektu.</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Jeżeli zakres czasowy kontraktu z Płatnikiem nie pokrywa się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z okresem realizacji projektu wówczas Wnioskodawca zobowiązany jest do przedkładania IOK kserokopii kolejnych kontraktów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z Płatnikiem pod rygorem natychmiastowego zatrzymania działań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w projekcie i rozwiązania umowy. W ramach projektu przez cały jego okres realizacji musi zostać zachowany warunek posiadania kontraktu z Płatnikiem o udzielanie świadczeń opieki zdrowotnej w ramach Programu profilaktyki raka piersi lub Programu profilaktyki raka szyjki macicy (w zależności od obszaru wsparcia projektu).</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zostanie zweryfikowane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 projektu w części Zadania (pkt 4.1)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551457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8.</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formy wsparcia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działania realizowane w projekcie przez Wnioskodawcę oraz ewentualnych partnerów są zgodne z zakresem Programu profilaktyki, który jest załącznikiem do Regulaminu konkursu?</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Preferencja wynika z rekomendacji Komitetu Sterującego do spraw koordynacji interwencji EFSI w sektorze zdrowia. Kryterium zostanie zweryfikowane na podstawie zapisów wniosku o dofinansowanie.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zostanie zweryfikowane na podstawie zapisów wniosku o dofinansowanie projektu w części Zadania (</a:t>
                      </a:r>
                      <a:r>
                        <a:rPr lang="pl-PL" sz="1200" b="0" kern="1200" baseline="0" dirty="0" err="1" smtClean="0">
                          <a:solidFill>
                            <a:schemeClr val="dk1"/>
                          </a:solidFill>
                          <a:latin typeface="+mn-lt"/>
                          <a:ea typeface="+mn-ea"/>
                          <a:cs typeface="+mn-cs"/>
                        </a:rPr>
                        <a:t>pkt</a:t>
                      </a:r>
                      <a:r>
                        <a:rPr lang="pl-PL" sz="1200" b="0" kern="1200" baseline="0" dirty="0" smtClean="0">
                          <a:solidFill>
                            <a:schemeClr val="dk1"/>
                          </a:solidFill>
                          <a:latin typeface="+mn-lt"/>
                          <a:ea typeface="+mn-ea"/>
                          <a:cs typeface="+mn-cs"/>
                        </a:rPr>
                        <a:t> 4.1)</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Zakres programu profilaktyki raka piersi wskazano w załączniku nr 13 do niniejszego Regulaminu.</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Zakres programu profilaktyki raka szyjki macicy wskazano w załączniku nr 14 do niniejszego Regulaminu.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txBody>
                  <a:tcPr/>
                </a:tc>
              </a:tr>
              <a:tr h="1721677">
                <a:tc>
                  <a:txBody>
                    <a:bodyPr/>
                    <a:lstStyle/>
                    <a:p>
                      <a:r>
                        <a:rPr lang="pl-PL" sz="1200" dirty="0" smtClean="0">
                          <a:latin typeface="+mn-lt"/>
                        </a:rPr>
                        <a:t>9.</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Wnioskodawcy/ Partnera/Realizatora</a:t>
                      </a:r>
                    </a:p>
                  </a:txBody>
                  <a:tcPr/>
                </a:tc>
                <a:tc>
                  <a:txBody>
                    <a:bodyPr/>
                    <a:lstStyle/>
                    <a:p>
                      <a:r>
                        <a:rPr lang="pl-PL" sz="1200" kern="1200" baseline="0" dirty="0" smtClean="0">
                          <a:solidFill>
                            <a:schemeClr val="dk1"/>
                          </a:solidFill>
                          <a:latin typeface="+mn-lt"/>
                          <a:ea typeface="+mn-ea"/>
                          <a:cs typeface="+mn-cs"/>
                        </a:rPr>
                        <a:t>Czy udzielane w projekcie świadczenia opieki zdrowotnej (cytologia albo mammografia - w zależności od realizowanego w projekcie Programu profilaktyki) realizowane są wyłącznie przez podmioty wykonujące działalność leczniczą uprawnione do tego na mocy przepisów prawa powszechnie obowiązującego?</a:t>
                      </a:r>
                    </a:p>
                    <a:p>
                      <a:endParaRPr lang="pl-PL" sz="1200" kern="1200" baseline="0" dirty="0" smtClean="0">
                        <a:solidFill>
                          <a:schemeClr val="dk1"/>
                        </a:solidFill>
                        <a:latin typeface="+mn-lt"/>
                        <a:ea typeface="+mn-ea"/>
                        <a:cs typeface="+mn-cs"/>
                      </a:endParaRPr>
                    </a:p>
                    <a:p>
                      <a:r>
                        <a:rPr lang="pl-PL" sz="1200" kern="1200" baseline="0" dirty="0" smtClean="0">
                          <a:solidFill>
                            <a:schemeClr val="dk1"/>
                          </a:solidFill>
                          <a:latin typeface="+mn-lt"/>
                          <a:ea typeface="+mn-ea"/>
                          <a:cs typeface="+mn-cs"/>
                        </a:rPr>
                        <a:t>Preferencja wynika z rekomendacji Komitetu Sterującego do spraw koordynacji interwencji EFSI w sektorze zdrowia. Kryterium zostanie zweryfikowane na podstawie zapisów wniosku o dofinansowanie.</a:t>
                      </a:r>
                    </a:p>
                    <a:p>
                      <a:endParaRPr lang="pl-PL" sz="1200" kern="1200" baseline="0" dirty="0" smtClean="0">
                        <a:solidFill>
                          <a:schemeClr val="dk1"/>
                        </a:solidFill>
                        <a:latin typeface="+mn-lt"/>
                        <a:ea typeface="+mn-ea"/>
                        <a:cs typeface="+mn-cs"/>
                      </a:endParaRPr>
                    </a:p>
                    <a:p>
                      <a:r>
                        <a:rPr lang="pl-PL" sz="1200" kern="1200" baseline="0" dirty="0" smtClean="0">
                          <a:solidFill>
                            <a:schemeClr val="dk1"/>
                          </a:solidFill>
                          <a:latin typeface="+mn-lt"/>
                          <a:ea typeface="+mn-ea"/>
                          <a:cs typeface="+mn-cs"/>
                        </a:rPr>
                        <a:t>Kryterium zostanie zweryfikowane na podstawie zapisów wniosku o dofinansowanie projektu w części Zadania (</a:t>
                      </a:r>
                      <a:r>
                        <a:rPr lang="pl-PL" sz="1200" kern="1200" baseline="0" dirty="0" err="1" smtClean="0">
                          <a:solidFill>
                            <a:schemeClr val="dk1"/>
                          </a:solidFill>
                          <a:latin typeface="+mn-lt"/>
                          <a:ea typeface="+mn-ea"/>
                          <a:cs typeface="+mn-cs"/>
                        </a:rPr>
                        <a:t>pkt</a:t>
                      </a:r>
                      <a:r>
                        <a:rPr lang="pl-PL" sz="1200" kern="1200" baseline="0" dirty="0" smtClean="0">
                          <a:solidFill>
                            <a:schemeClr val="dk1"/>
                          </a:solidFill>
                          <a:latin typeface="+mn-lt"/>
                          <a:ea typeface="+mn-ea"/>
                          <a:cs typeface="+mn-cs"/>
                        </a:rPr>
                        <a:t> 4.1)</a:t>
                      </a:r>
                    </a:p>
                  </a:txBody>
                  <a:tcPr/>
                </a:tc>
                <a:tc>
                  <a:txBody>
                    <a:bodyPr/>
                    <a:lstStyle/>
                    <a:p>
                      <a:r>
                        <a:rPr lang="pl-PL" sz="1200" kern="1200" baseline="0" dirty="0" smtClean="0">
                          <a:solidFill>
                            <a:schemeClr val="dk1"/>
                          </a:solidFill>
                          <a:latin typeface="+mn-lt"/>
                          <a:ea typeface="+mn-ea"/>
                          <a:cs typeface="+mn-cs"/>
                        </a:rPr>
                        <a:t>Tak / Nie</a:t>
                      </a:r>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901737605"/>
              </p:ext>
            </p:extLst>
          </p:nvPr>
        </p:nvGraphicFramePr>
        <p:xfrm>
          <a:off x="0" y="1347033"/>
          <a:ext cx="9144000" cy="825777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10.</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Wnioskodawcy/ Partnera</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Wnioskodawca lub partner jest podmiotem wykonującym działalność leczniczą udzielającym świadczeń opieki zdrowotnej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w rodzaju podstawowa opieka zdrowotna na podstawie zawartej umowy o udzielanie świadczeń opieki zdrowotnej z dyrektorem właściwego Oddziału Wojewódzkiego Narodowego Funduszu Zdrowia?</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Preferencja wynika z rekomendacji Komitetu Sterującego do spraw koordynacji interwencji EFSI w sektorze zdrowia. Kryterium zostanie zweryfikowane na podstawie zapisów wniosku o dofinansowanie.</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zostanie zweryfikowane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 projektu w części Obszar realizacji projektu (pkt 1.14) i Grupy docelowe (pkt 3.2)</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dotyczy wyłącznie projektów w zakresie programów profilaktyki raka szyjki macicy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txBody>
                  <a:tcPr/>
                </a:tc>
              </a:tr>
              <a:tr h="1721677">
                <a:tc>
                  <a:txBody>
                    <a:bodyPr/>
                    <a:lstStyle/>
                    <a:p>
                      <a:r>
                        <a:rPr lang="pl-PL" sz="1200" dirty="0" smtClean="0">
                          <a:latin typeface="+mn-lt"/>
                        </a:rPr>
                        <a:t>11.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miejsca realizacji wsparcia w zakresie profilaktyki szyjki macicy</a:t>
                      </a:r>
                    </a:p>
                  </a:txBody>
                  <a:tcPr/>
                </a:tc>
                <a:tc>
                  <a:txBody>
                    <a:bodyPr/>
                    <a:lstStyle/>
                    <a:p>
                      <a:pPr algn="just"/>
                      <a:r>
                        <a:rPr lang="pl-PL" sz="1200" kern="1200" baseline="0" dirty="0" smtClean="0">
                          <a:solidFill>
                            <a:schemeClr val="dk1"/>
                          </a:solidFill>
                          <a:latin typeface="+mn-lt"/>
                          <a:ea typeface="+mn-ea"/>
                          <a:cs typeface="+mn-cs"/>
                        </a:rPr>
                        <a:t>Czy projekt koncentruje działania na obszarach „białych plam”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zakresie profilaktyki raka szyjki macicy, wskazanych przez Centrum Onkologii – Instytut im. Marii Skłodowskiej-Curie, tj. odpowiednio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powiecie:</a:t>
                      </a:r>
                    </a:p>
                    <a:p>
                      <a:pPr algn="just">
                        <a:buFont typeface="Arial" pitchFamily="34" charset="0"/>
                        <a:buChar char="•"/>
                      </a:pPr>
                      <a:r>
                        <a:rPr lang="pl-PL" sz="1200" kern="1200" baseline="0" dirty="0" smtClean="0">
                          <a:solidFill>
                            <a:schemeClr val="dk1"/>
                          </a:solidFill>
                          <a:latin typeface="+mn-lt"/>
                          <a:ea typeface="+mn-ea"/>
                          <a:cs typeface="+mn-cs"/>
                        </a:rPr>
                        <a:t> wałbrzyskim, powiecie m. Wałbrzych (projekty na subregion wałbrzyski) lub</a:t>
                      </a:r>
                    </a:p>
                    <a:p>
                      <a:pPr algn="just">
                        <a:buFont typeface="Arial" pitchFamily="34" charset="0"/>
                        <a:buChar char="•"/>
                      </a:pPr>
                      <a:r>
                        <a:rPr lang="pl-PL" sz="1200" kern="1200" baseline="0" dirty="0" smtClean="0">
                          <a:solidFill>
                            <a:schemeClr val="dk1"/>
                          </a:solidFill>
                          <a:latin typeface="+mn-lt"/>
                          <a:ea typeface="+mn-ea"/>
                          <a:cs typeface="+mn-cs"/>
                        </a:rPr>
                        <a:t> lubińskim, górowskim (projekty na subregion legnicko-głogowski)?</a:t>
                      </a:r>
                    </a:p>
                    <a:p>
                      <a:pPr algn="just"/>
                      <a:r>
                        <a:rPr lang="pl-PL" sz="1200" kern="1200" baseline="0" dirty="0" smtClean="0">
                          <a:solidFill>
                            <a:schemeClr val="dk1"/>
                          </a:solidFill>
                          <a:latin typeface="+mn-lt"/>
                          <a:ea typeface="+mn-ea"/>
                          <a:cs typeface="+mn-cs"/>
                        </a:rPr>
                        <a:t>Preferencja wynika z wytycznych w zakresie realizacji przedsięwzięć</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 z udziałem środków Europejskiego Funduszu Społecznego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w obszarze zdrowia na lata 2014-2020.</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Kryterium nie oznacza ograniczenia działań projektowych tylko do mieszkańców wskazanych powiatów, ale wymusza konieczność podjęcia szczególnych (np. pod kątem nasilenia, formy kontaktu, rodzaju promocji) działań upowszechniających na w/wym. obszarach.</a:t>
                      </a:r>
                    </a:p>
                    <a:p>
                      <a:pPr algn="just"/>
                      <a:r>
                        <a:rPr lang="pl-PL" sz="1200" kern="1200" baseline="0" dirty="0" smtClean="0">
                          <a:solidFill>
                            <a:schemeClr val="dk1"/>
                          </a:solidFill>
                          <a:latin typeface="+mn-lt"/>
                          <a:ea typeface="+mn-ea"/>
                          <a:cs typeface="+mn-cs"/>
                        </a:rPr>
                        <a:t>Kryterium zostanie zweryfikowane na podstawie zapisów wniosku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Kryterium zostanie zweryfikowane na podstawie zapisów wniosku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 projektu w części Obszar realizacji projektu (pkt 1.14) i Grupy docelowe (pkt 3.2)</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Kryterium dotyczy wyłącznie projektów w zakresie programów profilaktyki raka szyjki macicy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p>
                      <a:endParaRPr lang="pl-PL" sz="1200"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dostępu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532740413"/>
              </p:ext>
            </p:extLst>
          </p:nvPr>
        </p:nvGraphicFramePr>
        <p:xfrm>
          <a:off x="0" y="1347033"/>
          <a:ext cx="9144000" cy="770913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t>12.</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miejsca realizacji wsparcia w zakresie profilaktyki raka piersi</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projekt koncentruje działania na obszarach „białych plam”</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 w zakresie profilaktyki raka piersi, wskazanych przez Centrum Onkologii – Instytut im. Marii Skłodowskiej-Curie, tj. odpowiednio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w powiecie:</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pl-PL" sz="1200" b="0" kern="1200" baseline="0" dirty="0" smtClean="0">
                          <a:solidFill>
                            <a:schemeClr val="dk1"/>
                          </a:solidFill>
                          <a:latin typeface="+mn-lt"/>
                          <a:ea typeface="+mn-ea"/>
                          <a:cs typeface="+mn-cs"/>
                        </a:rPr>
                        <a:t> wałbrzyskim, kłodzkim, dzierżoniowskim (projekty na subregion wałbrzyski) lub</a:t>
                      </a:r>
                    </a:p>
                    <a:p>
                      <a:pPr marL="0" marR="0" indent="0" algn="just" defTabSz="914400" rtl="0" eaLnBrk="1" fontAlgn="auto" latinLnBrk="0" hangingPunct="1">
                        <a:lnSpc>
                          <a:spcPct val="100000"/>
                        </a:lnSpc>
                        <a:spcBef>
                          <a:spcPts val="0"/>
                        </a:spcBef>
                        <a:spcAft>
                          <a:spcPts val="0"/>
                        </a:spcAft>
                        <a:buClrTx/>
                        <a:buSzTx/>
                        <a:buFont typeface="Arial" pitchFamily="34" charset="0"/>
                        <a:buChar char="•"/>
                        <a:tabLst/>
                        <a:defRPr/>
                      </a:pPr>
                      <a:r>
                        <a:rPr lang="pl-PL" sz="1200" b="0" kern="1200" baseline="0" dirty="0" smtClean="0">
                          <a:solidFill>
                            <a:schemeClr val="dk1"/>
                          </a:solidFill>
                          <a:latin typeface="+mn-lt"/>
                          <a:ea typeface="+mn-ea"/>
                          <a:cs typeface="+mn-cs"/>
                        </a:rPr>
                        <a:t> głogowskim, lubińskim, polkowickim (projekty na subregion legnicko-głogowski)?</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200" b="0" kern="1200" baseline="0" dirty="0" smtClean="0">
                          <a:solidFill>
                            <a:schemeClr val="dk1"/>
                          </a:solidFill>
                          <a:latin typeface="+mn-lt"/>
                          <a:ea typeface="+mn-ea"/>
                          <a:cs typeface="+mn-cs"/>
                        </a:rPr>
                        <a:t>Kryterium zostanie zweryfikowane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 projektu w części Obszar realizacji projektu (pkt 1.14) oraz w części Grupy docelowe (pkt 3.2)</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200" b="0" kern="1200" baseline="0" dirty="0" smtClean="0">
                          <a:solidFill>
                            <a:schemeClr val="dk1"/>
                          </a:solidFill>
                          <a:latin typeface="+mn-lt"/>
                          <a:ea typeface="+mn-ea"/>
                          <a:cs typeface="+mn-cs"/>
                        </a:rPr>
                        <a:t>Preferencja wynika z wytycznych w zakresie realizacji przedsięwzięć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z udziałem środków Europejskiego Funduszu Społecznego w obszarze zdrowia na lata 2014-2020.</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200" b="0" kern="1200" baseline="0" dirty="0" smtClean="0">
                          <a:solidFill>
                            <a:schemeClr val="dk1"/>
                          </a:solidFill>
                          <a:latin typeface="+mn-lt"/>
                          <a:ea typeface="+mn-ea"/>
                          <a:cs typeface="+mn-cs"/>
                        </a:rPr>
                        <a:t>Kryterium nie oznacza ograniczenia działań projektowych tylko do mieszkańców wskazanych powiatów, ale wymusza konieczność podjęcia szczególnych (np. pod kątem nasilenia, formy kontaktu, rodzaju promocji) działań upowszechniających na w/wym. obszarach.</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200" b="0" kern="1200" baseline="0" dirty="0" smtClean="0">
                          <a:solidFill>
                            <a:schemeClr val="dk1"/>
                          </a:solidFill>
                          <a:latin typeface="+mn-lt"/>
                          <a:ea typeface="+mn-ea"/>
                          <a:cs typeface="+mn-cs"/>
                        </a:rPr>
                        <a:t>Kryterium zostanie zweryfikowane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pl-PL" sz="1200" b="0" kern="1200" baseline="0" dirty="0" smtClean="0">
                          <a:solidFill>
                            <a:schemeClr val="dk1"/>
                          </a:solidFill>
                          <a:latin typeface="+mn-lt"/>
                          <a:ea typeface="+mn-ea"/>
                          <a:cs typeface="+mn-cs"/>
                        </a:rPr>
                        <a:t>Kryterium dotyczy wyłącznie projektów w zakresie programów profilaktyki raka piersi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txBody>
                  <a:tcPr/>
                </a:tc>
              </a:tr>
              <a:tr h="1721677">
                <a:tc>
                  <a:txBody>
                    <a:bodyPr/>
                    <a:lstStyle/>
                    <a:p>
                      <a:r>
                        <a:rPr lang="pl-PL" sz="1200" dirty="0" smtClean="0"/>
                        <a:t>13.</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Kryterium formy wsparcia</a:t>
                      </a:r>
                    </a:p>
                  </a:txBody>
                  <a:tcPr/>
                </a:tc>
                <a:tc>
                  <a:txBody>
                    <a:bodyPr/>
                    <a:lstStyle/>
                    <a:p>
                      <a:pPr algn="just"/>
                      <a:r>
                        <a:rPr lang="pl-PL" sz="1200" kern="1200" baseline="0" dirty="0" smtClean="0">
                          <a:solidFill>
                            <a:schemeClr val="dk1"/>
                          </a:solidFill>
                          <a:latin typeface="+mn-lt"/>
                          <a:ea typeface="+mn-ea"/>
                          <a:cs typeface="+mn-cs"/>
                        </a:rPr>
                        <a:t>Czy projekt przewiduje realizację wsparcia również w godzinach popołudniowych i/lub wieczornych i/lub w soboty?</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Definicja ww. godzin zostanie określona w Regulaminie konkursu.</a:t>
                      </a:r>
                    </a:p>
                    <a:p>
                      <a:pPr algn="just"/>
                      <a:r>
                        <a:rPr lang="pl-PL" sz="1200" kern="1200" baseline="0" dirty="0" smtClean="0">
                          <a:solidFill>
                            <a:schemeClr val="dk1"/>
                          </a:solidFill>
                          <a:latin typeface="+mn-lt"/>
                          <a:ea typeface="+mn-ea"/>
                          <a:cs typeface="+mn-cs"/>
                        </a:rPr>
                        <a:t>Preferencja wynika z rekomendacji Komitetu Sterującego do spraw koordynacji interwencji EFSI w sektorze zdrowia. Kryterium zostanie zweryfikowane na podstawie zapisów wniosku o dofinansowanie.</a:t>
                      </a:r>
                    </a:p>
                    <a:p>
                      <a:pPr algn="just"/>
                      <a:endParaRPr lang="pl-PL" sz="1200" kern="1200" baseline="0" dirty="0" smtClean="0">
                        <a:solidFill>
                          <a:schemeClr val="dk1"/>
                        </a:solidFill>
                        <a:latin typeface="+mn-lt"/>
                        <a:ea typeface="+mn-ea"/>
                        <a:cs typeface="+mn-cs"/>
                      </a:endParaRPr>
                    </a:p>
                    <a:p>
                      <a:pPr algn="just"/>
                      <a:r>
                        <a:rPr lang="pl-PL" sz="1200" kern="1200" baseline="0" dirty="0" smtClean="0">
                          <a:solidFill>
                            <a:schemeClr val="dk1"/>
                          </a:solidFill>
                          <a:latin typeface="+mn-lt"/>
                          <a:ea typeface="+mn-ea"/>
                          <a:cs typeface="+mn-cs"/>
                        </a:rPr>
                        <a:t>Kryterium zostanie zweryfikowane na podstawie zapisów wniosku </a:t>
                      </a:r>
                      <a:br>
                        <a:rPr lang="pl-PL" sz="1200" kern="1200" baseline="0" dirty="0" smtClean="0">
                          <a:solidFill>
                            <a:schemeClr val="dk1"/>
                          </a:solidFill>
                          <a:latin typeface="+mn-lt"/>
                          <a:ea typeface="+mn-ea"/>
                          <a:cs typeface="+mn-cs"/>
                        </a:rPr>
                      </a:br>
                      <a:r>
                        <a:rPr lang="pl-PL" sz="1200" kern="1200" baseline="0" dirty="0" smtClean="0">
                          <a:solidFill>
                            <a:schemeClr val="dk1"/>
                          </a:solidFill>
                          <a:latin typeface="+mn-lt"/>
                          <a:ea typeface="+mn-ea"/>
                          <a:cs typeface="+mn-cs"/>
                        </a:rPr>
                        <a:t>o dofinansowanie projektu w części Zadania (pkt 4.1)</a:t>
                      </a:r>
                    </a:p>
                    <a:p>
                      <a:pPr algn="just"/>
                      <a:r>
                        <a:rPr lang="pl-PL" sz="1200" kern="1200" baseline="0" dirty="0" smtClean="0">
                          <a:solidFill>
                            <a:schemeClr val="dk1"/>
                          </a:solidFill>
                          <a:latin typeface="+mn-lt"/>
                          <a:ea typeface="+mn-ea"/>
                          <a:cs typeface="+mn-cs"/>
                        </a:rPr>
                        <a:t>Przez godziny popołudniowe należy rozumieć godziny pomiędzy 16:00 a 18:00.</a:t>
                      </a:r>
                    </a:p>
                    <a:p>
                      <a:pPr algn="just"/>
                      <a:r>
                        <a:rPr lang="pl-PL" sz="1200" kern="1200" baseline="0" dirty="0" smtClean="0">
                          <a:solidFill>
                            <a:schemeClr val="dk1"/>
                          </a:solidFill>
                          <a:latin typeface="+mn-lt"/>
                          <a:ea typeface="+mn-ea"/>
                          <a:cs typeface="+mn-cs"/>
                        </a:rPr>
                        <a:t>Przez godziny wieczorne należy rozumieć godziny po 18:00.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baseline="0" dirty="0" smtClean="0">
                          <a:solidFill>
                            <a:schemeClr val="dk1"/>
                          </a:solidFill>
                          <a:latin typeface="+mn-lt"/>
                          <a:ea typeface="+mn-ea"/>
                          <a:cs typeface="+mn-cs"/>
                        </a:rPr>
                        <a:t>Tak / Nie</a:t>
                      </a:r>
                    </a:p>
                    <a:p>
                      <a:endParaRPr lang="pl-PL" sz="1200"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horyzontalne</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647449934"/>
              </p:ext>
            </p:extLst>
          </p:nvPr>
        </p:nvGraphicFramePr>
        <p:xfrm>
          <a:off x="0" y="1347033"/>
          <a:ext cx="9144000" cy="6394641"/>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projektu z prawem</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projekt jest zgodny z przepisami prawa krajowego i unijnego?</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ma na celu zapewnienie, że realizowane projekty będą zgodne z prawem. W ramach weryfikacji kryterium będzie oceniana zgodność projektu między innymi z przepisami w zakresie pomocy publicznej, prawa pracy, kodeksu cywilnego oraz zamówień publicznych.</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 / Nie</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oznacza odrzucenie wniosku)</a:t>
                      </a:r>
                    </a:p>
                  </a:txBody>
                  <a:tcPr/>
                </a:tc>
              </a:tr>
              <a:tr h="172167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zgodności z właściwymi politykami i zasadami</a:t>
                      </a:r>
                    </a:p>
                  </a:txBody>
                  <a:tcPr/>
                </a:tc>
                <a:tc>
                  <a:txBody>
                    <a:bodyPr/>
                    <a:lstStyle/>
                    <a:p>
                      <a:pPr algn="just"/>
                      <a:r>
                        <a:rPr lang="pl-PL" sz="1200" b="0" kern="1200" baseline="0" dirty="0" smtClean="0">
                          <a:solidFill>
                            <a:schemeClr val="dk1"/>
                          </a:solidFill>
                          <a:latin typeface="+mn-lt"/>
                          <a:ea typeface="+mn-ea"/>
                          <a:cs typeface="+mn-cs"/>
                        </a:rPr>
                        <a:t>Czy projekt jest zgodny z zasadą zrównoważonego rozwoju?</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Kryterium ma na celu zapewnić zgodność projektu z zasadą zrównoważonego rozwoju. Projekt musi być co najmniej neutralny.</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Kryterium jest 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 / Nie</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oznacza odrzucenie wniosku)</a:t>
                      </a:r>
                    </a:p>
                    <a:p>
                      <a:endParaRPr lang="pl-PL" sz="1200" b="0" kern="1200" baseline="0" dirty="0" smtClean="0">
                        <a:solidFill>
                          <a:schemeClr val="dk1"/>
                        </a:solidFill>
                        <a:latin typeface="+mn-lt"/>
                        <a:ea typeface="+mn-ea"/>
                        <a:cs typeface="+mn-cs"/>
                      </a:endParaRPr>
                    </a:p>
                  </a:txBody>
                  <a:tcPr/>
                </a:tc>
              </a:tr>
              <a:tr h="2175911">
                <a:tc>
                  <a:txBody>
                    <a:bodyPr/>
                    <a:lstStyle/>
                    <a:p>
                      <a:r>
                        <a:rPr lang="pl-PL" sz="1200" dirty="0" smtClean="0">
                          <a:latin typeface="+mn-lt"/>
                        </a:rPr>
                        <a:t>3.</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z właściwymi politykami i zasadami</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Czy projekt jest zgodny z zasadą równości szans kobiet i mężczyzn?</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ma na celu zapewnić zgodność projektu z zasadą równości szans kobiet i mężczyzn. Kryterium będzie oceniany według standardu minimum. W ramach kryterium IOK dopuszcza możliwość oceny warunkowej.</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jest weryfikowane na podstawie zapisów wniosku </a:t>
                      </a:r>
                      <a:br>
                        <a:rPr lang="pl-PL" sz="1200" b="0" kern="1200" baseline="0" dirty="0" smtClean="0">
                          <a:solidFill>
                            <a:schemeClr val="tx1"/>
                          </a:solidFill>
                          <a:latin typeface="+mn-lt"/>
                          <a:ea typeface="+mn-ea"/>
                          <a:cs typeface="+mn-cs"/>
                        </a:rPr>
                      </a:br>
                      <a:r>
                        <a:rPr lang="pl-PL" sz="1200" b="0" kern="1200" baseline="0" dirty="0" smtClean="0">
                          <a:solidFill>
                            <a:schemeClr val="tx1"/>
                          </a:solidFill>
                          <a:latin typeface="+mn-lt"/>
                          <a:ea typeface="+mn-ea"/>
                          <a:cs typeface="+mn-cs"/>
                        </a:rPr>
                        <a:t>o dofinansowanie – wg standardu minimum.</a:t>
                      </a:r>
                    </a:p>
                  </a:txBody>
                  <a:tcPr/>
                </a:tc>
                <a:tc>
                  <a:txBody>
                    <a:bodyPr/>
                    <a:lstStyle/>
                    <a:p>
                      <a:pPr>
                        <a:lnSpc>
                          <a:spcPct val="115000"/>
                        </a:lnSpc>
                        <a:spcAft>
                          <a:spcPts val="0"/>
                        </a:spcAft>
                      </a:pPr>
                      <a:r>
                        <a:rPr lang="pl-PL" sz="1200" b="0" dirty="0" smtClean="0">
                          <a:solidFill>
                            <a:srgbClr val="000000"/>
                          </a:solidFill>
                          <a:latin typeface="+mn-lt"/>
                          <a:ea typeface="Calibri"/>
                        </a:rPr>
                        <a:t>Tak / Nie</a:t>
                      </a:r>
                    </a:p>
                    <a:p>
                      <a:pPr>
                        <a:lnSpc>
                          <a:spcPct val="115000"/>
                        </a:lnSpc>
                        <a:spcAft>
                          <a:spcPts val="0"/>
                        </a:spcAft>
                      </a:pPr>
                      <a:r>
                        <a:rPr lang="pl-PL" sz="1200" b="0" dirty="0" smtClean="0">
                          <a:solidFill>
                            <a:srgbClr val="000000"/>
                          </a:solidFill>
                          <a:latin typeface="+mn-lt"/>
                          <a:ea typeface="Calibri"/>
                        </a:rPr>
                        <a:t>(niespełnienie kryterium oznacza odrzucenie wniosku)</a:t>
                      </a:r>
                      <a:endParaRPr lang="pl-PL" sz="1200" b="0" dirty="0">
                        <a:solidFill>
                          <a:srgbClr val="000000"/>
                        </a:solidFill>
                        <a:latin typeface="+mn-lt"/>
                        <a:ea typeface="Calibri"/>
                      </a:endParaRPr>
                    </a:p>
                  </a:txBody>
                  <a:tcPr marL="68580" marR="68580" marT="0" marB="0"/>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horyzontalne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231417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4.</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zgodności z właściwymi politykami i zasadami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projekt jest zgodny z zasadą równości szans i niedyskryminacji,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w tym dostępności dla osób z niepełnosprawnościami?</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ma na celu ocenę spełniania przez projekt zasady równości szans i niedyskryminacji, w tym dostępności dla osób z niepełnosprawnościami. Projekt musi być co najmniej neutralny.</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o dofinansowanie.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Tak / Nie</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(niespełnienie kryterium oznacza odrzucenie wniosku)</a:t>
                      </a:r>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1141965977"/>
              </p:ext>
            </p:extLst>
          </p:nvPr>
        </p:nvGraphicFramePr>
        <p:xfrm>
          <a:off x="0" y="1347033"/>
          <a:ext cx="9144000" cy="679473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Kryterium zgodność projektu z celami szczegółowymi RPO WD 2014-2020</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Czy projekt jest zgodny z właściwym celem szczegółowym RPO WD 2014-2020 oraz w jaki sposób projekt przyczyni się do osiągnięcia celu szczegółowego RPO WD 2014-2020?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W zakresie zgodności projektu z RPO WD 2014-2020 weryfikacji podlega m.in. trafność doboru celu głównego projektu oraz opis, w jaki sposób projekt przyczyni się do osiągnięcia celu szczegółowego RPO WD 2014-2020.</a:t>
                      </a: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W ramach kryterium IOK dopuszcza możliwość oceny warunkowej.</a:t>
                      </a:r>
                    </a:p>
                    <a:p>
                      <a:pPr marL="0" marR="0" indent="0" algn="just" defTabSz="914400" rtl="0" eaLnBrk="1" fontAlgn="auto" latinLnBrk="0" hangingPunct="1">
                        <a:lnSpc>
                          <a:spcPct val="100000"/>
                        </a:lnSpc>
                        <a:spcBef>
                          <a:spcPts val="0"/>
                        </a:spcBef>
                        <a:spcAft>
                          <a:spcPts val="0"/>
                        </a:spcAft>
                        <a:buClrTx/>
                        <a:buSzTx/>
                        <a:buFontTx/>
                        <a:buNone/>
                        <a:tabLst/>
                        <a:defRPr/>
                      </a:pPr>
                      <a:endParaRPr lang="pl-PL" sz="120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jest weryfikowane na podstawie zapisów wniosku o dofinansowanie w </a:t>
                      </a:r>
                      <a:r>
                        <a:rPr lang="pl-PL" sz="1200" b="0" kern="1200" baseline="0" dirty="0" err="1" smtClean="0">
                          <a:solidFill>
                            <a:schemeClr val="dk1"/>
                          </a:solidFill>
                          <a:latin typeface="+mn-lt"/>
                          <a:ea typeface="+mn-ea"/>
                          <a:cs typeface="+mn-cs"/>
                        </a:rPr>
                        <a:t>pkt</a:t>
                      </a:r>
                      <a:r>
                        <a:rPr lang="pl-PL" sz="1200" b="0" kern="1200" baseline="0" dirty="0" smtClean="0">
                          <a:solidFill>
                            <a:schemeClr val="dk1"/>
                          </a:solidFill>
                          <a:latin typeface="+mn-lt"/>
                          <a:ea typeface="+mn-ea"/>
                          <a:cs typeface="+mn-cs"/>
                        </a:rPr>
                        <a:t> 3.1 Zgodność projektu z właściwym celem szczegółowym osi priorytetowej RPO WD.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skala punktowa od 0 do 8</a:t>
                      </a:r>
                    </a:p>
                  </a:txBody>
                  <a:tcPr/>
                </a:tc>
              </a:tr>
              <a:tr h="1721677">
                <a:tc>
                  <a:txBody>
                    <a:bodyPr/>
                    <a:lstStyle/>
                    <a:p>
                      <a:r>
                        <a:rPr lang="pl-PL" sz="1200" dirty="0" smtClean="0">
                          <a:latin typeface="+mn-lt"/>
                        </a:rPr>
                        <a:t>2.</a:t>
                      </a:r>
                      <a:endParaRPr lang="pl-PL"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dk1"/>
                          </a:solidFill>
                          <a:latin typeface="+mn-lt"/>
                          <a:ea typeface="+mn-ea"/>
                          <a:cs typeface="+mn-cs"/>
                        </a:rPr>
                        <a:t>Kryterium celowości projektu</a:t>
                      </a:r>
                    </a:p>
                  </a:txBody>
                  <a:tcPr/>
                </a:tc>
                <a:tc>
                  <a:txBody>
                    <a:bodyPr/>
                    <a:lstStyle/>
                    <a:p>
                      <a:pPr algn="just"/>
                      <a:r>
                        <a:rPr lang="pl-PL" sz="1200" b="0" kern="1200" baseline="0" dirty="0" smtClean="0">
                          <a:solidFill>
                            <a:schemeClr val="dk1"/>
                          </a:solidFill>
                          <a:latin typeface="+mn-lt"/>
                          <a:ea typeface="+mn-ea"/>
                          <a:cs typeface="+mn-cs"/>
                        </a:rPr>
                        <a:t>Czy potrzeba realizacji projektu jest wystarczająco uzasadniona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i odpowiada na zdiagnozowany problem?</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Dodatkowo w przypadku projektów o wartości co najmniej 2 mln złotych:</a:t>
                      </a:r>
                    </a:p>
                    <a:p>
                      <a:pPr algn="just"/>
                      <a:r>
                        <a:rPr lang="pl-PL" sz="1200" b="0" kern="1200" baseline="0" dirty="0" smtClean="0">
                          <a:solidFill>
                            <a:schemeClr val="dk1"/>
                          </a:solidFill>
                          <a:latin typeface="+mn-lt"/>
                          <a:ea typeface="+mn-ea"/>
                          <a:cs typeface="+mn-cs"/>
                        </a:rPr>
                        <a:t>Czy przedstawiono wystarczający opis ryzyka nieosiągnięcia założeń projektu oraz zaplanowanych w ramach projektu działań zaradczych?</a:t>
                      </a:r>
                    </a:p>
                    <a:p>
                      <a:pPr algn="just"/>
                      <a:r>
                        <a:rPr lang="pl-PL" sz="1200" b="0" kern="1200" baseline="0" dirty="0" smtClean="0">
                          <a:solidFill>
                            <a:schemeClr val="dk1"/>
                          </a:solidFill>
                          <a:latin typeface="+mn-lt"/>
                          <a:ea typeface="+mn-ea"/>
                          <a:cs typeface="+mn-cs"/>
                        </a:rPr>
                        <a:t>Ocena spełnienia kryterium polega m.in. na weryfikacji uzasadnienia potrzeby realizacji poszczególnych zadań zaplanowanych w ramach projektu ich powiązania ze zdiagnozowanym problemem.</a:t>
                      </a:r>
                    </a:p>
                    <a:p>
                      <a:pPr algn="just"/>
                      <a:r>
                        <a:rPr lang="pl-PL" sz="1200" b="0" kern="1200" baseline="0" dirty="0" smtClean="0">
                          <a:solidFill>
                            <a:schemeClr val="dk1"/>
                          </a:solidFill>
                          <a:latin typeface="+mn-lt"/>
                          <a:ea typeface="+mn-ea"/>
                          <a:cs typeface="+mn-cs"/>
                        </a:rPr>
                        <a:t>Przedstawiony we wniosku opis będzie oceniany również pod kątem aktualności danych. Dodatkowo w przypadku projektów o wartości co najmniej 2 mln zł ocenie podlega opis ryzyka nieosiągnięcia założeń projektu oraz planowane działania minimalizujące ryzyko.</a:t>
                      </a:r>
                    </a:p>
                    <a:p>
                      <a:pPr algn="just"/>
                      <a:r>
                        <a:rPr lang="pl-PL" sz="1200" b="0" kern="1200" baseline="0" dirty="0" smtClean="0">
                          <a:solidFill>
                            <a:schemeClr val="dk1"/>
                          </a:solidFill>
                          <a:latin typeface="+mn-lt"/>
                          <a:ea typeface="+mn-ea"/>
                          <a:cs typeface="+mn-cs"/>
                        </a:rPr>
                        <a:t>W ramach kryterium IOK dopuszcza możliwość oceny warunkowej.</a:t>
                      </a:r>
                    </a:p>
                    <a:p>
                      <a:pPr algn="just"/>
                      <a:endParaRPr lang="pl-PL" sz="1200" b="0" kern="1200" baseline="0" dirty="0" smtClean="0">
                        <a:solidFill>
                          <a:schemeClr val="dk1"/>
                        </a:solidFill>
                        <a:latin typeface="+mn-lt"/>
                        <a:ea typeface="+mn-ea"/>
                        <a:cs typeface="+mn-cs"/>
                      </a:endParaRPr>
                    </a:p>
                    <a:p>
                      <a:pPr algn="just"/>
                      <a:r>
                        <a:rPr lang="pl-PL" sz="1200" b="0" kern="1200" baseline="0" dirty="0" smtClean="0">
                          <a:solidFill>
                            <a:schemeClr val="dk1"/>
                          </a:solidFill>
                          <a:latin typeface="+mn-lt"/>
                          <a:ea typeface="+mn-ea"/>
                          <a:cs typeface="+mn-cs"/>
                        </a:rPr>
                        <a:t>Kryterium jest weryfikowane na podstawie zapisów wniosku </a:t>
                      </a:r>
                      <a:br>
                        <a:rPr lang="pl-PL" sz="1200" b="0" kern="1200" baseline="0" dirty="0" smtClean="0">
                          <a:solidFill>
                            <a:schemeClr val="dk1"/>
                          </a:solidFill>
                          <a:latin typeface="+mn-lt"/>
                          <a:ea typeface="+mn-ea"/>
                          <a:cs typeface="+mn-cs"/>
                        </a:rPr>
                      </a:br>
                      <a:r>
                        <a:rPr lang="pl-PL" sz="1200" b="0" kern="1200" baseline="0" dirty="0" smtClean="0">
                          <a:solidFill>
                            <a:schemeClr val="dk1"/>
                          </a:solidFill>
                          <a:latin typeface="+mn-lt"/>
                          <a:ea typeface="+mn-ea"/>
                          <a:cs typeface="+mn-cs"/>
                        </a:rPr>
                        <a:t>o dofinansowanie w pkt 3.1.1 Uzasadnienie potrzeby realizacji projektu oraz w części ryzyko nieosiągnięcia założeń projektu (w pkt 3.3).</a:t>
                      </a:r>
                    </a:p>
                  </a:txBody>
                  <a:tcPr/>
                </a:tc>
                <a:tc>
                  <a:txBody>
                    <a:bodyPr/>
                    <a:lstStyle/>
                    <a:p>
                      <a:r>
                        <a:rPr lang="pl-PL" sz="1200" b="0" kern="1200" baseline="0" dirty="0" smtClean="0">
                          <a:solidFill>
                            <a:schemeClr val="dk1"/>
                          </a:solidFill>
                          <a:latin typeface="+mn-lt"/>
                          <a:ea typeface="+mn-ea"/>
                          <a:cs typeface="+mn-cs"/>
                        </a:rPr>
                        <a:t>skala punktowa od 0 do 6</a:t>
                      </a:r>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299011868"/>
              </p:ext>
            </p:extLst>
          </p:nvPr>
        </p:nvGraphicFramePr>
        <p:xfrm>
          <a:off x="0" y="1347033"/>
          <a:ext cx="9144000" cy="697761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3.</a:t>
                      </a:r>
                      <a:endParaRPr lang="pl-PL" sz="1200" dirty="0">
                        <a:latin typeface="+mn-lt"/>
                      </a:endParaRPr>
                    </a:p>
                  </a:txBody>
                  <a:tcPr/>
                </a:tc>
                <a:tc>
                  <a:txBody>
                    <a:bodyPr/>
                    <a:lstStyle/>
                    <a:p>
                      <a:r>
                        <a:rPr lang="pl-PL" sz="1200" dirty="0" smtClean="0"/>
                        <a:t>Kryterium osiągnięcia skwantyfikowanych rezultatów</a:t>
                      </a:r>
                      <a:endParaRPr lang="pl-PL" sz="1200" dirty="0"/>
                    </a:p>
                  </a:txBody>
                  <a:tcPr/>
                </a:tc>
                <a:tc>
                  <a:txBody>
                    <a:bodyPr/>
                    <a:lstStyle/>
                    <a:p>
                      <a:pPr algn="just"/>
                      <a:r>
                        <a:rPr lang="pl-PL" sz="1200" dirty="0" smtClean="0"/>
                        <a:t>Czy zaplanowane w ramach projektu wartości wskaźników są adekwatne w stosunku do potrzeb i celów projektu, a założone do osiągnięcia wartości są realne?</a:t>
                      </a:r>
                    </a:p>
                    <a:p>
                      <a:pPr algn="just"/>
                      <a:endParaRPr lang="pl-PL" sz="1200" dirty="0" smtClean="0"/>
                    </a:p>
                    <a:p>
                      <a:pPr algn="just"/>
                      <a:r>
                        <a:rPr lang="pl-PL" sz="1200" dirty="0" smtClean="0"/>
                        <a:t>Ocena adekwatności polega na weryfikacji, czy zaplanowane wskaźniki wynikają ze zdiagnozowanych potrzeb i są dobrane odpowiednio do działań zaplanowanych w projekcie, a ich wartość jest satysfakcjonująca z punktu widzenia ponoszonych nakładów oraz zakresu merytorycznego projektu. Ocenie będą podlegały również informacje dotyczące źródeł weryfikacji wskaźników oraz częstotliwości ich pomiaru.</a:t>
                      </a:r>
                    </a:p>
                    <a:p>
                      <a:pPr algn="just"/>
                      <a:r>
                        <a:rPr lang="pl-PL" sz="1200" dirty="0" smtClean="0"/>
                        <a:t>W ramach kryterium IOK dopuszcza możliwość oceny warunkowej.</a:t>
                      </a:r>
                    </a:p>
                    <a:p>
                      <a:pPr algn="just"/>
                      <a:endParaRPr lang="pl-PL" sz="1200" dirty="0" smtClean="0"/>
                    </a:p>
                    <a:p>
                      <a:pPr algn="just"/>
                      <a:r>
                        <a:rPr lang="pl-PL" sz="1200" dirty="0" smtClean="0"/>
                        <a:t>Kryterium jest weryfikowane na podstawie zapisów wniosku </a:t>
                      </a:r>
                      <a:br>
                        <a:rPr lang="pl-PL" sz="1200" dirty="0" smtClean="0"/>
                      </a:br>
                      <a:r>
                        <a:rPr lang="pl-PL" sz="1200" dirty="0" smtClean="0"/>
                        <a:t>o dofinansowanie w pkt 3.1.2 Cel szczegółowy Osi priorytetowej </a:t>
                      </a:r>
                      <a:br>
                        <a:rPr lang="pl-PL" sz="1200" dirty="0" smtClean="0"/>
                      </a:br>
                      <a:r>
                        <a:rPr lang="pl-PL" sz="1200" dirty="0" smtClean="0"/>
                        <a:t>i wskaźniki realizacji celu.</a:t>
                      </a:r>
                      <a:endParaRPr lang="pl-PL" sz="1200" dirty="0"/>
                    </a:p>
                  </a:txBody>
                  <a:tcPr/>
                </a:tc>
                <a:tc>
                  <a:txBody>
                    <a:bodyPr/>
                    <a:lstStyle/>
                    <a:p>
                      <a:r>
                        <a:rPr lang="pl-PL" sz="1200" dirty="0" smtClean="0"/>
                        <a:t>skala punktowa od 0 do 6</a:t>
                      </a:r>
                      <a:endParaRPr lang="pl-PL" sz="1200" dirty="0"/>
                    </a:p>
                  </a:txBody>
                  <a:tcPr/>
                </a:tc>
              </a:tr>
              <a:tr h="1721677">
                <a:tc>
                  <a:txBody>
                    <a:bodyPr/>
                    <a:lstStyle/>
                    <a:p>
                      <a:r>
                        <a:rPr lang="pl-PL" sz="1200" dirty="0" smtClean="0">
                          <a:latin typeface="+mn-lt"/>
                        </a:rPr>
                        <a:t>4.</a:t>
                      </a:r>
                      <a:endParaRPr lang="pl-PL" sz="1200" dirty="0">
                        <a:latin typeface="+mn-lt"/>
                      </a:endParaRPr>
                    </a:p>
                  </a:txBody>
                  <a:tcPr/>
                </a:tc>
                <a:tc>
                  <a:txBody>
                    <a:bodyPr/>
                    <a:lstStyle/>
                    <a:p>
                      <a:r>
                        <a:rPr lang="pl-PL" sz="1200" dirty="0" smtClean="0"/>
                        <a:t>Kryterium doboru grupy docelowej</a:t>
                      </a:r>
                      <a:endParaRPr lang="pl-PL" sz="1200" dirty="0"/>
                    </a:p>
                  </a:txBody>
                  <a:tcPr/>
                </a:tc>
                <a:tc>
                  <a:txBody>
                    <a:bodyPr/>
                    <a:lstStyle/>
                    <a:p>
                      <a:pPr algn="just"/>
                      <a:r>
                        <a:rPr lang="pl-PL" sz="1200" dirty="0" smtClean="0"/>
                        <a:t>Czy dobór grupy docelowej jest adekwatny do założeń projektu oraz RPO WD 2014-2020, w tym czy zawiera wystarczający opis:</a:t>
                      </a:r>
                    </a:p>
                    <a:p>
                      <a:pPr algn="just">
                        <a:buFont typeface="Arial" pitchFamily="34" charset="0"/>
                        <a:buChar char="•"/>
                      </a:pPr>
                      <a:r>
                        <a:rPr lang="pl-PL" sz="1200" baseline="0" dirty="0" smtClean="0"/>
                        <a:t> </a:t>
                      </a:r>
                      <a:r>
                        <a:rPr lang="pl-PL" sz="1200" dirty="0" smtClean="0"/>
                        <a:t>grupy docelowej, jaka będzie wspierana w ramach projektu;</a:t>
                      </a:r>
                    </a:p>
                    <a:p>
                      <a:pPr algn="just">
                        <a:buFont typeface="Arial" pitchFamily="34" charset="0"/>
                        <a:buChar char="•"/>
                      </a:pPr>
                      <a:r>
                        <a:rPr lang="pl-PL" sz="1200" dirty="0" smtClean="0"/>
                        <a:t> potrzeb i oczekiwań uczestników projektu</a:t>
                      </a:r>
                    </a:p>
                    <a:p>
                      <a:pPr algn="just"/>
                      <a:r>
                        <a:rPr lang="pl-PL" sz="1200" dirty="0" smtClean="0"/>
                        <a:t>w kontekście wsparcia, które ma być udzielane w ramach projektu;</a:t>
                      </a:r>
                    </a:p>
                    <a:p>
                      <a:pPr algn="just">
                        <a:buFont typeface="Arial" pitchFamily="34" charset="0"/>
                        <a:buChar char="•"/>
                      </a:pPr>
                      <a:r>
                        <a:rPr lang="pl-PL" sz="1200" dirty="0" smtClean="0"/>
                        <a:t> barier, na które napotykają uczestnicy projektu;</a:t>
                      </a:r>
                    </a:p>
                    <a:p>
                      <a:pPr algn="just">
                        <a:buFont typeface="Arial" pitchFamily="34" charset="0"/>
                        <a:buChar char="•"/>
                      </a:pPr>
                      <a:r>
                        <a:rPr lang="pl-PL" sz="1200" dirty="0" smtClean="0"/>
                        <a:t> skali zainteresowania potencjalnych uczestników projektu;</a:t>
                      </a:r>
                    </a:p>
                    <a:p>
                      <a:pPr algn="just">
                        <a:buFont typeface="Arial" pitchFamily="34" charset="0"/>
                        <a:buChar char="•"/>
                      </a:pPr>
                      <a:r>
                        <a:rPr lang="pl-PL" sz="1200" dirty="0" smtClean="0"/>
                        <a:t> sposobu rekrutacji uczestników projektu, w tym kryteriów rekrutacji zapewnienia dostępności rekrutacji dla osób </a:t>
                      </a:r>
                      <a:br>
                        <a:rPr lang="pl-PL" sz="1200" dirty="0" smtClean="0"/>
                      </a:br>
                      <a:r>
                        <a:rPr lang="pl-PL" sz="1200" dirty="0" smtClean="0"/>
                        <a:t>z niepełnosprawnościami?</a:t>
                      </a:r>
                    </a:p>
                    <a:p>
                      <a:pPr algn="just"/>
                      <a:r>
                        <a:rPr lang="pl-PL" sz="1200" dirty="0" smtClean="0"/>
                        <a:t>Ocena adekwatności polega na weryfikacji, czy wskazana </a:t>
                      </a:r>
                      <a:r>
                        <a:rPr lang="pl-PL" sz="1200" dirty="0" err="1" smtClean="0"/>
                        <a:t>grupa</a:t>
                      </a:r>
                      <a:r>
                        <a:rPr lang="pl-PL" sz="1200" dirty="0" smtClean="0"/>
                        <a:t> docelowa wpisuje się w grupy docelowe określone w </a:t>
                      </a:r>
                      <a:r>
                        <a:rPr lang="pl-PL" sz="1200" dirty="0" err="1" smtClean="0"/>
                        <a:t>SzOOP</a:t>
                      </a:r>
                      <a:r>
                        <a:rPr lang="pl-PL" sz="1200" dirty="0" smtClean="0"/>
                        <a:t> RPO WD 2014-2020 oraz czy wskazana </a:t>
                      </a:r>
                      <a:r>
                        <a:rPr lang="pl-PL" sz="1200" dirty="0" err="1" smtClean="0"/>
                        <a:t>grupa</a:t>
                      </a:r>
                      <a:r>
                        <a:rPr lang="pl-PL" sz="1200" dirty="0" smtClean="0"/>
                        <a:t> wpisuje się w diagnozę sytuacji problemowej, na którą odpowiedź stanowi projekt.</a:t>
                      </a:r>
                    </a:p>
                    <a:p>
                      <a:pPr algn="just"/>
                      <a:r>
                        <a:rPr lang="pl-PL" sz="1200" dirty="0" smtClean="0"/>
                        <a:t>W ramach kryterium IOK dopuszcza możliwość oceny warunkowej.</a:t>
                      </a:r>
                    </a:p>
                    <a:p>
                      <a:pPr algn="just"/>
                      <a:endParaRPr lang="pl-PL" sz="1200" dirty="0" smtClean="0"/>
                    </a:p>
                    <a:p>
                      <a:pPr algn="just"/>
                      <a:r>
                        <a:rPr lang="pl-PL" sz="1200" dirty="0" smtClean="0"/>
                        <a:t>Kryterium jest weryfikowane na podstawie zapisów wniosku </a:t>
                      </a:r>
                      <a:br>
                        <a:rPr lang="pl-PL" sz="1200" dirty="0" smtClean="0"/>
                      </a:br>
                      <a:r>
                        <a:rPr lang="pl-PL" sz="1200" dirty="0" smtClean="0"/>
                        <a:t>o dofinansowanie w części Grupy docelowe i opis ryzyka (w pkt 3.2).</a:t>
                      </a:r>
                      <a:endParaRPr lang="pl-PL" sz="1200" dirty="0"/>
                    </a:p>
                  </a:txBody>
                  <a:tcPr/>
                </a:tc>
                <a:tc>
                  <a:txBody>
                    <a:bodyPr/>
                    <a:lstStyle/>
                    <a:p>
                      <a:r>
                        <a:rPr lang="pl-PL" sz="1200" dirty="0" smtClean="0"/>
                        <a:t>skala punktowa od 0 do 10</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5316010"/>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5.</a:t>
                      </a:r>
                      <a:endParaRPr lang="pl-PL" sz="1200" dirty="0">
                        <a:latin typeface="+mn-lt"/>
                      </a:endParaRPr>
                    </a:p>
                  </a:txBody>
                  <a:tcPr/>
                </a:tc>
                <a:tc>
                  <a:txBody>
                    <a:bodyPr/>
                    <a:lstStyle/>
                    <a:p>
                      <a:r>
                        <a:rPr lang="pl-PL" sz="1200" dirty="0" smtClean="0"/>
                        <a:t>Kryterium trafności</a:t>
                      </a:r>
                      <a:endParaRPr lang="pl-PL" sz="1200" dirty="0"/>
                    </a:p>
                  </a:txBody>
                  <a:tcPr/>
                </a:tc>
                <a:tc>
                  <a:txBody>
                    <a:bodyPr/>
                    <a:lstStyle/>
                    <a:p>
                      <a:r>
                        <a:rPr lang="pl-PL" sz="1200" dirty="0" smtClean="0"/>
                        <a:t>Czy we wniosku o dofinansowanie projektu przedstawiono wystarczający opis:</a:t>
                      </a:r>
                    </a:p>
                    <a:p>
                      <a:pPr>
                        <a:buFont typeface="Arial" pitchFamily="34" charset="0"/>
                        <a:buChar char="•"/>
                      </a:pPr>
                      <a:r>
                        <a:rPr lang="pl-PL" sz="1200" dirty="0" smtClean="0"/>
                        <a:t> zadań realizowanych w ramach projektu;</a:t>
                      </a:r>
                    </a:p>
                    <a:p>
                      <a:pPr>
                        <a:buFont typeface="Arial" pitchFamily="34" charset="0"/>
                        <a:buChar char="•"/>
                      </a:pPr>
                      <a:r>
                        <a:rPr lang="pl-PL" sz="1200" dirty="0" smtClean="0"/>
                        <a:t> uzasadnienia potrzeby realizacji zadań w kontekście przedstawionej diagnozy;</a:t>
                      </a:r>
                    </a:p>
                    <a:p>
                      <a:pPr>
                        <a:buFont typeface="Arial" pitchFamily="34" charset="0"/>
                        <a:buChar char="•"/>
                      </a:pPr>
                      <a:r>
                        <a:rPr lang="pl-PL" sz="1200" dirty="0" smtClean="0"/>
                        <a:t> wartości wskaźników, które zostaną osiągnięte w ramach zadań (jeśli dotyczy);</a:t>
                      </a:r>
                    </a:p>
                    <a:p>
                      <a:pPr>
                        <a:buFont typeface="Arial" pitchFamily="34" charset="0"/>
                        <a:buChar char="•"/>
                      </a:pPr>
                      <a:r>
                        <a:rPr lang="pl-PL" sz="1200" dirty="0" smtClean="0"/>
                        <a:t> roli partnerów w realizacji poszczególnych zadań, jeśli przewidziano ich realizację w ramach partnerstwa wraz z uzasadnieniem (jeśli dotyczy);</a:t>
                      </a:r>
                    </a:p>
                    <a:p>
                      <a:pPr>
                        <a:buFont typeface="Arial" pitchFamily="34" charset="0"/>
                        <a:buChar char="•"/>
                      </a:pPr>
                      <a:r>
                        <a:rPr lang="pl-PL" sz="1200" dirty="0" smtClean="0"/>
                        <a:t> trwałości i wpływu rezultatów projektu (jeśli dotyczy)?</a:t>
                      </a:r>
                    </a:p>
                    <a:p>
                      <a:r>
                        <a:rPr lang="pl-PL" sz="1200" dirty="0" smtClean="0"/>
                        <a:t>W ramach kryterium IOK dopuszcza możliwość oceny warunkowej.</a:t>
                      </a:r>
                    </a:p>
                    <a:p>
                      <a:endParaRPr lang="pl-PL" sz="1200" dirty="0" smtClean="0"/>
                    </a:p>
                    <a:p>
                      <a:r>
                        <a:rPr lang="pl-PL" sz="1200" dirty="0" smtClean="0"/>
                        <a:t>Kryterium jest weryfikowane na podstawie zapisów wniosku o dofinansowanie w części Sposób realizacji projektu (</a:t>
                      </a:r>
                      <a:r>
                        <a:rPr lang="pl-PL" sz="1200" dirty="0" err="1" smtClean="0"/>
                        <a:t>pkt</a:t>
                      </a:r>
                      <a:r>
                        <a:rPr lang="pl-PL" sz="1200" dirty="0" smtClean="0"/>
                        <a:t> 4.1 Zadania i w polu Trwałość i wpływ rezultatów projektu).</a:t>
                      </a:r>
                      <a:endParaRPr lang="pl-PL" sz="1200" dirty="0"/>
                    </a:p>
                  </a:txBody>
                  <a:tcPr/>
                </a:tc>
                <a:tc>
                  <a:txBody>
                    <a:bodyPr/>
                    <a:lstStyle/>
                    <a:p>
                      <a:r>
                        <a:rPr lang="pl-PL" sz="1200" dirty="0" smtClean="0"/>
                        <a:t>skala punktowa od 0 do 14</a:t>
                      </a:r>
                      <a:endParaRPr lang="pl-PL" sz="1200" dirty="0"/>
                    </a:p>
                  </a:txBody>
                  <a:tcPr/>
                </a:tc>
              </a:tr>
              <a:tr h="1721677">
                <a:tc>
                  <a:txBody>
                    <a:bodyPr/>
                    <a:lstStyle/>
                    <a:p>
                      <a:r>
                        <a:rPr lang="pl-PL" sz="1200" dirty="0" smtClean="0">
                          <a:latin typeface="+mn-lt"/>
                        </a:rPr>
                        <a:t>6.</a:t>
                      </a:r>
                      <a:endParaRPr lang="pl-PL" sz="1200" dirty="0">
                        <a:latin typeface="+mn-lt"/>
                      </a:endParaRPr>
                    </a:p>
                  </a:txBody>
                  <a:tcPr/>
                </a:tc>
                <a:tc>
                  <a:txBody>
                    <a:bodyPr/>
                    <a:lstStyle/>
                    <a:p>
                      <a:r>
                        <a:rPr lang="pl-PL" sz="1200" dirty="0" smtClean="0"/>
                        <a:t>Kryterium racjonalności harmonogramu</a:t>
                      </a:r>
                      <a:endParaRPr lang="pl-PL" sz="1200" dirty="0"/>
                    </a:p>
                  </a:txBody>
                  <a:tcPr/>
                </a:tc>
                <a:tc>
                  <a:txBody>
                    <a:bodyPr/>
                    <a:lstStyle/>
                    <a:p>
                      <a:r>
                        <a:rPr lang="pl-PL" sz="1200" dirty="0" smtClean="0"/>
                        <a:t>Czy przedstawiony harmonogram realizacji projektu jest racjonalny w stosunku do przedstawionego zakresu zadań w projekcie?</a:t>
                      </a:r>
                    </a:p>
                    <a:p>
                      <a:r>
                        <a:rPr lang="pl-PL" sz="1200" dirty="0" smtClean="0"/>
                        <a:t>W ramach kryterium IOK dopuszcza możliwość oceny warunkowej.</a:t>
                      </a:r>
                    </a:p>
                    <a:p>
                      <a:endParaRPr lang="pl-PL" sz="1200" dirty="0" smtClean="0"/>
                    </a:p>
                    <a:p>
                      <a:r>
                        <a:rPr lang="pl-PL" sz="1200" dirty="0" smtClean="0"/>
                        <a:t>Kryterium jest weryfikowane na podstawie zapisów wniosku o dofinansowanie w części Harmonogram realizacji projektu.</a:t>
                      </a:r>
                      <a:endParaRPr lang="pl-PL" sz="1200" dirty="0"/>
                    </a:p>
                  </a:txBody>
                  <a:tcPr/>
                </a:tc>
                <a:tc>
                  <a:txBody>
                    <a:bodyPr/>
                    <a:lstStyle/>
                    <a:p>
                      <a:r>
                        <a:rPr lang="pl-PL" sz="1200" dirty="0" smtClean="0"/>
                        <a:t>skala punktowa od 0 do 6</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3369365288"/>
              </p:ext>
            </p:extLst>
          </p:nvPr>
        </p:nvGraphicFramePr>
        <p:xfrm>
          <a:off x="0" y="1347033"/>
          <a:ext cx="9144000" cy="4057884"/>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7.</a:t>
                      </a:r>
                      <a:endParaRPr lang="pl-PL" sz="1200" dirty="0">
                        <a:latin typeface="+mn-lt"/>
                      </a:endParaRPr>
                    </a:p>
                  </a:txBody>
                  <a:tcPr/>
                </a:tc>
                <a:tc>
                  <a:txBody>
                    <a:bodyPr/>
                    <a:lstStyle/>
                    <a:p>
                      <a:r>
                        <a:rPr lang="pl-PL" sz="1200" dirty="0" smtClean="0"/>
                        <a:t>Kryterium adekwatności sposobu zarządzania</a:t>
                      </a:r>
                      <a:endParaRPr lang="pl-PL" sz="1200" dirty="0"/>
                    </a:p>
                  </a:txBody>
                  <a:tcPr/>
                </a:tc>
                <a:tc>
                  <a:txBody>
                    <a:bodyPr/>
                    <a:lstStyle/>
                    <a:p>
                      <a:pPr algn="just"/>
                      <a:r>
                        <a:rPr lang="pl-PL" sz="1200" dirty="0" smtClean="0"/>
                        <a:t>Czy przedstawiony sposób zarządzania projektem jest adekwatny do zakresu projektu?</a:t>
                      </a:r>
                    </a:p>
                    <a:p>
                      <a:pPr algn="just"/>
                      <a:r>
                        <a:rPr lang="pl-PL" sz="1200" dirty="0" smtClean="0"/>
                        <a:t>W ramach kryterium IOK dopuszcza możliwość oceny warunkowej.</a:t>
                      </a:r>
                    </a:p>
                    <a:p>
                      <a:pPr algn="just"/>
                      <a:endParaRPr lang="pl-PL" sz="1200" dirty="0" smtClean="0"/>
                    </a:p>
                    <a:p>
                      <a:pPr algn="just"/>
                      <a:r>
                        <a:rPr lang="pl-PL" sz="1200" dirty="0" smtClean="0"/>
                        <a:t>Kryterium jest weryfikowane na podstawie zapisów wniosku </a:t>
                      </a:r>
                      <a:br>
                        <a:rPr lang="pl-PL" sz="1200" dirty="0" smtClean="0"/>
                      </a:br>
                      <a:r>
                        <a:rPr lang="pl-PL" sz="1200" dirty="0" smtClean="0"/>
                        <a:t>o dofinansowanie w części Potencjał i doświadczenie Wnioskodawcy / partnerów oraz sposób zarządzania projektem.</a:t>
                      </a:r>
                      <a:endParaRPr lang="pl-PL" sz="1200" dirty="0"/>
                    </a:p>
                  </a:txBody>
                  <a:tcPr/>
                </a:tc>
                <a:tc>
                  <a:txBody>
                    <a:bodyPr/>
                    <a:lstStyle/>
                    <a:p>
                      <a:r>
                        <a:rPr lang="pl-PL" sz="1200" dirty="0" smtClean="0"/>
                        <a:t>skala punktowa od 0 do 5</a:t>
                      </a:r>
                      <a:endParaRPr lang="pl-PL" sz="1200" dirty="0"/>
                    </a:p>
                  </a:txBody>
                  <a:tcPr/>
                </a:tc>
              </a:tr>
              <a:tr h="1721677">
                <a:tc>
                  <a:txBody>
                    <a:bodyPr/>
                    <a:lstStyle/>
                    <a:p>
                      <a:r>
                        <a:rPr lang="pl-PL" sz="1200" dirty="0" smtClean="0">
                          <a:latin typeface="+mn-lt"/>
                        </a:rPr>
                        <a:t>8.</a:t>
                      </a:r>
                      <a:endParaRPr lang="pl-PL" sz="1200" dirty="0">
                        <a:latin typeface="+mn-lt"/>
                      </a:endParaRPr>
                    </a:p>
                  </a:txBody>
                  <a:tcPr/>
                </a:tc>
                <a:tc>
                  <a:txBody>
                    <a:bodyPr/>
                    <a:lstStyle/>
                    <a:p>
                      <a:r>
                        <a:rPr lang="pl-PL" sz="1200" dirty="0" smtClean="0"/>
                        <a:t>Kryterium potencjału</a:t>
                      </a:r>
                      <a:endParaRPr lang="pl-PL" sz="1200" dirty="0"/>
                    </a:p>
                  </a:txBody>
                  <a:tcPr/>
                </a:tc>
                <a:tc>
                  <a:txBody>
                    <a:bodyPr/>
                    <a:lstStyle/>
                    <a:p>
                      <a:pPr algn="just"/>
                      <a:r>
                        <a:rPr lang="pl-PL" sz="1200" dirty="0" smtClean="0"/>
                        <a:t>Czy podmioty zaangażowane w realizację projektu posiadają odpowiedni potencjał (kadrowy, techniczny, finansowy) do realizacji projektu?</a:t>
                      </a:r>
                    </a:p>
                    <a:p>
                      <a:pPr algn="just"/>
                      <a:r>
                        <a:rPr lang="pl-PL" sz="1200" dirty="0" smtClean="0"/>
                        <a:t>Ocenie należy poddać przede wszystkim opis potencjału </a:t>
                      </a:r>
                      <a:br>
                        <a:rPr lang="pl-PL" sz="1200" dirty="0" smtClean="0"/>
                      </a:br>
                      <a:r>
                        <a:rPr lang="pl-PL" sz="1200" dirty="0" smtClean="0"/>
                        <a:t>w kontekście możliwości jego wykorzystania na potrzeby realizacji projektu.</a:t>
                      </a:r>
                    </a:p>
                    <a:p>
                      <a:pPr algn="just"/>
                      <a:r>
                        <a:rPr lang="pl-PL" sz="1200" dirty="0" smtClean="0"/>
                        <a:t>W ramach kryterium IOK dopuszcza możliwość oceny warunkowej.</a:t>
                      </a:r>
                    </a:p>
                    <a:p>
                      <a:pPr algn="just"/>
                      <a:endParaRPr lang="pl-PL" sz="1200" dirty="0" smtClean="0"/>
                    </a:p>
                    <a:p>
                      <a:pPr algn="just"/>
                      <a:r>
                        <a:rPr lang="pl-PL" sz="1200" dirty="0" smtClean="0"/>
                        <a:t>Kryterium jest weryfikowane na podstawie zapisów wniosku </a:t>
                      </a:r>
                      <a:br>
                        <a:rPr lang="pl-PL" sz="1200" dirty="0" smtClean="0"/>
                      </a:br>
                      <a:r>
                        <a:rPr lang="pl-PL" sz="1200" dirty="0" smtClean="0"/>
                        <a:t>o dofinansowanie w części Potencjał i doświadczenie Wnioskodawcy / partnerów oraz sposób zarządzania projektem.</a:t>
                      </a:r>
                      <a:endParaRPr lang="pl-PL" sz="1200" dirty="0"/>
                    </a:p>
                  </a:txBody>
                  <a:tcPr/>
                </a:tc>
                <a:tc>
                  <a:txBody>
                    <a:bodyPr/>
                    <a:lstStyle/>
                    <a:p>
                      <a:r>
                        <a:rPr lang="pl-PL" sz="1200" dirty="0" smtClean="0"/>
                        <a:t>skala punktowa od 0 do 10</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PRZEDMIOT KONKURSU c.d.</a:t>
            </a:r>
          </a:p>
          <a:p>
            <a:pPr marL="0" algn="just">
              <a:buNone/>
            </a:pPr>
            <a:r>
              <a:rPr lang="pl-PL" sz="1600" dirty="0" smtClean="0"/>
              <a:t>W ramach projektów o charakterze profilaktycznym ukierunkowanych na wczesne wykrywanie raka piersi lub raka szyjki macicy mogą być realizowane w szczególności następujące działania:</a:t>
            </a:r>
          </a:p>
          <a:p>
            <a:pPr marL="114300" indent="-342900" algn="just">
              <a:buAutoNum type="alphaLcParenR"/>
            </a:pPr>
            <a:r>
              <a:rPr lang="pl-PL" sz="1600" dirty="0" smtClean="0"/>
              <a:t>działania informacyjno-edukacyjne oraz dotyczące edukacji prozdrowotnej o charakterze lokalnym polegające na zachęcaniu kobiet do badań profilaktycznych. </a:t>
            </a:r>
            <a:r>
              <a:rPr lang="pl-PL" sz="1600" b="1" dirty="0" smtClean="0"/>
              <a:t>Tego typu działania nie mogą stanowić jedynego działania w ramach projektu;</a:t>
            </a:r>
          </a:p>
          <a:p>
            <a:pPr marL="114300" indent="-342900" algn="just">
              <a:buAutoNum type="alphaLcParenR"/>
            </a:pPr>
            <a:r>
              <a:rPr lang="pl-PL" sz="1600" dirty="0" smtClean="0"/>
              <a:t>zapewnianie dojazdu niezbędnego dla realizacji badania w ramach programu profilaktyki raka piersi lub raka szyjki macicy dla danej osoby z miejsca zamieszkania do miejsca wykonywania badania i z powrotem;</a:t>
            </a:r>
          </a:p>
          <a:p>
            <a:pPr marL="114300" indent="-342900" algn="just">
              <a:buAutoNum type="alphaLcParenR"/>
            </a:pPr>
            <a:r>
              <a:rPr lang="pl-PL" sz="1600" dirty="0" smtClean="0"/>
              <a:t>zapewnienie opieki nad osobą niesamodzielną, którą opiekuje się osoba objęta wsparciem w ramach projektu, w czasie korzystania ze wsparcia;</a:t>
            </a:r>
          </a:p>
          <a:p>
            <a:pPr marL="114300" indent="-342900" algn="just">
              <a:buAutoNum type="alphaLcParenR"/>
            </a:pPr>
            <a:r>
              <a:rPr lang="pl-PL" sz="1600" dirty="0" smtClean="0"/>
              <a:t>dopuszcza się możliwość finansowania środków trwałych w ramach projektów na warunkach określonych w Wytycznych w zakresie kwalifikowalności wydatków w ramach Europejskiego Funduszu Rozwoju Regionalnego, Europejskiego Funduszu Społecznego oraz Funduszu Spójności na lata 2014-2020, z zastrzeżeniem że w ramach projektów współfinansowanych z EFS wartość wydatków poniesionych na zakup środków trwałych o wartości jednostkowej równej i wyższej niż 3500 PLN netto w ramach kosztów bezpośrednich projektu oraz wydatków w ramach cross-</a:t>
            </a:r>
            <a:r>
              <a:rPr lang="pl-PL" sz="1600" dirty="0" err="1" smtClean="0"/>
              <a:t>financingu</a:t>
            </a:r>
            <a:r>
              <a:rPr lang="pl-PL" sz="1600" dirty="0" smtClean="0"/>
              <a:t> nie może łącznie przekroczyć 10% wydatków projektu. Wydatki ponoszone na zakup środków trwałych oraz cross-</a:t>
            </a:r>
            <a:r>
              <a:rPr lang="pl-PL" sz="1600" dirty="0" err="1" smtClean="0"/>
              <a:t>financing</a:t>
            </a:r>
            <a:r>
              <a:rPr lang="pl-PL" sz="1600" dirty="0" smtClean="0"/>
              <a:t> powyżej dopuszczalnej kwoty określonej w zatwierdzonym wniosku </a:t>
            </a:r>
            <a:br>
              <a:rPr lang="pl-PL" sz="1600" dirty="0" smtClean="0"/>
            </a:br>
            <a:r>
              <a:rPr lang="pl-PL" sz="1600" dirty="0" smtClean="0"/>
              <a:t>o dofinansowanie projektu są niekwalifikowalne.</a:t>
            </a:r>
          </a:p>
          <a:p>
            <a:pPr marL="114300" indent="-342900" algn="just">
              <a:buAutoNum type="alphaLcParenR"/>
            </a:pPr>
            <a:endParaRPr lang="pl-PL" sz="1600" dirty="0" smtClean="0"/>
          </a:p>
          <a:p>
            <a:pPr marL="114300" indent="-342900" algn="just">
              <a:buAutoNum type="alphaLcParenR"/>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423805071"/>
              </p:ext>
            </p:extLst>
          </p:nvPr>
        </p:nvGraphicFramePr>
        <p:xfrm>
          <a:off x="0" y="1347033"/>
          <a:ext cx="9144000" cy="588033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9.</a:t>
                      </a:r>
                      <a:endParaRPr lang="pl-PL" sz="1200" dirty="0">
                        <a:latin typeface="+mn-lt"/>
                      </a:endParaRPr>
                    </a:p>
                  </a:txBody>
                  <a:tcPr/>
                </a:tc>
                <a:tc>
                  <a:txBody>
                    <a:bodyPr/>
                    <a:lstStyle/>
                    <a:p>
                      <a:r>
                        <a:rPr lang="pl-PL" sz="1200" dirty="0" smtClean="0"/>
                        <a:t>Kryterium doświadczenia</a:t>
                      </a:r>
                      <a:endParaRPr lang="pl-PL" sz="1200" dirty="0"/>
                    </a:p>
                  </a:txBody>
                  <a:tcPr/>
                </a:tc>
                <a:tc>
                  <a:txBody>
                    <a:bodyPr/>
                    <a:lstStyle/>
                    <a:p>
                      <a:pPr algn="just"/>
                      <a:r>
                        <a:rPr lang="pl-PL" sz="1200" dirty="0" smtClean="0"/>
                        <a:t>Czy Wnioskodawca lub partnerzy, w przypadku projektu realizowanego w partnerstwie, posiadają doświadczenie w realizacji przedsięwzięć, w tym przedsięwziąć finansowanych ze środków innych niż środki funduszu UE:</a:t>
                      </a:r>
                    </a:p>
                    <a:p>
                      <a:pPr algn="just">
                        <a:buFont typeface="Arial" pitchFamily="34" charset="0"/>
                        <a:buChar char="•"/>
                      </a:pPr>
                      <a:r>
                        <a:rPr lang="pl-PL" sz="1200" dirty="0" smtClean="0"/>
                        <a:t> w obszarze, w którym udzielane będzie wsparcie przewidziane </a:t>
                      </a:r>
                      <a:br>
                        <a:rPr lang="pl-PL" sz="1200" dirty="0" smtClean="0"/>
                      </a:br>
                      <a:r>
                        <a:rPr lang="pl-PL" sz="1200" dirty="0" smtClean="0"/>
                        <a:t>w ramach projektu oraz</a:t>
                      </a:r>
                    </a:p>
                    <a:p>
                      <a:pPr algn="just">
                        <a:buFont typeface="Arial" pitchFamily="34" charset="0"/>
                        <a:buChar char="•"/>
                      </a:pPr>
                      <a:r>
                        <a:rPr lang="pl-PL" sz="1200" dirty="0" smtClean="0"/>
                        <a:t> na rzecz grupy docelowej, do której kierowane będzie wsparcie przewidziane w ramach projektu oraz</a:t>
                      </a:r>
                    </a:p>
                    <a:p>
                      <a:pPr algn="just">
                        <a:buFont typeface="Arial" pitchFamily="34" charset="0"/>
                        <a:buChar char="•"/>
                      </a:pPr>
                      <a:r>
                        <a:rPr lang="pl-PL" sz="1200" dirty="0" smtClean="0"/>
                        <a:t> na określonym terytorium, którego dotyczyć będzie realizacja projektu?</a:t>
                      </a:r>
                    </a:p>
                    <a:p>
                      <a:pPr algn="just"/>
                      <a:r>
                        <a:rPr lang="pl-PL" sz="1200" dirty="0" smtClean="0"/>
                        <a:t>W ramach kryterium IOK dopuszcza możliwość oceny warunkowej.</a:t>
                      </a:r>
                    </a:p>
                    <a:p>
                      <a:pPr algn="just"/>
                      <a:endParaRPr lang="pl-PL" sz="1200" dirty="0" smtClean="0"/>
                    </a:p>
                    <a:p>
                      <a:pPr algn="just"/>
                      <a:r>
                        <a:rPr lang="pl-PL" sz="1200" dirty="0" smtClean="0"/>
                        <a:t>Kryterium jest weryfikowane na podstawie zapisów w części Potencjał i doświadczenie Wnioskodawcy / partnerów oraz sposób zarządzania projektem wniosku o dofinansowanie.</a:t>
                      </a:r>
                      <a:endParaRPr lang="pl-PL" sz="1200" dirty="0"/>
                    </a:p>
                  </a:txBody>
                  <a:tcPr/>
                </a:tc>
                <a:tc>
                  <a:txBody>
                    <a:bodyPr/>
                    <a:lstStyle/>
                    <a:p>
                      <a:r>
                        <a:rPr lang="pl-PL" sz="1200" dirty="0" smtClean="0"/>
                        <a:t>skala punktowa od 0 do 15</a:t>
                      </a:r>
                      <a:endParaRPr lang="pl-PL" sz="1200" dirty="0"/>
                    </a:p>
                  </a:txBody>
                  <a:tcPr/>
                </a:tc>
              </a:tr>
              <a:tr h="1721677">
                <a:tc>
                  <a:txBody>
                    <a:bodyPr/>
                    <a:lstStyle/>
                    <a:p>
                      <a:r>
                        <a:rPr lang="pl-PL" sz="1200" dirty="0" smtClean="0">
                          <a:latin typeface="+mn-lt"/>
                        </a:rPr>
                        <a:t>10.</a:t>
                      </a:r>
                      <a:endParaRPr lang="pl-PL" sz="1200" dirty="0">
                        <a:latin typeface="+mn-lt"/>
                      </a:endParaRPr>
                    </a:p>
                  </a:txBody>
                  <a:tcPr/>
                </a:tc>
                <a:tc>
                  <a:txBody>
                    <a:bodyPr/>
                    <a:lstStyle/>
                    <a:p>
                      <a:r>
                        <a:rPr lang="pl-PL" sz="1200" dirty="0" smtClean="0"/>
                        <a:t>Kryterium budżetu projektu</a:t>
                      </a:r>
                      <a:endParaRPr lang="pl-PL" sz="1200" dirty="0"/>
                    </a:p>
                  </a:txBody>
                  <a:tcPr/>
                </a:tc>
                <a:tc>
                  <a:txBody>
                    <a:bodyPr/>
                    <a:lstStyle/>
                    <a:p>
                      <a:r>
                        <a:rPr lang="pl-PL" sz="1200" dirty="0" smtClean="0"/>
                        <a:t>Czy budżet projektu został sporządzony w sposób prawidłowy?</a:t>
                      </a:r>
                    </a:p>
                    <a:p>
                      <a:r>
                        <a:rPr lang="pl-PL" sz="1200" dirty="0" smtClean="0"/>
                        <a:t>W ramach tego kryterium weryfikacji podlega zgodność budżetu z wymogami zawartymi w wytycznych w zakresie kwalifikowalności wydatków oraz zapisami instrukcji wypełniania wniosku o dofinansowanie. Dodatkowo w ramach kryterium bada się prawidłowość stosowania kwot ryczałtowych oraz stawek jednostkowych w przypadkach, projektów spełniających warunki ich stosowania.</a:t>
                      </a:r>
                    </a:p>
                    <a:p>
                      <a:r>
                        <a:rPr lang="pl-PL" sz="1200" dirty="0" smtClean="0"/>
                        <a:t>W ramach kryterium IOK dopuszcza możliwość oceny warunkowej.</a:t>
                      </a:r>
                    </a:p>
                    <a:p>
                      <a:endParaRPr lang="pl-P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Kryterium jest weryfikowane na podstawie zapisów wniosku o dofinansowanie w części Budżet projektu, Szczegółowy budżet projektu i Uzasadnienie wydatków.</a:t>
                      </a:r>
                    </a:p>
                  </a:txBody>
                  <a:tcPr/>
                </a:tc>
                <a:tc>
                  <a:txBody>
                    <a:bodyPr/>
                    <a:lstStyle/>
                    <a:p>
                      <a:r>
                        <a:rPr lang="pl-PL" sz="1200" dirty="0" smtClean="0"/>
                        <a:t>skala punktowa od 0 do 8</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460017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11.</a:t>
                      </a:r>
                      <a:endParaRPr lang="pl-PL" sz="1200" dirty="0">
                        <a:latin typeface="+mn-lt"/>
                      </a:endParaRPr>
                    </a:p>
                  </a:txBody>
                  <a:tcPr/>
                </a:tc>
                <a:tc>
                  <a:txBody>
                    <a:bodyPr/>
                    <a:lstStyle/>
                    <a:p>
                      <a:r>
                        <a:rPr lang="pl-PL" sz="1200" dirty="0" smtClean="0"/>
                        <a:t>Kryterium efektywności kosztowej projektu</a:t>
                      </a:r>
                      <a:endParaRPr lang="pl-PL" sz="1200" dirty="0"/>
                    </a:p>
                  </a:txBody>
                  <a:tcPr/>
                </a:tc>
                <a:tc>
                  <a:txBody>
                    <a:bodyPr/>
                    <a:lstStyle/>
                    <a:p>
                      <a:r>
                        <a:rPr lang="pl-PL" sz="1200" dirty="0" smtClean="0"/>
                        <a:t>Czy wysokość kosztów przypadających na jednego uczestnika projektu jest adekwatna do zakresu projektu oraz osiągniętych korzyści, a zaplanowane wydatki są racjonalne?</a:t>
                      </a:r>
                    </a:p>
                    <a:p>
                      <a:r>
                        <a:rPr lang="pl-PL" sz="1200" dirty="0" smtClean="0"/>
                        <a:t>W ramach kryterium IOK dopuszcza możliwość oceny warunkowej.</a:t>
                      </a:r>
                    </a:p>
                    <a:p>
                      <a:endParaRPr lang="pl-PL" sz="1200" dirty="0" smtClean="0"/>
                    </a:p>
                    <a:p>
                      <a:r>
                        <a:rPr lang="pl-PL" sz="1200" dirty="0" smtClean="0"/>
                        <a:t>Kryterium jest weryfikowane na podstawie zapisów wniosku o dofinansowanie w części Budżet projektu, Szczegółowy budżet projektu i Uzasadnienie wydatków.</a:t>
                      </a:r>
                      <a:endParaRPr lang="pl-PL" sz="1200" dirty="0"/>
                    </a:p>
                  </a:txBody>
                  <a:tcPr/>
                </a:tc>
                <a:tc>
                  <a:txBody>
                    <a:bodyPr/>
                    <a:lstStyle/>
                    <a:p>
                      <a:r>
                        <a:rPr lang="pl-PL" sz="1200" dirty="0" smtClean="0"/>
                        <a:t>skala punktowa od 0 do 12</a:t>
                      </a:r>
                      <a:endParaRPr lang="pl-PL" sz="1200" dirty="0"/>
                    </a:p>
                  </a:txBody>
                  <a:tcPr/>
                </a:tc>
              </a:tr>
              <a:tr h="1721677">
                <a:tc>
                  <a:txBody>
                    <a:bodyPr/>
                    <a:lstStyle/>
                    <a:p>
                      <a:r>
                        <a:rPr lang="pl-PL" sz="1200" dirty="0" smtClean="0">
                          <a:latin typeface="+mn-lt"/>
                        </a:rPr>
                        <a:t>12.</a:t>
                      </a:r>
                      <a:endParaRPr lang="pl-PL" sz="1200" dirty="0">
                        <a:latin typeface="+mn-lt"/>
                      </a:endParaRPr>
                    </a:p>
                  </a:txBody>
                  <a:tcPr/>
                </a:tc>
                <a:tc>
                  <a:txBody>
                    <a:bodyPr/>
                    <a:lstStyle/>
                    <a:p>
                      <a:r>
                        <a:rPr lang="pl-PL" sz="1200" dirty="0" smtClean="0"/>
                        <a:t>Wskaźniki obligatoryjne dla danego typu projektu</a:t>
                      </a:r>
                      <a:endParaRPr lang="pl-PL" sz="1200" dirty="0"/>
                    </a:p>
                  </a:txBody>
                  <a:tcPr/>
                </a:tc>
                <a:tc>
                  <a:txBody>
                    <a:bodyPr/>
                    <a:lstStyle/>
                    <a:p>
                      <a:r>
                        <a:rPr lang="pl-PL" sz="1200" dirty="0" smtClean="0"/>
                        <a:t>Czy wniosek o dofinansowanie projektu zawiera wszystkie wskaźniki obligatoryjne dla danego typu projektu (w tym wskaźniki z ram wykonania, jeśli są takie które odpowiadają zakresowi projektu) z przypisaną wartością docelową większą od zera?</a:t>
                      </a:r>
                    </a:p>
                    <a:p>
                      <a:endParaRPr lang="pl-PL" sz="1200" dirty="0" smtClean="0"/>
                    </a:p>
                    <a:p>
                      <a:r>
                        <a:rPr lang="pl-PL" sz="1200" dirty="0" smtClean="0"/>
                        <a:t>Weryfikowane jest czy we wniosku o dofinansowanie zostały zawarte wskaźniki obligatoryjne dla danego konkursu, określone w Regulaminie konkursu.</a:t>
                      </a:r>
                    </a:p>
                    <a:p>
                      <a:r>
                        <a:rPr lang="pl-PL" sz="1200" dirty="0" smtClean="0"/>
                        <a:t>W ramach kryterium IOK dopuszcza możliwość oceny warunkowej.</a:t>
                      </a:r>
                    </a:p>
                    <a:p>
                      <a:endParaRPr lang="pl-PL" sz="1200" dirty="0" smtClean="0"/>
                    </a:p>
                    <a:p>
                      <a:r>
                        <a:rPr lang="pl-PL" sz="1200" dirty="0" smtClean="0"/>
                        <a:t>Kryterium zostanie zweryfikowane na podstawie zapisów wniosku o dofinansowanie w części Cel szczegółowy Osi priorytetowej i wskaźniki realizacji celu (</a:t>
                      </a:r>
                      <a:r>
                        <a:rPr lang="pl-PL" sz="1200" dirty="0" err="1" smtClean="0"/>
                        <a:t>pkt</a:t>
                      </a:r>
                      <a:r>
                        <a:rPr lang="pl-PL" sz="1200" dirty="0" smtClean="0"/>
                        <a:t> 3.1.2).</a:t>
                      </a:r>
                    </a:p>
                  </a:txBody>
                  <a:tcPr/>
                </a:tc>
                <a:tc>
                  <a:txBody>
                    <a:bodyPr/>
                    <a:lstStyle/>
                    <a:p>
                      <a:r>
                        <a:rPr lang="pl-PL" sz="1200" dirty="0" smtClean="0"/>
                        <a:t>Tak / Nie</a:t>
                      </a:r>
                    </a:p>
                    <a:p>
                      <a:r>
                        <a:rPr lang="pl-PL" sz="1200" dirty="0" smtClean="0"/>
                        <a:t>(niespełnienie kryterium oznacza odrzucenie wniosku)</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569745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13.</a:t>
                      </a:r>
                      <a:endParaRPr lang="pl-PL" sz="1200" dirty="0">
                        <a:latin typeface="+mn-lt"/>
                      </a:endParaRPr>
                    </a:p>
                  </a:txBody>
                  <a:tcPr/>
                </a:tc>
                <a:tc>
                  <a:txBody>
                    <a:bodyPr/>
                    <a:lstStyle/>
                    <a:p>
                      <a:r>
                        <a:rPr lang="pl-PL" sz="1200" dirty="0" smtClean="0"/>
                        <a:t>Kryterium zgodności ze standardem usług i katalogiem stawek</a:t>
                      </a:r>
                      <a:endParaRPr lang="pl-PL" sz="1200" dirty="0"/>
                    </a:p>
                  </a:txBody>
                  <a:tcPr/>
                </a:tc>
                <a:tc>
                  <a:txBody>
                    <a:bodyPr/>
                    <a:lstStyle/>
                    <a:p>
                      <a:r>
                        <a:rPr lang="pl-PL" sz="1200" dirty="0" smtClean="0"/>
                        <a:t>Czy zaplanowane w ramach projektu zadania są zgodne z określonym minimalnym standardem usług oraz wydatki są zgodne z katalogiem stawek, określonym dla danego konkursu?</a:t>
                      </a:r>
                    </a:p>
                    <a:p>
                      <a:endParaRPr lang="pl-PL" sz="1200" dirty="0" smtClean="0"/>
                    </a:p>
                    <a:p>
                      <a:r>
                        <a:rPr lang="pl-PL" sz="1200" dirty="0" smtClean="0"/>
                        <a:t>W ramach tego kryterium weryfikacji podlega zgodność wydatków zaplanowanych w budżecie projektu z określonym standardem usług oraz katalogiem stawek dopuszczalnych w ramach danego konkursu, który stanowi załącznik do Regulaminu konkursu.</a:t>
                      </a:r>
                    </a:p>
                    <a:p>
                      <a:endParaRPr lang="pl-PL" sz="1200" dirty="0" smtClean="0"/>
                    </a:p>
                    <a:p>
                      <a:r>
                        <a:rPr lang="pl-PL" sz="1200" dirty="0" smtClean="0"/>
                        <a:t>W ramach kryterium IOK dopuszcza możliwość oceny warunkowej. Kryterium nie dotyczy naborów, dla których nie określono standardu usług oraz katalogu stawek.</a:t>
                      </a:r>
                    </a:p>
                    <a:p>
                      <a:endParaRPr lang="pl-PL" sz="1200" dirty="0" smtClean="0"/>
                    </a:p>
                    <a:p>
                      <a:r>
                        <a:rPr lang="pl-PL" sz="1200" dirty="0" smtClean="0"/>
                        <a:t>Kryterium jest weryfikowane na podstawie zapisów wniosku o dofinansowanie.</a:t>
                      </a:r>
                    </a:p>
                    <a:p>
                      <a:r>
                        <a:rPr lang="pl-PL" sz="1200" dirty="0" smtClean="0"/>
                        <a:t>Minimalny standard usług i katalog stawek stanowi załącznik nr 7 do Regulaminu.</a:t>
                      </a:r>
                      <a:endParaRPr lang="pl-PL" sz="1200" dirty="0"/>
                    </a:p>
                  </a:txBody>
                  <a:tcPr/>
                </a:tc>
                <a:tc>
                  <a:txBody>
                    <a:bodyPr/>
                    <a:lstStyle/>
                    <a:p>
                      <a:r>
                        <a:rPr lang="pl-PL" sz="1200" dirty="0" smtClean="0"/>
                        <a:t>Tak / Nie / </a:t>
                      </a:r>
                      <a:r>
                        <a:rPr lang="pl-PL" sz="1200" dirty="0" err="1" smtClean="0"/>
                        <a:t>Nie</a:t>
                      </a:r>
                      <a:r>
                        <a:rPr lang="pl-PL" sz="1200" dirty="0" smtClean="0"/>
                        <a:t> dotyczy</a:t>
                      </a:r>
                    </a:p>
                    <a:p>
                      <a:r>
                        <a:rPr lang="pl-PL" sz="1200" dirty="0" smtClean="0"/>
                        <a:t>(niespełnienie kryterium oznacza odrzucenie wniosku)</a:t>
                      </a:r>
                      <a:endParaRPr lang="pl-PL" sz="1200" dirty="0"/>
                    </a:p>
                  </a:txBody>
                  <a:tcPr/>
                </a:tc>
              </a:tr>
              <a:tr h="1721677">
                <a:tc>
                  <a:txBody>
                    <a:bodyPr/>
                    <a:lstStyle/>
                    <a:p>
                      <a:r>
                        <a:rPr lang="pl-PL" sz="1200" dirty="0" smtClean="0">
                          <a:latin typeface="+mn-lt"/>
                        </a:rPr>
                        <a:t>14.</a:t>
                      </a:r>
                      <a:endParaRPr lang="pl-PL" sz="1200" dirty="0">
                        <a:latin typeface="+mn-lt"/>
                      </a:endParaRPr>
                    </a:p>
                  </a:txBody>
                  <a:tcPr/>
                </a:tc>
                <a:tc>
                  <a:txBody>
                    <a:bodyPr/>
                    <a:lstStyle/>
                    <a:p>
                      <a:r>
                        <a:rPr lang="pl-PL" sz="1200" dirty="0" smtClean="0"/>
                        <a:t>Kryterium budżetu projektu</a:t>
                      </a:r>
                      <a:endParaRPr lang="pl-PL" sz="1200" dirty="0"/>
                    </a:p>
                  </a:txBody>
                  <a:tcPr/>
                </a:tc>
                <a:tc>
                  <a:txBody>
                    <a:bodyPr/>
                    <a:lstStyle/>
                    <a:p>
                      <a:r>
                        <a:rPr lang="pl-PL" sz="1200" dirty="0" smtClean="0"/>
                        <a:t>Czy wszystkie wydatki są kwalifikowalne?</a:t>
                      </a:r>
                    </a:p>
                    <a:p>
                      <a:endParaRPr lang="pl-PL" sz="1200" dirty="0" smtClean="0"/>
                    </a:p>
                    <a:p>
                      <a:r>
                        <a:rPr lang="pl-PL" sz="1200" dirty="0" smtClean="0"/>
                        <a:t>W przypadku zidentyfikowania na etapie oceny projektu wydatków </a:t>
                      </a:r>
                      <a:r>
                        <a:rPr lang="pl-PL" sz="1200" dirty="0" err="1" smtClean="0"/>
                        <a:t>niekwalifikowalnych</a:t>
                      </a:r>
                      <a:r>
                        <a:rPr lang="pl-PL" sz="1200" dirty="0" smtClean="0"/>
                        <a:t> wniosek uznaje się za niespełniający minimalnych wymagań pozwalających otrzymać dofinansowanie.</a:t>
                      </a:r>
                    </a:p>
                    <a:p>
                      <a:r>
                        <a:rPr lang="pl-PL" sz="1200" dirty="0" smtClean="0"/>
                        <a:t>W ramach kryterium IOK dopuszcza możliwość oceny warunkowej.</a:t>
                      </a:r>
                    </a:p>
                    <a:p>
                      <a:endParaRPr lang="pl-PL" sz="1200" dirty="0" smtClean="0"/>
                    </a:p>
                    <a:p>
                      <a:r>
                        <a:rPr lang="pl-PL" sz="1200" dirty="0" smtClean="0"/>
                        <a:t>Kryterium jest weryfikowane na podstawie zapisów wniosku o dofinansowanie w części Budżet projektu, Szczegółowy budżet projektu i Uzasadnienie wydatków.</a:t>
                      </a:r>
                    </a:p>
                  </a:txBody>
                  <a:tcPr/>
                </a:tc>
                <a:tc>
                  <a:txBody>
                    <a:bodyPr/>
                    <a:lstStyle/>
                    <a:p>
                      <a:r>
                        <a:rPr lang="pl-PL" sz="1200" dirty="0" smtClean="0"/>
                        <a:t>Tak / Nie</a:t>
                      </a:r>
                    </a:p>
                    <a:p>
                      <a:r>
                        <a:rPr lang="pl-PL" sz="1200" dirty="0" smtClean="0"/>
                        <a:t>(niespełnienie kryterium oznacza odrzucenie wniosku)</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merytoryczne c.d.</a:t>
            </a:r>
          </a:p>
          <a:p>
            <a:pPr marL="0">
              <a:buNone/>
            </a:pP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679473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15.</a:t>
                      </a:r>
                      <a:endParaRPr lang="pl-PL" sz="1200" dirty="0">
                        <a:latin typeface="+mn-lt"/>
                      </a:endParaRPr>
                    </a:p>
                  </a:txBody>
                  <a:tcPr/>
                </a:tc>
                <a:tc>
                  <a:txBody>
                    <a:bodyPr/>
                    <a:lstStyle/>
                    <a:p>
                      <a:r>
                        <a:rPr lang="pl-PL" sz="1200" dirty="0" smtClean="0"/>
                        <a:t>Kryterium zgodności z </a:t>
                      </a:r>
                      <a:r>
                        <a:rPr lang="pl-PL" sz="1200" dirty="0" err="1" smtClean="0"/>
                        <a:t>SzOOP</a:t>
                      </a:r>
                      <a:endParaRPr lang="pl-PL" sz="1200" dirty="0"/>
                    </a:p>
                  </a:txBody>
                  <a:tcPr/>
                </a:tc>
                <a:tc>
                  <a:txBody>
                    <a:bodyPr/>
                    <a:lstStyle/>
                    <a:p>
                      <a:r>
                        <a:rPr lang="pl-PL" sz="1200" dirty="0" smtClean="0"/>
                        <a:t>Czy projekt jest zgodny z zapisami </a:t>
                      </a:r>
                      <a:r>
                        <a:rPr lang="pl-PL" sz="1200" dirty="0" err="1" smtClean="0"/>
                        <a:t>SzOOP</a:t>
                      </a:r>
                      <a:r>
                        <a:rPr lang="pl-PL" sz="1200" dirty="0" smtClean="0"/>
                        <a:t> RPO WD 2014-2020?</a:t>
                      </a:r>
                    </a:p>
                    <a:p>
                      <a:endParaRPr lang="pl-PL" sz="1200" dirty="0" smtClean="0"/>
                    </a:p>
                    <a:p>
                      <a:r>
                        <a:rPr lang="pl-PL" sz="1200" dirty="0" smtClean="0"/>
                        <a:t>Kryterium ma na celu zweryfikować zgodność z zapisami </a:t>
                      </a:r>
                      <a:r>
                        <a:rPr lang="pl-PL" sz="1200" dirty="0" err="1" smtClean="0"/>
                        <a:t>SzOOP</a:t>
                      </a:r>
                      <a:r>
                        <a:rPr lang="pl-PL" sz="1200" dirty="0" smtClean="0"/>
                        <a:t>. Dofinansowania nie może otrzymać projekt, który zakłada realizację działań niezgodnych z zapisami </a:t>
                      </a:r>
                      <a:r>
                        <a:rPr lang="pl-PL" sz="1200" dirty="0" err="1" smtClean="0"/>
                        <a:t>SzOOP</a:t>
                      </a:r>
                      <a:r>
                        <a:rPr lang="pl-PL" sz="1200" dirty="0" smtClean="0"/>
                        <a:t>. Kryterium jest weryfikowane na podstawie zapisów wniosku o dofinansowanie.</a:t>
                      </a:r>
                    </a:p>
                    <a:p>
                      <a:r>
                        <a:rPr lang="pl-PL" sz="1200" dirty="0" smtClean="0"/>
                        <a:t>W ramach kryterium IOK dopuszcza możliwość oceny warunkowej.</a:t>
                      </a:r>
                    </a:p>
                    <a:p>
                      <a:endParaRPr lang="pl-PL" sz="1200" dirty="0" smtClean="0"/>
                    </a:p>
                    <a:p>
                      <a:r>
                        <a:rPr lang="pl-PL" sz="1200" dirty="0" smtClean="0"/>
                        <a:t>Kryterium jest weryfikowane na podstawie zapisów wniosku o dofinansowanie.</a:t>
                      </a:r>
                      <a:endParaRPr lang="pl-PL" sz="1200" dirty="0"/>
                    </a:p>
                  </a:txBody>
                  <a:tcPr/>
                </a:tc>
                <a:tc>
                  <a:txBody>
                    <a:bodyPr/>
                    <a:lstStyle/>
                    <a:p>
                      <a:r>
                        <a:rPr lang="pl-PL" sz="1200" dirty="0" smtClean="0"/>
                        <a:t>Tak / Nie</a:t>
                      </a:r>
                    </a:p>
                    <a:p>
                      <a:r>
                        <a:rPr lang="pl-PL" sz="1200" dirty="0" smtClean="0"/>
                        <a:t>(niespełnienie kryterium oznacza odrzucenie wniosku)</a:t>
                      </a:r>
                      <a:endParaRPr lang="pl-PL" sz="1200" dirty="0"/>
                    </a:p>
                  </a:txBody>
                  <a:tcPr/>
                </a:tc>
              </a:tr>
              <a:tr h="1721677">
                <a:tc>
                  <a:txBody>
                    <a:bodyPr/>
                    <a:lstStyle/>
                    <a:p>
                      <a:r>
                        <a:rPr lang="pl-PL" sz="1200" dirty="0" smtClean="0">
                          <a:latin typeface="+mn-lt"/>
                        </a:rPr>
                        <a:t>16.</a:t>
                      </a:r>
                      <a:endParaRPr lang="pl-PL" sz="1200" dirty="0">
                        <a:latin typeface="+mn-lt"/>
                      </a:endParaRPr>
                    </a:p>
                  </a:txBody>
                  <a:tcPr/>
                </a:tc>
                <a:tc>
                  <a:txBody>
                    <a:bodyPr/>
                    <a:lstStyle/>
                    <a:p>
                      <a:r>
                        <a:rPr lang="pl-PL" sz="1200" dirty="0" smtClean="0"/>
                        <a:t>Kryterium spełnienia minimalnych wymagań</a:t>
                      </a:r>
                      <a:endParaRPr lang="pl-PL" sz="1200" dirty="0"/>
                    </a:p>
                  </a:txBody>
                  <a:tcPr/>
                </a:tc>
                <a:tc>
                  <a:txBody>
                    <a:bodyPr/>
                    <a:lstStyle/>
                    <a:p>
                      <a:r>
                        <a:rPr lang="pl-PL" sz="1200" dirty="0" smtClean="0"/>
                        <a:t>Czy wniosek otrzymał wymagane minimum 60 punktów ogółem oraz co najmniej 60% punktów w poszczególnych grupach kryteriów merytorycznych:</a:t>
                      </a:r>
                    </a:p>
                    <a:p>
                      <a:pPr>
                        <a:buFont typeface="Arial" pitchFamily="34" charset="0"/>
                        <a:buChar char="•"/>
                      </a:pPr>
                      <a:r>
                        <a:rPr lang="pl-PL" sz="1200" dirty="0" smtClean="0"/>
                        <a:t> kryteria nr 1, 2 oraz 3,</a:t>
                      </a:r>
                    </a:p>
                    <a:p>
                      <a:pPr>
                        <a:buFont typeface="Arial" pitchFamily="34" charset="0"/>
                        <a:buChar char="•"/>
                      </a:pPr>
                      <a:r>
                        <a:rPr lang="pl-PL" sz="1200" dirty="0" smtClean="0"/>
                        <a:t> kryterium nr 4,</a:t>
                      </a:r>
                    </a:p>
                    <a:p>
                      <a:pPr>
                        <a:buFont typeface="Arial" pitchFamily="34" charset="0"/>
                        <a:buChar char="•"/>
                      </a:pPr>
                      <a:r>
                        <a:rPr lang="pl-PL" sz="1200" dirty="0" smtClean="0"/>
                        <a:t> kryteria nr 5 oraz 6,</a:t>
                      </a:r>
                    </a:p>
                    <a:p>
                      <a:pPr>
                        <a:buFont typeface="Arial" pitchFamily="34" charset="0"/>
                        <a:buChar char="•"/>
                      </a:pPr>
                      <a:r>
                        <a:rPr lang="pl-PL" sz="1200" dirty="0" smtClean="0"/>
                        <a:t> kryteria nr 7 oraz 8,</a:t>
                      </a:r>
                    </a:p>
                    <a:p>
                      <a:pPr>
                        <a:buFont typeface="Arial" pitchFamily="34" charset="0"/>
                        <a:buChar char="•"/>
                      </a:pPr>
                      <a:r>
                        <a:rPr lang="pl-PL" sz="1200" dirty="0" smtClean="0"/>
                        <a:t> kryterium nr 9,</a:t>
                      </a:r>
                    </a:p>
                    <a:p>
                      <a:pPr>
                        <a:buFont typeface="Arial" pitchFamily="34" charset="0"/>
                        <a:buChar char="•"/>
                      </a:pPr>
                      <a:r>
                        <a:rPr lang="pl-PL" sz="1200" dirty="0" smtClean="0"/>
                        <a:t> kryteria nr 10 oraz11</a:t>
                      </a:r>
                    </a:p>
                    <a:p>
                      <a:r>
                        <a:rPr lang="pl-PL" sz="1200" dirty="0" smtClean="0"/>
                        <a:t>oraz otrzymał pozytywną ocenę za spełnienie kryteriów horyzontalnych oraz kryteriów merytorycznych nr 12, 13, 14 i 15?</a:t>
                      </a:r>
                    </a:p>
                    <a:p>
                      <a:endParaRPr lang="pl-PL" sz="1200" dirty="0" smtClean="0"/>
                    </a:p>
                    <a:p>
                      <a:r>
                        <a:rPr lang="pl-PL" sz="1200" dirty="0" smtClean="0"/>
                        <a:t>Za projekt spełniający w minimalnym stopniu kryteria merytoryczne i kwalifikujący się do dofinansowania uznaje się projekt, który otrzymał co najmniej 60 punktów ogółem oraz co najmniej 60% punktów w powyżej wymienionych grupach oraz otrzymał pozytywną ocenę za spełnienie kryteriów horyzontalnych oraz kryteriów: w zakresie zgodności ze standardem usług i katalogiem stawek, obligatoryjnych wskaźników, kwalifikowalności budżetu oraz zgodności z </a:t>
                      </a:r>
                      <a:r>
                        <a:rPr lang="pl-PL" sz="1200" dirty="0" err="1" smtClean="0"/>
                        <a:t>SzOOP</a:t>
                      </a:r>
                      <a:r>
                        <a:rPr lang="pl-PL" sz="1200" dirty="0" smtClean="0"/>
                        <a:t>.</a:t>
                      </a:r>
                    </a:p>
                    <a:p>
                      <a:endParaRPr lang="pl-PL" sz="1200" dirty="0" smtClean="0"/>
                    </a:p>
                    <a:p>
                      <a:r>
                        <a:rPr lang="pl-PL" sz="1200" dirty="0" smtClean="0"/>
                        <a:t>Kryterium jest weryfikowane na podstawie ocen dokonanych w poszczególnych grupach kryteriów merytorycznych.</a:t>
                      </a:r>
                    </a:p>
                  </a:txBody>
                  <a:tcPr/>
                </a:tc>
                <a:tc>
                  <a:txBody>
                    <a:bodyPr/>
                    <a:lstStyle/>
                    <a:p>
                      <a:r>
                        <a:rPr lang="pl-PL" sz="1200" dirty="0" smtClean="0"/>
                        <a:t>Tak / Nie</a:t>
                      </a:r>
                    </a:p>
                    <a:p>
                      <a:r>
                        <a:rPr lang="pl-PL" sz="1200" dirty="0" smtClean="0"/>
                        <a:t>(niespełnienie kryterium oznacza odrzucenie wniosku)</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551457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1.</a:t>
                      </a:r>
                      <a:endParaRPr lang="pl-PL" sz="1200" dirty="0">
                        <a:latin typeface="+mn-lt"/>
                      </a:endParaRPr>
                    </a:p>
                  </a:txBody>
                  <a:tcPr/>
                </a:tc>
                <a:tc>
                  <a:txBody>
                    <a:bodyPr/>
                    <a:lstStyle/>
                    <a:p>
                      <a:r>
                        <a:rPr lang="pl-PL" sz="1200" dirty="0" smtClean="0"/>
                        <a:t>Kryterium formy wsparcia</a:t>
                      </a:r>
                    </a:p>
                    <a:p>
                      <a:r>
                        <a:rPr lang="pl-PL" sz="1200" dirty="0" smtClean="0"/>
                        <a:t>(kryterium dotyczy projektów w zakresie programu profilaktyki raka szyjki macicy)</a:t>
                      </a:r>
                      <a:endParaRPr lang="pl-PL" sz="1200" dirty="0"/>
                    </a:p>
                  </a:txBody>
                  <a:tcPr/>
                </a:tc>
                <a:tc>
                  <a:txBody>
                    <a:bodyPr/>
                    <a:lstStyle/>
                    <a:p>
                      <a:r>
                        <a:rPr lang="pl-PL" sz="1200" dirty="0" smtClean="0"/>
                        <a:t>Czy projekt przewiduje działania służące realizacji badań cytologicznych podczas okresowych badań lekarskich pracowników?</a:t>
                      </a:r>
                    </a:p>
                    <a:p>
                      <a:endParaRPr lang="pl-PL" sz="1200" dirty="0" smtClean="0"/>
                    </a:p>
                    <a:p>
                      <a:r>
                        <a:rPr lang="pl-PL" sz="1200" dirty="0" smtClean="0"/>
                        <a:t>Preferencja wynika z wytycznych w zakresie realizacji przedsięwzięć z udziałem środków Europejskiego Funduszu Społecznego w obszarze zdrowia na lata 2014-2020. Kryterium zostanie zweryfikowane na podstawie zapisów wniosku o dofinansowanie.</a:t>
                      </a:r>
                    </a:p>
                    <a:p>
                      <a:endParaRPr lang="pl-PL" sz="1200" dirty="0" smtClean="0"/>
                    </a:p>
                    <a:p>
                      <a:r>
                        <a:rPr lang="pl-PL" sz="1200" dirty="0" smtClean="0"/>
                        <a:t>Kryterium zostanie zweryfikowane na podstawie zapisów wniosku o dofinansowanie projektu w części Zadania (</a:t>
                      </a:r>
                      <a:r>
                        <a:rPr lang="pl-PL" sz="1200" dirty="0" err="1" smtClean="0"/>
                        <a:t>pkt</a:t>
                      </a:r>
                      <a:r>
                        <a:rPr lang="pl-PL" sz="1200" dirty="0" smtClean="0"/>
                        <a:t> 4.1)</a:t>
                      </a:r>
                      <a:endParaRPr lang="pl-PL" sz="1200" dirty="0"/>
                    </a:p>
                  </a:txBody>
                  <a:tcPr/>
                </a:tc>
                <a:tc>
                  <a:txBody>
                    <a:bodyPr/>
                    <a:lstStyle/>
                    <a:p>
                      <a:r>
                        <a:rPr lang="pl-PL" sz="1200" dirty="0" smtClean="0"/>
                        <a:t>Skala punktowa: 0 - 5 pkt.</a:t>
                      </a:r>
                    </a:p>
                    <a:p>
                      <a:endParaRPr lang="pl-PL" sz="1200" dirty="0" smtClean="0"/>
                    </a:p>
                    <a:p>
                      <a:r>
                        <a:rPr lang="pl-PL" sz="1200" dirty="0" smtClean="0"/>
                        <a:t>0 pkt. – projekt nie przewiduje działań służących realizacji badań cytologicznych podczas okresowych badań lekarskich pracowników</a:t>
                      </a:r>
                    </a:p>
                    <a:p>
                      <a:endParaRPr lang="pl-PL" sz="1200" dirty="0" smtClean="0"/>
                    </a:p>
                    <a:p>
                      <a:r>
                        <a:rPr lang="pl-PL" sz="1200" dirty="0" smtClean="0"/>
                        <a:t>5 pkt. – projekt przewiduje działania służące realizacji badań cytologicznych podczas okresowych badań lekarskich pracowników</a:t>
                      </a:r>
                      <a:endParaRPr lang="pl-PL" sz="1200" dirty="0"/>
                    </a:p>
                  </a:txBody>
                  <a:tcPr/>
                </a:tc>
              </a:tr>
              <a:tr h="1721677">
                <a:tc>
                  <a:txBody>
                    <a:bodyPr/>
                    <a:lstStyle/>
                    <a:p>
                      <a:r>
                        <a:rPr lang="pl-PL" sz="1200" dirty="0" smtClean="0">
                          <a:latin typeface="+mn-lt"/>
                        </a:rPr>
                        <a:t>2.</a:t>
                      </a:r>
                      <a:endParaRPr lang="pl-PL" sz="1200" dirty="0">
                        <a:latin typeface="+mn-lt"/>
                      </a:endParaRPr>
                    </a:p>
                  </a:txBody>
                  <a:tcPr/>
                </a:tc>
                <a:tc>
                  <a:txBody>
                    <a:bodyPr/>
                    <a:lstStyle/>
                    <a:p>
                      <a:r>
                        <a:rPr lang="pl-PL" sz="1200" dirty="0" smtClean="0"/>
                        <a:t>Kryterium formy wsparcia</a:t>
                      </a:r>
                    </a:p>
                    <a:p>
                      <a:r>
                        <a:rPr lang="pl-PL" sz="1200" dirty="0" smtClean="0"/>
                        <a:t>(kryterium dotyczy projektów w zakresie programu profilaktyki raka piersi)</a:t>
                      </a:r>
                      <a:endParaRPr lang="pl-PL" sz="1200" dirty="0"/>
                    </a:p>
                  </a:txBody>
                  <a:tcPr/>
                </a:tc>
                <a:tc>
                  <a:txBody>
                    <a:bodyPr/>
                    <a:lstStyle/>
                    <a:p>
                      <a:r>
                        <a:rPr lang="pl-PL" sz="1200" dirty="0" smtClean="0"/>
                        <a:t>Czy projekt przewiduje działania służące realizacji badań mammograficznych podczas okresowych badań lekarskich pracowników?</a:t>
                      </a:r>
                    </a:p>
                    <a:p>
                      <a:endParaRPr lang="pl-PL" sz="1200" dirty="0" smtClean="0"/>
                    </a:p>
                    <a:p>
                      <a:r>
                        <a:rPr lang="pl-PL" sz="1200" dirty="0" smtClean="0"/>
                        <a:t>Preferencja wynika z wytycznych w zakresie realizacji przedsięwzięć z udziałem środków Europejskiego Funduszu Społecznego w obszarze zdrowia na lata 2014-2020. Kryterium zostanie zweryfikowane na podstawie zapisów wniosku o dofinansowanie.</a:t>
                      </a:r>
                    </a:p>
                    <a:p>
                      <a:endParaRPr lang="pl-PL" sz="1200" dirty="0" smtClean="0"/>
                    </a:p>
                    <a:p>
                      <a:r>
                        <a:rPr lang="pl-PL" sz="1200" dirty="0" smtClean="0"/>
                        <a:t>Kryterium zostanie zweryfikowane na podstawie zapisów wniosku o dofinansowanie projektu w części Zadania (</a:t>
                      </a:r>
                      <a:r>
                        <a:rPr lang="pl-PL" sz="1200" dirty="0" err="1" smtClean="0"/>
                        <a:t>pkt</a:t>
                      </a:r>
                      <a:r>
                        <a:rPr lang="pl-PL" sz="1200" dirty="0" smtClean="0"/>
                        <a:t> 4.1)</a:t>
                      </a:r>
                    </a:p>
                  </a:txBody>
                  <a:tcPr/>
                </a:tc>
                <a:tc>
                  <a:txBody>
                    <a:bodyPr/>
                    <a:lstStyle/>
                    <a:p>
                      <a:r>
                        <a:rPr lang="pl-PL" sz="1200" dirty="0" smtClean="0"/>
                        <a:t>Skala punktowa: 0 - 5 pkt.</a:t>
                      </a:r>
                    </a:p>
                    <a:p>
                      <a:endParaRPr lang="pl-PL" sz="1200" dirty="0" smtClean="0"/>
                    </a:p>
                    <a:p>
                      <a:r>
                        <a:rPr lang="pl-PL" sz="1200" dirty="0" smtClean="0"/>
                        <a:t>0 pkt. – projekt nie przewiduje działań służących realizacji badań mammograficznych podczas okresowych badań lekarskich pracowników</a:t>
                      </a:r>
                    </a:p>
                    <a:p>
                      <a:endParaRPr lang="pl-PL" sz="1200" dirty="0" smtClean="0"/>
                    </a:p>
                    <a:p>
                      <a:r>
                        <a:rPr lang="pl-PL" sz="1200" dirty="0" smtClean="0"/>
                        <a:t>5 pkt. – projekt przewiduje działania służące realizacji badań mammograficznych podczas okresowych badań lekarskich pracowników</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377721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3.</a:t>
                      </a:r>
                      <a:endParaRPr lang="pl-PL" sz="1200" dirty="0">
                        <a:latin typeface="+mn-lt"/>
                      </a:endParaRPr>
                    </a:p>
                  </a:txBody>
                  <a:tcPr/>
                </a:tc>
                <a:tc>
                  <a:txBody>
                    <a:bodyPr/>
                    <a:lstStyle/>
                    <a:p>
                      <a:r>
                        <a:rPr lang="pl-PL" sz="1200" dirty="0" smtClean="0"/>
                        <a:t>Kryterium Wnioskodawcy/ Partnera</a:t>
                      </a:r>
                      <a:endParaRPr lang="pl-PL" sz="1200" dirty="0"/>
                    </a:p>
                  </a:txBody>
                  <a:tcPr/>
                </a:tc>
                <a:tc>
                  <a:txBody>
                    <a:bodyPr/>
                    <a:lstStyle/>
                    <a:p>
                      <a:r>
                        <a:rPr lang="pl-PL" sz="1200" dirty="0" smtClean="0"/>
                        <a:t>Czy podmiot leczniczy/ podmioty lecznicze, w którym realizowany jest projekt posiada akredytację wydaną na podstawie ustawy o akredytacji o ochronie zdrowia lub jest w okresie przygotowawczym do przeprowadzenia wizyty akredytacyjnej (okres przygotowawczy rozpoczyna się od daty podpisania przez dany podmiot umowy z w zakresie przeprowadzenia przeglądu akredytacyjnego) lub posiada certyfikat normy EN 15224 - Usługi Ochrony Zdrowia – System Zarządzania Jakością?</a:t>
                      </a:r>
                    </a:p>
                    <a:p>
                      <a:endParaRPr lang="pl-PL" sz="1200" dirty="0" smtClean="0"/>
                    </a:p>
                    <a:p>
                      <a:r>
                        <a:rPr lang="pl-PL" sz="1200" dirty="0" smtClean="0"/>
                        <a:t>Preferencja wynika z rekomendacji Komitetu Sterującego do spraw koordynacji interwencji EFSI w sektorze zdrowia. Kryterium zostanie zweryfikowane na podstawie zapisów wniosku o dofinansowanie.</a:t>
                      </a:r>
                    </a:p>
                    <a:p>
                      <a:endParaRPr lang="pl-PL" sz="1200" dirty="0" smtClean="0"/>
                    </a:p>
                    <a:p>
                      <a:r>
                        <a:rPr lang="pl-PL" sz="1200" dirty="0" smtClean="0"/>
                        <a:t>Kryterium zostanie zweryfikowane na podstawie zapisów wniosku o dofinansowanie projektu w części Zadania (</a:t>
                      </a:r>
                      <a:r>
                        <a:rPr lang="pl-PL" sz="1200" dirty="0" err="1" smtClean="0"/>
                        <a:t>pkt</a:t>
                      </a:r>
                      <a:r>
                        <a:rPr lang="pl-PL" sz="1200" dirty="0" smtClean="0"/>
                        <a:t> 4.1) i/lub w części Doświadczenie wnioskodawców i partnerów (</a:t>
                      </a:r>
                      <a:r>
                        <a:rPr lang="pl-PL" sz="1200" dirty="0" err="1" smtClean="0"/>
                        <a:t>pkt</a:t>
                      </a:r>
                      <a:r>
                        <a:rPr lang="pl-PL" sz="1200" dirty="0" smtClean="0"/>
                        <a:t> 4.4)</a:t>
                      </a:r>
                      <a:endParaRPr lang="pl-PL" sz="1200" dirty="0"/>
                    </a:p>
                  </a:txBody>
                  <a:tcPr/>
                </a:tc>
                <a:tc>
                  <a:txBody>
                    <a:bodyPr/>
                    <a:lstStyle/>
                    <a:p>
                      <a:r>
                        <a:rPr lang="pl-PL" sz="1200" dirty="0" smtClean="0"/>
                        <a:t>Skala punktowa: 0 - 5 pkt.</a:t>
                      </a:r>
                    </a:p>
                    <a:p>
                      <a:endParaRPr lang="pl-PL" sz="1200" dirty="0" smtClean="0"/>
                    </a:p>
                    <a:p>
                      <a:r>
                        <a:rPr lang="pl-PL" sz="1200" dirty="0" smtClean="0"/>
                        <a:t>0 pkt. – podmiot/-y leczniczy/-e nie posiada/-ją akredytacji lub nie jest w okresie przygotowawczym do wizyty akredytacyjnej lub nie posiada certyfikatu normy wskazanego w kryterium</a:t>
                      </a:r>
                    </a:p>
                    <a:p>
                      <a:endParaRPr lang="pl-PL" sz="1200" dirty="0" smtClean="0"/>
                    </a:p>
                    <a:p>
                      <a:r>
                        <a:rPr lang="pl-PL" sz="1200" dirty="0" smtClean="0"/>
                        <a:t>5 pkt. – podmiot/-y leczniczy/-e posiada/-ją akredytację lub jest w okresie przygotowawczym do wizyty akredytacyjnej lub posiada certyfikat normy wskazany w kryterium</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extLst>
              <p:ext uri="{D42A27DB-BD31-4B8C-83A1-F6EECF244321}">
                <p14:modId xmlns:p14="http://schemas.microsoft.com/office/powerpoint/2010/main" val="2307842645"/>
              </p:ext>
            </p:extLst>
          </p:nvPr>
        </p:nvGraphicFramePr>
        <p:xfrm>
          <a:off x="0" y="1347033"/>
          <a:ext cx="9144000" cy="469161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721677">
                <a:tc>
                  <a:txBody>
                    <a:bodyPr/>
                    <a:lstStyle/>
                    <a:p>
                      <a:r>
                        <a:rPr lang="pl-PL" sz="1200" dirty="0" smtClean="0">
                          <a:latin typeface="+mn-lt"/>
                        </a:rPr>
                        <a:t>4.</a:t>
                      </a:r>
                      <a:endParaRPr lang="pl-PL" sz="1200" dirty="0">
                        <a:latin typeface="+mn-lt"/>
                      </a:endParaRPr>
                    </a:p>
                  </a:txBody>
                  <a:tcPr/>
                </a:tc>
                <a:tc>
                  <a:txBody>
                    <a:bodyPr/>
                    <a:lstStyle/>
                    <a:p>
                      <a:r>
                        <a:rPr lang="pl-PL" sz="1200" dirty="0" smtClean="0"/>
                        <a:t>Kryterium doświadczenia</a:t>
                      </a:r>
                      <a:endParaRPr lang="pl-PL" sz="1200" dirty="0"/>
                    </a:p>
                  </a:txBody>
                  <a:tcPr/>
                </a:tc>
                <a:tc>
                  <a:txBody>
                    <a:bodyPr/>
                    <a:lstStyle/>
                    <a:p>
                      <a:r>
                        <a:rPr lang="pl-PL" sz="1200" dirty="0" smtClean="0"/>
                        <a:t>Czy Wnioskodawca lub partner posiada co najmniej 3-letnie doświadczenie w obszarze, w którym realizowany jest Program profilaktyczny?</a:t>
                      </a:r>
                    </a:p>
                    <a:p>
                      <a:endParaRPr lang="pl-PL" sz="1200" dirty="0" smtClean="0"/>
                    </a:p>
                    <a:p>
                      <a:r>
                        <a:rPr lang="pl-PL" sz="1200" dirty="0" smtClean="0"/>
                        <a:t>Preferencja wynika z rekomendacji Komitetu Sterującego do spraw koordynacji interwencji EFSI w sektorze zdrowia. Kryterium zostanie zweryfikowane na podstawie zapisów wniosku o dofinansowanie.</a:t>
                      </a:r>
                    </a:p>
                    <a:p>
                      <a:endParaRPr lang="pl-PL" sz="1200" dirty="0" smtClean="0"/>
                    </a:p>
                    <a:p>
                      <a:r>
                        <a:rPr lang="pl-PL" sz="1200" dirty="0" smtClean="0"/>
                        <a:t>Kryterium zostanie zweryfikowane na podstawie zapisów wniosku o dofinansowanie projektu w części Doświadczenie wnioskodawców i partnerów (</a:t>
                      </a:r>
                      <a:r>
                        <a:rPr lang="pl-PL" sz="1200" dirty="0" err="1" smtClean="0"/>
                        <a:t>pkt</a:t>
                      </a:r>
                      <a:r>
                        <a:rPr lang="pl-PL" sz="1200" dirty="0" smtClean="0"/>
                        <a:t> 4.4)</a:t>
                      </a:r>
                    </a:p>
                  </a:txBody>
                  <a:tcPr/>
                </a:tc>
                <a:tc>
                  <a:txBody>
                    <a:bodyPr/>
                    <a:lstStyle/>
                    <a:p>
                      <a:r>
                        <a:rPr lang="pl-PL" sz="1200" dirty="0" smtClean="0"/>
                        <a:t>Skala punktowa: od 0 do 10 pkt.</a:t>
                      </a:r>
                    </a:p>
                    <a:p>
                      <a:endParaRPr lang="pl-PL" sz="1200" dirty="0" smtClean="0"/>
                    </a:p>
                    <a:p>
                      <a:r>
                        <a:rPr lang="pl-PL" sz="1200" dirty="0" smtClean="0"/>
                        <a:t>0 pkt. - Wnioskodawca lub partner nie posiada co najmniej 3-letniego doświadczenia w obszarze, w którym realizowany jest Program profilaktyczny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sng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sngStrike" kern="1200" cap="none" spc="0" normalizeH="0" baseline="0" noProof="0" dirty="0" smtClean="0">
                          <a:ln>
                            <a:noFill/>
                          </a:ln>
                          <a:solidFill>
                            <a:prstClr val="black"/>
                          </a:solidFill>
                          <a:effectLst/>
                          <a:uLnTx/>
                          <a:uFillTx/>
                          <a:latin typeface="+mn-lt"/>
                          <a:ea typeface="+mn-ea"/>
                          <a:cs typeface="+mn-cs"/>
                        </a:rPr>
                        <a:t>5 pkt. - Wnioskodawca lub partner posiada co najmniej 3-letnie doświadczenie w obszarze, w którym realizowany jest Program profilaktyczny</a:t>
                      </a:r>
                    </a:p>
                    <a:p>
                      <a:endParaRPr lang="pl-PL" sz="1200" dirty="0" smtClean="0"/>
                    </a:p>
                    <a:p>
                      <a:r>
                        <a:rPr lang="pl-PL" sz="1200" dirty="0" smtClean="0"/>
                        <a:t>10 pkt. - Wnioskodawca lub partner posiada ponad 3-letnie doświadczenie w obszarze, w którym realizowany jest Program profilaktyczny</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414297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377951">
                <a:tc>
                  <a:txBody>
                    <a:bodyPr/>
                    <a:lstStyle/>
                    <a:p>
                      <a:r>
                        <a:rPr lang="pl-PL" sz="1200" dirty="0" smtClean="0">
                          <a:latin typeface="+mn-lt"/>
                        </a:rPr>
                        <a:t>5.</a:t>
                      </a:r>
                      <a:endParaRPr lang="pl-PL" sz="1200" dirty="0">
                        <a:latin typeface="+mn-lt"/>
                      </a:endParaRPr>
                    </a:p>
                  </a:txBody>
                  <a:tcPr/>
                </a:tc>
                <a:tc>
                  <a:txBody>
                    <a:bodyPr/>
                    <a:lstStyle/>
                    <a:p>
                      <a:r>
                        <a:rPr lang="pl-PL" sz="1200" dirty="0" smtClean="0"/>
                        <a:t>Kryterium komplementarności wsparcia</a:t>
                      </a:r>
                      <a:endParaRPr lang="pl-PL" sz="1200" dirty="0"/>
                    </a:p>
                  </a:txBody>
                  <a:tcPr/>
                </a:tc>
                <a:tc>
                  <a:txBody>
                    <a:bodyPr/>
                    <a:lstStyle/>
                    <a:p>
                      <a:r>
                        <a:rPr lang="pl-PL" sz="1200" dirty="0" smtClean="0"/>
                        <a:t>Czy projekt zawiera działania komplementarne do innych projektów finansowanych ze środków UE (również realizowanych we wcześniejszych okresach programowania), ze środków krajowych lub innych źródeł?</a:t>
                      </a:r>
                    </a:p>
                    <a:p>
                      <a:endParaRPr lang="pl-PL" sz="1200" dirty="0" smtClean="0"/>
                    </a:p>
                    <a:p>
                      <a:r>
                        <a:rPr lang="pl-PL" sz="1200" dirty="0" smtClean="0"/>
                        <a:t>Preferencja wynika z rekomendacji Komitetu Sterującego do spraw koordynacji interwencji EFSI w sektorze zdrowia. Kryterium zostanie zweryfikowane na podstawie zapisów wniosku o dofinansowanie.</a:t>
                      </a:r>
                    </a:p>
                    <a:p>
                      <a:endParaRPr lang="pl-PL" sz="1200" dirty="0" smtClean="0"/>
                    </a:p>
                    <a:p>
                      <a:r>
                        <a:rPr lang="pl-PL" sz="1200" dirty="0" smtClean="0"/>
                        <a:t>Kryterium zostanie zweryfikowane na podstawie zapisów wniosku o dofinansowanie projektu w części Projekt komplementarny (</a:t>
                      </a:r>
                      <a:r>
                        <a:rPr lang="pl-PL" sz="1200" dirty="0" err="1" smtClean="0"/>
                        <a:t>pkt</a:t>
                      </a:r>
                      <a:r>
                        <a:rPr lang="pl-PL" sz="1200" dirty="0" smtClean="0"/>
                        <a:t> 1.28)</a:t>
                      </a:r>
                      <a:endParaRPr lang="pl-PL" sz="1200" dirty="0"/>
                    </a:p>
                  </a:txBody>
                  <a:tcPr/>
                </a:tc>
                <a:tc>
                  <a:txBody>
                    <a:bodyPr/>
                    <a:lstStyle/>
                    <a:p>
                      <a:r>
                        <a:rPr lang="pl-PL" sz="1200" dirty="0" smtClean="0"/>
                        <a:t>Skala punktowa: 0 - 5 pkt.</a:t>
                      </a:r>
                    </a:p>
                    <a:p>
                      <a:endParaRPr lang="pl-PL" sz="1200" dirty="0" smtClean="0"/>
                    </a:p>
                    <a:p>
                      <a:r>
                        <a:rPr lang="pl-PL" sz="1200" dirty="0" smtClean="0"/>
                        <a:t>0 pkt. – projekt nie zawiera działań komplementarnych do innych projektów finansowanych ze środków UE (również realizowanych we wcześniejszych okresach programowania), ze środków krajowych lub innych źródeł</a:t>
                      </a:r>
                    </a:p>
                    <a:p>
                      <a:endParaRPr lang="pl-PL" sz="1200" dirty="0" smtClean="0"/>
                    </a:p>
                    <a:p>
                      <a:r>
                        <a:rPr lang="pl-PL" sz="1200" dirty="0" smtClean="0"/>
                        <a:t>5 pkt. – projekt zawiera działania komplementarne do innych projektów finansowanych ze środków UE (również realizowanych we wcześniejszych okresach programowania), ze środków krajowych lub innych źródeł</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450873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721677">
                <a:tc>
                  <a:txBody>
                    <a:bodyPr/>
                    <a:lstStyle/>
                    <a:p>
                      <a:r>
                        <a:rPr lang="pl-PL" sz="1200" dirty="0" smtClean="0">
                          <a:latin typeface="+mn-lt"/>
                        </a:rPr>
                        <a:t>6.</a:t>
                      </a:r>
                      <a:endParaRPr lang="pl-PL" sz="1200" dirty="0">
                        <a:latin typeface="+mn-lt"/>
                      </a:endParaRPr>
                    </a:p>
                  </a:txBody>
                  <a:tcPr/>
                </a:tc>
                <a:tc>
                  <a:txBody>
                    <a:bodyPr/>
                    <a:lstStyle/>
                    <a:p>
                      <a:r>
                        <a:rPr lang="pl-PL" sz="1200" dirty="0" smtClean="0"/>
                        <a:t>Kryterium partnerstwa</a:t>
                      </a:r>
                      <a:endParaRPr lang="pl-PL" sz="1200" dirty="0"/>
                    </a:p>
                  </a:txBody>
                  <a:tcPr/>
                </a:tc>
                <a:tc>
                  <a:txBody>
                    <a:bodyPr/>
                    <a:lstStyle/>
                    <a:p>
                      <a:r>
                        <a:rPr lang="pl-PL" sz="1200" dirty="0" smtClean="0"/>
                        <a:t>Czy projekt przewiduje partnerstwo:</a:t>
                      </a:r>
                    </a:p>
                    <a:p>
                      <a:pPr>
                        <a:buFont typeface="Arial" pitchFamily="34" charset="0"/>
                        <a:buChar char="•"/>
                      </a:pPr>
                      <a:r>
                        <a:rPr lang="pl-PL" sz="1200" dirty="0" smtClean="0"/>
                        <a:t> z partnerem społecznym reprezentującym interesy i zrzeszającym podmioty świadczące usługi w zakresie podstawowej opieki zdrowotnej i/ lub</a:t>
                      </a:r>
                    </a:p>
                    <a:p>
                      <a:pPr>
                        <a:buFont typeface="Arial" pitchFamily="34" charset="0"/>
                        <a:buChar char="•"/>
                      </a:pPr>
                      <a:r>
                        <a:rPr lang="pl-PL" sz="1200" dirty="0" smtClean="0"/>
                        <a:t> z co najmniej jedną organizacją pozarządową repezentującą interesy pacjentów i posiadającą co najmniej 2-letnie doświadczenie w zakresie działań profilaktycznych z zakresu profilaktyki nowotworowej i/lub</a:t>
                      </a:r>
                    </a:p>
                    <a:p>
                      <a:pPr>
                        <a:buFont typeface="Arial" pitchFamily="34" charset="0"/>
                        <a:buChar char="•"/>
                      </a:pPr>
                      <a:r>
                        <a:rPr lang="pl-PL" sz="1200" dirty="0" smtClean="0"/>
                        <a:t> pomiędzy podmiotem wykonującym działalność leczniczą oraz co najmniej jedną organizacją pozarządową, której działalność statutowa jest związana z upowszechnieniem edukacji prozdrowotnej lub promocją udziału w badaniach diagnostycznych w kierunku wczesnego wykrywania nowotworu, którego dotyczy projekt?</a:t>
                      </a:r>
                    </a:p>
                    <a:p>
                      <a:pPr>
                        <a:buFont typeface="Arial" pitchFamily="34" charset="0"/>
                        <a:buNone/>
                      </a:pPr>
                      <a:endParaRPr lang="pl-PL" sz="1200" dirty="0" smtClean="0"/>
                    </a:p>
                    <a:p>
                      <a:pPr>
                        <a:buFont typeface="Arial" pitchFamily="34" charset="0"/>
                        <a:buNone/>
                      </a:pPr>
                      <a:r>
                        <a:rPr lang="pl-PL" sz="1200" dirty="0" smtClean="0"/>
                        <a:t>Preferencja wynika z rekomendacji Komitetu Sterującego do spraw koordynacji interwencji EFSI w sektorze zdrowia. Kryterium zostanie zweryfikowane na podstawie zapisów wniosku o dofinansowanie.</a:t>
                      </a:r>
                    </a:p>
                    <a:p>
                      <a:pPr>
                        <a:buFont typeface="Arial" pitchFamily="34" charset="0"/>
                        <a:buNone/>
                      </a:pPr>
                      <a:endParaRPr lang="pl-PL" sz="1200" dirty="0" smtClean="0"/>
                    </a:p>
                    <a:p>
                      <a:pPr>
                        <a:buFont typeface="Arial" pitchFamily="34" charset="0"/>
                        <a:buNone/>
                      </a:pPr>
                      <a:r>
                        <a:rPr lang="pl-PL" sz="1200" dirty="0" smtClean="0"/>
                        <a:t>Kryterium zostanie zweryfikowane na podstawie zapisów wniosku o dofinansowanie projektu w części Doświadczenie wnioskodawców i partnerów (pkt 4.4)</a:t>
                      </a:r>
                    </a:p>
                  </a:txBody>
                  <a:tcPr/>
                </a:tc>
                <a:tc>
                  <a:txBody>
                    <a:bodyPr/>
                    <a:lstStyle/>
                    <a:p>
                      <a:r>
                        <a:rPr lang="pl-PL" sz="1200" dirty="0" smtClean="0"/>
                        <a:t>Skala punktowa: 0 - 10 pkt.</a:t>
                      </a:r>
                    </a:p>
                    <a:p>
                      <a:endParaRPr lang="pl-PL" sz="1200" dirty="0" smtClean="0"/>
                    </a:p>
                    <a:p>
                      <a:r>
                        <a:rPr lang="pl-PL" sz="1200" dirty="0" smtClean="0"/>
                        <a:t>0 pkt. – projekt nie przewiduje żadnego ze wskazanych </a:t>
                      </a:r>
                      <a:r>
                        <a:rPr lang="pl-PL" sz="1200" dirty="0" err="1" smtClean="0"/>
                        <a:t>partnerstw</a:t>
                      </a:r>
                      <a:endParaRPr lang="pl-PL" sz="1200" dirty="0" smtClean="0"/>
                    </a:p>
                    <a:p>
                      <a:endParaRPr lang="pl-PL" sz="1200" dirty="0" smtClean="0"/>
                    </a:p>
                    <a:p>
                      <a:r>
                        <a:rPr lang="pl-PL" sz="1200" dirty="0" smtClean="0"/>
                        <a:t>10 pkt. – projekt przewiduje co najmniej jedno partnerstwo wskazane w kryterium</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336580"/>
          </a:xfrm>
        </p:spPr>
        <p:txBody>
          <a:bodyPr/>
          <a:lstStyle/>
          <a:p>
            <a:pPr marL="0" algn="ctr">
              <a:buNone/>
            </a:pPr>
            <a:r>
              <a:rPr lang="pl-PL" sz="2000" b="1" dirty="0" smtClean="0"/>
              <a:t>OCENA FORMALNO-MERYTORYCZNA – kryteria premiujące</a:t>
            </a:r>
            <a:endParaRPr lang="pl-PL" sz="2000" dirty="0" smtClean="0"/>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graphicFrame>
        <p:nvGraphicFramePr>
          <p:cNvPr id="12" name="Tabela 11"/>
          <p:cNvGraphicFramePr>
            <a:graphicFrameLocks noGrp="1"/>
          </p:cNvGraphicFramePr>
          <p:nvPr/>
        </p:nvGraphicFramePr>
        <p:xfrm>
          <a:off x="0" y="1347033"/>
          <a:ext cx="9144000" cy="4874493"/>
        </p:xfrm>
        <a:graphic>
          <a:graphicData uri="http://schemas.openxmlformats.org/drawingml/2006/table">
            <a:tbl>
              <a:tblPr firstRow="1" bandRow="1">
                <a:tableStyleId>{5C22544A-7EE6-4342-B048-85BDC9FD1C3A}</a:tableStyleId>
              </a:tblPr>
              <a:tblGrid>
                <a:gridCol w="539551"/>
                <a:gridCol w="2016224"/>
                <a:gridCol w="4464496"/>
                <a:gridCol w="2123729"/>
              </a:tblGrid>
              <a:tr h="576813">
                <a:tc>
                  <a:txBody>
                    <a:bodyPr/>
                    <a:lstStyle/>
                    <a:p>
                      <a:r>
                        <a:rPr lang="pl-PL" sz="1200" dirty="0" smtClean="0">
                          <a:latin typeface="+mn-lt"/>
                        </a:rPr>
                        <a:t>Lp.</a:t>
                      </a:r>
                      <a:endParaRPr lang="pl-PL" sz="1200" dirty="0">
                        <a:latin typeface="+mn-lt"/>
                      </a:endParaRPr>
                    </a:p>
                  </a:txBody>
                  <a:tcPr/>
                </a:tc>
                <a:tc>
                  <a:txBody>
                    <a:bodyPr/>
                    <a:lstStyle/>
                    <a:p>
                      <a:r>
                        <a:rPr lang="pl-PL" sz="1200" b="1" baseline="0" dirty="0" smtClean="0">
                          <a:solidFill>
                            <a:schemeClr val="bg1"/>
                          </a:solidFill>
                          <a:latin typeface="+mn-lt"/>
                        </a:rPr>
                        <a:t>Nazwa kryterium 	</a:t>
                      </a:r>
                    </a:p>
                  </a:txBody>
                  <a:tcPr/>
                </a:tc>
                <a:tc>
                  <a:txBody>
                    <a:bodyPr/>
                    <a:lstStyle/>
                    <a:p>
                      <a:r>
                        <a:rPr lang="pl-PL" sz="1200" b="1" baseline="0" dirty="0" smtClean="0">
                          <a:solidFill>
                            <a:schemeClr val="bg1"/>
                          </a:solidFill>
                          <a:latin typeface="+mn-lt"/>
                        </a:rPr>
                        <a:t>Definicja kryterium 	</a:t>
                      </a:r>
                    </a:p>
                  </a:txBody>
                  <a:tcPr/>
                </a:tc>
                <a:tc>
                  <a:txBody>
                    <a:bodyPr/>
                    <a:lstStyle/>
                    <a:p>
                      <a:r>
                        <a:rPr lang="pl-PL" sz="1200" b="1" baseline="0" dirty="0" smtClean="0">
                          <a:solidFill>
                            <a:schemeClr val="bg1"/>
                          </a:solidFill>
                          <a:latin typeface="+mn-lt"/>
                        </a:rPr>
                        <a:t>Opis znaczenia kryterium 	</a:t>
                      </a:r>
                    </a:p>
                  </a:txBody>
                  <a:tcPr/>
                </a:tc>
              </a:tr>
              <a:tr h="1721677">
                <a:tc>
                  <a:txBody>
                    <a:bodyPr/>
                    <a:lstStyle/>
                    <a:p>
                      <a:r>
                        <a:rPr lang="pl-PL" sz="1200" dirty="0" smtClean="0">
                          <a:latin typeface="+mn-lt"/>
                        </a:rPr>
                        <a:t>7.</a:t>
                      </a:r>
                      <a:endParaRPr lang="pl-PL" sz="1200" dirty="0">
                        <a:latin typeface="+mn-lt"/>
                      </a:endParaRPr>
                    </a:p>
                  </a:txBody>
                  <a:tcPr/>
                </a:tc>
                <a:tc>
                  <a:txBody>
                    <a:bodyPr/>
                    <a:lstStyle/>
                    <a:p>
                      <a:r>
                        <a:rPr lang="pl-PL" sz="1200" dirty="0" smtClean="0"/>
                        <a:t>Kryterium formy wsparcia</a:t>
                      </a:r>
                      <a:endParaRPr lang="pl-PL" sz="1200" dirty="0"/>
                    </a:p>
                  </a:txBody>
                  <a:tcPr/>
                </a:tc>
                <a:tc>
                  <a:txBody>
                    <a:bodyPr/>
                    <a:lstStyle/>
                    <a:p>
                      <a:r>
                        <a:rPr lang="pl-PL" sz="1200" dirty="0" smtClean="0"/>
                        <a:t>Czy projekt przewiduje działania edukacyjne dla lekarzy i/lub pielęgniarek i/lub położnych zatrudnionych w podmiotach świadczących podstawową opiekę zdrowotną, w zakresie merytorycznym związanym z wdrażanym programem profilaktycznym?</a:t>
                      </a:r>
                    </a:p>
                    <a:p>
                      <a:r>
                        <a:rPr lang="pl-PL" sz="1200" dirty="0" smtClean="0"/>
                        <a:t>Wsparcie edukacyjne może być kierowane do wskazanej kadry wyłącznie w przypadku gdy jest to związane z wykonywaniem przez nią zadań w ramach projektu.</a:t>
                      </a:r>
                    </a:p>
                    <a:p>
                      <a:endParaRPr lang="pl-PL" sz="1200" dirty="0" smtClean="0"/>
                    </a:p>
                    <a:p>
                      <a:r>
                        <a:rPr lang="pl-PL" sz="1200" dirty="0" smtClean="0"/>
                        <a:t>Preferencja wynika z rekomendacji Komitetu Sterującego do spraw koordynacji interwencji EFSI w sektorze zdrowia. Kryterium zostanie zweryfikowane na podstawie zapisów wniosku o dofinansowanie.</a:t>
                      </a:r>
                    </a:p>
                    <a:p>
                      <a:endParaRPr lang="pl-PL" sz="1200" dirty="0" smtClean="0"/>
                    </a:p>
                    <a:p>
                      <a:r>
                        <a:rPr lang="pl-PL" sz="1200" dirty="0" smtClean="0"/>
                        <a:t>Kryterium zostanie zweryfikowane na podstawie zapisów wniosku o dofinansowanie projektu w części Zadania (</a:t>
                      </a:r>
                      <a:r>
                        <a:rPr lang="pl-PL" sz="1200" dirty="0" err="1" smtClean="0"/>
                        <a:t>pkt</a:t>
                      </a:r>
                      <a:r>
                        <a:rPr lang="pl-PL" sz="1200" dirty="0" smtClean="0"/>
                        <a:t> 4.1)</a:t>
                      </a:r>
                    </a:p>
                  </a:txBody>
                  <a:tcPr/>
                </a:tc>
                <a:tc>
                  <a:txBody>
                    <a:bodyPr/>
                    <a:lstStyle/>
                    <a:p>
                      <a:r>
                        <a:rPr lang="pl-PL" sz="1200" dirty="0" smtClean="0"/>
                        <a:t>Skala punktowa: 0 - 5 pkt.</a:t>
                      </a:r>
                    </a:p>
                    <a:p>
                      <a:endParaRPr lang="pl-PL" sz="1200" dirty="0" smtClean="0"/>
                    </a:p>
                    <a:p>
                      <a:r>
                        <a:rPr lang="pl-PL" sz="1200" dirty="0" smtClean="0"/>
                        <a:t>0 pkt. – projekt nie przewiduje działań edukacyjnych dla lekarzy i/lub pielęgniarek i/lub położnych zatrudnionych w podmiotach świadczących podstawową opiekę zdrowotną, w zakresie merytorycznym związanym z wdrażanym programem profilaktycznym</a:t>
                      </a:r>
                    </a:p>
                    <a:p>
                      <a:endParaRPr lang="pl-PL" sz="1200" dirty="0" smtClean="0"/>
                    </a:p>
                    <a:p>
                      <a:r>
                        <a:rPr lang="pl-PL" sz="1200" dirty="0" smtClean="0"/>
                        <a:t>5 pkt. – projekt przewiduje działania edukacyjne dla lekarzy i/lub pielęgniarek i/lub położnych zatrudnionych w podmiotach świadczących podstawową opiekę zdrowotną, w zakresie merytorycznym związanym z wdrażanym programem profilaktycznym</a:t>
                      </a:r>
                      <a:endParaRPr lang="pl-PL" sz="1200" dirty="0"/>
                    </a:p>
                  </a:txBody>
                  <a:tcPr/>
                </a:tc>
              </a:tr>
            </a:tbl>
          </a:graphicData>
        </a:graphic>
      </p:graphicFrame>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PRZEDMIOT KONKURSU c.d.</a:t>
            </a:r>
          </a:p>
          <a:p>
            <a:pPr marL="0" indent="-342900" algn="just">
              <a:buNone/>
            </a:pPr>
            <a:r>
              <a:rPr lang="pl-PL" sz="1600" b="1" dirty="0" smtClean="0"/>
              <a:t>UWAGA!</a:t>
            </a:r>
          </a:p>
          <a:p>
            <a:pPr marL="0" indent="-342900" algn="just">
              <a:buNone/>
            </a:pPr>
            <a:r>
              <a:rPr lang="pl-PL" sz="1600" dirty="0" smtClean="0"/>
              <a:t>Z uwagi na wysokość alokacji dostępnej na projekt w ramach niniejszego konkursu oraz zastrzeżenie, że w ramach projektów współfinansowanych z EFS wartość wydatków poniesionych na zakup środków trwałych o wartości jednostkowej równej i wyższej niż 3500 PLN netto w ramach kosztów bezpośrednich projektu oraz wydatków w ramach cross-</a:t>
            </a:r>
            <a:r>
              <a:rPr lang="pl-PL" sz="1600" dirty="0" err="1" smtClean="0"/>
              <a:t>financingu</a:t>
            </a:r>
            <a:r>
              <a:rPr lang="pl-PL" sz="1600" dirty="0" smtClean="0"/>
              <a:t> nie może łącznie przekroczyć 10% wydatków projektu </a:t>
            </a:r>
            <a:r>
              <a:rPr lang="pl-PL" sz="1600" b="1" dirty="0" smtClean="0"/>
              <a:t>nie dopuszcza się możliwości zakupu </a:t>
            </a:r>
            <a:r>
              <a:rPr lang="pl-PL" sz="1600" b="1" dirty="0" err="1" smtClean="0"/>
              <a:t>mammobusa</a:t>
            </a:r>
            <a:r>
              <a:rPr lang="pl-PL" sz="1600" b="1" dirty="0" smtClean="0"/>
              <a:t> lub </a:t>
            </a:r>
            <a:r>
              <a:rPr lang="pl-PL" sz="1600" b="1" dirty="0" err="1" smtClean="0"/>
              <a:t>cytobusa</a:t>
            </a:r>
            <a:r>
              <a:rPr lang="pl-PL" sz="1600" b="1" dirty="0" smtClean="0"/>
              <a:t>.</a:t>
            </a:r>
          </a:p>
          <a:p>
            <a:pPr marL="0" indent="-342900" algn="just">
              <a:buNone/>
            </a:pPr>
            <a:r>
              <a:rPr lang="pl-PL" sz="1600" dirty="0" smtClean="0"/>
              <a:t>Ze środków dofinansowania nie może zostać sfinansowany koszt badania mammograficznego lub cytologicznego uczestnika projektu, którego finansowanie jest zagwarantowane ze środków płatnika. Koszt badania mammograficznego lub cytologicznego uczestnika projektu może jednak zostać wykazany w projekcie jako wkład własny pod warunkiem, że źródłem jego sfinansowania są środki płatnika będące w dyspozycji Beneficjenta lub partnera projektu.</a:t>
            </a:r>
          </a:p>
          <a:p>
            <a:pPr marL="0" indent="-342900" algn="just">
              <a:buNone/>
            </a:pPr>
            <a:r>
              <a:rPr lang="pl-PL" sz="1600" dirty="0" smtClean="0"/>
              <a:t>Zadania z zakresu profilaktyki realizowane w ramach projektu są wykonywane wyłącznie przez podmioty, które posiadają kontrakt z płatnikiem w ramach odpowiedniego programu profilaktyki raka </a:t>
            </a:r>
            <a:r>
              <a:rPr lang="pl-PL" sz="1600" dirty="0"/>
              <a:t>piersi </a:t>
            </a:r>
            <a:r>
              <a:rPr lang="pl-PL" sz="1600" dirty="0" smtClean="0"/>
              <a:t>lub </a:t>
            </a:r>
            <a:r>
              <a:rPr lang="pl-PL" sz="1600" dirty="0"/>
              <a:t>raka szyjki macicy.</a:t>
            </a:r>
            <a:endParaRPr lang="pl-PL" sz="1600" dirty="0" smtClean="0"/>
          </a:p>
          <a:p>
            <a:pPr marL="0" indent="-342900" algn="just">
              <a:buNone/>
            </a:pPr>
            <a:endParaRPr lang="pl-PL" sz="16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buNone/>
            </a:pPr>
            <a:endParaRPr lang="pl-PL" altLang="pl-PL" sz="3200" b="1" dirty="0" smtClean="0"/>
          </a:p>
          <a:p>
            <a:pPr algn="ctr">
              <a:buNone/>
            </a:pPr>
            <a:endParaRPr lang="pl-PL" altLang="pl-PL" sz="3200" b="1" dirty="0"/>
          </a:p>
          <a:p>
            <a:pPr algn="ctr">
              <a:buNone/>
            </a:pPr>
            <a:r>
              <a:rPr lang="pl-PL" altLang="pl-PL" sz="3200" b="1" dirty="0" smtClean="0"/>
              <a:t>Najczęstsze </a:t>
            </a:r>
            <a:r>
              <a:rPr lang="pl-PL" altLang="pl-PL" sz="3200" b="1" dirty="0"/>
              <a:t>błędy występujące we wnioskach </a:t>
            </a:r>
            <a:br>
              <a:rPr lang="pl-PL" altLang="pl-PL" sz="3200" b="1" dirty="0"/>
            </a:br>
            <a:r>
              <a:rPr lang="pl-PL" altLang="pl-PL" sz="3200" b="1" dirty="0"/>
              <a:t>o dofinansowanie w konkursach realizowanych </a:t>
            </a:r>
            <a:br>
              <a:rPr lang="pl-PL" altLang="pl-PL" sz="3200" b="1" dirty="0"/>
            </a:br>
            <a:r>
              <a:rPr lang="pl-PL" altLang="pl-PL" sz="3200" b="1" dirty="0"/>
              <a:t>w RPO 2014-2020</a:t>
            </a:r>
            <a:endParaRPr lang="pl-PL" sz="32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lgn="just">
              <a:buFont typeface="Arial" panose="020B0604020202020204" pitchFamily="34" charset="0"/>
              <a:buNone/>
              <a:defRPr/>
            </a:pPr>
            <a:r>
              <a:rPr lang="pl-PL" sz="1800" b="1" dirty="0" smtClean="0">
                <a:cs typeface="Arial" panose="020B0604020202020204" pitchFamily="34" charset="0"/>
              </a:rPr>
              <a:t>Najczęstsze błędy występujące we wnioskach o dofinansowanie w konkursach realizowanych w RPO 2014-2020</a:t>
            </a:r>
            <a:endParaRPr lang="pl-PL" sz="1800" dirty="0" smtClean="0">
              <a:cs typeface="Arial" panose="020B0604020202020204" pitchFamily="34" charset="0"/>
            </a:endParaRPr>
          </a:p>
          <a:p>
            <a:pPr marL="342900" indent="-342900" algn="just">
              <a:defRPr/>
            </a:pPr>
            <a:r>
              <a:rPr lang="pl-PL" altLang="pl-PL" sz="1800" dirty="0" smtClean="0">
                <a:cs typeface="Arial" panose="020B0604020202020204" pitchFamily="34" charset="0"/>
              </a:rPr>
              <a:t>Brak znajomości regulaminu konkursu i podstawowych dokumentów programowych, w tym  Wytycznych w zakresie </a:t>
            </a:r>
            <a:r>
              <a:rPr lang="pl-PL" altLang="pl-PL" sz="1800" dirty="0" err="1" smtClean="0">
                <a:cs typeface="Arial" panose="020B0604020202020204" pitchFamily="34" charset="0"/>
              </a:rPr>
              <a:t>kwalifikowalności</a:t>
            </a:r>
            <a:r>
              <a:rPr lang="pl-PL" altLang="pl-PL" sz="1800" dirty="0" smtClean="0">
                <a:cs typeface="Arial" panose="020B0604020202020204" pitchFamily="34" charset="0"/>
              </a:rPr>
              <a:t> wydatków w ramach europejskiego Funduszu Rozwoju Regionalnego, Europejskiego Funduszu Społecznego oraz Funduszu Spójności na lata 2014-2020.</a:t>
            </a:r>
            <a:endParaRPr lang="pl-PL" altLang="pl-PL" sz="1800" dirty="0" smtClean="0">
              <a:solidFill>
                <a:srgbClr val="FF0000"/>
              </a:solidFill>
              <a:cs typeface="Arial" panose="020B0604020202020204" pitchFamily="34" charset="0"/>
            </a:endParaRPr>
          </a:p>
          <a:p>
            <a:pPr marL="342900" indent="-342900" algn="just">
              <a:defRPr/>
            </a:pPr>
            <a:r>
              <a:rPr lang="pl-PL" sz="1800" dirty="0" smtClean="0">
                <a:cs typeface="Arial" panose="020B0604020202020204" pitchFamily="34" charset="0"/>
              </a:rPr>
              <a:t>Błędnie wnoszony wkład własny w projektach, w wysokości poniżej - 15%</a:t>
            </a:r>
          </a:p>
          <a:p>
            <a:pPr marL="342900" indent="-342900" algn="just">
              <a:defRPr/>
            </a:pPr>
            <a:r>
              <a:rPr lang="pl-PL" altLang="pl-PL" sz="1800" dirty="0" smtClean="0">
                <a:cs typeface="Arial" panose="020B0604020202020204" pitchFamily="34" charset="0"/>
              </a:rPr>
              <a:t>Dzielenie informacji pomiędzy różne części wniosku, np. opis grupy docelowej w kilku częściach wniosku, co utrudnia weryfikację spełnienia kryteriów;</a:t>
            </a:r>
          </a:p>
          <a:p>
            <a:pPr marL="342900" indent="-342900" algn="just">
              <a:defRPr/>
            </a:pPr>
            <a:r>
              <a:rPr lang="pl-PL" altLang="pl-PL" sz="1800" dirty="0" smtClean="0">
                <a:cs typeface="Arial" panose="020B0604020202020204" pitchFamily="34" charset="0"/>
              </a:rPr>
              <a:t>Przepisywanie treści dokumentów programowych zamiast skupiania się na informacjach istotnych dla realizacji projektu;</a:t>
            </a:r>
          </a:p>
          <a:p>
            <a:pPr marL="342900" indent="-342900" algn="just">
              <a:defRPr/>
            </a:pPr>
            <a:r>
              <a:rPr lang="pl-PL" altLang="pl-PL" sz="1800" dirty="0" smtClean="0">
                <a:cs typeface="Arial" panose="020B0604020202020204" pitchFamily="34" charset="0"/>
              </a:rPr>
              <a:t>Zbyt duża ilość skrótów;</a:t>
            </a:r>
          </a:p>
          <a:p>
            <a:pPr marL="342900" indent="-342900">
              <a:defRPr/>
            </a:pPr>
            <a:r>
              <a:rPr lang="pl-PL" altLang="pl-PL" sz="1800" dirty="0" smtClean="0">
                <a:cs typeface="Arial" panose="020B0604020202020204" pitchFamily="34" charset="0"/>
              </a:rPr>
              <a:t>Zbyt ogólne pozycje budżetowe, brak wyliczeń, brak uzasadnienia ponoszonych wydatków </a:t>
            </a:r>
            <a:br>
              <a:rPr lang="pl-PL" altLang="pl-PL" sz="1800" dirty="0" smtClean="0">
                <a:cs typeface="Arial" panose="020B0604020202020204" pitchFamily="34" charset="0"/>
              </a:rPr>
            </a:br>
            <a:r>
              <a:rPr lang="pl-PL" altLang="pl-PL" sz="1800" dirty="0" smtClean="0">
                <a:cs typeface="Arial" panose="020B0604020202020204" pitchFamily="34" charset="0"/>
              </a:rPr>
              <a:t>i przyjętych jednostek miary pod budżetem projektu;</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135379"/>
          </a:xfrm>
        </p:spPr>
        <p:txBody>
          <a:bodyPr>
            <a:normAutofit/>
          </a:bodyPr>
          <a:lstStyle/>
          <a:p>
            <a:pPr>
              <a:buNone/>
            </a:pPr>
            <a:r>
              <a:rPr lang="pl-PL" sz="1500" b="1" dirty="0" smtClean="0"/>
              <a:t>Sposób składania wniosków o dofinansowanie</a:t>
            </a:r>
          </a:p>
          <a:p>
            <a:r>
              <a:rPr lang="pl-PL" sz="1500" b="1" dirty="0" smtClean="0"/>
              <a:t>w formie dokumentu elektronicznego</a:t>
            </a:r>
            <a:r>
              <a:rPr lang="pl-PL" sz="1500" dirty="0" smtClean="0"/>
              <a:t> za pośrednictwem </a:t>
            </a:r>
            <a:r>
              <a:rPr lang="pl-PL" sz="1500" b="1" dirty="0" smtClean="0"/>
              <a:t>SOWA </a:t>
            </a:r>
            <a:r>
              <a:rPr lang="pl-PL" sz="1500" b="1" dirty="0"/>
              <a:t>EFS RPDS </a:t>
            </a:r>
          </a:p>
          <a:p>
            <a:pPr>
              <a:buNone/>
            </a:pPr>
            <a:r>
              <a:rPr lang="pl-PL" sz="1500" dirty="0" smtClean="0"/>
              <a:t>oraz</a:t>
            </a:r>
          </a:p>
          <a:p>
            <a:pPr lvl="0" algn="just">
              <a:lnSpc>
                <a:spcPct val="114000"/>
              </a:lnSpc>
            </a:pPr>
            <a:r>
              <a:rPr lang="pl-PL" sz="1500" b="1" dirty="0" smtClean="0"/>
              <a:t>w formie papierowej</a:t>
            </a:r>
            <a:r>
              <a:rPr lang="pl-PL" sz="1500" dirty="0" smtClean="0"/>
              <a:t> wydrukowanej z systemu SOWA i opatrzonej podpisem osoby uprawnionej/podpisami osób uprawnionych do złożenia tego wniosku. Wniosek </a:t>
            </a:r>
            <a:br>
              <a:rPr lang="pl-PL" sz="1500" dirty="0" smtClean="0"/>
            </a:br>
            <a:r>
              <a:rPr lang="pl-PL" sz="1500" dirty="0" smtClean="0"/>
              <a:t>w formie papierowej należy złożyć </a:t>
            </a:r>
            <a:r>
              <a:rPr lang="pl-PL" sz="1500" b="1" dirty="0" smtClean="0"/>
              <a:t>w jednym egzemplarzu</a:t>
            </a:r>
            <a:r>
              <a:rPr lang="pl-PL" sz="1500" dirty="0" smtClean="0"/>
              <a:t>:</a:t>
            </a:r>
          </a:p>
          <a:p>
            <a:pPr lvl="1" algn="just">
              <a:lnSpc>
                <a:spcPct val="114000"/>
              </a:lnSpc>
            </a:pPr>
            <a:r>
              <a:rPr lang="pl-PL" sz="1500" b="1" dirty="0"/>
              <a:t>osobiście</a:t>
            </a:r>
            <a:r>
              <a:rPr lang="pl-PL" sz="1500" dirty="0"/>
              <a:t> do Punktu Informacyjnego w Dolnośląskim Wojewódzkim Urzędzie Pracy - Filia we Wrocławiu, al. Armii Krajowej 54, pokój nr 100 I piętro</a:t>
            </a:r>
            <a:r>
              <a:rPr lang="pl-PL" sz="1500" dirty="0" smtClean="0"/>
              <a:t>,</a:t>
            </a:r>
          </a:p>
          <a:p>
            <a:pPr lvl="1" algn="just">
              <a:lnSpc>
                <a:spcPct val="114000"/>
              </a:lnSpc>
            </a:pPr>
            <a:r>
              <a:rPr lang="pl-PL" sz="1500" b="1" dirty="0"/>
              <a:t>za pośrednictwem kuriera</a:t>
            </a:r>
            <a:r>
              <a:rPr lang="pl-PL" sz="1500" dirty="0"/>
              <a:t> na adres: Dolnośląski Wojewódzki Urząd Pracy - Filia </a:t>
            </a:r>
            <a:r>
              <a:rPr lang="pl-PL" sz="1500" dirty="0" smtClean="0"/>
              <a:t/>
            </a:r>
            <a:br>
              <a:rPr lang="pl-PL" sz="1500" dirty="0" smtClean="0"/>
            </a:br>
            <a:r>
              <a:rPr lang="pl-PL" sz="1500" dirty="0" smtClean="0"/>
              <a:t>we </a:t>
            </a:r>
            <a:r>
              <a:rPr lang="pl-PL" sz="1500" dirty="0"/>
              <a:t>Wrocławiu, al. Armii Krajowej 54, 50-541 </a:t>
            </a:r>
            <a:r>
              <a:rPr lang="pl-PL" sz="1500" dirty="0" smtClean="0"/>
              <a:t>Wrocław w </a:t>
            </a:r>
            <a:r>
              <a:rPr lang="pl-PL" sz="1500" dirty="0"/>
              <a:t>dni robocze od poniedziałku </a:t>
            </a:r>
            <a:r>
              <a:rPr lang="pl-PL" sz="1500" dirty="0" smtClean="0"/>
              <a:t/>
            </a:r>
            <a:br>
              <a:rPr lang="pl-PL" sz="1500" dirty="0" smtClean="0"/>
            </a:br>
            <a:r>
              <a:rPr lang="pl-PL" sz="1500" dirty="0" smtClean="0"/>
              <a:t>do </a:t>
            </a:r>
            <a:r>
              <a:rPr lang="pl-PL" sz="1500" dirty="0"/>
              <a:t>piątku w godzinach od 7:30 do </a:t>
            </a:r>
            <a:r>
              <a:rPr lang="pl-PL" sz="1500" dirty="0" smtClean="0"/>
              <a:t>15:30, </a:t>
            </a:r>
          </a:p>
          <a:p>
            <a:pPr lvl="1" algn="just">
              <a:lnSpc>
                <a:spcPct val="114000"/>
              </a:lnSpc>
            </a:pPr>
            <a:r>
              <a:rPr lang="pl-PL" sz="1500" b="1" dirty="0" smtClean="0"/>
              <a:t>za </a:t>
            </a:r>
            <a:r>
              <a:rPr lang="pl-PL" sz="1500" b="1" dirty="0"/>
              <a:t>pośrednictwem polskiego operatora</a:t>
            </a:r>
            <a:r>
              <a:rPr lang="pl-PL" sz="1500" dirty="0"/>
              <a:t> wyznaczonego w rozumieniu ustawy z dnia 23 listopada 2012 r. – Prawo pocztowe (</a:t>
            </a:r>
            <a:r>
              <a:rPr lang="pl-PL" sz="1500" dirty="0" err="1"/>
              <a:t>t.j</a:t>
            </a:r>
            <a:r>
              <a:rPr lang="pl-PL" sz="1500" dirty="0"/>
              <a:t>. Dz. U. z 2016 r. poz. 1113, z późn. zm.) na adres: Dolnośląski Wojewódzki Urząd Pracy - Filia we Wrocławiu, al. Armii Krajowej 54, 50-541 </a:t>
            </a:r>
            <a:r>
              <a:rPr lang="pl-PL" sz="1500" dirty="0" smtClean="0"/>
              <a:t>Wrocław</a:t>
            </a:r>
            <a:r>
              <a:rPr lang="pl-PL" sz="1500" dirty="0"/>
              <a:t>.</a:t>
            </a:r>
            <a:endParaRPr lang="pl-PL" sz="1500" strike="sngStrike"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600" dirty="0" smtClean="0">
                <a:hlinkClick r:id="rId2"/>
              </a:rPr>
              <a:t>SOWA EFS RPDS</a:t>
            </a:r>
            <a:r>
              <a:rPr lang="pl-PL" sz="3600" dirty="0" smtClean="0"/>
              <a:t> </a:t>
            </a:r>
            <a:br>
              <a:rPr lang="pl-PL" sz="3600" dirty="0" smtClean="0"/>
            </a:br>
            <a:r>
              <a:rPr lang="pl-PL" sz="2000" u="sng" dirty="0" smtClean="0"/>
              <a:t>https</a:t>
            </a:r>
            <a:r>
              <a:rPr lang="pl-PL" sz="2000" u="sng" dirty="0"/>
              <a:t>://generator-efs.dwup.pl </a:t>
            </a:r>
            <a:endParaRPr lang="pl-PL" u="sng"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34" t="10096" r="18683" b="4999"/>
          <a:stretch/>
        </p:blipFill>
        <p:spPr bwMode="auto">
          <a:xfrm>
            <a:off x="1026030" y="1805388"/>
            <a:ext cx="6460620" cy="473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66973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7886700" cy="5156200"/>
          </a:xfrm>
        </p:spPr>
        <p:txBody>
          <a:bodyPr/>
          <a:lstStyle/>
          <a:p>
            <a:pPr lvl="0" algn="just">
              <a:buNone/>
            </a:pPr>
            <a:endParaRPr lang="pl-PL" u="sng" dirty="0" smtClean="0">
              <a:ea typeface="Calibri" panose="020F0502020204030204" pitchFamily="34" charset="0"/>
            </a:endParaRPr>
          </a:p>
          <a:p>
            <a:pPr algn="ctr">
              <a:buNone/>
            </a:pPr>
            <a:r>
              <a:rPr lang="pl-PL" dirty="0" smtClean="0">
                <a:ea typeface="Calibri" panose="020F0502020204030204" pitchFamily="34" charset="0"/>
              </a:rPr>
              <a:t>Nabór </a:t>
            </a:r>
            <a:r>
              <a:rPr lang="pl-PL" dirty="0">
                <a:ea typeface="Calibri" panose="020F0502020204030204" pitchFamily="34" charset="0"/>
              </a:rPr>
              <a:t>wniosków </a:t>
            </a:r>
            <a:r>
              <a:rPr lang="pl-PL" dirty="0" smtClean="0">
                <a:ea typeface="Calibri" panose="020F0502020204030204" pitchFamily="34" charset="0"/>
              </a:rPr>
              <a:t> od </a:t>
            </a:r>
            <a:r>
              <a:rPr lang="pl-PL" b="1" u="sng" dirty="0" smtClean="0">
                <a:ea typeface="Calibri" panose="020F0502020204030204" pitchFamily="34" charset="0"/>
              </a:rPr>
              <a:t>16-23.03.2017 </a:t>
            </a:r>
            <a:r>
              <a:rPr lang="pl-PL" b="1" u="sng" dirty="0">
                <a:ea typeface="Calibri" panose="020F0502020204030204" pitchFamily="34" charset="0"/>
              </a:rPr>
              <a:t>r.</a:t>
            </a:r>
            <a:r>
              <a:rPr lang="pl-PL" dirty="0">
                <a:ea typeface="Calibri" panose="020F0502020204030204" pitchFamily="34" charset="0"/>
              </a:rPr>
              <a:t> </a:t>
            </a:r>
            <a:endParaRPr lang="pl-PL" dirty="0" smtClean="0">
              <a:ea typeface="Calibri" panose="020F0502020204030204" pitchFamily="34" charset="0"/>
            </a:endParaRPr>
          </a:p>
          <a:p>
            <a:pPr algn="ctr">
              <a:buNone/>
            </a:pPr>
            <a:endParaRPr lang="pl-PL" sz="1800" dirty="0"/>
          </a:p>
          <a:p>
            <a:pPr algn="ctr">
              <a:buNone/>
            </a:pPr>
            <a:r>
              <a:rPr lang="pl-PL" sz="1800" dirty="0" smtClean="0"/>
              <a:t>Dla </a:t>
            </a:r>
            <a:r>
              <a:rPr lang="pl-PL" sz="1800" dirty="0"/>
              <a:t>wersji elektronicznej wniosków składanych za pośrednictwem systemu SOWA EFS RPDS nabór rozpocznie się dnia </a:t>
            </a:r>
            <a:r>
              <a:rPr lang="pl-PL" sz="1800" dirty="0" smtClean="0"/>
              <a:t>16.03.2017 </a:t>
            </a:r>
            <a:r>
              <a:rPr lang="pl-PL" sz="1800" dirty="0"/>
              <a:t>r. o godz. 00:01 i zakończy się </a:t>
            </a:r>
            <a:r>
              <a:rPr lang="pl-PL" sz="1800" dirty="0" smtClean="0"/>
              <a:t>23.03.2017 </a:t>
            </a:r>
            <a:r>
              <a:rPr lang="pl-PL" sz="1800" dirty="0"/>
              <a:t>r. o godz. 15.30 </a:t>
            </a:r>
            <a:endParaRPr lang="pl-PL" sz="1800" dirty="0" smtClean="0"/>
          </a:p>
          <a:p>
            <a:pPr marL="0" indent="0" algn="just">
              <a:buNone/>
            </a:pPr>
            <a:endParaRPr lang="pl-PL" sz="1800" dirty="0"/>
          </a:p>
          <a:p>
            <a:pPr lvl="0" algn="ctr">
              <a:buNone/>
            </a:pPr>
            <a:r>
              <a:rPr lang="pl-PL" sz="1800" dirty="0" smtClean="0">
                <a:ea typeface="Calibri" panose="020F0502020204030204" pitchFamily="34" charset="0"/>
              </a:rPr>
              <a:t>Przewidywany termin rozstrzygnięcia konkursu – </a:t>
            </a:r>
            <a:r>
              <a:rPr lang="pl-PL" sz="1800" b="1" u="sng" dirty="0" smtClean="0">
                <a:ea typeface="Calibri" panose="020F0502020204030204" pitchFamily="34" charset="0"/>
              </a:rPr>
              <a:t>wrzesień </a:t>
            </a:r>
            <a:r>
              <a:rPr lang="pl-PL" sz="1800" b="1" u="sng" dirty="0">
                <a:ea typeface="Calibri" panose="020F0502020204030204" pitchFamily="34" charset="0"/>
              </a:rPr>
              <a:t>2017 r</a:t>
            </a:r>
            <a:r>
              <a:rPr lang="pl-PL" sz="1800" b="1" u="sng" dirty="0" smtClean="0">
                <a:ea typeface="Calibri" panose="020F0502020204030204" pitchFamily="34" charset="0"/>
              </a:rPr>
              <a:t>.</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7635" y="4377778"/>
            <a:ext cx="1883874" cy="188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endParaRPr lang="pl-PL" sz="1600" dirty="0" smtClean="0"/>
          </a:p>
          <a:p>
            <a:pPr algn="ctr">
              <a:buNone/>
            </a:pPr>
            <a:endParaRPr lang="pl-PL" sz="1600" dirty="0" smtClean="0"/>
          </a:p>
          <a:p>
            <a:pPr algn="ctr">
              <a:buNone/>
            </a:pPr>
            <a:r>
              <a:rPr lang="pl-PL" sz="1600" dirty="0" smtClean="0"/>
              <a:t>Po rozstrzygnięciu konkursu IOK zamieszcza na stronie internetowej:</a:t>
            </a:r>
          </a:p>
          <a:p>
            <a:pPr algn="ctr">
              <a:buNone/>
            </a:pPr>
            <a:endParaRPr lang="pl-PL" sz="1600" dirty="0" smtClean="0"/>
          </a:p>
          <a:p>
            <a:pPr algn="ctr">
              <a:buNone/>
            </a:pPr>
            <a:r>
              <a:rPr lang="pl-PL" sz="1600" u="sng" dirty="0" err="1" smtClean="0">
                <a:hlinkClick r:id="rId2"/>
              </a:rPr>
              <a:t>www.rpo.dwup.pl</a:t>
            </a:r>
            <a:r>
              <a:rPr lang="pl-PL" sz="1600" dirty="0" smtClean="0"/>
              <a:t> </a:t>
            </a:r>
          </a:p>
          <a:p>
            <a:pPr algn="ctr">
              <a:buNone/>
            </a:pPr>
            <a:endParaRPr lang="pl-PL" sz="1600" dirty="0" smtClean="0"/>
          </a:p>
          <a:p>
            <a:pPr algn="ctr">
              <a:buNone/>
            </a:pPr>
            <a:r>
              <a:rPr lang="pl-PL" sz="1600" dirty="0" smtClean="0"/>
              <a:t>	oraz na portalu, nie później niż 7 dni od rozstrzygnięcia konkursu, listę projektów, </a:t>
            </a:r>
            <a:br>
              <a:rPr lang="pl-PL" sz="1600" dirty="0" smtClean="0"/>
            </a:br>
            <a:r>
              <a:rPr lang="pl-PL" sz="1600" dirty="0" smtClean="0"/>
              <a:t>które uzyskały wymaganą liczbę punktów, z wyróżnieniem projektów wybranych </a:t>
            </a:r>
            <a:br>
              <a:rPr lang="pl-PL" sz="1600" dirty="0" smtClean="0"/>
            </a:br>
            <a:r>
              <a:rPr lang="pl-PL" sz="1600" dirty="0" smtClean="0"/>
              <a:t>do dofinansowania (</a:t>
            </a:r>
            <a:r>
              <a:rPr lang="pl-PL" sz="1600" b="1" u="sng" dirty="0"/>
              <a:t>listę rankingową</a:t>
            </a:r>
            <a:r>
              <a:rPr lang="pl-PL" sz="1600" dirty="0" smtClean="0"/>
              <a:t>), </a:t>
            </a:r>
            <a:r>
              <a:rPr lang="pl-PL" sz="1600" dirty="0"/>
              <a:t>tj</a:t>
            </a:r>
            <a:r>
              <a:rPr lang="pl-PL" sz="1600" dirty="0" smtClean="0"/>
              <a:t>. listę, która nie będzie uwzględniała tych projektów, które brały udział w konkursie, ale nie uzyskały wymaganej liczby punktów </a:t>
            </a:r>
            <a:br>
              <a:rPr lang="pl-PL" sz="1600" dirty="0" smtClean="0"/>
            </a:br>
            <a:r>
              <a:rPr lang="pl-PL" sz="1600" dirty="0" smtClean="0"/>
              <a:t>oraz informację o składzie KOP.</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a:bodyPr>
          <a:lstStyle/>
          <a:p>
            <a:pPr>
              <a:buNone/>
            </a:pPr>
            <a:r>
              <a:rPr lang="pl-PL" sz="2400" b="1" dirty="0" smtClean="0"/>
              <a:t>Pytania i odpowiedzi</a:t>
            </a:r>
            <a:endParaRPr lang="pl-PL" sz="1000" b="1" dirty="0" smtClean="0"/>
          </a:p>
          <a:p>
            <a:r>
              <a:rPr lang="pl-PL" sz="1800" dirty="0" smtClean="0"/>
              <a:t>Wyjaśnienia o charakterze ogólnym publikowane są na stronie internetowej IOK: </a:t>
            </a:r>
            <a:r>
              <a:rPr lang="pl-PL" sz="1800" u="sng" dirty="0" err="1" smtClean="0">
                <a:hlinkClick r:id="rId3"/>
              </a:rPr>
              <a:t>www.rpo.dwup.pl</a:t>
            </a:r>
            <a:endParaRPr lang="pl-PL" sz="1800" u="sng" dirty="0" smtClean="0">
              <a:solidFill>
                <a:srgbClr val="D60093"/>
              </a:solidFill>
            </a:endParaRPr>
          </a:p>
          <a:p>
            <a:pPr>
              <a:spcBef>
                <a:spcPts val="2400"/>
              </a:spcBef>
            </a:pPr>
            <a:r>
              <a:rPr lang="pl-PL" sz="1800" dirty="0" smtClean="0"/>
              <a:t>Pytania indywidualne można kierować na adres: </a:t>
            </a:r>
            <a:r>
              <a:rPr lang="pl-PL" sz="1800" u="sng" dirty="0" err="1" smtClean="0">
                <a:hlinkClick r:id="rId4"/>
              </a:rPr>
              <a:t>promocja@dwup.pl</a:t>
            </a:r>
            <a:r>
              <a:rPr lang="pl-PL" sz="1800" dirty="0" smtClean="0"/>
              <a:t> </a:t>
            </a:r>
            <a:br>
              <a:rPr lang="pl-PL" sz="1800" dirty="0" smtClean="0"/>
            </a:br>
            <a:r>
              <a:rPr lang="pl-PL" sz="1800" dirty="0" smtClean="0"/>
              <a:t>lub telefonicznie: 71 39 74 110 lub 71 39 74 111 lub nr infolinii 0 800 300 376</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778906"/>
            <a:ext cx="7848872" cy="923330"/>
          </a:xfrm>
          <a:prstGeom prst="rect">
            <a:avLst/>
          </a:prstGeom>
        </p:spPr>
        <p:txBody>
          <a:bodyPr wrap="square">
            <a:spAutoFit/>
          </a:bodyPr>
          <a:lstStyle/>
          <a:p>
            <a:pPr algn="ctr" fontAlgn="auto">
              <a:spcBef>
                <a:spcPts val="0"/>
              </a:spcBef>
              <a:spcAft>
                <a:spcPts val="0"/>
              </a:spcAft>
            </a:pPr>
            <a:r>
              <a:rPr lang="pl-PL" sz="5400" b="1" dirty="0" smtClean="0">
                <a:solidFill>
                  <a:prstClr val="black"/>
                </a:solidFill>
                <a:latin typeface="Calibri"/>
                <a:cs typeface="Arial" pitchFamily="34" charset="0"/>
              </a:rPr>
              <a:t>Dziękujemy za uwagę</a:t>
            </a: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a:solidFill>
                <a:prstClr val="black">
                  <a:tint val="75000"/>
                </a:prstClr>
              </a:solidFill>
            </a:endParaRPr>
          </a:p>
        </p:txBody>
      </p:sp>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8" name="Obraz 7"/>
          <p:cNvPicPr>
            <a:picLocks noChangeAspect="1"/>
          </p:cNvPicPr>
          <p:nvPr/>
        </p:nvPicPr>
        <p:blipFill>
          <a:blip r:embed="rId5" cstate="print"/>
          <a:stretch>
            <a:fillRect/>
          </a:stretch>
        </p:blipFill>
        <p:spPr>
          <a:xfrm>
            <a:off x="-19082" y="3702236"/>
            <a:ext cx="9022405" cy="2432515"/>
          </a:xfrm>
          <a:prstGeom prst="rect">
            <a:avLst/>
          </a:prstGeom>
        </p:spPr>
      </p:pic>
    </p:spTree>
    <p:extLst>
      <p:ext uri="{BB962C8B-B14F-4D97-AF65-F5344CB8AC3E}">
        <p14:creationId xmlns:p14="http://schemas.microsoft.com/office/powerpoint/2010/main" val="25987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lvl="0" algn="just">
              <a:spcBef>
                <a:spcPts val="0"/>
              </a:spcBef>
              <a:buNone/>
            </a:pPr>
            <a:endParaRPr lang="pl-PL" sz="1800" dirty="0" smtClean="0"/>
          </a:p>
          <a:p>
            <a:pPr marL="0" lvl="0" algn="ctr">
              <a:spcBef>
                <a:spcPts val="0"/>
              </a:spcBef>
              <a:buNone/>
            </a:pPr>
            <a:r>
              <a:rPr lang="pl-PL" sz="2500" b="1" dirty="0" smtClean="0"/>
              <a:t>KWOTA PRZEZNACZONA NA KONKURS</a:t>
            </a:r>
          </a:p>
          <a:p>
            <a:pPr marL="0" lvl="0" algn="just">
              <a:spcBef>
                <a:spcPts val="0"/>
              </a:spcBef>
              <a:buNone/>
            </a:pPr>
            <a:endParaRPr lang="pl-PL" sz="1800" dirty="0" smtClean="0"/>
          </a:p>
          <a:p>
            <a:pPr marL="0" lvl="0" algn="just">
              <a:spcBef>
                <a:spcPts val="0"/>
              </a:spcBef>
              <a:buNone/>
            </a:pPr>
            <a:r>
              <a:rPr lang="pl-PL" sz="1600" dirty="0" smtClean="0"/>
              <a:t>Alokacja środków europejskich przeznaczona na konkurs wynosi </a:t>
            </a:r>
            <a:r>
              <a:rPr lang="pl-PL" sz="1600" b="1" dirty="0" smtClean="0"/>
              <a:t>12 000 001 PLN</a:t>
            </a:r>
            <a:r>
              <a:rPr lang="pl-PL" sz="1600" dirty="0" smtClean="0"/>
              <a:t>. </a:t>
            </a:r>
          </a:p>
          <a:p>
            <a:pPr marL="0" lvl="0" algn="just">
              <a:spcBef>
                <a:spcPts val="0"/>
              </a:spcBef>
              <a:buNone/>
            </a:pPr>
            <a:endParaRPr lang="pl-PL" sz="1600" dirty="0" smtClean="0"/>
          </a:p>
          <a:p>
            <a:pPr marL="0" lvl="0" algn="just">
              <a:spcBef>
                <a:spcPts val="0"/>
              </a:spcBef>
              <a:buNone/>
            </a:pPr>
            <a:r>
              <a:rPr lang="pl-PL" sz="1600" dirty="0" smtClean="0"/>
              <a:t>Ogólna pula środków przeznaczona na konkurs została podzielona na dwa subregiony i wyodrębniona, w taki sposób, że:</a:t>
            </a:r>
          </a:p>
          <a:p>
            <a:pPr marL="0" lvl="0" algn="just">
              <a:spcBef>
                <a:spcPts val="0"/>
              </a:spcBef>
              <a:buNone/>
            </a:pPr>
            <a:endParaRPr lang="pl-PL" sz="1600" dirty="0" smtClean="0"/>
          </a:p>
          <a:p>
            <a:pPr marL="0" lvl="0">
              <a:spcBef>
                <a:spcPts val="0"/>
              </a:spcBef>
              <a:buFontTx/>
              <a:buChar char="-"/>
            </a:pPr>
            <a:r>
              <a:rPr lang="pl-PL" sz="1600" dirty="0" smtClean="0"/>
              <a:t>kwota alokacji środków europejskich na </a:t>
            </a:r>
            <a:r>
              <a:rPr lang="pl-PL" sz="1600" b="1" dirty="0" smtClean="0"/>
              <a:t>subregion wałbrzyski</a:t>
            </a:r>
            <a:r>
              <a:rPr lang="pl-PL" sz="1600" dirty="0" smtClean="0"/>
              <a:t> wynosi </a:t>
            </a:r>
            <a:r>
              <a:rPr lang="pl-PL" sz="1600" b="1" dirty="0" smtClean="0"/>
              <a:t>6 000 001 PLN</a:t>
            </a:r>
            <a:r>
              <a:rPr lang="pl-PL" sz="1600" dirty="0" smtClean="0"/>
              <a:t>, </a:t>
            </a:r>
            <a:br>
              <a:rPr lang="pl-PL" sz="1600" dirty="0" smtClean="0"/>
            </a:br>
            <a:r>
              <a:rPr lang="pl-PL" sz="1600" dirty="0" smtClean="0"/>
              <a:t>z czego:</a:t>
            </a:r>
          </a:p>
          <a:p>
            <a:pPr marL="457200" lvl="1" algn="just">
              <a:spcBef>
                <a:spcPts val="0"/>
              </a:spcBef>
            </a:pPr>
            <a:r>
              <a:rPr lang="pl-PL" sz="1600" dirty="0" smtClean="0"/>
              <a:t>w przypadku programu profilaktycznego raka piersi: </a:t>
            </a:r>
            <a:r>
              <a:rPr lang="pl-PL" sz="1600" b="1" dirty="0" smtClean="0"/>
              <a:t>3 000 </a:t>
            </a:r>
            <a:r>
              <a:rPr lang="pl-PL" sz="1600" b="1" dirty="0" err="1" smtClean="0"/>
              <a:t>000</a:t>
            </a:r>
            <a:r>
              <a:rPr lang="pl-PL" sz="1600" b="1" dirty="0" smtClean="0"/>
              <a:t> PLN</a:t>
            </a:r>
            <a:r>
              <a:rPr lang="pl-PL" sz="1600" dirty="0" smtClean="0"/>
              <a:t>,</a:t>
            </a:r>
          </a:p>
          <a:p>
            <a:pPr marL="457200" lvl="1" algn="just">
              <a:spcBef>
                <a:spcPts val="0"/>
              </a:spcBef>
            </a:pPr>
            <a:r>
              <a:rPr lang="pl-PL" sz="1600" dirty="0" smtClean="0"/>
              <a:t>w przypadku programu profilaktycznego raka szyjki macicy: </a:t>
            </a:r>
            <a:r>
              <a:rPr lang="pl-PL" sz="1600" b="1" dirty="0" smtClean="0"/>
              <a:t>3 000 001 PLN</a:t>
            </a:r>
            <a:r>
              <a:rPr lang="pl-PL" sz="1600" dirty="0" smtClean="0"/>
              <a:t>;</a:t>
            </a:r>
          </a:p>
          <a:p>
            <a:pPr marL="457200" lvl="1" algn="just">
              <a:spcBef>
                <a:spcPts val="0"/>
              </a:spcBef>
              <a:buNone/>
            </a:pPr>
            <a:endParaRPr lang="pl-PL" sz="1600" dirty="0" smtClean="0"/>
          </a:p>
          <a:p>
            <a:pPr marL="0" lvl="1" algn="just">
              <a:spcBef>
                <a:spcPts val="0"/>
              </a:spcBef>
              <a:buFontTx/>
              <a:buChar char="-"/>
            </a:pPr>
            <a:r>
              <a:rPr lang="pl-PL" sz="1600" dirty="0" smtClean="0"/>
              <a:t>kwota alokacji środków europejskich na </a:t>
            </a:r>
            <a:r>
              <a:rPr lang="pl-PL" sz="1600" b="1" dirty="0" smtClean="0"/>
              <a:t>subregion legnicko-głogowski</a:t>
            </a:r>
            <a:r>
              <a:rPr lang="pl-PL" sz="1600" dirty="0" smtClean="0"/>
              <a:t> wynosi </a:t>
            </a:r>
            <a:br>
              <a:rPr lang="pl-PL" sz="1600" dirty="0" smtClean="0"/>
            </a:br>
            <a:r>
              <a:rPr lang="pl-PL" sz="1600" b="1" dirty="0" smtClean="0"/>
              <a:t>6 000 </a:t>
            </a:r>
            <a:r>
              <a:rPr lang="pl-PL" sz="1600" b="1" dirty="0" err="1" smtClean="0"/>
              <a:t>000</a:t>
            </a:r>
            <a:r>
              <a:rPr lang="pl-PL" sz="1600" b="1" dirty="0" smtClean="0"/>
              <a:t> PLN</a:t>
            </a:r>
            <a:r>
              <a:rPr lang="pl-PL" sz="1600" dirty="0" smtClean="0"/>
              <a:t>, z czego:</a:t>
            </a:r>
          </a:p>
          <a:p>
            <a:pPr marL="0" lvl="1" algn="just">
              <a:spcBef>
                <a:spcPts val="0"/>
              </a:spcBef>
              <a:buNone/>
            </a:pPr>
            <a:endParaRPr lang="pl-PL" sz="1600" dirty="0" smtClean="0"/>
          </a:p>
          <a:p>
            <a:pPr marL="457200" lvl="2" algn="just">
              <a:spcBef>
                <a:spcPts val="0"/>
              </a:spcBef>
            </a:pPr>
            <a:r>
              <a:rPr lang="pl-PL" sz="1600" dirty="0" smtClean="0"/>
              <a:t>w przypadku programu profilaktycznego raka piersi: </a:t>
            </a:r>
            <a:r>
              <a:rPr lang="pl-PL" sz="1600" b="1" dirty="0" smtClean="0"/>
              <a:t>3 000 </a:t>
            </a:r>
            <a:r>
              <a:rPr lang="pl-PL" sz="1600" b="1" dirty="0" err="1" smtClean="0"/>
              <a:t>000</a:t>
            </a:r>
            <a:r>
              <a:rPr lang="pl-PL" sz="1600" b="1" dirty="0" smtClean="0"/>
              <a:t> PLN</a:t>
            </a:r>
            <a:r>
              <a:rPr lang="pl-PL" sz="1600" dirty="0" smtClean="0"/>
              <a:t>,</a:t>
            </a:r>
          </a:p>
          <a:p>
            <a:pPr marL="457200" lvl="2" algn="just">
              <a:spcBef>
                <a:spcPts val="0"/>
              </a:spcBef>
            </a:pPr>
            <a:r>
              <a:rPr lang="pl-PL" sz="1600" dirty="0" smtClean="0"/>
              <a:t>w przypadku programu profilaktycznego raka szyjki macicy: </a:t>
            </a:r>
            <a:r>
              <a:rPr lang="pl-PL" sz="1600" b="1" dirty="0" smtClean="0"/>
              <a:t>3 000 </a:t>
            </a:r>
            <a:r>
              <a:rPr lang="pl-PL" sz="1600" b="1" dirty="0" err="1" smtClean="0"/>
              <a:t>000</a:t>
            </a:r>
            <a:r>
              <a:rPr lang="pl-PL" sz="1600" b="1" dirty="0" smtClean="0"/>
              <a:t> PLN</a:t>
            </a:r>
            <a:r>
              <a:rPr lang="pl-PL" sz="1600" dirty="0" smtClean="0"/>
              <a:t>.</a:t>
            </a:r>
          </a:p>
          <a:p>
            <a:pPr algn="just">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lvl="0" algn="just">
              <a:spcBef>
                <a:spcPts val="0"/>
              </a:spcBef>
              <a:buNone/>
            </a:pPr>
            <a:endParaRPr lang="pl-PL" sz="1800" dirty="0" smtClean="0"/>
          </a:p>
          <a:p>
            <a:pPr marL="0" lvl="0" algn="ctr">
              <a:spcBef>
                <a:spcPts val="0"/>
              </a:spcBef>
              <a:buNone/>
            </a:pPr>
            <a:r>
              <a:rPr lang="pl-PL" sz="2500" b="1" dirty="0" smtClean="0"/>
              <a:t>SUBREGIONY</a:t>
            </a:r>
            <a:endParaRPr lang="pl-PL" sz="2500" dirty="0" smtClean="0"/>
          </a:p>
          <a:p>
            <a:pPr marL="0" lvl="0" algn="just">
              <a:spcBef>
                <a:spcPts val="0"/>
              </a:spcBef>
              <a:buNone/>
            </a:pPr>
            <a:endParaRPr lang="pl-PL" sz="1600" dirty="0" smtClean="0"/>
          </a:p>
          <a:p>
            <a:pPr marL="0" algn="just">
              <a:spcBef>
                <a:spcPts val="0"/>
              </a:spcBef>
            </a:pPr>
            <a:r>
              <a:rPr lang="pl-PL" sz="1600" b="1" dirty="0" smtClean="0"/>
              <a:t>subregion wałbrzyski</a:t>
            </a:r>
            <a:r>
              <a:rPr lang="pl-PL" sz="1600" dirty="0" smtClean="0"/>
              <a:t> – jeden z subregionów (podregionów) Dolnego Śląska obejmujący powiaty: dzierżoniowski, kłodzki, świdnicki, wałbrzyski, miasto Wałbrzych na prawach powiatu, ząbkowicki</a:t>
            </a:r>
          </a:p>
          <a:p>
            <a:pPr marL="0" lvl="0" algn="just">
              <a:spcBef>
                <a:spcPts val="0"/>
              </a:spcBef>
              <a:buNone/>
            </a:pPr>
            <a:endParaRPr lang="pl-PL" sz="1600" dirty="0" smtClean="0"/>
          </a:p>
          <a:p>
            <a:pPr marL="0" algn="just">
              <a:spcBef>
                <a:spcPts val="0"/>
              </a:spcBef>
            </a:pPr>
            <a:r>
              <a:rPr lang="pl-PL" sz="1600" b="1" dirty="0" smtClean="0"/>
              <a:t>subregion legnicko-głogowski</a:t>
            </a:r>
            <a:r>
              <a:rPr lang="pl-PL" sz="1600" dirty="0" smtClean="0"/>
              <a:t> – jeden z subregionów (podregionów) Dolnego Śląska obejmujący powiaty: głogowski, górowski, legnicki, miasto Legnica na prawach powiatu, lubiński, polkowicki</a:t>
            </a:r>
          </a:p>
          <a:p>
            <a:pPr marL="0" algn="just">
              <a:spcBef>
                <a:spcPts val="0"/>
              </a:spcBef>
              <a:buNone/>
            </a:pPr>
            <a:endParaRPr lang="pl-PL" sz="1600" dirty="0" smtClean="0"/>
          </a:p>
          <a:p>
            <a:pPr marL="0" algn="just">
              <a:spcBef>
                <a:spcPts val="0"/>
              </a:spcBef>
              <a:buNone/>
            </a:pPr>
            <a:endParaRPr lang="pl-PL" sz="1600" dirty="0" smtClean="0"/>
          </a:p>
          <a:p>
            <a:pPr marL="0" algn="just">
              <a:spcBef>
                <a:spcPts val="0"/>
              </a:spcBef>
              <a:buNone/>
            </a:pPr>
            <a:endParaRPr lang="pl-PL" sz="1600" dirty="0" smtClean="0"/>
          </a:p>
          <a:p>
            <a:pPr marL="0" algn="just">
              <a:spcBef>
                <a:spcPts val="0"/>
              </a:spcBef>
              <a:buNone/>
            </a:pPr>
            <a:endParaRPr lang="pl-PL" sz="1600" dirty="0" smtClean="0"/>
          </a:p>
          <a:p>
            <a:pPr marL="0" lvl="0" algn="just">
              <a:spcBef>
                <a:spcPts val="0"/>
              </a:spcBef>
              <a:buNone/>
            </a:pPr>
            <a:endParaRPr lang="pl-PL" sz="1800" dirty="0" smtClean="0"/>
          </a:p>
          <a:p>
            <a:pPr algn="just">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just">
              <a:buNone/>
            </a:pPr>
            <a:r>
              <a:rPr lang="pl-PL" sz="2000" b="1" dirty="0" smtClean="0"/>
              <a:t>WKŁAD WŁASNY</a:t>
            </a:r>
          </a:p>
          <a:p>
            <a:pPr marL="0" algn="just">
              <a:buNone/>
            </a:pPr>
            <a:r>
              <a:rPr lang="pl-PL" sz="1600" dirty="0" smtClean="0"/>
              <a:t>Minimalny udział wkładu własnego Beneficjenta </a:t>
            </a:r>
            <a:br>
              <a:rPr lang="pl-PL" sz="1600" dirty="0" smtClean="0"/>
            </a:br>
            <a:r>
              <a:rPr lang="pl-PL" sz="1600" dirty="0" smtClean="0"/>
              <a:t>w ramach konkursu w przypadku realizacji populacyjnych programów profilaktycznych w zakresie raka szyjki macicy i raka piersi przez publiczne </a:t>
            </a:r>
            <a:br>
              <a:rPr lang="pl-PL" sz="1600" dirty="0" smtClean="0"/>
            </a:br>
            <a:r>
              <a:rPr lang="pl-PL" sz="1600" dirty="0" smtClean="0"/>
              <a:t>i niepubliczne podmioty lecznicze wynosi </a:t>
            </a:r>
            <a:r>
              <a:rPr lang="pl-PL" sz="1600" b="1" dirty="0" smtClean="0"/>
              <a:t>15% wydatków kwalifikowalnych projektu </a:t>
            </a:r>
            <a:r>
              <a:rPr lang="pl-PL" sz="1600" dirty="0" smtClean="0"/>
              <a:t>(niezależnie od tego, czy podmiot leczniczy jest Wnioskodawcą, czy partnerem w projekcie).</a:t>
            </a:r>
          </a:p>
          <a:p>
            <a:pPr marL="0" algn="just">
              <a:buNone/>
            </a:pPr>
            <a:endParaRPr lang="pl-PL" sz="1600" dirty="0" smtClean="0"/>
          </a:p>
          <a:p>
            <a:pPr marL="0" algn="just">
              <a:buNone/>
            </a:pPr>
            <a:endParaRPr lang="pl-PL" sz="1600" dirty="0" smtClean="0"/>
          </a:p>
          <a:p>
            <a:pPr marL="0" algn="just">
              <a:buNone/>
            </a:pPr>
            <a:r>
              <a:rPr lang="pl-PL" sz="2000" b="1" dirty="0" smtClean="0"/>
              <a:t>OKRES REALIZACJI PROJEKTU</a:t>
            </a:r>
            <a:endParaRPr lang="pl-PL" sz="1600" b="1" dirty="0" smtClean="0"/>
          </a:p>
          <a:p>
            <a:pPr marL="0" algn="just">
              <a:buNone/>
            </a:pPr>
            <a:r>
              <a:rPr lang="pl-PL" sz="1600" dirty="0" smtClean="0"/>
              <a:t>Realizacja projektu musi rozpocząć się w 2017 r. </a:t>
            </a:r>
            <a:br>
              <a:rPr lang="pl-PL" sz="1600" dirty="0" smtClean="0"/>
            </a:br>
            <a:r>
              <a:rPr lang="pl-PL" sz="1600" dirty="0" smtClean="0"/>
              <a:t>i zakończyć najpóźniej do 30 listopada 2019 r. (z uwagi na najpóźniejszy termin złożenia ostatniego wniosku </a:t>
            </a:r>
            <a:br>
              <a:rPr lang="pl-PL" sz="1600" dirty="0" smtClean="0"/>
            </a:br>
            <a:r>
              <a:rPr lang="pl-PL" sz="1600" dirty="0" smtClean="0"/>
              <a:t>o płatność przypadający na grudzień 2019 r.).</a:t>
            </a:r>
          </a:p>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4"/>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5867" y="1235957"/>
            <a:ext cx="2265112" cy="217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Znalezione obrazy dla zapytania kalendarz gif"/>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273295" y="3879805"/>
            <a:ext cx="1240034" cy="175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PODMIOTY UPRAWNIONE DO UBIEGANIA SIĘ O DOFINANSOWANIE PROJEKTU</a:t>
            </a:r>
          </a:p>
          <a:p>
            <a:pPr marL="0" algn="ctr">
              <a:buNone/>
            </a:pPr>
            <a:endParaRPr lang="pl-PL" sz="2000" b="1" dirty="0" smtClean="0"/>
          </a:p>
          <a:p>
            <a:pPr marL="0">
              <a:buNone/>
            </a:pPr>
            <a:r>
              <a:rPr lang="pl-PL" sz="1600" dirty="0" smtClean="0"/>
              <a:t>W ramach konkursu o dofinansowanie realizacji projektu mogą ubiegać się następujące </a:t>
            </a:r>
            <a:r>
              <a:rPr lang="pl-PL" sz="1600" b="1" dirty="0" smtClean="0"/>
              <a:t>podmioty wyszczególnione w SZOOP RPO WD, tj.: </a:t>
            </a:r>
          </a:p>
          <a:p>
            <a:r>
              <a:rPr lang="pl-PL" sz="1600" dirty="0" smtClean="0"/>
              <a:t>jednostki samorządu terytorialnego, ich związki i stowarzyszenia; </a:t>
            </a:r>
          </a:p>
          <a:p>
            <a:r>
              <a:rPr lang="pl-PL" sz="1600" dirty="0" smtClean="0"/>
              <a:t>jednostki organizacyjne </a:t>
            </a:r>
            <a:r>
              <a:rPr lang="pl-PL" sz="1600" dirty="0" err="1" smtClean="0"/>
              <a:t>jst</a:t>
            </a:r>
            <a:r>
              <a:rPr lang="pl-PL" sz="1600" dirty="0" smtClean="0"/>
              <a:t>; </a:t>
            </a:r>
          </a:p>
          <a:p>
            <a:r>
              <a:rPr lang="pl-PL" sz="1600" dirty="0" smtClean="0"/>
              <a:t>przedsiębiorcy; </a:t>
            </a:r>
          </a:p>
          <a:p>
            <a:r>
              <a:rPr lang="pl-PL" sz="1600" dirty="0" smtClean="0"/>
              <a:t>osoby prowadzące działalność gospodarczą; </a:t>
            </a:r>
          </a:p>
          <a:p>
            <a:r>
              <a:rPr lang="pl-PL" sz="1600" dirty="0" smtClean="0"/>
              <a:t>organizacje pozarządowe; </a:t>
            </a:r>
          </a:p>
          <a:p>
            <a:r>
              <a:rPr lang="pl-PL" sz="1600" dirty="0" smtClean="0"/>
              <a:t>podmioty ekonomii społecznej; </a:t>
            </a:r>
          </a:p>
          <a:p>
            <a:r>
              <a:rPr lang="pl-PL" sz="1600" dirty="0" smtClean="0"/>
              <a:t>podmioty lecznicze.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7886700" cy="5422790"/>
          </a:xfrm>
        </p:spPr>
        <p:txBody>
          <a:bodyPr/>
          <a:lstStyle/>
          <a:p>
            <a:pPr marL="0" algn="ctr">
              <a:buNone/>
            </a:pPr>
            <a:r>
              <a:rPr lang="pl-PL" sz="2000" b="1" dirty="0" smtClean="0"/>
              <a:t>UCZESTNICY PROJEKTU</a:t>
            </a:r>
            <a:endParaRPr lang="pl-PL" sz="1600" b="1" dirty="0" smtClean="0"/>
          </a:p>
          <a:p>
            <a:pPr marL="0" algn="just">
              <a:buNone/>
            </a:pPr>
            <a:r>
              <a:rPr lang="pl-PL" sz="1600" dirty="0" smtClean="0"/>
              <a:t>Zgodnie z SZOOP RPO WD </a:t>
            </a:r>
            <a:r>
              <a:rPr lang="pl-PL" sz="1600" b="1" dirty="0" err="1" smtClean="0"/>
              <a:t>grupa</a:t>
            </a:r>
            <a:r>
              <a:rPr lang="pl-PL" sz="1600" b="1" dirty="0" smtClean="0"/>
              <a:t> docelowa/ostateczni odbiorcy wsparcia</a:t>
            </a:r>
            <a:r>
              <a:rPr lang="pl-PL" sz="1600" dirty="0" smtClean="0"/>
              <a:t> w zakresie projektów typu 8.7.A to </a:t>
            </a:r>
            <a:r>
              <a:rPr lang="pl-PL" sz="1600" b="1" dirty="0" smtClean="0"/>
              <a:t>pracownicy i pracodawcy dolnośląscy</a:t>
            </a:r>
            <a:r>
              <a:rPr lang="pl-PL" sz="1600" dirty="0" smtClean="0"/>
              <a:t>.</a:t>
            </a:r>
          </a:p>
          <a:p>
            <a:pPr marL="0" algn="just">
              <a:buNone/>
            </a:pPr>
            <a:r>
              <a:rPr lang="pl-PL" sz="1600" dirty="0" smtClean="0"/>
              <a:t>W związku z powyższym uczestnikami projektu muszą być </a:t>
            </a:r>
            <a:r>
              <a:rPr lang="pl-PL" sz="1600" b="1" dirty="0" smtClean="0"/>
              <a:t>osoby pracujące</a:t>
            </a:r>
            <a:r>
              <a:rPr lang="pl-PL" sz="1600" dirty="0" smtClean="0"/>
              <a:t>, tj. osoby w wieku 15 lat i więcej, które wykonują pracę, za którą otrzymują wynagrodzenie, z której czerpią zyski lub korzyści rodzinne lub osoby posiadające zatrudnienie lub własną działalność, które jednak chwilowo nie pracowały ze względu na np. chorobę, urlop, spór pracowniczy czy kształcenie się lub szkolenie. Osoby prowadzące działalność na własny rachunek – prowadzące działalność gospodarczą, gospodarstwo rolne lub praktykę zawodową – </a:t>
            </a:r>
            <a:br>
              <a:rPr lang="pl-PL" sz="1600" dirty="0" smtClean="0"/>
            </a:br>
            <a:r>
              <a:rPr lang="pl-PL" sz="1600" dirty="0" smtClean="0"/>
              <a:t>są również uznawane za pracujących, o ile spełniony jest jeden z poniższych warunków:</a:t>
            </a:r>
          </a:p>
          <a:p>
            <a:pPr marL="0" algn="just">
              <a:buNone/>
            </a:pPr>
            <a:r>
              <a:rPr lang="pl-PL" sz="1600" dirty="0" smtClean="0"/>
              <a:t>1) osoba pracuje w swojej działalności, praktyce zawodowej lub gospodarstwie rolnym w celu uzyskania dochodu, nawet jeżeli przedsiębiorstwo nie osiąga zysków;</a:t>
            </a:r>
          </a:p>
          <a:p>
            <a:pPr marL="0" algn="just">
              <a:buNone/>
            </a:pPr>
            <a:r>
              <a:rPr lang="pl-PL" sz="1600" dirty="0" smtClean="0"/>
              <a:t>2) osoba poświęca czas na prowadzenie działalności gospodarczej, praktyki zawodowej czy gospodarstwa rolnego, nawet jeżeli nie zrealizowano żadnej sprzedaży lub usług i nic nie wyprodukowano (na przykład: rolnik wykonujący prace w celu utrzymania swojego gospodarstwa; architekt spędzający czas w oczekiwaniu na klientów w swoim biurze; rybak naprawiający łódkę czy siatki rybackie, aby móc dalej pracować; osoby uczestniczące </a:t>
            </a:r>
            <a:br>
              <a:rPr lang="pl-PL" sz="1600" dirty="0" smtClean="0"/>
            </a:br>
            <a:r>
              <a:rPr lang="pl-PL" sz="1600" dirty="0" smtClean="0"/>
              <a:t>w konwencjach lub seminariach);</a:t>
            </a:r>
          </a:p>
          <a:p>
            <a:pPr marL="0" algn="ctr">
              <a:buNone/>
            </a:pPr>
            <a:endParaRPr lang="pl-PL" sz="1600" b="1" dirty="0" smtClean="0"/>
          </a:p>
          <a:p>
            <a:pPr marL="0" algn="ctr">
              <a:buNone/>
            </a:pPr>
            <a:endParaRPr lang="pl-PL" sz="16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11482</TotalTime>
  <Words>5800</Words>
  <Application>Microsoft Office PowerPoint</Application>
  <PresentationFormat>Pokaz na ekranie (4:3)</PresentationFormat>
  <Paragraphs>843</Paragraphs>
  <Slides>47</Slides>
  <Notes>38</Notes>
  <HiddenSlides>0</HiddenSlides>
  <MMClips>0</MMClips>
  <ScaleCrop>false</ScaleCrop>
  <HeadingPairs>
    <vt:vector size="6" baseType="variant">
      <vt:variant>
        <vt:lpstr>Używane czcionki</vt:lpstr>
      </vt:variant>
      <vt:variant>
        <vt:i4>3</vt:i4>
      </vt:variant>
      <vt:variant>
        <vt:lpstr>Motyw</vt:lpstr>
      </vt:variant>
      <vt:variant>
        <vt:i4>9</vt:i4>
      </vt:variant>
      <vt:variant>
        <vt:lpstr>Tytuły slajdów</vt:lpstr>
      </vt:variant>
      <vt:variant>
        <vt:i4>47</vt:i4>
      </vt:variant>
    </vt:vector>
  </HeadingPairs>
  <TitlesOfParts>
    <vt:vector size="59" baseType="lpstr">
      <vt:lpstr>Arial</vt:lpstr>
      <vt:lpstr>Calibri</vt:lpstr>
      <vt:lpstr>Times New Roman</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SOWA EFS RPDS  https://generator-efs.dwup.pl </vt:lpstr>
      <vt:lpstr>Prezentacja programu PowerPoint</vt:lpstr>
      <vt:lpstr>ROZSTRZYGNIĘCIE KONKURSU</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Leszek Sandomierski</cp:lastModifiedBy>
  <cp:revision>443</cp:revision>
  <cp:lastPrinted>2015-05-07T12:58:34Z</cp:lastPrinted>
  <dcterms:created xsi:type="dcterms:W3CDTF">2015-03-25T10:25:25Z</dcterms:created>
  <dcterms:modified xsi:type="dcterms:W3CDTF">2017-03-07T08:52:46Z</dcterms:modified>
</cp:coreProperties>
</file>