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 id="2147483710" r:id="rId3"/>
    <p:sldMasterId id="2147483758" r:id="rId4"/>
    <p:sldMasterId id="2147483770" r:id="rId5"/>
    <p:sldMasterId id="2147483722" r:id="rId6"/>
    <p:sldMasterId id="2147483734" r:id="rId7"/>
    <p:sldMasterId id="2147483746" r:id="rId8"/>
    <p:sldMasterId id="2147483965" r:id="rId9"/>
  </p:sldMasterIdLst>
  <p:notesMasterIdLst>
    <p:notesMasterId r:id="rId80"/>
  </p:notesMasterIdLst>
  <p:handoutMasterIdLst>
    <p:handoutMasterId r:id="rId81"/>
  </p:handoutMasterIdLst>
  <p:sldIdLst>
    <p:sldId id="257" r:id="rId10"/>
    <p:sldId id="278" r:id="rId11"/>
    <p:sldId id="478" r:id="rId12"/>
    <p:sldId id="479" r:id="rId13"/>
    <p:sldId id="480" r:id="rId14"/>
    <p:sldId id="499" r:id="rId15"/>
    <p:sldId id="506" r:id="rId16"/>
    <p:sldId id="507" r:id="rId17"/>
    <p:sldId id="509" r:id="rId18"/>
    <p:sldId id="508" r:id="rId19"/>
    <p:sldId id="511" r:id="rId20"/>
    <p:sldId id="510" r:id="rId21"/>
    <p:sldId id="432" r:id="rId22"/>
    <p:sldId id="431" r:id="rId23"/>
    <p:sldId id="521" r:id="rId24"/>
    <p:sldId id="281" r:id="rId25"/>
    <p:sldId id="386" r:id="rId26"/>
    <p:sldId id="446" r:id="rId27"/>
    <p:sldId id="445" r:id="rId28"/>
    <p:sldId id="444" r:id="rId29"/>
    <p:sldId id="496" r:id="rId30"/>
    <p:sldId id="441" r:id="rId31"/>
    <p:sldId id="387" r:id="rId32"/>
    <p:sldId id="429" r:id="rId33"/>
    <p:sldId id="391" r:id="rId34"/>
    <p:sldId id="392" r:id="rId35"/>
    <p:sldId id="393" r:id="rId36"/>
    <p:sldId id="394" r:id="rId37"/>
    <p:sldId id="396" r:id="rId38"/>
    <p:sldId id="514" r:id="rId39"/>
    <p:sldId id="398" r:id="rId40"/>
    <p:sldId id="399" r:id="rId41"/>
    <p:sldId id="400" r:id="rId42"/>
    <p:sldId id="357" r:id="rId43"/>
    <p:sldId id="515" r:id="rId44"/>
    <p:sldId id="516" r:id="rId45"/>
    <p:sldId id="358" r:id="rId46"/>
    <p:sldId id="402" r:id="rId47"/>
    <p:sldId id="401" r:id="rId48"/>
    <p:sldId id="359" r:id="rId49"/>
    <p:sldId id="518" r:id="rId50"/>
    <p:sldId id="517" r:id="rId51"/>
    <p:sldId id="361" r:id="rId52"/>
    <p:sldId id="364" r:id="rId53"/>
    <p:sldId id="494" r:id="rId54"/>
    <p:sldId id="365" r:id="rId55"/>
    <p:sldId id="366" r:id="rId56"/>
    <p:sldId id="497" r:id="rId57"/>
    <p:sldId id="481" r:id="rId58"/>
    <p:sldId id="482" r:id="rId59"/>
    <p:sldId id="483" r:id="rId60"/>
    <p:sldId id="484" r:id="rId61"/>
    <p:sldId id="485" r:id="rId62"/>
    <p:sldId id="486" r:id="rId63"/>
    <p:sldId id="487" r:id="rId64"/>
    <p:sldId id="488" r:id="rId65"/>
    <p:sldId id="489" r:id="rId66"/>
    <p:sldId id="490" r:id="rId67"/>
    <p:sldId id="491" r:id="rId68"/>
    <p:sldId id="492" r:id="rId69"/>
    <p:sldId id="451" r:id="rId70"/>
    <p:sldId id="452" r:id="rId71"/>
    <p:sldId id="453" r:id="rId72"/>
    <p:sldId id="456" r:id="rId73"/>
    <p:sldId id="458" r:id="rId74"/>
    <p:sldId id="472" r:id="rId75"/>
    <p:sldId id="501" r:id="rId76"/>
    <p:sldId id="474" r:id="rId77"/>
    <p:sldId id="433" r:id="rId78"/>
    <p:sldId id="475" r:id="rId79"/>
  </p:sldIdLst>
  <p:sldSz cx="9144000" cy="6858000" type="screen4x3"/>
  <p:notesSz cx="6797675" cy="987425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0A0"/>
    <a:srgbClr val="FFB900"/>
    <a:srgbClr val="FF9900"/>
    <a:srgbClr val="FFB800"/>
    <a:srgbClr val="FBBA00"/>
    <a:srgbClr val="008000"/>
    <a:srgbClr val="0033CC"/>
    <a:srgbClr val="FF9966"/>
    <a:srgbClr val="FFBE00"/>
    <a:srgbClr val="FFB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3" autoAdjust="0"/>
    <p:restoredTop sz="86346" autoAdjust="0"/>
  </p:normalViewPr>
  <p:slideViewPr>
    <p:cSldViewPr snapToGrid="0">
      <p:cViewPr varScale="1">
        <p:scale>
          <a:sx n="109" d="100"/>
          <a:sy n="109" d="100"/>
        </p:scale>
        <p:origin x="78" y="156"/>
      </p:cViewPr>
      <p:guideLst>
        <p:guide orient="horz" pos="2160"/>
        <p:guide pos="2880"/>
      </p:guideLst>
    </p:cSldViewPr>
  </p:slideViewPr>
  <p:outlineViewPr>
    <p:cViewPr>
      <p:scale>
        <a:sx n="33" d="100"/>
        <a:sy n="33" d="100"/>
      </p:scale>
      <p:origin x="0" y="119046"/>
    </p:cViewPr>
  </p:outlineViewPr>
  <p:notesTextViewPr>
    <p:cViewPr>
      <p:scale>
        <a:sx n="1" d="1"/>
        <a:sy n="1" d="1"/>
      </p:scale>
      <p:origin x="0" y="0"/>
    </p:cViewPr>
  </p:notesTextViewPr>
  <p:notesViewPr>
    <p:cSldViewPr snapToGrid="0">
      <p:cViewPr varScale="1">
        <p:scale>
          <a:sx n="52" d="100"/>
          <a:sy n="52" d="100"/>
        </p:scale>
        <p:origin x="-2934" y="-8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presProps" Target="presProps.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93F71DB5-E1F9-4FB8-A2CC-9672718C73FA}" type="datetimeFigureOut">
              <a:rPr lang="pl-PL" smtClean="0"/>
              <a:pPr/>
              <a:t>2016-03-07</a:t>
            </a:fld>
            <a:endParaRPr lang="pl-PL"/>
          </a:p>
        </p:txBody>
      </p:sp>
      <p:sp>
        <p:nvSpPr>
          <p:cNvPr id="4" name="Symbol zastępczy stopki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43550EE3-86C3-4A86-857A-7E80D18E1865}" type="slidenum">
              <a:rPr lang="pl-PL" smtClean="0"/>
              <a:pPr/>
              <a:t>‹#›</a:t>
            </a:fld>
            <a:endParaRPr lang="pl-PL"/>
          </a:p>
        </p:txBody>
      </p:sp>
    </p:spTree>
    <p:extLst>
      <p:ext uri="{BB962C8B-B14F-4D97-AF65-F5344CB8AC3E}">
        <p14:creationId xmlns:p14="http://schemas.microsoft.com/office/powerpoint/2010/main" val="802764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3BD708B6-522C-4A2E-8A4A-29650C96FAAA}" type="datetimeFigureOut">
              <a:rPr lang="pl-PL" smtClean="0"/>
              <a:pPr/>
              <a:t>2016-03-07</a:t>
            </a:fld>
            <a:endParaRPr lang="pl-PL"/>
          </a:p>
        </p:txBody>
      </p:sp>
      <p:sp>
        <p:nvSpPr>
          <p:cNvPr id="4" name="Symbol zastępczy obrazu slajdu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1C15D669-23D8-4A7B-BC26-4E562F24D5B3}" type="slidenum">
              <a:rPr lang="pl-PL" smtClean="0"/>
              <a:pPr/>
              <a:t>‹#›</a:t>
            </a:fld>
            <a:endParaRPr lang="pl-PL"/>
          </a:p>
        </p:txBody>
      </p:sp>
    </p:spTree>
    <p:extLst>
      <p:ext uri="{BB962C8B-B14F-4D97-AF65-F5344CB8AC3E}">
        <p14:creationId xmlns:p14="http://schemas.microsoft.com/office/powerpoint/2010/main" val="5171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65</a:t>
            </a:fld>
            <a:endParaRPr lang="pl-PL"/>
          </a:p>
        </p:txBody>
      </p:sp>
    </p:spTree>
    <p:extLst>
      <p:ext uri="{BB962C8B-B14F-4D97-AF65-F5344CB8AC3E}">
        <p14:creationId xmlns:p14="http://schemas.microsoft.com/office/powerpoint/2010/main" val="3197407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a:t>
            </a:fld>
            <a:endParaRPr lang="pl-PL"/>
          </a:p>
        </p:txBody>
      </p:sp>
    </p:spTree>
    <p:extLst>
      <p:ext uri="{BB962C8B-B14F-4D97-AF65-F5344CB8AC3E}">
        <p14:creationId xmlns:p14="http://schemas.microsoft.com/office/powerpoint/2010/main" val="3701221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6</a:t>
            </a:fld>
            <a:endParaRPr lang="pl-PL"/>
          </a:p>
        </p:txBody>
      </p:sp>
    </p:spTree>
    <p:extLst>
      <p:ext uri="{BB962C8B-B14F-4D97-AF65-F5344CB8AC3E}">
        <p14:creationId xmlns:p14="http://schemas.microsoft.com/office/powerpoint/2010/main" val="52077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16</a:t>
            </a:fld>
            <a:endParaRPr lang="pl-PL"/>
          </a:p>
        </p:txBody>
      </p:sp>
    </p:spTree>
    <p:extLst>
      <p:ext uri="{BB962C8B-B14F-4D97-AF65-F5344CB8AC3E}">
        <p14:creationId xmlns:p14="http://schemas.microsoft.com/office/powerpoint/2010/main" val="58267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25</a:t>
            </a:fld>
            <a:endParaRPr lang="pl-PL"/>
          </a:p>
        </p:txBody>
      </p:sp>
    </p:spTree>
    <p:extLst>
      <p:ext uri="{BB962C8B-B14F-4D97-AF65-F5344CB8AC3E}">
        <p14:creationId xmlns:p14="http://schemas.microsoft.com/office/powerpoint/2010/main" val="3759598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29</a:t>
            </a:fld>
            <a:endParaRPr lang="pl-PL"/>
          </a:p>
        </p:txBody>
      </p:sp>
    </p:spTree>
    <p:extLst>
      <p:ext uri="{BB962C8B-B14F-4D97-AF65-F5344CB8AC3E}">
        <p14:creationId xmlns:p14="http://schemas.microsoft.com/office/powerpoint/2010/main" val="2066145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31</a:t>
            </a:fld>
            <a:endParaRPr lang="pl-PL"/>
          </a:p>
        </p:txBody>
      </p:sp>
    </p:spTree>
    <p:extLst>
      <p:ext uri="{BB962C8B-B14F-4D97-AF65-F5344CB8AC3E}">
        <p14:creationId xmlns:p14="http://schemas.microsoft.com/office/powerpoint/2010/main" val="1800470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32</a:t>
            </a:fld>
            <a:endParaRPr lang="pl-PL"/>
          </a:p>
        </p:txBody>
      </p:sp>
    </p:spTree>
    <p:extLst>
      <p:ext uri="{BB962C8B-B14F-4D97-AF65-F5344CB8AC3E}">
        <p14:creationId xmlns:p14="http://schemas.microsoft.com/office/powerpoint/2010/main" val="2844152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44</a:t>
            </a:fld>
            <a:endParaRPr lang="pl-PL"/>
          </a:p>
        </p:txBody>
      </p:sp>
    </p:spTree>
    <p:extLst>
      <p:ext uri="{BB962C8B-B14F-4D97-AF65-F5344CB8AC3E}">
        <p14:creationId xmlns:p14="http://schemas.microsoft.com/office/powerpoint/2010/main" val="709898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13"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14"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71B74007-10BC-4570-AA93-B89E2D8BD87E}" type="slidenum">
              <a:rPr lang="pl-PL"/>
              <a:pPr>
                <a:defRPr/>
              </a:pPr>
              <a:t>‹#›</a:t>
            </a:fld>
            <a:endParaRPr lang="pl-PL"/>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lvl1pPr>
              <a:defRPr/>
            </a:lvl1pPr>
          </a:lstStyle>
          <a:p>
            <a:pPr>
              <a:defRPr/>
            </a:pPr>
            <a:fld id="{623461E0-6814-4DE6-BB6B-FC3A09012AB1}" type="slidenum">
              <a:rPr lang="pl-PL">
                <a:solidFill>
                  <a:prstClr val="black">
                    <a:tint val="75000"/>
                  </a:prstClr>
                </a:solidFill>
              </a:rPr>
              <a:pPr>
                <a:defRPr/>
              </a:pPr>
              <a:t>‹#›</a:t>
            </a:fld>
            <a:endParaRPr lang="pl-PL">
              <a:solidFill>
                <a:prstClr val="black">
                  <a:tint val="75000"/>
                </a:prstClr>
              </a:solidFill>
            </a:endParaRPr>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4216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615D3053-DE75-4BEF-B825-1FD8A44432C6}"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2891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58485C62-56A6-42B5-BDFE-F9BE6B96A5E1}"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1775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extLst>
      <p:ext uri="{BB962C8B-B14F-4D97-AF65-F5344CB8AC3E}">
        <p14:creationId xmlns:p14="http://schemas.microsoft.com/office/powerpoint/2010/main" val="255201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E2CB10A-05C1-42B5-946F-F83045E2D45D}" type="slidenum">
              <a:rPr lang="pl-PL"/>
              <a:pPr>
                <a:defRPr/>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1125"/>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6"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1125"/>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1241D940-65B5-4AE2-AB0B-1F88FBC6AA6A}" type="slidenum">
              <a:rPr lang="pl-PL"/>
              <a:pPr>
                <a:defRPr/>
              </a:pPr>
              <a:t>‹#›</a:t>
            </a:fld>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1538237-5158-4B7C-930E-FBC22445600C}" type="slidenum">
              <a:rPr lang="pl-PL"/>
              <a:pPr>
                <a:defRPr/>
              </a:pPr>
              <a:t>‹#›</a:t>
            </a:fld>
            <a:endParaRPr 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074B9133-8071-4CBC-823A-F3D446F4FD9D}" type="slidenum">
              <a:rPr lang="pl-PL"/>
              <a:pPr>
                <a:defRPr/>
              </a:pPr>
              <a:t>‹#›</a:t>
            </a:fld>
            <a:endParaRPr 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44C0A568-537E-4A22-BED5-9F9D14A20665}" type="slidenum">
              <a:rPr lang="pl-PL"/>
              <a:pPr>
                <a:defRPr/>
              </a:pPr>
              <a:t>‹#›</a:t>
            </a:fld>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3F38B4EB-B886-488A-ABC8-E69879316564}"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A19C5765-E626-43B3-AE77-138B601E1E6F}" type="slidenum">
              <a:rPr lang="pl-PL"/>
              <a:pPr>
                <a:defRPr/>
              </a:pPr>
              <a:t>‹#›</a:t>
            </a:fld>
            <a:endParaRPr lang="pl-P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A33F09EE-7716-4C47-9D79-3D08789E2EC8}" type="slidenum">
              <a:rPr lang="pl-PL"/>
              <a:pPr>
                <a:defRPr/>
              </a:pPr>
              <a:t>‹#›</a:t>
            </a:fld>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8EAC407E-E079-4AC2-9751-F59A5AF8D3FE}" type="slidenum">
              <a:rPr lang="pl-PL"/>
              <a:pPr>
                <a:defRPr/>
              </a:pPr>
              <a:t>‹#›</a:t>
            </a:fld>
            <a:endParaRPr lang="pl-P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70BDC2BC-767A-43C6-A595-C9AF32D85C7D}" type="slidenum">
              <a:rPr lang="pl-PL"/>
              <a:pPr>
                <a:defRPr/>
              </a:pPr>
              <a:t>‹#›</a:t>
            </a:fld>
            <a:endParaRPr lang="pl-P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39688" y="-114300"/>
            <a:ext cx="4659312" cy="1158875"/>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39688" y="-114300"/>
            <a:ext cx="4659312" cy="1158875"/>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E7BED8C-F095-4274-B6BA-B7B0A7C1EE1C}" type="slidenum">
              <a:rPr lang="pl-PL"/>
              <a:pPr>
                <a:defRPr/>
              </a:pPr>
              <a:t>‹#›</a:t>
            </a:fld>
            <a:endParaRPr lang="pl-P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83128B6-7CD0-461E-8145-5442C51BC9A9}" type="slidenum">
              <a:rPr lang="pl-PL"/>
              <a:pPr>
                <a:defRPr/>
              </a:pPr>
              <a:t>‹#›</a:t>
            </a:fld>
            <a:endParaRPr lang="pl-P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384EB015-F115-47D3-9F03-3C31A981B70B}" type="slidenum">
              <a:rPr lang="pl-PL"/>
              <a:pPr>
                <a:defRPr/>
              </a:pPr>
              <a:t>‹#›</a:t>
            </a:fld>
            <a:endParaRPr lang="pl-P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B05E7011-9940-4EEA-9D0C-8AE1E06E4DE5}"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2A91962-776D-4ACF-A610-14A79AC1CD77}" type="slidenum">
              <a:rPr lang="pl-PL"/>
              <a:pPr>
                <a:defRPr/>
              </a:pPr>
              <a:t>‹#›</a:t>
            </a:fld>
            <a:endParaRPr lang="pl-P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8FF113B-A332-4691-AC3C-50C64DFCCE09}" type="slidenum">
              <a:rPr lang="pl-PL"/>
              <a:pPr>
                <a:defRPr/>
              </a:pPr>
              <a:t>‹#›</a:t>
            </a:fld>
            <a:endParaRPr lang="pl-P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240E9AFE-20A1-43EE-B94E-3ABBD5C07813}" type="slidenum">
              <a:rPr lang="pl-PL"/>
              <a:pPr>
                <a:defRPr/>
              </a:pPr>
              <a:t>‹#›</a:t>
            </a:fld>
            <a:endParaRPr lang="pl-P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E6E54233-9982-4436-A8F5-B33DFB6B84C3}" type="slidenum">
              <a:rPr lang="pl-PL"/>
              <a:pPr>
                <a:defRPr/>
              </a:pPr>
              <a:t>‹#›</a:t>
            </a:fld>
            <a:endParaRPr lang="pl-P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828167EC-C765-41C8-A9C6-5635F9AD7878}" type="slidenum">
              <a:rPr lang="pl-PL"/>
              <a:pPr>
                <a:defRPr/>
              </a:pPr>
              <a:t>‹#›</a:t>
            </a:fld>
            <a:endParaRPr lang="pl-P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D1AABD90-DE26-46C3-ACBA-EC028CB11EFC}" type="slidenum">
              <a:rPr lang="pl-PL"/>
              <a:pPr>
                <a:defRPr/>
              </a:pPr>
              <a:t>‹#›</a:t>
            </a:fld>
            <a:endParaRPr lang="pl-P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8CC7FDA-43C7-418D-B53B-C8BAFCB7DD5C}" type="slidenum">
              <a:rPr lang="pl-PL"/>
              <a:pPr>
                <a:defRPr/>
              </a:pPr>
              <a:t>‹#›</a:t>
            </a:fld>
            <a:endParaRPr lang="pl-PL"/>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033A653-65C5-4F62-9132-8CCC4C49FA16}" type="slidenum">
              <a:rPr lang="pl-PL"/>
              <a:pPr>
                <a:defRPr/>
              </a:pPr>
              <a:t>‹#›</a:t>
            </a:fld>
            <a:endParaRPr lang="pl-PL"/>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83757358-3123-49AF-B0A5-CF1357F5F509}"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B8DDC40-EB1E-4C59-A628-F04976F05916}" type="slidenum">
              <a:rPr lang="pl-PL"/>
              <a:pPr>
                <a:defRPr/>
              </a:pPr>
              <a:t>‹#›</a:t>
            </a:fld>
            <a:endParaRPr lang="pl-P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5294EEDB-ABCF-447F-ADDA-B89E3012FA54}" type="slidenum">
              <a:rPr lang="pl-PL"/>
              <a:pPr>
                <a:defRPr/>
              </a:pPr>
              <a:t>‹#›</a:t>
            </a:fld>
            <a:endParaRPr lang="pl-PL"/>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4ED31446-2E59-4E7D-B393-B4CA44AA962C}" type="slidenum">
              <a:rPr lang="pl-PL"/>
              <a:pPr>
                <a:defRPr/>
              </a:pPr>
              <a:t>‹#›</a:t>
            </a:fld>
            <a:endParaRPr lang="pl-PL"/>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2EBE0346-CCD7-4F55-A6FF-345460679638}" type="slidenum">
              <a:rPr lang="pl-PL"/>
              <a:pPr>
                <a:defRPr/>
              </a:pPr>
              <a:t>‹#›</a:t>
            </a:fld>
            <a:endParaRPr lang="pl-PL"/>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38F5138F-8CB9-4E55-9E74-7BEEC4575156}" type="slidenum">
              <a:rPr lang="pl-PL"/>
              <a:pPr>
                <a:defRPr/>
              </a:pPr>
              <a:t>‹#›</a:t>
            </a:fld>
            <a:endParaRPr lang="pl-PL"/>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4CAF419-C5A2-4015-898D-9B7E8CAC2E57}" type="slidenum">
              <a:rPr lang="pl-PL"/>
              <a:pPr>
                <a:defRPr/>
              </a:pPr>
              <a:t>‹#›</a:t>
            </a:fld>
            <a:endParaRPr lang="pl-PL"/>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90037087-E8FA-468F-98A7-E6E852F04A79}" type="slidenum">
              <a:rPr lang="pl-PL"/>
              <a:pPr>
                <a:defRPr/>
              </a:pPr>
              <a:t>‹#›</a:t>
            </a:fld>
            <a:endParaRPr lang="pl-PL"/>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155EF3A-C6F6-43FB-BB43-0B325F11B5F6}" type="slidenum">
              <a:rPr lang="pl-PL"/>
              <a:pPr>
                <a:defRPr/>
              </a:pPr>
              <a:t>‹#›</a:t>
            </a:fld>
            <a:endParaRPr lang="pl-PL"/>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9911829-D916-4251-8119-AA6463213B2E}"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8CB284BA-E256-46CF-8F39-210A2938A537}" type="slidenum">
              <a:rPr lang="pl-PL"/>
              <a:pPr>
                <a:defRPr/>
              </a:pPr>
              <a:t>‹#›</a:t>
            </a:fld>
            <a:endParaRPr lang="pl-P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0AFA370A-3F8D-4430-ADA7-E2C8D3E8E6B7}" type="slidenum">
              <a:rPr lang="pl-PL"/>
              <a:pPr>
                <a:defRPr/>
              </a:pPr>
              <a:t>‹#›</a:t>
            </a:fld>
            <a:endParaRPr lang="pl-PL"/>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DCCA9654-46EF-46E0-886A-30D320B64EDA}" type="slidenum">
              <a:rPr lang="pl-PL"/>
              <a:pPr>
                <a:defRPr/>
              </a:pPr>
              <a:t>‹#›</a:t>
            </a:fld>
            <a:endParaRPr lang="pl-PL"/>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D7A8C346-B7F5-4F95-B6A8-20C74B3F49A1}" type="slidenum">
              <a:rPr lang="pl-PL"/>
              <a:pPr>
                <a:defRPr/>
              </a:pPr>
              <a:t>‹#›</a:t>
            </a:fld>
            <a:endParaRPr lang="pl-PL"/>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E28B2D6A-F29F-496D-AEB5-02515193B012}" type="slidenum">
              <a:rPr lang="pl-PL"/>
              <a:pPr>
                <a:defRPr/>
              </a:pPr>
              <a:t>‹#›</a:t>
            </a:fld>
            <a:endParaRPr lang="pl-PL"/>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527CDDE7-3D29-453F-91C9-D10EF2658DCA}" type="slidenum">
              <a:rPr lang="pl-PL"/>
              <a:pPr>
                <a:defRPr/>
              </a:pPr>
              <a:t>‹#›</a:t>
            </a:fld>
            <a:endParaRPr lang="pl-PL"/>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AD3A65CB-8FD5-4124-854D-C020F11ED14F}" type="slidenum">
              <a:rPr lang="pl-PL"/>
              <a:pPr>
                <a:defRPr/>
              </a:pPr>
              <a:t>‹#›</a:t>
            </a:fld>
            <a:endParaRPr lang="pl-PL"/>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600D58F-B6AD-46C0-88EC-D789B9E6A538}" type="slidenum">
              <a:rPr lang="pl-PL"/>
              <a:pPr>
                <a:defRPr/>
              </a:pPr>
              <a:t>‹#›</a:t>
            </a:fld>
            <a:endParaRPr lang="pl-PL"/>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21E60A8B-0313-4CF7-AE4E-2221F9AA928E}" type="slidenum">
              <a:rPr lang="pl-PL"/>
              <a:pPr>
                <a:defRPr/>
              </a:pPr>
              <a:t>‹#›</a:t>
            </a:fld>
            <a:endParaRPr lang="pl-P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D1F0659-E524-4230-AFE4-B954867A52F8}" type="slidenum">
              <a:rPr lang="pl-PL"/>
              <a:pPr>
                <a:defRPr/>
              </a:pPr>
              <a:t>‹#›</a:t>
            </a:fld>
            <a:endParaRPr lang="pl-PL"/>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8E362F1C-8F60-4402-9548-A21721D57D57}" type="slidenum">
              <a:rPr lang="pl-PL"/>
              <a:pPr>
                <a:defRPr/>
              </a:pPr>
              <a:t>‹#›</a:t>
            </a:fld>
            <a:endParaRPr lang="pl-PL"/>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68FE7929-50DD-462D-97EB-6559B25F8B76}" type="slidenum">
              <a:rPr lang="pl-PL"/>
              <a:pPr>
                <a:defRPr/>
              </a:pPr>
              <a:t>‹#›</a:t>
            </a:fld>
            <a:endParaRPr lang="pl-PL"/>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23D46C40-8F77-4FC9-8B1F-BB521824F0DD}" type="slidenum">
              <a:rPr lang="pl-PL"/>
              <a:pPr>
                <a:defRPr/>
              </a:pPr>
              <a:t>‹#›</a:t>
            </a:fld>
            <a:endParaRPr lang="pl-PL"/>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014E2202-13AB-4787-8FD1-3B0252620A0B}" type="slidenum">
              <a:rPr lang="pl-PL"/>
              <a:pPr>
                <a:defRPr/>
              </a:pPr>
              <a:t>‹#›</a:t>
            </a:fld>
            <a:endParaRPr lang="pl-PL"/>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5E8584D8-4175-4D06-A0AF-731ED0A32C18}" type="slidenum">
              <a:rPr lang="pl-PL"/>
              <a:pPr>
                <a:defRPr/>
              </a:pPr>
              <a:t>‹#›</a:t>
            </a:fld>
            <a:endParaRPr lang="pl-PL"/>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472547D2-DC00-40F9-8A86-3D0C7D6618AA}" type="slidenum">
              <a:rPr lang="pl-PL"/>
              <a:pPr>
                <a:defRPr/>
              </a:pPr>
              <a:t>‹#›</a:t>
            </a:fld>
            <a:endParaRPr lang="pl-PL"/>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ABD0EBA-8CB2-4374-9676-F3C851943DD7}" type="slidenum">
              <a:rPr lang="pl-PL"/>
              <a:pPr>
                <a:defRPr/>
              </a:pPr>
              <a:t>‹#›</a:t>
            </a:fld>
            <a:endParaRPr lang="pl-PL"/>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BCBC89E-2689-461C-8D8C-887FFB67AFF8}" type="slidenum">
              <a:rPr lang="pl-PL"/>
              <a:pPr>
                <a:defRPr/>
              </a:pPr>
              <a:t>‹#›</a:t>
            </a:fld>
            <a:endParaRPr lang="pl-PL"/>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917FCE6B-E548-4458-BF4F-E80EC4B10533}" type="slidenum">
              <a:rPr lang="pl-PL"/>
              <a:pPr>
                <a:defRPr/>
              </a:pPr>
              <a:t>‹#›</a:t>
            </a:fld>
            <a:endParaRPr lang="pl-P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731EE465-F5EC-48C4-A591-B285ABB30E54}" type="slidenum">
              <a:rPr lang="pl-PL"/>
              <a:pPr>
                <a:defRPr/>
              </a:pPr>
              <a:t>‹#›</a:t>
            </a:fld>
            <a:endParaRPr lang="pl-PL"/>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B52235-1339-48E5-A73B-3694FDF843BF}" type="slidenum">
              <a:rPr lang="pl-PL"/>
              <a:pPr>
                <a:defRPr/>
              </a:pPr>
              <a:t>‹#›</a:t>
            </a:fld>
            <a:endParaRPr lang="pl-PL"/>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A5E3DA2-F2E1-43B5-845A-70578D9EE94B}" type="slidenum">
              <a:rPr lang="pl-PL"/>
              <a:pPr>
                <a:defRPr/>
              </a:pPr>
              <a:t>‹#›</a:t>
            </a:fld>
            <a:endParaRPr lang="pl-PL"/>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34A3CE9-C004-405F-8631-B620FE817014}" type="slidenum">
              <a:rPr lang="pl-PL"/>
              <a:pPr>
                <a:defRPr/>
              </a:pPr>
              <a:t>‹#›</a:t>
            </a:fld>
            <a:endParaRPr lang="pl-PL"/>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48659CA-EAEA-4456-89F7-C693B3BF9BFB}" type="slidenum">
              <a:rPr lang="pl-PL"/>
              <a:pPr>
                <a:defRPr/>
              </a:pPr>
              <a:t>‹#›</a:t>
            </a:fld>
            <a:endParaRPr lang="pl-PL"/>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19156079-F711-4BFC-897D-18FEF677686D}" type="slidenum">
              <a:rPr lang="pl-PL"/>
              <a:pPr>
                <a:defRPr/>
              </a:pPr>
              <a:t>‹#›</a:t>
            </a:fld>
            <a:endParaRPr lang="pl-PL"/>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623461E0-6814-4DE6-BB6B-FC3A09012AB1}" type="slidenum">
              <a:rPr lang="pl-PL"/>
              <a:pPr>
                <a:defRPr/>
              </a:pPr>
              <a:t>‹#›</a:t>
            </a:fld>
            <a:endParaRPr lang="pl-PL"/>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615D3053-DE75-4BEF-B825-1FD8A44432C6}" type="slidenum">
              <a:rPr lang="pl-PL"/>
              <a:pPr>
                <a:defRPr/>
              </a:pPr>
              <a:t>‹#›</a:t>
            </a:fld>
            <a:endParaRPr lang="pl-PL"/>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58485C62-56A6-42B5-BDFE-F9BE6B96A5E1}"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676434D4-CC02-4A9C-B3B0-5FBF485A08F2}" type="slidenum">
              <a:rPr lang="pl-PL"/>
              <a:pPr>
                <a:defRPr/>
              </a:pPr>
              <a:t>‹#›</a:t>
            </a:fld>
            <a:endParaRPr lang="pl-P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2D2017FA-5E19-42B8-AC0D-42B66D9938FB}" type="slidenum">
              <a:rPr lang="pl-PL"/>
              <a:pPr>
                <a:defRPr/>
              </a:pPr>
              <a:t>‹#›</a:t>
            </a:fld>
            <a:endParaRPr lang="pl-PL"/>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3F0160E-8FC5-49EF-907D-723E51873C91}" type="slidenum">
              <a:rPr lang="pl-PL"/>
              <a:pPr>
                <a:defRPr/>
              </a:pPr>
              <a:t>‹#›</a:t>
            </a:fld>
            <a:endParaRPr lang="pl-PL"/>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2962E14-2061-48C3-9EFE-CA46EF40F4FA}" type="slidenum">
              <a:rPr lang="pl-PL"/>
              <a:pPr>
                <a:defRPr/>
              </a:pPr>
              <a:t>‹#›</a:t>
            </a:fld>
            <a:endParaRPr lang="pl-PL"/>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C20894F-7641-4CDE-A8BF-482670B87519}" type="slidenum">
              <a:rPr lang="pl-PL"/>
              <a:pPr>
                <a:defRPr/>
              </a:pPr>
              <a:t>‹#›</a:t>
            </a:fld>
            <a:endParaRPr lang="pl-PL"/>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B38DA49B-B7EA-4918-ADE8-806A86C5FF21}" type="slidenum">
              <a:rPr lang="pl-PL"/>
              <a:pPr>
                <a:defRPr/>
              </a:pPr>
              <a:t>‹#›</a:t>
            </a:fld>
            <a:endParaRPr lang="pl-PL"/>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99AA2687-4FC4-42CC-9A08-F6B71A67F34C}" type="slidenum">
              <a:rPr lang="pl-PL"/>
              <a:pPr>
                <a:defRPr/>
              </a:pPr>
              <a:t>‹#›</a:t>
            </a:fld>
            <a:endParaRPr lang="pl-PL"/>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82810EAE-AB87-4CF1-B780-262216FB26E7}"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20DBF9E6-52F1-4FD5-9649-15F13D164B05}" type="slidenum">
              <a:rPr lang="pl-PL"/>
              <a:pPr>
                <a:defRPr/>
              </a:pPr>
              <a:t>‹#›</a:t>
            </a:fld>
            <a:endParaRPr lang="pl-PL"/>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690E975-0B2F-4F79-A2FC-F284CFD40649}" type="slidenum">
              <a:rPr lang="pl-PL"/>
              <a:pPr>
                <a:defRPr/>
              </a:pPr>
              <a:t>‹#›</a:t>
            </a:fld>
            <a:endParaRPr lang="pl-PL"/>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6F1DB91-1122-4D39-B83F-47B470E4A0CC}" type="slidenum">
              <a:rPr lang="pl-PL"/>
              <a:pPr>
                <a:defRPr/>
              </a:pPr>
              <a:t>‹#›</a:t>
            </a:fld>
            <a:endParaRPr lang="pl-PL"/>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pl-PL" dirty="0">
              <a:solidFill>
                <a:prstClr val="white"/>
              </a:solidFill>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0588" y="288146"/>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ytuł 5"/>
          <p:cNvSpPr>
            <a:spLocks noGrp="1"/>
          </p:cNvSpPr>
          <p:nvPr>
            <p:ph type="title"/>
          </p:nvPr>
        </p:nvSpPr>
        <p:spPr>
          <a:xfrm>
            <a:off x="628650" y="4223742"/>
            <a:ext cx="7886700" cy="933450"/>
          </a:xfrm>
        </p:spPr>
        <p:txBody>
          <a:bodyPr/>
          <a:lstStyle>
            <a:lvl1pPr algn="r">
              <a:defRPr/>
            </a:lvl1pPr>
          </a:lstStyle>
          <a:p>
            <a:r>
              <a:rPr lang="pl-PL" dirty="0" smtClean="0"/>
              <a:t>Kliknij, aby edytować styl</a:t>
            </a:r>
            <a:endParaRPr lang="pl-PL" dirty="0"/>
          </a:p>
        </p:txBody>
      </p:sp>
    </p:spTree>
    <p:extLst>
      <p:ext uri="{BB962C8B-B14F-4D97-AF65-F5344CB8AC3E}">
        <p14:creationId xmlns:p14="http://schemas.microsoft.com/office/powerpoint/2010/main" val="374928870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pl-PL" dirty="0">
              <a:solidFill>
                <a:prstClr val="white"/>
              </a:solidFill>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0588" y="288146"/>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ytuł 6"/>
          <p:cNvSpPr>
            <a:spLocks noGrp="1"/>
          </p:cNvSpPr>
          <p:nvPr>
            <p:ph type="title"/>
          </p:nvPr>
        </p:nvSpPr>
        <p:spPr>
          <a:xfrm>
            <a:off x="628650" y="4295750"/>
            <a:ext cx="7886700" cy="933450"/>
          </a:xfrm>
        </p:spPr>
        <p:txBody>
          <a:bodyPr/>
          <a:lstStyle>
            <a:lvl1pPr algn="r">
              <a:defRPr/>
            </a:lvl1pPr>
          </a:lstStyle>
          <a:p>
            <a:r>
              <a:rPr lang="pl-PL" dirty="0" smtClean="0"/>
              <a:t>Kliknij, aby edytować styl</a:t>
            </a:r>
            <a:endParaRPr lang="pl-PL" dirty="0"/>
          </a:p>
        </p:txBody>
      </p:sp>
    </p:spTree>
    <p:extLst>
      <p:ext uri="{BB962C8B-B14F-4D97-AF65-F5344CB8AC3E}">
        <p14:creationId xmlns:p14="http://schemas.microsoft.com/office/powerpoint/2010/main" val="1337258993"/>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731EE465-F5EC-48C4-A591-B285ABB30E54}"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764130"/>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B52235-1339-48E5-A73B-3694FDF843BF}"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522394"/>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A5E3DA2-F2E1-43B5-845A-70578D9EE94B}"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884590"/>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34A3CE9-C004-405F-8631-B620FE817014}"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435244"/>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48659CA-EAEA-4456-89F7-C693B3BF9BFB}" type="slidenum">
              <a:rPr lang="pl-PL">
                <a:solidFill>
                  <a:prstClr val="black">
                    <a:tint val="75000"/>
                  </a:prstClr>
                </a:solidFill>
              </a:rPr>
              <a:pPr>
                <a:defRPr/>
              </a:pPr>
              <a:t>‹#›</a:t>
            </a:fld>
            <a:endParaRPr lang="pl-PL">
              <a:solidFill>
                <a:prstClr val="black">
                  <a:tint val="75000"/>
                </a:prstClr>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82644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19156079-F711-4BFC-897D-18FEF677686D}" type="slidenum">
              <a:rPr lang="pl-PL">
                <a:solidFill>
                  <a:prstClr val="black">
                    <a:tint val="75000"/>
                  </a:prstClr>
                </a:solidFill>
              </a:rPr>
              <a:pPr>
                <a:defRPr/>
              </a:pPr>
              <a:t>‹#›</a:t>
            </a:fld>
            <a:endParaRPr lang="pl-PL">
              <a:solidFill>
                <a:prstClr val="black">
                  <a:tint val="75000"/>
                </a:prstClr>
              </a:solidFill>
            </a:endParaRP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7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6.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7.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30.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33.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3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B7071C2-305B-4462-9203-39719E4D27A9}"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964" r:id="rId12"/>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205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0E3D227-65F5-41D6-9FF0-CB91992D9D0E}"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3075"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983C021-3010-4D38-B0AE-05F7B41075F7}"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4099"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B28F23A-CBF3-4888-95E0-3BE0338B7A44}"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5123"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4186C02-8285-4183-8CE5-567C165FE023}"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614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D58C33E-ADAB-48A0-8B9B-17F117630432}"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717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765B23-C968-43EA-AA3A-412F9C20CECC}"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8195"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BF9AE73-FA79-43E8-8745-CD970851BBAC}"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717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765B23-C968-43EA-AA3A-412F9C20CEC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01968537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pitchFamily="34" charset="0"/>
        </a:defRPr>
      </a:lvl2pPr>
      <a:lvl3pPr algn="l" rtl="0" eaLnBrk="1" fontAlgn="base" hangingPunct="1">
        <a:lnSpc>
          <a:spcPct val="90000"/>
        </a:lnSpc>
        <a:spcBef>
          <a:spcPct val="0"/>
        </a:spcBef>
        <a:spcAft>
          <a:spcPct val="0"/>
        </a:spcAft>
        <a:defRPr sz="4400">
          <a:solidFill>
            <a:schemeClr val="tx1"/>
          </a:solidFill>
          <a:latin typeface="Calibri" pitchFamily="34" charset="0"/>
        </a:defRPr>
      </a:lvl3pPr>
      <a:lvl4pPr algn="l" rtl="0" eaLnBrk="1" fontAlgn="base" hangingPunct="1">
        <a:lnSpc>
          <a:spcPct val="90000"/>
        </a:lnSpc>
        <a:spcBef>
          <a:spcPct val="0"/>
        </a:spcBef>
        <a:spcAft>
          <a:spcPct val="0"/>
        </a:spcAft>
        <a:defRPr sz="4400">
          <a:solidFill>
            <a:schemeClr val="tx1"/>
          </a:solidFill>
          <a:latin typeface="Calibri" pitchFamily="34" charset="0"/>
        </a:defRPr>
      </a:lvl4pPr>
      <a:lvl5pPr algn="l" rtl="0" eaLnBrk="1" fontAlgn="base" hangingPunct="1">
        <a:lnSpc>
          <a:spcPct val="90000"/>
        </a:lnSpc>
        <a:spcBef>
          <a:spcPct val="0"/>
        </a:spcBef>
        <a:spcAft>
          <a:spcPct val="0"/>
        </a:spcAft>
        <a:defRPr sz="4400">
          <a:solidFill>
            <a:schemeClr val="tx1"/>
          </a:solidFill>
          <a:latin typeface="Calibri" pitchFamily="34" charset="0"/>
        </a:defRPr>
      </a:lvl5pPr>
      <a:lvl6pPr marL="457200" algn="l" rtl="0" eaLnBrk="1" fontAlgn="base" hangingPunct="1">
        <a:lnSpc>
          <a:spcPct val="90000"/>
        </a:lnSpc>
        <a:spcBef>
          <a:spcPct val="0"/>
        </a:spcBef>
        <a:spcAft>
          <a:spcPct val="0"/>
        </a:spcAft>
        <a:defRPr sz="4400">
          <a:solidFill>
            <a:schemeClr val="tx1"/>
          </a:solidFill>
          <a:latin typeface="Calibri" pitchFamily="34" charset="0"/>
        </a:defRPr>
      </a:lvl6pPr>
      <a:lvl7pPr marL="914400" algn="l" rtl="0" eaLnBrk="1" fontAlgn="base" hangingPunct="1">
        <a:lnSpc>
          <a:spcPct val="90000"/>
        </a:lnSpc>
        <a:spcBef>
          <a:spcPct val="0"/>
        </a:spcBef>
        <a:spcAft>
          <a:spcPct val="0"/>
        </a:spcAft>
        <a:defRPr sz="4400">
          <a:solidFill>
            <a:schemeClr val="tx1"/>
          </a:solidFill>
          <a:latin typeface="Calibri" pitchFamily="34" charset="0"/>
        </a:defRPr>
      </a:lvl7pPr>
      <a:lvl8pPr marL="1371600" algn="l" rtl="0" eaLnBrk="1" fontAlgn="base" hangingPunct="1">
        <a:lnSpc>
          <a:spcPct val="90000"/>
        </a:lnSpc>
        <a:spcBef>
          <a:spcPct val="0"/>
        </a:spcBef>
        <a:spcAft>
          <a:spcPct val="0"/>
        </a:spcAft>
        <a:defRPr sz="4400">
          <a:solidFill>
            <a:schemeClr val="tx1"/>
          </a:solidFill>
          <a:latin typeface="Calibri" pitchFamily="34" charset="0"/>
        </a:defRPr>
      </a:lvl8pPr>
      <a:lvl9pPr marL="1828800" algn="l" rtl="0" eaLnBrk="1" fontAlgn="base" hangingPunct="1">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9.xml"/><Relationship Id="rId4" Type="http://schemas.openxmlformats.org/officeDocument/2006/relationships/image" Target="../media/image39.jpeg"/></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95.xml"/><Relationship Id="rId1" Type="http://schemas.openxmlformats.org/officeDocument/2006/relationships/themeOverride" Target="../theme/themeOverride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0.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5.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7.xml"/><Relationship Id="rId4" Type="http://schemas.openxmlformats.org/officeDocument/2006/relationships/image" Target="../media/image42.jpeg"/></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6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5.xml"/></Relationships>
</file>

<file path=ppt/slides/_rels/slide6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69.xml.rels><?xml version="1.0" encoding="UTF-8" standalone="yes"?>
<Relationships xmlns="http://schemas.openxmlformats.org/package/2006/relationships"><Relationship Id="rId3" Type="http://schemas.openxmlformats.org/officeDocument/2006/relationships/hyperlink" Target="http://www.ipaw.walbrzych.eu/" TargetMode="External"/><Relationship Id="rId2" Type="http://schemas.openxmlformats.org/officeDocument/2006/relationships/hyperlink" Target="http://www.rpo.dwup.pl/" TargetMode="External"/><Relationship Id="rId1" Type="http://schemas.openxmlformats.org/officeDocument/2006/relationships/slideLayout" Target="../slideLayouts/slideLayout95.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7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www.rpo.dwup.pl/" TargetMode="External"/><Relationship Id="rId7" Type="http://schemas.openxmlformats.org/officeDocument/2006/relationships/image" Target="../media/image41.jpeg"/><Relationship Id="rId2" Type="http://schemas.openxmlformats.org/officeDocument/2006/relationships/image" Target="../media/image44.png"/><Relationship Id="rId1" Type="http://schemas.openxmlformats.org/officeDocument/2006/relationships/slideLayout" Target="../slideLayouts/slideLayout95.xml"/><Relationship Id="rId6" Type="http://schemas.openxmlformats.org/officeDocument/2006/relationships/image" Target="../media/image40.jpeg"/><Relationship Id="rId5" Type="http://schemas.openxmlformats.org/officeDocument/2006/relationships/hyperlink" Target="mailto:ipaw@ipaw.walbrzych.eu" TargetMode="External"/><Relationship Id="rId4" Type="http://schemas.openxmlformats.org/officeDocument/2006/relationships/hyperlink" Target="mailto:promocja@dwup.p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16241" y="5069150"/>
            <a:ext cx="7288567" cy="523782"/>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1378" name="Symbol zastępczy zawartości 1"/>
          <p:cNvSpPr>
            <a:spLocks noGrp="1"/>
          </p:cNvSpPr>
          <p:nvPr>
            <p:ph idx="1"/>
          </p:nvPr>
        </p:nvSpPr>
        <p:spPr>
          <a:xfrm>
            <a:off x="972306" y="5110568"/>
            <a:ext cx="7886700" cy="1485541"/>
          </a:xfrm>
        </p:spPr>
        <p:txBody>
          <a:bodyPr>
            <a:noAutofit/>
          </a:bodyPr>
          <a:lstStyle/>
          <a:p>
            <a:pPr>
              <a:lnSpc>
                <a:spcPct val="100000"/>
              </a:lnSpc>
            </a:pPr>
            <a:r>
              <a:rPr lang="pl-PL" sz="2000" b="1" dirty="0" smtClean="0"/>
              <a:t>Rola Dolnośląskiego Wojewódzkiego Urzędu Pracy</a:t>
            </a:r>
          </a:p>
          <a:p>
            <a:pPr>
              <a:lnSpc>
                <a:spcPct val="100000"/>
              </a:lnSpc>
            </a:pPr>
            <a:r>
              <a:rPr lang="pl-PL" sz="2000" b="1" dirty="0" smtClean="0"/>
              <a:t>we wdrażaniu  Europejskiego Funduszu Społecznego</a:t>
            </a:r>
          </a:p>
          <a:p>
            <a:pPr>
              <a:lnSpc>
                <a:spcPct val="100000"/>
              </a:lnSpc>
            </a:pPr>
            <a:r>
              <a:rPr lang="pl-PL" sz="2000" b="1" dirty="0" smtClean="0"/>
              <a:t>w ramach perspektywy finansowej 2007-2013 oraz 2014-2020   </a:t>
            </a:r>
          </a:p>
        </p:txBody>
      </p:sp>
      <p:sp>
        <p:nvSpPr>
          <p:cNvPr id="8" name="Prostokąt 7"/>
          <p:cNvSpPr/>
          <p:nvPr/>
        </p:nvSpPr>
        <p:spPr>
          <a:xfrm>
            <a:off x="330200" y="311150"/>
            <a:ext cx="4235450" cy="552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6" name="Grupa 5"/>
          <p:cNvGrpSpPr/>
          <p:nvPr/>
        </p:nvGrpSpPr>
        <p:grpSpPr>
          <a:xfrm>
            <a:off x="35489" y="88314"/>
            <a:ext cx="4823135" cy="798172"/>
            <a:chOff x="35489" y="88314"/>
            <a:chExt cx="4823135" cy="798172"/>
          </a:xfrm>
        </p:grpSpPr>
        <p:pic>
          <p:nvPicPr>
            <p:cNvPr id="12" name="Obraz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3"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az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sp>
        <p:nvSpPr>
          <p:cNvPr id="7" name="Schemat blokowy: proces 6"/>
          <p:cNvSpPr/>
          <p:nvPr/>
        </p:nvSpPr>
        <p:spPr>
          <a:xfrm>
            <a:off x="2095130" y="4962617"/>
            <a:ext cx="6763876" cy="1482571"/>
          </a:xfrm>
          <a:prstGeom prst="flowChartProcess">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Tytuł 3"/>
          <p:cNvSpPr txBox="1">
            <a:spLocks/>
          </p:cNvSpPr>
          <p:nvPr/>
        </p:nvSpPr>
        <p:spPr>
          <a:xfrm>
            <a:off x="624643" y="5110568"/>
            <a:ext cx="8346009" cy="1127213"/>
          </a:xfrm>
          <a:prstGeom prst="rect">
            <a:avLst/>
          </a:prstGeom>
        </p:spPr>
        <p:txBody>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pPr algn="r"/>
            <a:r>
              <a:rPr lang="pl-PL" sz="2600" b="1" dirty="0" smtClean="0">
                <a:effectLst>
                  <a:outerShdw blurRad="63500" dist="12700" dir="2700000" algn="tl">
                    <a:srgbClr val="000000">
                      <a:alpha val="43137"/>
                    </a:srgbClr>
                  </a:outerShdw>
                </a:effectLst>
              </a:rPr>
              <a:t>Aktywna integracja</a:t>
            </a:r>
          </a:p>
          <a:p>
            <a:pPr algn="r"/>
            <a:r>
              <a:rPr lang="pl-PL" sz="2600" b="1" dirty="0" smtClean="0">
                <a:effectLst>
                  <a:outerShdw blurRad="63500" dist="12700" dir="2700000" algn="tl">
                    <a:srgbClr val="000000">
                      <a:alpha val="43137"/>
                    </a:srgbClr>
                  </a:outerShdw>
                </a:effectLst>
              </a:rPr>
              <a:t>RPO WD 2014-2020  </a:t>
            </a:r>
            <a:br>
              <a:rPr lang="pl-PL" sz="2600" b="1" dirty="0" smtClean="0">
                <a:effectLst>
                  <a:outerShdw blurRad="63500" dist="12700" dir="2700000" algn="tl">
                    <a:srgbClr val="000000">
                      <a:alpha val="43137"/>
                    </a:srgbClr>
                  </a:outerShdw>
                </a:effectLst>
              </a:rPr>
            </a:br>
            <a:endParaRPr lang="pl-PL" sz="2600" dirty="0"/>
          </a:p>
        </p:txBody>
      </p:sp>
      <p:sp>
        <p:nvSpPr>
          <p:cNvPr id="16" name="Podtytuł 2"/>
          <p:cNvSpPr txBox="1">
            <a:spLocks/>
          </p:cNvSpPr>
          <p:nvPr/>
        </p:nvSpPr>
        <p:spPr bwMode="auto">
          <a:xfrm>
            <a:off x="1045903" y="6591251"/>
            <a:ext cx="7886700" cy="25344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lvl1pPr marL="0" indent="0" algn="r" rtl="0" fontAlgn="base">
              <a:lnSpc>
                <a:spcPct val="90000"/>
              </a:lnSpc>
              <a:spcBef>
                <a:spcPts val="1000"/>
              </a:spcBef>
              <a:spcAft>
                <a:spcPct val="0"/>
              </a:spcAft>
              <a:buFont typeface="Arial" charset="0"/>
              <a:buNone/>
              <a:defRPr sz="28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1400" b="1" dirty="0" smtClean="0">
                <a:solidFill>
                  <a:schemeClr val="tx1"/>
                </a:solidFill>
              </a:rPr>
              <a:t>Wałbrzych, 24 </a:t>
            </a:r>
            <a:r>
              <a:rPr lang="en-US" sz="1400" b="1" dirty="0" err="1" smtClean="0">
                <a:solidFill>
                  <a:schemeClr val="tx1"/>
                </a:solidFill>
              </a:rPr>
              <a:t>luty</a:t>
            </a:r>
            <a:r>
              <a:rPr lang="pl-PL" sz="1400" b="1" dirty="0" smtClean="0">
                <a:solidFill>
                  <a:schemeClr val="tx1"/>
                </a:solidFill>
              </a:rPr>
              <a:t> 201</a:t>
            </a:r>
            <a:r>
              <a:rPr lang="en-US" sz="1400" b="1" dirty="0" smtClean="0">
                <a:solidFill>
                  <a:schemeClr val="tx1"/>
                </a:solidFill>
              </a:rPr>
              <a:t>6</a:t>
            </a:r>
            <a:r>
              <a:rPr lang="pl-PL" sz="1400" b="1" dirty="0" smtClean="0">
                <a:solidFill>
                  <a:schemeClr val="tx1"/>
                </a:solidFill>
              </a:rPr>
              <a:t> r.</a:t>
            </a:r>
          </a:p>
          <a:p>
            <a:endParaRPr lang="pl-PL" b="1" i="1" dirty="0" smtClean="0">
              <a:solidFill>
                <a:schemeClr val="tx1"/>
              </a:solidFill>
            </a:endParaRPr>
          </a:p>
          <a:p>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157654"/>
            <a:ext cx="7886700" cy="5172807"/>
          </a:xfrm>
        </p:spPr>
        <p:txBody>
          <a:bodyPr/>
          <a:lstStyle/>
          <a:p>
            <a:pPr marL="0" indent="0">
              <a:buNone/>
            </a:pPr>
            <a:r>
              <a:rPr lang="pl-PL" sz="1600" dirty="0"/>
              <a:t>Dokonany powyżej podział ma znaczenie przy planowaniu ścieżki reintegracji, która - zgodnie z kryterium dostępu nr 4 - w stosunku do każdego uczestnika musi przewidywać realizację usług aktywnej integracji o charakterze </a:t>
            </a:r>
            <a:r>
              <a:rPr lang="pl-PL" sz="1600" b="1" dirty="0"/>
              <a:t>co najmniej społecznym</a:t>
            </a:r>
            <a:r>
              <a:rPr lang="pl-PL" sz="1600" dirty="0"/>
              <a:t>. </a:t>
            </a:r>
          </a:p>
          <a:p>
            <a:pPr marL="0" indent="0">
              <a:buNone/>
            </a:pPr>
            <a:r>
              <a:rPr lang="pl-PL" sz="1600" b="1" dirty="0"/>
              <a:t>i/lub </a:t>
            </a:r>
            <a:endParaRPr lang="en-US" sz="1600" b="1" dirty="0" smtClean="0"/>
          </a:p>
          <a:p>
            <a:pPr marL="0" indent="0">
              <a:buNone/>
            </a:pPr>
            <a:r>
              <a:rPr lang="en-US" sz="1600" dirty="0" smtClean="0"/>
              <a:t>- </a:t>
            </a:r>
            <a:r>
              <a:rPr lang="pl-PL" sz="1600" b="1" dirty="0" smtClean="0"/>
              <a:t>typu </a:t>
            </a:r>
            <a:r>
              <a:rPr lang="pl-PL" sz="1600" b="1" dirty="0"/>
              <a:t>operacji 9.1.C.</a:t>
            </a:r>
            <a:r>
              <a:rPr lang="pl-PL" sz="1600" dirty="0"/>
              <a:t>, tj.: </a:t>
            </a:r>
          </a:p>
          <a:p>
            <a:pPr marL="0" indent="0">
              <a:buNone/>
            </a:pPr>
            <a:r>
              <a:rPr lang="pl-PL" sz="1600" dirty="0"/>
              <a:t>1) wsparcia służącego poprawie dostępu do usług reintegracji zawodowej i społecznej realizowanych przez podmioty, o których mowa w ustawie o zatrudnieniu socjalnym </a:t>
            </a:r>
            <a:r>
              <a:rPr lang="en-US" sz="1600" dirty="0" smtClean="0"/>
              <a:t/>
            </a:r>
            <a:br>
              <a:rPr lang="en-US" sz="1600" dirty="0" smtClean="0"/>
            </a:br>
            <a:r>
              <a:rPr lang="pl-PL" sz="1600" dirty="0" smtClean="0"/>
              <a:t>(</a:t>
            </a:r>
            <a:r>
              <a:rPr lang="pl-PL" sz="1600" dirty="0"/>
              <a:t>tj. Centra Integracji Społecznej (CIS), Kluby Integracji Społecznej (KIS)) poprzez stworzenie nowych miejsc reintegracji społecznej i zawodowej: </a:t>
            </a:r>
          </a:p>
          <a:p>
            <a:pPr marL="457200" lvl="1" indent="0">
              <a:buNone/>
            </a:pPr>
            <a:r>
              <a:rPr lang="pl-PL" sz="1600" dirty="0"/>
              <a:t>a) w istniejących CIS lub KIS; </a:t>
            </a:r>
          </a:p>
          <a:p>
            <a:pPr marL="457200" lvl="1" indent="0">
              <a:buNone/>
            </a:pPr>
            <a:r>
              <a:rPr lang="pl-PL" sz="1600" dirty="0"/>
              <a:t>b) poprzez utworzenie nowych CIS lub KIS. </a:t>
            </a:r>
          </a:p>
          <a:p>
            <a:pPr marL="0" indent="0">
              <a:buNone/>
            </a:pPr>
            <a:r>
              <a:rPr lang="pl-PL" sz="1600" dirty="0"/>
              <a:t>i/lub </a:t>
            </a:r>
          </a:p>
          <a:p>
            <a:pPr marL="0" indent="0">
              <a:buNone/>
            </a:pPr>
            <a:r>
              <a:rPr lang="pl-PL" sz="1600" dirty="0"/>
              <a:t>2) wsparcia dla zatrudnienia i usług rehabilitacji zawodowej i społecznej osób </a:t>
            </a:r>
            <a:r>
              <a:rPr lang="pl-PL" sz="1600" dirty="0" smtClean="0"/>
              <a:t/>
            </a:r>
            <a:br>
              <a:rPr lang="pl-PL" sz="1600" dirty="0" smtClean="0"/>
            </a:br>
            <a:r>
              <a:rPr lang="pl-PL" sz="1600" dirty="0" smtClean="0"/>
              <a:t>z </a:t>
            </a:r>
            <a:r>
              <a:rPr lang="pl-PL" sz="1600" dirty="0"/>
              <a:t>niepełnosprawnościami poprzez: </a:t>
            </a:r>
          </a:p>
          <a:p>
            <a:pPr marL="800100" lvl="1" indent="-342900">
              <a:buFont typeface="+mj-lt"/>
              <a:buAutoNum type="alphaLcParenR"/>
            </a:pPr>
            <a:r>
              <a:rPr lang="pl-PL" sz="1600" dirty="0" smtClean="0"/>
              <a:t>zwiększenie </a:t>
            </a:r>
            <a:r>
              <a:rPr lang="pl-PL" sz="1600" dirty="0"/>
              <a:t>liczby osób z niepełnosprawnościami zatrudnionych w istniejących ZAZ </a:t>
            </a:r>
            <a:r>
              <a:rPr lang="en-US" sz="1600" dirty="0" smtClean="0"/>
              <a:t/>
            </a:r>
            <a:br>
              <a:rPr lang="en-US" sz="1600" dirty="0" smtClean="0"/>
            </a:br>
            <a:r>
              <a:rPr lang="pl-PL" sz="1600" dirty="0" smtClean="0"/>
              <a:t>z </a:t>
            </a:r>
            <a:r>
              <a:rPr lang="pl-PL" sz="1600" dirty="0"/>
              <a:t>możliwością objęcia tych osób usługami aktywnej integracji;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10</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491987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063870"/>
            <a:ext cx="8159262" cy="5113094"/>
          </a:xfrm>
        </p:spPr>
        <p:txBody>
          <a:bodyPr/>
          <a:lstStyle/>
          <a:p>
            <a:pPr marL="342900" indent="-342900">
              <a:spcBef>
                <a:spcPts val="600"/>
              </a:spcBef>
              <a:buFont typeface="+mj-lt"/>
              <a:buAutoNum type="alphaLcParenR" startAt="2"/>
            </a:pPr>
            <a:r>
              <a:rPr lang="pl-PL" sz="1500" dirty="0" smtClean="0"/>
              <a:t>wsparcie </a:t>
            </a:r>
            <a:r>
              <a:rPr lang="pl-PL" sz="1500" dirty="0"/>
              <a:t>osób z niepełnosprawnościami dotychczas zatrudnionych w ZAZ nową ofertą w postaci usług aktywnej integracji ukierunkowaną na przygotowanie osób zatrudnionych w ZAZ do podjęcia zatrudnienia poza ZAZ na otwartym rynku pracy lub w przedsiębiorczości społecznej, w tym wsparcie dla osób zatrudnionych w ZAZ usługami asystenckimi oraz usługami trenera pracy, umożliwiającymi uzyskanie lub utrzymanie zatrudnienie, w szczególności w początkowym okresie zatrudnienia; </a:t>
            </a:r>
            <a:endParaRPr lang="en-US" sz="1500" dirty="0" smtClean="0"/>
          </a:p>
          <a:p>
            <a:pPr marL="342900" indent="-342900">
              <a:spcBef>
                <a:spcPts val="600"/>
              </a:spcBef>
              <a:buFont typeface="+mj-lt"/>
              <a:buAutoNum type="alphaLcParenR" startAt="2"/>
            </a:pPr>
            <a:r>
              <a:rPr lang="pl-PL" sz="1500" dirty="0" smtClean="0"/>
              <a:t>tworzenie </a:t>
            </a:r>
            <a:r>
              <a:rPr lang="pl-PL" sz="1500" dirty="0"/>
              <a:t>nowych WTZ (wyłącznie w przypadku, gdy projekt przewiduje utworzenie nowego WTZ na terenie co najmniej jednego z następujących powiatów: bolesławiecki, głogowski, górowski, legnicki, lwówecki, milicki, oławski, wałbrzyski, m. Wałbrzych, wrocławski, zgorzelecki, kamiennogórski, wołowski, lubański, trzebnicki, jaworski, m. Jelenia Góra, polkowicki, dzierżoniowski, ząbkowicki); </a:t>
            </a:r>
            <a:endParaRPr lang="en-US" sz="1500" dirty="0" smtClean="0"/>
          </a:p>
          <a:p>
            <a:pPr marL="342900" indent="-342900">
              <a:spcBef>
                <a:spcPts val="600"/>
              </a:spcBef>
              <a:buFont typeface="+mj-lt"/>
              <a:buAutoNum type="alphaLcParenR" startAt="2"/>
            </a:pPr>
            <a:r>
              <a:rPr lang="pl-PL" sz="1500" dirty="0" smtClean="0"/>
              <a:t>wsparcie </a:t>
            </a:r>
            <a:r>
              <a:rPr lang="pl-PL" sz="1500" dirty="0"/>
              <a:t>usługami aktywnej integracji nowych osób w istniejących Warsztatach Terapii Zajęciowej (WTZ); </a:t>
            </a:r>
            <a:endParaRPr lang="en-US" sz="1500" dirty="0" smtClean="0"/>
          </a:p>
          <a:p>
            <a:pPr marL="342900" indent="-342900">
              <a:spcBef>
                <a:spcPts val="600"/>
              </a:spcBef>
              <a:buFont typeface="+mj-lt"/>
              <a:buAutoNum type="alphaLcParenR" startAt="2"/>
            </a:pPr>
            <a:r>
              <a:rPr lang="pl-PL" sz="1500" dirty="0" smtClean="0"/>
              <a:t>wsparcie </a:t>
            </a:r>
            <a:r>
              <a:rPr lang="pl-PL" sz="1500" dirty="0"/>
              <a:t>dotychczasowych uczestników WTZ nową ofertą w postaci usług aktywnej integracji, obowiązkowo ukierunkowaną na przygotowanie uczestników WTZ do podjęcia zatrudnienia </a:t>
            </a:r>
            <a:r>
              <a:rPr lang="pl-PL" sz="1500" dirty="0" smtClean="0"/>
              <a:t>i </a:t>
            </a:r>
            <a:r>
              <a:rPr lang="pl-PL" sz="1500" dirty="0"/>
              <a:t>ich zatrudnienie: w ZAZ, na otwartym lub chronionym rynku pracy lub w przedsiębiorczości społecznej. </a:t>
            </a:r>
            <a:r>
              <a:rPr lang="en-US" sz="1500" dirty="0" smtClean="0"/>
              <a:t/>
            </a:r>
            <a:br>
              <a:rPr lang="en-US" sz="1500" dirty="0" smtClean="0"/>
            </a:br>
            <a:r>
              <a:rPr lang="pl-PL" sz="1500" dirty="0" smtClean="0"/>
              <a:t>W </a:t>
            </a:r>
            <a:r>
              <a:rPr lang="pl-PL" sz="1500" dirty="0"/>
              <a:t>tej formie wsparcia istnieje możliwość wsparcia uczestników WTZ usługami asystenckimi oraz usługami trenera pracy, umożliwiającymi uzyskanie lub utrzymanie zatrudnienia, w szczególności </a:t>
            </a:r>
            <a:r>
              <a:rPr lang="en-US" sz="1500" dirty="0" smtClean="0"/>
              <a:t/>
            </a:r>
            <a:br>
              <a:rPr lang="en-US" sz="1500" dirty="0" smtClean="0"/>
            </a:br>
            <a:r>
              <a:rPr lang="pl-PL" sz="1500" dirty="0" smtClean="0"/>
              <a:t>w </a:t>
            </a:r>
            <a:r>
              <a:rPr lang="pl-PL" sz="1500" dirty="0"/>
              <a:t>początkowym okresie zatrudnienia, umożliwia także realizację praktyk lub staży dla uczestników WTZ; </a:t>
            </a:r>
            <a:endParaRPr lang="en-US" sz="1500" dirty="0" smtClean="0"/>
          </a:p>
          <a:p>
            <a:pPr marL="342900" indent="-342900">
              <a:spcBef>
                <a:spcPts val="600"/>
              </a:spcBef>
              <a:buFont typeface="+mj-lt"/>
              <a:buAutoNum type="alphaLcParenR" startAt="2"/>
            </a:pPr>
            <a:r>
              <a:rPr lang="pl-PL" sz="1500" dirty="0" smtClean="0"/>
              <a:t>wyposażenie </a:t>
            </a:r>
            <a:r>
              <a:rPr lang="pl-PL" sz="1500" dirty="0"/>
              <a:t>lub doposażenie stanowiska pracy na potrzeby zatrudnienia osoby </a:t>
            </a:r>
            <a:r>
              <a:rPr lang="pl-PL" sz="1500" dirty="0" smtClean="0"/>
              <a:t/>
            </a:r>
            <a:br>
              <a:rPr lang="pl-PL" sz="1500" dirty="0" smtClean="0"/>
            </a:br>
            <a:r>
              <a:rPr lang="pl-PL" sz="1500" dirty="0" smtClean="0"/>
              <a:t>z </a:t>
            </a:r>
            <a:r>
              <a:rPr lang="pl-PL" sz="1500" dirty="0"/>
              <a:t>niepełnosprawnością lub dostosowanie stanowiska pracy do potrzeb osób </a:t>
            </a:r>
            <a:r>
              <a:rPr lang="pl-PL" sz="1500" dirty="0" smtClean="0"/>
              <a:t/>
            </a:r>
            <a:br>
              <a:rPr lang="pl-PL" sz="1500" dirty="0" smtClean="0"/>
            </a:br>
            <a:r>
              <a:rPr lang="pl-PL" sz="1500" dirty="0" smtClean="0"/>
              <a:t>z </a:t>
            </a:r>
            <a:r>
              <a:rPr lang="pl-PL" sz="1500" dirty="0"/>
              <a:t>niepełnosprawnościami (jako element kompleksowego projektu).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11</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682858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336431"/>
            <a:ext cx="7886700" cy="4840532"/>
          </a:xfrm>
        </p:spPr>
        <p:txBody>
          <a:bodyPr/>
          <a:lstStyle/>
          <a:p>
            <a:pPr marL="0" indent="0">
              <a:spcBef>
                <a:spcPct val="0"/>
              </a:spcBef>
              <a:buNone/>
            </a:pPr>
            <a:r>
              <a:rPr lang="pl-PL" sz="2000" b="1" dirty="0">
                <a:latin typeface="+mj-lt"/>
                <a:ea typeface="+mj-ea"/>
                <a:cs typeface="+mj-cs"/>
              </a:rPr>
              <a:t>UWAGA! </a:t>
            </a:r>
            <a:endParaRPr lang="en-US" sz="1600" dirty="0" smtClean="0"/>
          </a:p>
          <a:p>
            <a:pPr marL="228600" lvl="1" algn="just">
              <a:spcBef>
                <a:spcPts val="1000"/>
              </a:spcBef>
            </a:pPr>
            <a:r>
              <a:rPr lang="pl-PL" sz="1800" dirty="0"/>
              <a:t>Zgodnie z Wytycznymi Ministra Infrastruktury i Rozwoju w zakresie realizacji przedsięwzięć w obszarze włączenia społecznego i zwalczania ubóstwa </a:t>
            </a:r>
            <a:r>
              <a:rPr lang="pl-PL" sz="1800" dirty="0" smtClean="0"/>
              <a:t>z </a:t>
            </a:r>
            <a:r>
              <a:rPr lang="pl-PL" sz="1800" dirty="0"/>
              <a:t>wykorzystaniem środków Europejskiego Funduszu Społecznego i Europejskiego Funduszu Rozwoju Regionalnego na lata 2014-2020 z dnia 28.05.2015 r. </a:t>
            </a:r>
            <a:r>
              <a:rPr lang="pl-PL" sz="1800" u="sng" dirty="0"/>
              <a:t>okres zatrudnienia osób </a:t>
            </a:r>
            <a:r>
              <a:rPr lang="pl-PL" sz="1800" u="sng" dirty="0" smtClean="0"/>
              <a:t>z </a:t>
            </a:r>
            <a:r>
              <a:rPr lang="pl-PL" sz="1800" u="sng" dirty="0"/>
              <a:t>niepełnosprawnościami w ZAZ po zakończeniu realizacji projektu jest co najmniej równy okresowy zatrudnienia w ramach projektu</a:t>
            </a:r>
            <a:r>
              <a:rPr lang="pl-PL" sz="1800" dirty="0"/>
              <a:t>; okres może być krótszy wyłącznie, o ile osoba z niepełnosprawnością podejmie w tym okresie zatrudnienie poza ZAZ. </a:t>
            </a:r>
            <a:endParaRPr lang="pl-PL" sz="1800" dirty="0" smtClean="0"/>
          </a:p>
          <a:p>
            <a:pPr marL="228600" lvl="1" algn="just">
              <a:spcBef>
                <a:spcPts val="1000"/>
              </a:spcBef>
            </a:pPr>
            <a:r>
              <a:rPr lang="pl-PL" sz="1800" dirty="0" smtClean="0"/>
              <a:t>Proces </a:t>
            </a:r>
            <a:r>
              <a:rPr lang="pl-PL" sz="1800" dirty="0"/>
              <a:t>wsparcia osób, rodzin i środowisk zagrożonych ubóstwem </a:t>
            </a:r>
            <a:br>
              <a:rPr lang="pl-PL" sz="1800" dirty="0"/>
            </a:br>
            <a:r>
              <a:rPr lang="pl-PL" sz="1800" dirty="0"/>
              <a:t>lub wykluczeniem społecznym odbywa się </a:t>
            </a:r>
            <a:r>
              <a:rPr lang="pl-PL" sz="1800" u="sng" dirty="0"/>
              <a:t>w oparciu o ścieżkę reintegracji, stworzoną indywidualnie dla każdej osoby, rodziny, środowiska</a:t>
            </a:r>
            <a:r>
              <a:rPr lang="pl-PL" sz="1800" dirty="0"/>
              <a:t> zagrożonego ubóstwem lub wykluczeniem społecznym, </a:t>
            </a:r>
            <a:r>
              <a:rPr lang="pl-PL" sz="1800" dirty="0" smtClean="0"/>
              <a:t>z </a:t>
            </a:r>
            <a:r>
              <a:rPr lang="pl-PL" sz="1800" dirty="0"/>
              <a:t>uwzględnieniem diagnozy sytuacji problemowej, zasobów, potencjału, predyspozycji, potrzeb. </a:t>
            </a:r>
            <a:endParaRPr lang="pl-PL" sz="1800" dirty="0" smtClean="0"/>
          </a:p>
          <a:p>
            <a:pPr marL="228600" lvl="1" algn="just">
              <a:spcBef>
                <a:spcPts val="1000"/>
              </a:spcBef>
            </a:pPr>
            <a:r>
              <a:rPr lang="pl-PL" sz="1800" dirty="0"/>
              <a:t>Usługi aktywnej integracji </a:t>
            </a:r>
            <a:r>
              <a:rPr lang="pl-PL" sz="1800" u="sng" dirty="0"/>
              <a:t>o charakterze zawodowym </a:t>
            </a:r>
            <a:r>
              <a:rPr lang="pl-PL" sz="1800" dirty="0"/>
              <a:t>dla osób, rodzin </a:t>
            </a:r>
            <a:br>
              <a:rPr lang="pl-PL" sz="1800" dirty="0"/>
            </a:br>
            <a:r>
              <a:rPr lang="pl-PL" sz="1800" dirty="0"/>
              <a:t>i środowisk zagrożonych ubóstwem lub wykluczeniem społecznym </a:t>
            </a:r>
            <a:r>
              <a:rPr lang="pl-PL" sz="1800" u="sng" dirty="0"/>
              <a:t>nie mogą stanowić pierwszego elementu wsparcia </a:t>
            </a:r>
            <a:r>
              <a:rPr lang="pl-PL" sz="1800" dirty="0"/>
              <a:t>w ramach ścieżki reintegracji.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12</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777047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Uwaga!</a:t>
            </a:r>
            <a:endParaRPr lang="pl-PL" sz="2000" b="1" dirty="0"/>
          </a:p>
        </p:txBody>
      </p:sp>
      <p:sp>
        <p:nvSpPr>
          <p:cNvPr id="3" name="Symbol zastępczy zawartości 2"/>
          <p:cNvSpPr>
            <a:spLocks noGrp="1"/>
          </p:cNvSpPr>
          <p:nvPr>
            <p:ph idx="1"/>
          </p:nvPr>
        </p:nvSpPr>
        <p:spPr>
          <a:xfrm>
            <a:off x="628650" y="1747319"/>
            <a:ext cx="7886700" cy="4429645"/>
          </a:xfrm>
        </p:spPr>
        <p:txBody>
          <a:bodyPr/>
          <a:lstStyle/>
          <a:p>
            <a:pPr algn="just"/>
            <a:r>
              <a:rPr lang="pl-PL" sz="1800" dirty="0" smtClean="0"/>
              <a:t>W </a:t>
            </a:r>
            <a:r>
              <a:rPr lang="pl-PL" sz="1800" dirty="0"/>
              <a:t>ramach ścieżki reintegracji, obok usług aktywnej integracji, </a:t>
            </a:r>
            <a:r>
              <a:rPr lang="pl-PL" sz="1800" u="sng" dirty="0"/>
              <a:t>mogą być realizowane usługi społeczne, o ile jest to niezbędne dla zapewnienia indywidualizacji i kompleksowości wsparcia </a:t>
            </a:r>
            <a:r>
              <a:rPr lang="pl-PL" sz="1800" dirty="0"/>
              <a:t>dla konkretnej osoby, rodziny </a:t>
            </a:r>
            <a:r>
              <a:rPr lang="pl-PL" sz="1800" dirty="0" smtClean="0"/>
              <a:t/>
            </a:r>
            <a:br>
              <a:rPr lang="pl-PL" sz="1800" dirty="0" smtClean="0"/>
            </a:br>
            <a:r>
              <a:rPr lang="pl-PL" sz="1800" dirty="0" smtClean="0"/>
              <a:t>czy </a:t>
            </a:r>
            <a:r>
              <a:rPr lang="pl-PL" sz="1800" dirty="0"/>
              <a:t>środowiska i przyczynia się do realizacji celów aktywnej integracji, </a:t>
            </a:r>
            <a:r>
              <a:rPr lang="pl-PL" sz="1800" dirty="0" smtClean="0"/>
              <a:t>przy </a:t>
            </a:r>
            <a:r>
              <a:rPr lang="pl-PL" sz="1800" dirty="0"/>
              <a:t>czym wsparcie jest skoncentrowane na osobie i jej potrzebach, </a:t>
            </a:r>
            <a:r>
              <a:rPr lang="pl-PL" sz="1800" dirty="0" smtClean="0"/>
              <a:t>a </a:t>
            </a:r>
            <a:r>
              <a:rPr lang="pl-PL" sz="1800" dirty="0"/>
              <a:t>nie na rozwijaniu usług. </a:t>
            </a:r>
            <a:endParaRPr lang="pl-PL" sz="1800" dirty="0" smtClean="0"/>
          </a:p>
          <a:p>
            <a:pPr marL="0" indent="0" algn="just">
              <a:buNone/>
            </a:pPr>
            <a:endParaRPr lang="pl-PL" sz="1800" dirty="0" smtClean="0"/>
          </a:p>
          <a:p>
            <a:pPr algn="just">
              <a:spcBef>
                <a:spcPts val="500"/>
              </a:spcBef>
            </a:pPr>
            <a:r>
              <a:rPr lang="pl-PL" sz="1800" dirty="0" smtClean="0"/>
              <a:t>Poprzez </a:t>
            </a:r>
            <a:r>
              <a:rPr lang="pl-PL" sz="1800" u="sng" dirty="0"/>
              <a:t>usługi aktywnej integracji </a:t>
            </a:r>
            <a:r>
              <a:rPr lang="pl-PL" sz="1800" dirty="0"/>
              <a:t>należy rozumieć usługi, których celem jest: </a:t>
            </a:r>
          </a:p>
          <a:p>
            <a:pPr marL="914400" lvl="1" indent="-457200">
              <a:buFont typeface="+mj-lt"/>
              <a:buAutoNum type="alphaLcParenR"/>
            </a:pPr>
            <a:r>
              <a:rPr lang="pl-PL" sz="1800" dirty="0"/>
              <a:t>odbudowa i podtrzymanie umiejętności uczestniczenia w życiu społeczności lokalnej i pełnienia ról społecznych w miejscu pracy, zamieszkania lub pobytu (reintegracja społeczna) lub</a:t>
            </a:r>
            <a:endParaRPr lang="en-US" sz="1800" dirty="0"/>
          </a:p>
          <a:p>
            <a:pPr marL="914400" lvl="1" indent="-457200">
              <a:buFont typeface="+mj-lt"/>
              <a:buAutoNum type="alphaLcParenR"/>
            </a:pPr>
            <a:r>
              <a:rPr lang="pl-PL" sz="1800" dirty="0"/>
              <a:t>odbudowa i podtrzymanie zdolności do samodzielnego świadczenia pracy na rynku pracy (reintegracja zawodowa) lub</a:t>
            </a:r>
            <a:endParaRPr lang="en-US" sz="1800" dirty="0"/>
          </a:p>
          <a:p>
            <a:pPr marL="914400" lvl="1" indent="-457200">
              <a:buFont typeface="+mj-lt"/>
              <a:buAutoNum type="alphaLcParenR"/>
            </a:pPr>
            <a:r>
              <a:rPr lang="pl-PL" sz="1800" dirty="0"/>
              <a:t>zapobieganie procesom ubóstwa, marginalizacji i wykluczenia społecznego.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13</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49911"/>
            <a:ext cx="7886700" cy="514033"/>
          </a:xfrm>
        </p:spPr>
        <p:txBody>
          <a:bodyPr/>
          <a:lstStyle/>
          <a:p>
            <a:r>
              <a:rPr lang="pl-PL" sz="2000" b="1" dirty="0" smtClean="0"/>
              <a:t>Uwaga!</a:t>
            </a:r>
            <a:endParaRPr lang="pl-PL" sz="2000" b="1" dirty="0"/>
          </a:p>
        </p:txBody>
      </p:sp>
      <p:sp>
        <p:nvSpPr>
          <p:cNvPr id="3" name="Symbol zastępczy zawartości 2"/>
          <p:cNvSpPr>
            <a:spLocks noGrp="1"/>
          </p:cNvSpPr>
          <p:nvPr>
            <p:ph idx="1"/>
          </p:nvPr>
        </p:nvSpPr>
        <p:spPr>
          <a:xfrm>
            <a:off x="628650" y="1475667"/>
            <a:ext cx="7886700" cy="4813764"/>
          </a:xfrm>
        </p:spPr>
        <p:txBody>
          <a:bodyPr/>
          <a:lstStyle/>
          <a:p>
            <a:pPr algn="just"/>
            <a:r>
              <a:rPr lang="pl-PL" sz="1800" dirty="0"/>
              <a:t>Ze środków EFS w ramach projektów OPS i PCPR nie są finansowane bierne formy pomocy w postaci zasiłków. Świadczenia te mogą być uznane za wkład własny do projektu. </a:t>
            </a:r>
          </a:p>
          <a:p>
            <a:pPr algn="just"/>
            <a:r>
              <a:rPr lang="pl-PL" sz="1800" dirty="0"/>
              <a:t>Praca socjalna, stanowiąca instrument aktywnej integracji o charakterze społecznym, może być stosowana w projektach OPS i PCPR, stanowiąc jego element. </a:t>
            </a:r>
            <a:r>
              <a:rPr lang="pl-PL" sz="1800" b="1" dirty="0"/>
              <a:t>Projekty obejmujące wyłącznie pracę socjalną nie są przyjmowane </a:t>
            </a:r>
            <a:r>
              <a:rPr lang="pl-PL" sz="1800" b="1" dirty="0" smtClean="0"/>
              <a:t/>
            </a:r>
            <a:br>
              <a:rPr lang="pl-PL" sz="1800" b="1" dirty="0" smtClean="0"/>
            </a:br>
            <a:r>
              <a:rPr lang="pl-PL" sz="1800" b="1" dirty="0" smtClean="0"/>
              <a:t>do </a:t>
            </a:r>
            <a:r>
              <a:rPr lang="pl-PL" sz="1800" b="1" dirty="0"/>
              <a:t>dofinansowania. </a:t>
            </a:r>
            <a:endParaRPr lang="pl-PL" sz="1800" dirty="0"/>
          </a:p>
          <a:p>
            <a:pPr algn="just"/>
            <a:r>
              <a:rPr lang="pl-PL" sz="1800" dirty="0"/>
              <a:t>Turnusy rehabilitacyjne, o których mowa w ustawie z dnia 27 sierpnia 1997 r. </a:t>
            </a:r>
            <a:r>
              <a:rPr lang="en-US" sz="1800" dirty="0" smtClean="0"/>
              <a:t/>
            </a:r>
            <a:br>
              <a:rPr lang="en-US" sz="1800" dirty="0" smtClean="0"/>
            </a:br>
            <a:r>
              <a:rPr lang="pl-PL" sz="1800" dirty="0" smtClean="0"/>
              <a:t>o </a:t>
            </a:r>
            <a:r>
              <a:rPr lang="pl-PL" sz="1800" dirty="0"/>
              <a:t>rehabilitacji zawodowej i społecznej oraz zatrudnianiu osób niepełnosprawnych nie są traktowane jako instrument aktywnej integracji. Kwota przeznaczona na turnus rehabilitacyjny aktywizowanej osoby </a:t>
            </a:r>
            <a:r>
              <a:rPr lang="pl-PL" sz="1800" dirty="0" smtClean="0"/>
              <a:t/>
            </a:r>
            <a:br>
              <a:rPr lang="pl-PL" sz="1800" dirty="0" smtClean="0"/>
            </a:br>
            <a:r>
              <a:rPr lang="pl-PL" sz="1800" dirty="0" smtClean="0"/>
              <a:t>z </a:t>
            </a:r>
            <a:r>
              <a:rPr lang="pl-PL" sz="1800" dirty="0"/>
              <a:t>niepełnosprawnością może być jednak uznana za wkład własny do projektu. </a:t>
            </a:r>
          </a:p>
          <a:p>
            <a:pPr algn="just"/>
            <a:r>
              <a:rPr lang="pl-PL" sz="1800" dirty="0"/>
              <a:t>W przypadku zastosowania kontraktu socjalnego, indywidualnych programów, </a:t>
            </a:r>
            <a:r>
              <a:rPr lang="en-US" sz="1800" dirty="0" smtClean="0"/>
              <a:t/>
            </a:r>
            <a:br>
              <a:rPr lang="en-US" sz="1800" dirty="0" smtClean="0"/>
            </a:br>
            <a:r>
              <a:rPr lang="pl-PL" sz="1800" dirty="0" smtClean="0"/>
              <a:t>o </a:t>
            </a:r>
            <a:r>
              <a:rPr lang="pl-PL" sz="1800" dirty="0"/>
              <a:t>których mowa w ustawie z dnia 12 marca 2004 r. o pomocy społecznej </a:t>
            </a:r>
            <a:r>
              <a:rPr lang="pl-PL" sz="1800" dirty="0" smtClean="0"/>
              <a:t/>
            </a:r>
            <a:br>
              <a:rPr lang="pl-PL" sz="1800" dirty="0" smtClean="0"/>
            </a:br>
            <a:r>
              <a:rPr lang="pl-PL" sz="1800" dirty="0" smtClean="0"/>
              <a:t>oraz </a:t>
            </a:r>
            <a:r>
              <a:rPr lang="pl-PL" sz="1800" dirty="0"/>
              <a:t>programów aktywności lokalnej w formie lokalnych programów pomocy społecznej, o których mowa w ustawie z dnia 12 marca 2004 r. o pomocy społecznej, obowiązkowe jest zastosowanie usług aktywnej integracji. </a:t>
            </a: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14</a:t>
            </a:fld>
            <a:endParaRPr lang="pl-PL" dirty="0">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071154"/>
            <a:ext cx="7886700" cy="5431246"/>
          </a:xfrm>
        </p:spPr>
        <p:txBody>
          <a:bodyPr/>
          <a:lstStyle/>
          <a:p>
            <a:pPr>
              <a:buNone/>
            </a:pPr>
            <a:r>
              <a:rPr lang="pl-PL" sz="2400" b="1" dirty="0"/>
              <a:t>Kto może składać wnioski?</a:t>
            </a:r>
            <a:endParaRPr lang="pl-PL" sz="2400" dirty="0"/>
          </a:p>
          <a:p>
            <a:pPr marL="0" lvl="0" indent="0" algn="just">
              <a:buNone/>
            </a:pPr>
            <a:r>
              <a:rPr lang="pl-PL" sz="1800" dirty="0"/>
              <a:t>W ramach konkursu o dofinansowanie realizacji projektu mogą ubiegać się następujące  podmioty wyszczególnione w SZOOP RPO WD</a:t>
            </a:r>
            <a:r>
              <a:rPr lang="pl-PL" sz="1800" dirty="0" smtClean="0"/>
              <a:t>:</a:t>
            </a:r>
            <a:endParaRPr lang="pl-PL" sz="1800" dirty="0"/>
          </a:p>
          <a:p>
            <a:pPr marL="0" indent="0" algn="just">
              <a:buNone/>
            </a:pPr>
            <a:r>
              <a:rPr lang="pl-PL" sz="2000" b="1" dirty="0" smtClean="0"/>
              <a:t>w </a:t>
            </a:r>
            <a:r>
              <a:rPr lang="pl-PL" sz="2000" b="1" dirty="0"/>
              <a:t>zakresie drugiego typu projektów w ramach operacji </a:t>
            </a:r>
            <a:r>
              <a:rPr lang="pl-PL" sz="2000" b="1" dirty="0" smtClean="0"/>
              <a:t>9.1.A i 9.1.C: </a:t>
            </a:r>
            <a:endParaRPr lang="pl-PL" sz="2000" b="1" dirty="0"/>
          </a:p>
          <a:p>
            <a:pPr algn="just">
              <a:buFont typeface="Calibri" panose="020F0502020204030204" pitchFamily="34" charset="0"/>
              <a:buChar char="‒"/>
            </a:pPr>
            <a:r>
              <a:rPr lang="pl-PL" sz="1800" dirty="0"/>
              <a:t>jednostki samorządu terytorialnego, ich związki i stowarzyszenia; </a:t>
            </a:r>
          </a:p>
          <a:p>
            <a:pPr algn="just">
              <a:buFont typeface="Calibri" panose="020F0502020204030204" pitchFamily="34" charset="0"/>
              <a:buChar char="‒"/>
            </a:pPr>
            <a:r>
              <a:rPr lang="pl-PL" sz="1800" dirty="0"/>
              <a:t>jednostki organizacyjne j.s.t.; </a:t>
            </a:r>
          </a:p>
          <a:p>
            <a:pPr algn="just">
              <a:buFont typeface="Calibri" panose="020F0502020204030204" pitchFamily="34" charset="0"/>
              <a:buChar char="‒"/>
            </a:pPr>
            <a:r>
              <a:rPr lang="pl-PL" sz="1800" dirty="0"/>
              <a:t>jednostki organizacyjne pomocy społecznej; </a:t>
            </a:r>
          </a:p>
          <a:p>
            <a:pPr algn="just">
              <a:buFont typeface="Calibri" panose="020F0502020204030204" pitchFamily="34" charset="0"/>
              <a:buChar char="‒"/>
            </a:pPr>
            <a:r>
              <a:rPr lang="pl-PL" sz="1800" dirty="0"/>
              <a:t>organizacje pozarządowe; </a:t>
            </a:r>
          </a:p>
          <a:p>
            <a:pPr algn="just">
              <a:buFont typeface="Calibri" panose="020F0502020204030204" pitchFamily="34" charset="0"/>
              <a:buChar char="‒"/>
            </a:pPr>
            <a:r>
              <a:rPr lang="pl-PL" sz="1800" dirty="0"/>
              <a:t>lokalne grupy działania; </a:t>
            </a:r>
          </a:p>
          <a:p>
            <a:pPr algn="just">
              <a:buFont typeface="Calibri" panose="020F0502020204030204" pitchFamily="34" charset="0"/>
              <a:buChar char="‒"/>
            </a:pPr>
            <a:r>
              <a:rPr lang="pl-PL" sz="1800" dirty="0"/>
              <a:t>podmioty ekonomii społecznej oraz przedsiębiorstwa społeczne; </a:t>
            </a:r>
          </a:p>
          <a:p>
            <a:pPr algn="just">
              <a:buFont typeface="Calibri" panose="020F0502020204030204" pitchFamily="34" charset="0"/>
              <a:buChar char="‒"/>
            </a:pPr>
            <a:r>
              <a:rPr lang="pl-PL" sz="1800" dirty="0"/>
              <a:t>kościoły, związki wyznaniowe oraz osoby prawne kościołów i związków wyznaniowych; </a:t>
            </a:r>
          </a:p>
          <a:p>
            <a:pPr algn="just">
              <a:buNone/>
            </a:pPr>
            <a:r>
              <a:rPr lang="pl-PL" sz="1800" dirty="0" smtClean="0"/>
              <a:t>oraz tylko </a:t>
            </a:r>
            <a:r>
              <a:rPr lang="pl-PL" sz="2000" b="1" dirty="0" smtClean="0"/>
              <a:t>w zakresie drugiego typu projektów w ramach operacji 9.1.A</a:t>
            </a:r>
          </a:p>
          <a:p>
            <a:pPr>
              <a:buFont typeface="Calibri" pitchFamily="34" charset="0"/>
              <a:buChar char="-"/>
            </a:pPr>
            <a:r>
              <a:rPr lang="pl-PL" sz="2000" dirty="0" smtClean="0"/>
              <a:t>PFRON;</a:t>
            </a:r>
            <a:endParaRPr lang="pl-PL" sz="20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15</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FB9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213179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520676"/>
            <a:ext cx="8568952" cy="4716635"/>
          </a:xfrm>
        </p:spPr>
        <p:txBody>
          <a:bodyPr>
            <a:noAutofit/>
          </a:bodyPr>
          <a:lstStyle/>
          <a:p>
            <a:pPr marL="0" indent="0">
              <a:buNone/>
            </a:pPr>
            <a:r>
              <a:rPr lang="pl-PL" sz="1600" dirty="0" smtClean="0"/>
              <a:t>Zgodnie </a:t>
            </a:r>
            <a:r>
              <a:rPr lang="pl-PL" sz="1600" dirty="0"/>
              <a:t>z SZOOP RPO WD </a:t>
            </a:r>
            <a:r>
              <a:rPr lang="pl-PL" sz="1600" b="1" dirty="0"/>
              <a:t>grupa docelowa/ostateczni odbiorcy wsparcia </a:t>
            </a:r>
            <a:r>
              <a:rPr lang="pl-PL" sz="1600" dirty="0"/>
              <a:t>to</a:t>
            </a:r>
            <a:r>
              <a:rPr lang="pl-PL" sz="1600" b="1" dirty="0"/>
              <a:t>: </a:t>
            </a:r>
            <a:endParaRPr lang="pl-PL" sz="1600" dirty="0"/>
          </a:p>
          <a:p>
            <a:pPr marL="0" indent="0">
              <a:buNone/>
            </a:pPr>
            <a:r>
              <a:rPr lang="pl-PL" sz="1600" dirty="0" smtClean="0"/>
              <a:t>a</a:t>
            </a:r>
            <a:r>
              <a:rPr lang="pl-PL" sz="1600" dirty="0"/>
              <a:t>) w zakresie drugiego typu projektów w ramach operacji 9.1.A.: </a:t>
            </a:r>
            <a:endParaRPr lang="pl-PL" sz="1600" dirty="0" smtClean="0"/>
          </a:p>
          <a:p>
            <a:pPr lvl="1">
              <a:buFont typeface="Wingdings" panose="05000000000000000000" pitchFamily="2" charset="2"/>
              <a:buChar char="Ø"/>
            </a:pPr>
            <a:r>
              <a:rPr lang="pl-PL" sz="1600" u="sng" dirty="0" smtClean="0"/>
              <a:t>osoby zagrożone ubóstwem lub wykluczeniem społecznym</a:t>
            </a:r>
            <a:r>
              <a:rPr lang="pl-PL" sz="1600" dirty="0" smtClean="0"/>
              <a:t>, w tym osoby bezrobotne sprofilowane jako najbardziej oddalone od rynku pracy zgodnie z </a:t>
            </a:r>
            <a:r>
              <a:rPr lang="pl-PL" sz="1600" i="1" dirty="0" smtClean="0"/>
              <a:t>Ustawą o promocji zatrudnienia i instytucjach rynku pracy </a:t>
            </a:r>
            <a:r>
              <a:rPr lang="pl-PL" sz="1600" dirty="0" smtClean="0"/>
              <a:t>oraz osoby nieaktywne wymagające aktywizacji społeczno-zawodowej; </a:t>
            </a:r>
          </a:p>
          <a:p>
            <a:pPr lvl="1">
              <a:buFont typeface="Wingdings" panose="05000000000000000000" pitchFamily="2" charset="2"/>
              <a:buChar char="Ø"/>
            </a:pPr>
            <a:r>
              <a:rPr lang="pl-PL" sz="1600" u="sng" dirty="0" smtClean="0"/>
              <a:t>najbliższe </a:t>
            </a:r>
            <a:r>
              <a:rPr lang="pl-PL" sz="1600" u="sng" dirty="0"/>
              <a:t>otoczenie </a:t>
            </a:r>
            <a:r>
              <a:rPr lang="pl-PL" sz="1600" dirty="0"/>
              <a:t>osób wykluczonych bądź zagrożonych ubóstwem lub wykluczeniem społecznym (w takim zakresie, w jakim jest to niezbędne dla udzielenia wsparcia dla osób zagrożonych ubóstwem lub wykluczeniem społecznym objętych wsparciem w ramach projektu); </a:t>
            </a:r>
          </a:p>
          <a:p>
            <a:pPr marL="0" indent="0">
              <a:buNone/>
            </a:pPr>
            <a:r>
              <a:rPr lang="pl-PL" sz="1600" dirty="0"/>
              <a:t>b) w zakresie projektów typu 9.1.C: </a:t>
            </a:r>
          </a:p>
          <a:p>
            <a:pPr lvl="1">
              <a:buFont typeface="Wingdings" panose="05000000000000000000" pitchFamily="2" charset="2"/>
              <a:buChar char="Ø"/>
            </a:pPr>
            <a:r>
              <a:rPr lang="pl-PL" sz="1600" u="sng" dirty="0" smtClean="0"/>
              <a:t>osoby </a:t>
            </a:r>
            <a:r>
              <a:rPr lang="pl-PL" sz="1600" u="sng" dirty="0"/>
              <a:t>zagrożone ubóstwem lub wykluczeniem społecznym</a:t>
            </a:r>
            <a:r>
              <a:rPr lang="pl-PL" sz="1600" dirty="0"/>
              <a:t>, w tym osoby bezrobotne sprofilowane jako najbardziej oddalone od rynku pracy zgodnie z </a:t>
            </a:r>
            <a:r>
              <a:rPr lang="pl-PL" sz="1600" i="1" dirty="0"/>
              <a:t>Ustawą o promocji zatrudnienia i instytucjach rynku pracy </a:t>
            </a:r>
            <a:r>
              <a:rPr lang="pl-PL" sz="1600" dirty="0"/>
              <a:t>oraz osoby nieaktywne wymagające aktywizacji społeczno-zawodowej; </a:t>
            </a:r>
          </a:p>
          <a:p>
            <a:pPr lvl="1">
              <a:buFont typeface="Wingdings" panose="05000000000000000000" pitchFamily="2" charset="2"/>
              <a:buChar char="Ø"/>
            </a:pPr>
            <a:r>
              <a:rPr lang="pl-PL" sz="1600" u="sng" dirty="0" smtClean="0"/>
              <a:t>rodzina</a:t>
            </a:r>
            <a:r>
              <a:rPr lang="pl-PL" sz="1600" dirty="0" smtClean="0"/>
              <a:t> </a:t>
            </a:r>
            <a:r>
              <a:rPr lang="pl-PL" sz="1600" dirty="0"/>
              <a:t>osób wykluczonych bądź zagrożonych ubóstwem lub wykluczeniem społecznym </a:t>
            </a:r>
            <a:r>
              <a:rPr lang="en-US" sz="1600" dirty="0" smtClean="0"/>
              <a:t/>
            </a:r>
            <a:br>
              <a:rPr lang="en-US" sz="1600" dirty="0" smtClean="0"/>
            </a:br>
            <a:r>
              <a:rPr lang="pl-PL" sz="1600" dirty="0" smtClean="0"/>
              <a:t>(</a:t>
            </a:r>
            <a:r>
              <a:rPr lang="pl-PL" sz="1600" dirty="0"/>
              <a:t>w takim zakresie, w jakim jest to niezbędne dla udzielenia wsparcia dla osób zagrożonych ubóstwem lub wykluczeniem społecznym objętych wsparciem w ramach projektu).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16</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Tytuł 11"/>
          <p:cNvSpPr>
            <a:spLocks noGrp="1"/>
          </p:cNvSpPr>
          <p:nvPr>
            <p:ph type="title"/>
          </p:nvPr>
        </p:nvSpPr>
        <p:spPr>
          <a:xfrm>
            <a:off x="628650" y="958850"/>
            <a:ext cx="7886700" cy="552887"/>
          </a:xfrm>
        </p:spPr>
        <p:txBody>
          <a:bodyPr/>
          <a:lstStyle/>
          <a:p>
            <a:pPr algn="ctr">
              <a:buNone/>
            </a:pPr>
            <a:r>
              <a:rPr lang="pl-PL" sz="2800" b="1" u="sng" dirty="0"/>
              <a:t>Grupa docelowa/ostateczni odbiorcy wsparcia</a:t>
            </a:r>
          </a:p>
        </p:txBody>
      </p:sp>
    </p:spTree>
    <p:extLst>
      <p:ext uri="{BB962C8B-B14F-4D97-AF65-F5344CB8AC3E}">
        <p14:creationId xmlns:p14="http://schemas.microsoft.com/office/powerpoint/2010/main" val="129368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ytuł 11"/>
          <p:cNvSpPr>
            <a:spLocks noGrp="1"/>
          </p:cNvSpPr>
          <p:nvPr>
            <p:ph type="title"/>
          </p:nvPr>
        </p:nvSpPr>
        <p:spPr/>
        <p:txBody>
          <a:bodyPr/>
          <a:lstStyle/>
          <a:p>
            <a:r>
              <a:rPr lang="pl-PL" sz="2800" b="1" dirty="0" smtClean="0"/>
              <a:t>Mechanizm racjonalnych usprawnień</a:t>
            </a:r>
            <a:endParaRPr lang="pl-PL" sz="2800" b="1" dirty="0"/>
          </a:p>
        </p:txBody>
      </p:sp>
      <p:sp>
        <p:nvSpPr>
          <p:cNvPr id="3" name="Symbol zastępczy zawartości 2"/>
          <p:cNvSpPr>
            <a:spLocks noGrp="1"/>
          </p:cNvSpPr>
          <p:nvPr>
            <p:ph idx="1"/>
          </p:nvPr>
        </p:nvSpPr>
        <p:spPr>
          <a:xfrm>
            <a:off x="628650" y="2011680"/>
            <a:ext cx="7886700" cy="4165283"/>
          </a:xfrm>
        </p:spPr>
        <p:txBody>
          <a:bodyPr>
            <a:normAutofit lnSpcReduction="10000"/>
          </a:bodyPr>
          <a:lstStyle/>
          <a:p>
            <a:pPr marL="0" indent="0">
              <a:buNone/>
            </a:pPr>
            <a:r>
              <a:rPr lang="pl-PL" sz="1800" dirty="0" smtClean="0"/>
              <a:t>Mechanizm racjonalnych usprawnień to konieczne i odpowiednie zmiany </a:t>
            </a:r>
            <a:br>
              <a:rPr lang="pl-PL" sz="1800" dirty="0" smtClean="0"/>
            </a:br>
            <a:r>
              <a:rPr lang="pl-PL" sz="1800" dirty="0" smtClean="0"/>
              <a:t>oraz dostosowania, nienakładające nieproporcjonalnego lub nadmiernego obciążenia, rozpatrywane osobno dla każdego konkretnego przypadku, w celu zapewnienia osobom z niepełnosprawnościami możliwości korzystania z wszelkich praw człowieka </a:t>
            </a:r>
            <a:br>
              <a:rPr lang="pl-PL" sz="1800" dirty="0" smtClean="0"/>
            </a:br>
            <a:r>
              <a:rPr lang="pl-PL" sz="1800" dirty="0" smtClean="0"/>
              <a:t>i podstawowych wolności oraz ich wykonywania na zasadzie równości z innymi osobami.</a:t>
            </a:r>
          </a:p>
          <a:p>
            <a:r>
              <a:rPr lang="pl-PL" sz="1800" u="sng" dirty="0" smtClean="0"/>
              <a:t>W projektach ogólnodostępnych </a:t>
            </a:r>
            <a:r>
              <a:rPr lang="pl-PL" sz="1800" dirty="0" smtClean="0"/>
              <a:t>w celu zapewnienia możliwości pełnego uczestnictwa osób z </a:t>
            </a:r>
            <a:r>
              <a:rPr lang="pl-PL" sz="1800" dirty="0" err="1" smtClean="0"/>
              <a:t>niepełnosprawnościami</a:t>
            </a:r>
            <a:r>
              <a:rPr lang="pl-PL" sz="1800" dirty="0" smtClean="0"/>
              <a:t> należy zastosować mechanizm racjonalnych usprawnień.	</a:t>
            </a:r>
          </a:p>
          <a:p>
            <a:r>
              <a:rPr lang="pl-PL" sz="1800" u="sng" dirty="0" smtClean="0"/>
              <a:t>W projektach dedykowanych</a:t>
            </a:r>
            <a:r>
              <a:rPr lang="pl-PL" sz="1800" dirty="0" smtClean="0"/>
              <a:t>, w tym zorientowanych wyłącznie lub przede wszystkim na osoby z </a:t>
            </a:r>
            <a:r>
              <a:rPr lang="pl-PL" sz="1800" dirty="0" err="1" smtClean="0"/>
              <a:t>niepełnosprawnościami</a:t>
            </a:r>
            <a:r>
              <a:rPr lang="pl-PL" sz="1800" dirty="0" smtClean="0"/>
              <a:t> (np. osoby z niepełnosprawnościami sprzężonymi) oraz projektach skierowanych </a:t>
            </a:r>
            <a:br>
              <a:rPr lang="pl-PL" sz="1800" dirty="0" smtClean="0"/>
            </a:br>
            <a:r>
              <a:rPr lang="pl-PL" sz="1800" dirty="0" smtClean="0"/>
              <a:t>do zamkniętej grupy uczestników (np. dzieci określonego ośrodka wychowania przedszkolnego), wydatki na sfinansowanie mechanizmu racjonalnych usprawnień </a:t>
            </a:r>
            <a:br>
              <a:rPr lang="pl-PL" sz="1800" dirty="0" smtClean="0"/>
            </a:br>
            <a:r>
              <a:rPr lang="pl-PL" sz="1800" dirty="0" smtClean="0"/>
              <a:t>są wskazane we wniosku o dofinansowanie projektu.</a:t>
            </a: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3200" b="1" dirty="0" smtClean="0">
              <a:solidFill>
                <a:prstClr val="black"/>
              </a:solidFill>
            </a:endParaRPr>
          </a:p>
          <a:p>
            <a:pPr algn="ctr">
              <a:buNone/>
            </a:pPr>
            <a:endParaRPr lang="pl-PL" altLang="pl-PL" sz="3200" b="1" dirty="0" smtClean="0">
              <a:solidFill>
                <a:prstClr val="black"/>
              </a:solidFill>
            </a:endParaRPr>
          </a:p>
          <a:p>
            <a:pPr algn="ctr">
              <a:buNone/>
            </a:pPr>
            <a:endParaRPr lang="pl-PL" altLang="pl-PL" sz="32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17</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ytuł 11"/>
          <p:cNvSpPr>
            <a:spLocks noGrp="1"/>
          </p:cNvSpPr>
          <p:nvPr>
            <p:ph type="title"/>
          </p:nvPr>
        </p:nvSpPr>
        <p:spPr/>
        <p:txBody>
          <a:bodyPr/>
          <a:lstStyle/>
          <a:p>
            <a:r>
              <a:rPr lang="pl-PL" sz="2800" b="1" dirty="0" smtClean="0"/>
              <a:t>Mechanizm racjonalnych usprawnień</a:t>
            </a:r>
            <a:endParaRPr lang="pl-PL" sz="2800" b="1" dirty="0"/>
          </a:p>
        </p:txBody>
      </p:sp>
      <p:sp>
        <p:nvSpPr>
          <p:cNvPr id="3" name="Symbol zastępczy zawartości 2"/>
          <p:cNvSpPr>
            <a:spLocks noGrp="1"/>
          </p:cNvSpPr>
          <p:nvPr>
            <p:ph idx="1"/>
          </p:nvPr>
        </p:nvSpPr>
        <p:spPr>
          <a:xfrm>
            <a:off x="628650" y="2022438"/>
            <a:ext cx="7886700" cy="4154525"/>
          </a:xfrm>
        </p:spPr>
        <p:txBody>
          <a:bodyPr>
            <a:normAutofit/>
          </a:bodyPr>
          <a:lstStyle/>
          <a:p>
            <a:pPr marL="0" indent="0">
              <a:buNone/>
            </a:pPr>
            <a:r>
              <a:rPr lang="pl-PL" sz="1800" dirty="0" smtClean="0"/>
              <a:t>Za osoby z niepełnosprawnościami należy uznać osoby niepełnosprawne </a:t>
            </a:r>
            <a:br>
              <a:rPr lang="pl-PL" sz="1800" dirty="0" smtClean="0"/>
            </a:br>
            <a:r>
              <a:rPr lang="pl-PL" sz="1800" dirty="0" smtClean="0"/>
              <a:t>w rozumieniu ustawy z dnia 27 sierpnia 1997 r. o rehabilitacji zawodowej </a:t>
            </a:r>
            <a:br>
              <a:rPr lang="pl-PL" sz="1800" dirty="0" smtClean="0"/>
            </a:br>
            <a:r>
              <a:rPr lang="pl-PL" sz="1800" dirty="0" smtClean="0"/>
              <a:t>i społecznej oraz zatrudnianiu osób niepełnosprawnych (Dz. U. z 2011 r. Nr 127, poz. 721, z </a:t>
            </a:r>
            <a:r>
              <a:rPr lang="pl-PL" sz="1800" dirty="0" err="1" smtClean="0"/>
              <a:t>późn</a:t>
            </a:r>
            <a:r>
              <a:rPr lang="pl-PL" sz="1800" dirty="0" smtClean="0"/>
              <a:t>. zm.), a także osoby z zaburzeniami psychicznymi, w rozumieniu ustawy z dnia 19 sierpnia 1994 r. o ochronie zdrowia psychicznego (Dz. U. z 2011 r. Nr 231, poz. 1375).</a:t>
            </a:r>
          </a:p>
          <a:p>
            <a:pPr>
              <a:buNone/>
            </a:pPr>
            <a:endParaRPr lang="pl-PL" altLang="pl-PL" sz="1800" b="1" dirty="0" smtClean="0">
              <a:solidFill>
                <a:prstClr val="black"/>
              </a:solidFill>
              <a:latin typeface="Arial" panose="020B0604020202020204" pitchFamily="34" charset="0"/>
            </a:endParaRPr>
          </a:p>
          <a:p>
            <a:pPr marL="0" indent="0">
              <a:buNone/>
            </a:pPr>
            <a:r>
              <a:rPr lang="pl-PL" sz="1800" dirty="0" smtClean="0"/>
              <a:t>Każde racjonalne usprawnienie wynika z relacji przynajmniej trzech czynników: </a:t>
            </a:r>
          </a:p>
          <a:p>
            <a:pPr marL="342900" indent="-342900">
              <a:buAutoNum type="arabicPeriod"/>
            </a:pPr>
            <a:r>
              <a:rPr lang="pl-PL" sz="1800" dirty="0" smtClean="0"/>
              <a:t>dysfunkcji związanej z danym uczestnikiem projektu, </a:t>
            </a:r>
          </a:p>
          <a:p>
            <a:pPr marL="342900" indent="-342900">
              <a:buAutoNum type="arabicPeriod"/>
            </a:pPr>
            <a:r>
              <a:rPr lang="pl-PL" sz="1800" dirty="0" smtClean="0"/>
              <a:t>barier otoczenia,</a:t>
            </a:r>
          </a:p>
          <a:p>
            <a:pPr marL="342900" indent="-342900">
              <a:buAutoNum type="arabicPeriod"/>
            </a:pPr>
            <a:r>
              <a:rPr lang="pl-PL" sz="1800" dirty="0" smtClean="0"/>
              <a:t>charakteru usługi realizowanej w ramach projektu.</a:t>
            </a: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3200" b="1" dirty="0" smtClean="0">
              <a:solidFill>
                <a:prstClr val="black"/>
              </a:solidFill>
            </a:endParaRPr>
          </a:p>
          <a:p>
            <a:pPr algn="ctr">
              <a:buNone/>
            </a:pPr>
            <a:endParaRPr lang="pl-PL" altLang="pl-PL" sz="3200" b="1" dirty="0" smtClean="0">
              <a:solidFill>
                <a:prstClr val="black"/>
              </a:solidFill>
            </a:endParaRPr>
          </a:p>
          <a:p>
            <a:pPr algn="ctr">
              <a:buNone/>
            </a:pPr>
            <a:endParaRPr lang="pl-PL" altLang="pl-PL" sz="32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18</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ytuł 11"/>
          <p:cNvSpPr>
            <a:spLocks noGrp="1"/>
          </p:cNvSpPr>
          <p:nvPr>
            <p:ph type="title"/>
          </p:nvPr>
        </p:nvSpPr>
        <p:spPr>
          <a:xfrm>
            <a:off x="628650" y="958850"/>
            <a:ext cx="7886700" cy="567474"/>
          </a:xfrm>
        </p:spPr>
        <p:txBody>
          <a:bodyPr/>
          <a:lstStyle/>
          <a:p>
            <a:r>
              <a:rPr lang="pl-PL" sz="2800" b="1" dirty="0" smtClean="0"/>
              <a:t>Mechanizm racjonalnych usprawnień</a:t>
            </a:r>
            <a:endParaRPr lang="pl-PL" sz="2800" b="1" dirty="0"/>
          </a:p>
        </p:txBody>
      </p:sp>
      <p:sp>
        <p:nvSpPr>
          <p:cNvPr id="3" name="Symbol zastępczy zawartości 2"/>
          <p:cNvSpPr>
            <a:spLocks noGrp="1"/>
          </p:cNvSpPr>
          <p:nvPr>
            <p:ph idx="1"/>
          </p:nvPr>
        </p:nvSpPr>
        <p:spPr>
          <a:xfrm>
            <a:off x="316523" y="1526324"/>
            <a:ext cx="8317523" cy="4830026"/>
          </a:xfrm>
        </p:spPr>
        <p:txBody>
          <a:bodyPr>
            <a:normAutofit fontScale="47500" lnSpcReduction="20000"/>
          </a:bodyPr>
          <a:lstStyle/>
          <a:p>
            <a:pPr>
              <a:buNone/>
            </a:pPr>
            <a:r>
              <a:rPr lang="pl-PL" sz="2700" dirty="0" smtClean="0"/>
              <a:t>W ramach przykładowego katalogu kosztów racjonalnych usprawnień jest możliwe sfinansowanie:</a:t>
            </a:r>
          </a:p>
          <a:p>
            <a:pPr>
              <a:buNone/>
            </a:pPr>
            <a:r>
              <a:rPr lang="pl-PL" sz="2700" dirty="0" smtClean="0"/>
              <a:t>a) kosztów specjalistycznego transportu na miejsce realizacji wsparcia;</a:t>
            </a:r>
          </a:p>
          <a:p>
            <a:pPr>
              <a:buNone/>
            </a:pPr>
            <a:r>
              <a:rPr lang="pl-PL" sz="2700" dirty="0" smtClean="0"/>
              <a:t>b) dostosowania architektonicznego budynków niedostępnych (np. zmiana miejsca realizacji projektu; budowa tymczasowych podjazdów; montaż platform, wind, podnośników; właściwe oznakowanie budynków poprzez wprowadzanie elementów kontrastowych i wypukłych celem właściwego oznakowania dla osób niewidomych </a:t>
            </a:r>
            <a:br>
              <a:rPr lang="pl-PL" sz="2700" dirty="0" smtClean="0"/>
            </a:br>
            <a:r>
              <a:rPr lang="pl-PL" sz="2700" dirty="0" smtClean="0"/>
              <a:t>i słabowidzących itp.);</a:t>
            </a:r>
          </a:p>
          <a:p>
            <a:pPr>
              <a:buNone/>
            </a:pPr>
            <a:r>
              <a:rPr lang="pl-PL" sz="2700" dirty="0" smtClean="0"/>
              <a:t>c) dostosowania infrastruktury komputerowej (np. wynajęcie lub zakup i instalacja programów powiększających, mówiących, kamer do kontaktu z osobą posługującą się językiem migowym, drukarek materiałów w alfabecie </a:t>
            </a:r>
            <a:r>
              <a:rPr lang="pl-PL" sz="2700" dirty="0" err="1" smtClean="0"/>
              <a:t>Braille’a</a:t>
            </a:r>
            <a:r>
              <a:rPr lang="pl-PL" sz="2700" dirty="0" smtClean="0"/>
              <a:t>);</a:t>
            </a:r>
          </a:p>
          <a:p>
            <a:pPr>
              <a:buNone/>
            </a:pPr>
            <a:r>
              <a:rPr lang="pl-PL" sz="2700" dirty="0" smtClean="0"/>
              <a:t>d) dostosowania akustycznego (wynajęcie lub zakup i montaż systemów wspomagających słyszenie, np. pętli indukcyjnych, systemów FM);</a:t>
            </a:r>
          </a:p>
          <a:p>
            <a:pPr>
              <a:buNone/>
            </a:pPr>
            <a:r>
              <a:rPr lang="pl-PL" sz="2700" dirty="0" smtClean="0"/>
              <a:t>e) asystenta tłumaczącego na język łatwy;</a:t>
            </a:r>
          </a:p>
          <a:p>
            <a:pPr>
              <a:buNone/>
            </a:pPr>
            <a:r>
              <a:rPr lang="pl-PL" sz="2700" dirty="0" smtClean="0"/>
              <a:t>f) asystenta osoby z niepełnosprawnością;</a:t>
            </a:r>
          </a:p>
          <a:p>
            <a:pPr>
              <a:buNone/>
            </a:pPr>
            <a:r>
              <a:rPr lang="pl-PL" sz="2700" dirty="0" smtClean="0"/>
              <a:t>g) tłumacza języka migowego lub tłumacza-przewodnika;</a:t>
            </a:r>
          </a:p>
          <a:p>
            <a:pPr>
              <a:buNone/>
            </a:pPr>
            <a:r>
              <a:rPr lang="pl-PL" sz="2700" dirty="0" smtClean="0"/>
              <a:t>h) przewodnika dla osoby mającej trudności w widzeniu;</a:t>
            </a:r>
          </a:p>
          <a:p>
            <a:pPr>
              <a:buNone/>
            </a:pPr>
            <a:r>
              <a:rPr lang="pl-PL" sz="2700" dirty="0" smtClean="0"/>
              <a:t>i) alternatywnych form przygotowania materiałów projektowych (szkoleniowych, informacyjnych, np. wersje elektroniczne dokumentów, wersje w druku powiększonym, wersje pisane alfabetem </a:t>
            </a:r>
            <a:r>
              <a:rPr lang="pl-PL" sz="2700" dirty="0" err="1" smtClean="0"/>
              <a:t>Braille’a</a:t>
            </a:r>
            <a:r>
              <a:rPr lang="pl-PL" sz="2700" dirty="0" smtClean="0"/>
              <a:t>, wersje w języku łatwym, nagranie tłumaczenia na język migowy na nośniku elektronicznym, itp.);</a:t>
            </a:r>
          </a:p>
          <a:p>
            <a:pPr>
              <a:buNone/>
            </a:pPr>
            <a:r>
              <a:rPr lang="pl-PL" sz="2700" dirty="0" smtClean="0"/>
              <a:t>j) zmiany procedur;</a:t>
            </a:r>
          </a:p>
          <a:p>
            <a:pPr>
              <a:buNone/>
            </a:pPr>
            <a:r>
              <a:rPr lang="pl-PL" sz="2700" dirty="0" smtClean="0"/>
              <a:t>k) wydłużonego czasu wsparcia (wynikającego np. z konieczności wolniejszego tłumaczenia na język migowy, wolnego mówienia, odczytywania komunikatów z ust, stosowania języka łatwego itp.);</a:t>
            </a:r>
          </a:p>
          <a:p>
            <a:pPr>
              <a:buNone/>
            </a:pPr>
            <a:r>
              <a:rPr lang="pl-PL" sz="2700" dirty="0" smtClean="0"/>
              <a:t>l) dostosowania posiłków, uwzględniania specyficznych potrzeb żywieniowych wynikających z niepełnosprawności</a:t>
            </a:r>
            <a:endParaRPr lang="pl-PL" altLang="pl-PL" sz="27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3200" b="1" dirty="0" smtClean="0">
              <a:solidFill>
                <a:prstClr val="black"/>
              </a:solidFill>
            </a:endParaRPr>
          </a:p>
          <a:p>
            <a:pPr algn="ctr">
              <a:buNone/>
            </a:pPr>
            <a:endParaRPr lang="pl-PL" altLang="pl-PL" sz="3200" b="1" dirty="0" smtClean="0">
              <a:solidFill>
                <a:prstClr val="black"/>
              </a:solidFill>
            </a:endParaRPr>
          </a:p>
          <a:p>
            <a:pPr algn="ctr">
              <a:buNone/>
            </a:pPr>
            <a:endParaRPr lang="pl-PL" altLang="pl-PL" sz="32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19</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340768"/>
            <a:ext cx="7886700" cy="5040560"/>
          </a:xfrm>
        </p:spPr>
        <p:txBody>
          <a:bodyPr/>
          <a:lstStyle/>
          <a:p>
            <a:pPr algn="ctr">
              <a:buNone/>
            </a:pPr>
            <a:endParaRPr lang="pl-PL" sz="100" b="1" dirty="0" smtClean="0"/>
          </a:p>
          <a:p>
            <a:pPr algn="ctr">
              <a:buNone/>
            </a:pPr>
            <a:r>
              <a:rPr lang="pl-PL" sz="2000" b="1" dirty="0"/>
              <a:t>Konkurs nr </a:t>
            </a:r>
            <a:r>
              <a:rPr lang="pl-PL" sz="2000" b="1" dirty="0" smtClean="0"/>
              <a:t>RPDS.09.01.04-IP.02-02-070/16 </a:t>
            </a:r>
          </a:p>
          <a:p>
            <a:pPr algn="ctr">
              <a:buNone/>
            </a:pPr>
            <a:r>
              <a:rPr lang="pl-PL" sz="1800" b="1" dirty="0" smtClean="0"/>
              <a:t>przeprowadzany </a:t>
            </a:r>
            <a:r>
              <a:rPr lang="pl-PL" sz="1800" b="1" dirty="0"/>
              <a:t>jest w ramach:</a:t>
            </a:r>
          </a:p>
          <a:p>
            <a:pPr algn="ctr">
              <a:buNone/>
            </a:pPr>
            <a:r>
              <a:rPr lang="pl-PL" sz="1800" dirty="0" smtClean="0"/>
              <a:t>Regionalnego Programu Operacyjnego</a:t>
            </a:r>
          </a:p>
          <a:p>
            <a:pPr algn="ctr">
              <a:buNone/>
            </a:pPr>
            <a:r>
              <a:rPr lang="pl-PL" sz="1800" dirty="0" smtClean="0"/>
              <a:t>Województwa Dolnośląskiego 2014-2020</a:t>
            </a:r>
          </a:p>
          <a:p>
            <a:pPr algn="ctr">
              <a:buNone/>
            </a:pPr>
            <a:r>
              <a:rPr lang="pl-PL" sz="2000" b="1" dirty="0" smtClean="0"/>
              <a:t>Oś priorytetowa 9 </a:t>
            </a:r>
            <a:r>
              <a:rPr lang="pl-PL" sz="2000" i="1" dirty="0" smtClean="0"/>
              <a:t>Włączenie </a:t>
            </a:r>
            <a:r>
              <a:rPr lang="pl-PL" sz="2000" i="1" dirty="0"/>
              <a:t>społeczne</a:t>
            </a:r>
            <a:endParaRPr lang="pl-PL" sz="2000" dirty="0" smtClean="0"/>
          </a:p>
          <a:p>
            <a:pPr algn="ctr">
              <a:buNone/>
            </a:pPr>
            <a:r>
              <a:rPr lang="pl-PL" sz="2000" b="1" dirty="0"/>
              <a:t>Działanie </a:t>
            </a:r>
            <a:r>
              <a:rPr lang="pl-PL" sz="2000" b="1" dirty="0" smtClean="0"/>
              <a:t>9.1 </a:t>
            </a:r>
            <a:r>
              <a:rPr lang="pl-PL" sz="2000" i="1" dirty="0" smtClean="0"/>
              <a:t>Aktywna integracja </a:t>
            </a:r>
          </a:p>
          <a:p>
            <a:pPr algn="ctr">
              <a:buNone/>
            </a:pPr>
            <a:r>
              <a:rPr lang="pl-PL" sz="2000" b="1" dirty="0" smtClean="0"/>
              <a:t>Poddziałanie 9.1.4</a:t>
            </a:r>
            <a:r>
              <a:rPr lang="pl-PL" sz="2000" dirty="0" smtClean="0"/>
              <a:t> </a:t>
            </a:r>
            <a:r>
              <a:rPr lang="pl-PL" sz="2000" i="1" dirty="0" smtClean="0"/>
              <a:t>Aktywna integracja – ZIT AW</a:t>
            </a:r>
          </a:p>
          <a:p>
            <a:pPr algn="ctr">
              <a:buNone/>
            </a:pPr>
            <a:r>
              <a:rPr lang="pl-PL" sz="1800" i="1" dirty="0"/>
              <a:t>(9.1.A. – drugi typ operacji oraz 9.1.C</a:t>
            </a:r>
            <a:r>
              <a:rPr lang="pl-PL" sz="1800" i="1" dirty="0" smtClean="0"/>
              <a:t>.)</a:t>
            </a:r>
            <a:endParaRPr lang="en-US" sz="1800" i="1" dirty="0" smtClean="0"/>
          </a:p>
          <a:p>
            <a:pPr algn="ctr">
              <a:buNone/>
            </a:pPr>
            <a:endParaRPr lang="pl-PL" sz="100" i="1" dirty="0"/>
          </a:p>
          <a:p>
            <a:r>
              <a:rPr lang="pl-PL" sz="1400" dirty="0" smtClean="0"/>
              <a:t>(</a:t>
            </a:r>
            <a:r>
              <a:rPr lang="x-none" sz="1400" dirty="0" smtClean="0"/>
              <a:t>na projekty</a:t>
            </a:r>
            <a:r>
              <a:rPr lang="pl-PL" sz="1400" dirty="0" smtClean="0"/>
              <a:t> na </a:t>
            </a:r>
            <a:r>
              <a:rPr lang="pl-PL" sz="1400" dirty="0"/>
              <a:t>rzecz integracji społeczno- zawodowej z elementami usług specjalistycznego </a:t>
            </a:r>
            <a:r>
              <a:rPr lang="pl-PL" sz="1400" dirty="0" smtClean="0"/>
              <a:t>poradnictwa </a:t>
            </a:r>
            <a:r>
              <a:rPr lang="pl-PL" sz="1400" dirty="0"/>
              <a:t>(prawnego, rodzinnego, psychologicznego) dla osób zagrożonych ubóstwem lub wykluczeniem społecznym, ich rodzin oraz osób z ich otoczenia w celu poprawy ich sytuacji społeczno-zawodowej i/lub </a:t>
            </a:r>
            <a:r>
              <a:rPr lang="pl-PL" sz="1400" dirty="0" smtClean="0"/>
              <a:t>w </a:t>
            </a:r>
            <a:r>
              <a:rPr lang="pl-PL" sz="1400" dirty="0"/>
              <a:t>zakresie wsparcia służącego poprawie dostępu do usług reintegracji zawodowej </a:t>
            </a:r>
            <a:r>
              <a:rPr lang="pl-PL" sz="1400" dirty="0" smtClean="0"/>
              <a:t>i społecznej </a:t>
            </a:r>
            <a:r>
              <a:rPr lang="pl-PL" sz="1400" dirty="0"/>
              <a:t>realizowanych przez podmioty, o których mowa w ustawie o zatrudnieniu socjalnym </a:t>
            </a:r>
            <a:r>
              <a:rPr lang="en-US" sz="1400" dirty="0" smtClean="0"/>
              <a:t/>
            </a:r>
            <a:br>
              <a:rPr lang="en-US" sz="1400" dirty="0" smtClean="0"/>
            </a:br>
            <a:r>
              <a:rPr lang="pl-PL" sz="1400" dirty="0" smtClean="0"/>
              <a:t>(tj.</a:t>
            </a:r>
            <a:r>
              <a:rPr lang="en-US" sz="1400" dirty="0"/>
              <a:t> </a:t>
            </a:r>
            <a:r>
              <a:rPr lang="pl-PL" sz="1400" dirty="0" smtClean="0"/>
              <a:t>Centra </a:t>
            </a:r>
            <a:r>
              <a:rPr lang="pl-PL" sz="1400" dirty="0"/>
              <a:t>Integracji Społecznej (CIS), Kluby Integracji Społecznej (KIS)) poprzez stworzenie nowych miejsc reintegracji społecznej i zawodowej i/lub wsparcia dla zatrudnienia i usług rehabilitacji zawodowej i społecznej osób z </a:t>
            </a:r>
            <a:r>
              <a:rPr lang="pl-PL" sz="1400" dirty="0" smtClean="0"/>
              <a:t>niepełnosprawnościami)</a:t>
            </a:r>
          </a:p>
          <a:p>
            <a:pPr algn="ctr">
              <a:buNone/>
            </a:pPr>
            <a:endParaRPr lang="pl-PL" sz="1800" dirty="0"/>
          </a:p>
          <a:p>
            <a:pPr algn="ctr">
              <a:buNone/>
            </a:pPr>
            <a:r>
              <a:rPr lang="pl-PL" dirty="0" smtClean="0"/>
              <a:t> </a:t>
            </a:r>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a:t>
            </a:fld>
            <a:endParaRPr lang="pl-PL" dirty="0">
              <a:solidFill>
                <a:prstClr val="black">
                  <a:tint val="75000"/>
                </a:prstClr>
              </a:solidFill>
            </a:endParaRPr>
          </a:p>
        </p:txBody>
      </p:sp>
      <p:grpSp>
        <p:nvGrpSpPr>
          <p:cNvPr id="5"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ytuł 11"/>
          <p:cNvSpPr>
            <a:spLocks noGrp="1"/>
          </p:cNvSpPr>
          <p:nvPr>
            <p:ph type="title"/>
          </p:nvPr>
        </p:nvSpPr>
        <p:spPr/>
        <p:txBody>
          <a:bodyPr/>
          <a:lstStyle/>
          <a:p>
            <a:r>
              <a:rPr lang="pl-PL" sz="2800" b="1" dirty="0" smtClean="0"/>
              <a:t>Mechanizm racjonalnych usprawnień</a:t>
            </a:r>
            <a:endParaRPr lang="pl-PL" sz="2800" b="1" dirty="0"/>
          </a:p>
        </p:txBody>
      </p:sp>
      <p:sp>
        <p:nvSpPr>
          <p:cNvPr id="3" name="Symbol zastępczy zawartości 2"/>
          <p:cNvSpPr>
            <a:spLocks noGrp="1"/>
          </p:cNvSpPr>
          <p:nvPr>
            <p:ph idx="1"/>
          </p:nvPr>
        </p:nvSpPr>
        <p:spPr>
          <a:xfrm>
            <a:off x="628650" y="1979408"/>
            <a:ext cx="7886700" cy="4197556"/>
          </a:xfrm>
        </p:spPr>
        <p:txBody>
          <a:bodyPr>
            <a:normAutofit fontScale="92500" lnSpcReduction="10000"/>
          </a:bodyPr>
          <a:lstStyle/>
          <a:p>
            <a:pPr marL="0" indent="0">
              <a:buNone/>
            </a:pPr>
            <a:r>
              <a:rPr lang="pl-PL" sz="1800" dirty="0" smtClean="0"/>
              <a:t>Każdy wydatek poniesiony w celu ułatwienia dostępu i uczestnictwa w projekcie osób                z niepełnosprawnościami jest kwalifikowalny, o ile nie stanowi wydatku niekwalifikowalnego na mocy przepisów unijnych oraz Wytycznych Ministra Infrastruktury i Rozwoju w zakresie kwalifikowalności wydatków w ramach Europejskiego Funduszu Rozwoju Regionalnego, Europejskiego Funduszu Społecznego oraz Funduszu Spójności na lata 2014-2020.</a:t>
            </a:r>
          </a:p>
          <a:p>
            <a:pPr marL="0" indent="0">
              <a:buNone/>
            </a:pPr>
            <a:r>
              <a:rPr lang="pl-PL" sz="1800" b="1" dirty="0" smtClean="0"/>
              <a:t>Łączny koszt racjonalnych usprawnień na jednego uczestnika w projekcie nie może przekroczyć 12 tys. PLN.</a:t>
            </a:r>
          </a:p>
          <a:p>
            <a:pPr marL="0" indent="0">
              <a:buNone/>
            </a:pPr>
            <a:r>
              <a:rPr lang="pl-PL" sz="1800" dirty="0" smtClean="0"/>
              <a:t>Wydatki na wdrożenie mechanizmu racjonalnych usprawnień nie wlicza się do kosztu wsparcia na jednego uczestnika projektu. </a:t>
            </a:r>
          </a:p>
          <a:p>
            <a:pPr marL="0" indent="0">
              <a:buNone/>
            </a:pPr>
            <a:r>
              <a:rPr lang="pl-PL" sz="1800" dirty="0" smtClean="0"/>
              <a:t>W przypadku kalkulowanego przeciętnego kosztu wsparcia (uśrednionego),  wydatki                w ramach mechanizmu racjonalnych usprawnień nie wlicza się do ustalonego limitu koszu na kontrakt socjalny i/lub program aktywności lokalnej.</a:t>
            </a:r>
          </a:p>
          <a:p>
            <a:pPr marL="0" indent="0">
              <a:buNone/>
            </a:pPr>
            <a:r>
              <a:rPr lang="pl-PL" sz="1800" dirty="0" smtClean="0"/>
              <a:t>Beneficjent powinien uzasadnić konieczność poniesienia kosztu racjonalnego usprawnienia z zastosowaniem najbardziej efektywnego dla danego przypadku sposobu (np. prymat wynajmu nad zakupem).</a:t>
            </a: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3200" b="1" dirty="0" smtClean="0">
              <a:solidFill>
                <a:prstClr val="black"/>
              </a:solidFill>
            </a:endParaRPr>
          </a:p>
          <a:p>
            <a:pPr algn="ctr">
              <a:buNone/>
            </a:pPr>
            <a:endParaRPr lang="pl-PL" altLang="pl-PL" sz="3200" b="1" dirty="0" smtClean="0">
              <a:solidFill>
                <a:prstClr val="black"/>
              </a:solidFill>
            </a:endParaRPr>
          </a:p>
          <a:p>
            <a:pPr algn="ctr">
              <a:buNone/>
            </a:pPr>
            <a:endParaRPr lang="pl-PL" altLang="pl-PL" sz="32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20</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2927838"/>
            <a:ext cx="8568952" cy="3309474"/>
          </a:xfrm>
        </p:spPr>
        <p:txBody>
          <a:bodyPr>
            <a:normAutofit/>
          </a:bodyPr>
          <a:lstStyle/>
          <a:p>
            <a:pPr algn="ctr">
              <a:buNone/>
            </a:pPr>
            <a:endParaRPr lang="pl-PL" altLang="pl-PL" sz="1800" b="1" dirty="0" smtClean="0">
              <a:solidFill>
                <a:prstClr val="black"/>
              </a:solidFill>
              <a:latin typeface="Arial" panose="020B0604020202020204" pitchFamily="34" charset="0"/>
            </a:endParaRPr>
          </a:p>
          <a:p>
            <a:pPr marL="0" indent="0" algn="ctr">
              <a:buNone/>
            </a:pPr>
            <a:r>
              <a:rPr lang="pl-PL" sz="3200" dirty="0" smtClean="0"/>
              <a:t>W </a:t>
            </a:r>
            <a:r>
              <a:rPr lang="pl-PL" sz="3200" dirty="0"/>
              <a:t>konkursie w ramach Poddziałania </a:t>
            </a:r>
            <a:r>
              <a:rPr lang="pl-PL" sz="3200" dirty="0" smtClean="0"/>
              <a:t>9.1.4 </a:t>
            </a:r>
            <a:r>
              <a:rPr lang="pl-PL" sz="3200" dirty="0"/>
              <a:t>pierwszym etapem oceny wniosku jest ocena zgodności ze strategią ZIT. Szczegółowe kryteria oceny na tym etapie zawiera odrębna prezentacja.</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21</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Tytuł 1"/>
          <p:cNvSpPr>
            <a:spLocks noGrp="1"/>
          </p:cNvSpPr>
          <p:nvPr>
            <p:ph type="title"/>
          </p:nvPr>
        </p:nvSpPr>
        <p:spPr>
          <a:xfrm>
            <a:off x="628650" y="1163592"/>
            <a:ext cx="7886700" cy="1325563"/>
          </a:xfrm>
        </p:spPr>
        <p:txBody>
          <a:bodyPr/>
          <a:lstStyle/>
          <a:p>
            <a:pPr algn="ctr"/>
            <a:r>
              <a:rPr lang="pl-PL" b="1" dirty="0" smtClean="0"/>
              <a:t>Kryteria oceny </a:t>
            </a:r>
            <a:r>
              <a:rPr lang="pl-PL" b="1" smtClean="0"/>
              <a:t>zgodności </a:t>
            </a:r>
            <a:br>
              <a:rPr lang="pl-PL" b="1" smtClean="0"/>
            </a:br>
            <a:r>
              <a:rPr lang="pl-PL" b="1" smtClean="0"/>
              <a:t>ze </a:t>
            </a:r>
            <a:r>
              <a:rPr lang="pl-PL" b="1" dirty="0" smtClean="0"/>
              <a:t>strategią ZIT</a:t>
            </a:r>
            <a:endParaRPr lang="pl-PL" b="1" dirty="0"/>
          </a:p>
        </p:txBody>
      </p:sp>
    </p:spTree>
    <p:extLst>
      <p:ext uri="{BB962C8B-B14F-4D97-AF65-F5344CB8AC3E}">
        <p14:creationId xmlns:p14="http://schemas.microsoft.com/office/powerpoint/2010/main" val="874956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r>
              <a:rPr lang="pl-PL" altLang="pl-PL" sz="3200" b="1" dirty="0" smtClean="0">
                <a:solidFill>
                  <a:prstClr val="black"/>
                </a:solidFill>
              </a:rPr>
              <a:t>Kryteria formalne</a:t>
            </a:r>
          </a:p>
          <a:p>
            <a:pPr algn="ctr">
              <a:buNone/>
            </a:pPr>
            <a:endParaRPr lang="pl-PL" altLang="pl-PL" sz="3200" b="1" dirty="0" smtClean="0">
              <a:solidFill>
                <a:prstClr val="black"/>
              </a:solidFill>
            </a:endParaRPr>
          </a:p>
          <a:p>
            <a:pPr algn="ctr">
              <a:buNone/>
            </a:pPr>
            <a:endParaRPr lang="pl-PL" altLang="pl-PL" sz="3200" b="1" dirty="0" smtClean="0">
              <a:solidFill>
                <a:prstClr val="black"/>
              </a:solidFill>
            </a:endParaRPr>
          </a:p>
          <a:p>
            <a:pPr algn="ctr">
              <a:buNone/>
            </a:pPr>
            <a:endParaRPr lang="pl-PL" altLang="pl-PL" sz="32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22</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buNone/>
            </a:pPr>
            <a:r>
              <a:rPr lang="pl-PL" sz="2400" b="1" dirty="0" smtClean="0"/>
              <a:t>Poprawność wypełnienia wniosku </a:t>
            </a:r>
          </a:p>
          <a:p>
            <a:pPr>
              <a:buNone/>
            </a:pPr>
            <a:endParaRPr lang="pl-PL" sz="1800" dirty="0" smtClean="0"/>
          </a:p>
          <a:p>
            <a:pPr algn="just">
              <a:buNone/>
            </a:pPr>
            <a:r>
              <a:rPr lang="pl-PL" sz="1800" dirty="0" smtClean="0"/>
              <a:t>	Wniosek o dofinansowanie został sporządzony w języku polskim oraz został podpisany zgodnie z prawem reprezentacji. </a:t>
            </a:r>
          </a:p>
          <a:p>
            <a:pPr algn="just">
              <a:buNone/>
            </a:pPr>
            <a:endParaRPr lang="pl-PL" sz="1800" dirty="0" smtClean="0"/>
          </a:p>
          <a:p>
            <a:pPr algn="just">
              <a:buNone/>
            </a:pPr>
            <a:r>
              <a:rPr lang="pl-PL" sz="1800" dirty="0" smtClean="0"/>
              <a:t>	Kryterium jest weryfikowane na podstawie zapisów wniosku o dofinansowanie </a:t>
            </a:r>
            <a:br>
              <a:rPr lang="pl-PL" sz="1800" dirty="0" smtClean="0"/>
            </a:br>
            <a:r>
              <a:rPr lang="pl-PL" sz="1800" dirty="0" smtClean="0"/>
              <a:t>lub załączników. </a:t>
            </a:r>
          </a:p>
          <a:p>
            <a:pPr>
              <a:buNone/>
            </a:pPr>
            <a:endParaRPr lang="pl-PL" sz="1800" dirty="0" smtClean="0"/>
          </a:p>
          <a:p>
            <a:pPr>
              <a:buNone/>
            </a:pPr>
            <a:r>
              <a:rPr lang="pl-PL" sz="3200" dirty="0" smtClean="0"/>
              <a:t>	</a:t>
            </a:r>
          </a:p>
          <a:p>
            <a:pPr>
              <a:buNone/>
            </a:pPr>
            <a:endParaRPr lang="pl-PL" sz="3200" dirty="0" smtClean="0"/>
          </a:p>
          <a:p>
            <a:pPr>
              <a:buNone/>
            </a:pPr>
            <a:endParaRPr lang="pl-PL" sz="32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23</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buNone/>
            </a:pPr>
            <a:r>
              <a:rPr lang="pl-PL" sz="2400" b="1" dirty="0" err="1" smtClean="0"/>
              <a:t>Kwalifikowalność</a:t>
            </a:r>
            <a:r>
              <a:rPr lang="pl-PL" sz="2400" b="1" dirty="0" smtClean="0"/>
              <a:t> typu projektu 	</a:t>
            </a:r>
            <a:endParaRPr lang="pl-PL" sz="2400" dirty="0" smtClean="0"/>
          </a:p>
          <a:p>
            <a:pPr>
              <a:buNone/>
            </a:pPr>
            <a:r>
              <a:rPr lang="pl-PL" sz="1800" dirty="0" smtClean="0"/>
              <a:t>	Projekt jest zgodny z typem projektów dopuszczonych do dofinansowania </a:t>
            </a:r>
            <a:br>
              <a:rPr lang="pl-PL" sz="1800" dirty="0" smtClean="0"/>
            </a:br>
            <a:r>
              <a:rPr lang="pl-PL" sz="1800" dirty="0" smtClean="0"/>
              <a:t>w </a:t>
            </a:r>
            <a:r>
              <a:rPr lang="pl-PL" sz="1800" i="1" dirty="0" smtClean="0"/>
              <a:t>Regulaminie konkursu. </a:t>
            </a:r>
          </a:p>
          <a:p>
            <a:pPr>
              <a:buNone/>
            </a:pPr>
            <a:r>
              <a:rPr lang="pl-PL" sz="1800" dirty="0" smtClean="0"/>
              <a:t>	Kryterium jest weryfikowane na podstawie zapisów w części A.1.4 wniosku </a:t>
            </a:r>
            <a:br>
              <a:rPr lang="pl-PL" sz="1800" dirty="0" smtClean="0"/>
            </a:br>
            <a:r>
              <a:rPr lang="pl-PL" sz="1800" dirty="0" smtClean="0"/>
              <a:t>o dofinansowanie. 	</a:t>
            </a:r>
          </a:p>
          <a:p>
            <a:pPr>
              <a:buNone/>
            </a:pPr>
            <a:endParaRPr lang="pl-PL" sz="2400" b="1" dirty="0" smtClean="0"/>
          </a:p>
          <a:p>
            <a:pPr>
              <a:buNone/>
            </a:pPr>
            <a:r>
              <a:rPr lang="pl-PL" sz="2400" b="1" dirty="0" err="1" smtClean="0"/>
              <a:t>Kwalifikowalność</a:t>
            </a:r>
            <a:r>
              <a:rPr lang="pl-PL" sz="2400" b="1" dirty="0" smtClean="0"/>
              <a:t> Wnioskodawcy 	</a:t>
            </a:r>
          </a:p>
          <a:p>
            <a:pPr>
              <a:buNone/>
            </a:pPr>
            <a:r>
              <a:rPr lang="pl-PL" sz="1800" dirty="0" smtClean="0"/>
              <a:t>	Wnioskodawca jest uprawniony do ubiegania się o wsparcie zgodnie z zapisami </a:t>
            </a:r>
            <a:r>
              <a:rPr lang="pl-PL" sz="1800" i="1" dirty="0" smtClean="0"/>
              <a:t>Regulaminu konkursu. 	</a:t>
            </a:r>
          </a:p>
          <a:p>
            <a:pPr>
              <a:buNone/>
            </a:pPr>
            <a:r>
              <a:rPr lang="pl-PL" sz="1800" dirty="0" smtClean="0"/>
              <a:t>	Kryterium jest weryfikowane na podstawie zapisów w części B.1.2 wniosku </a:t>
            </a:r>
            <a:br>
              <a:rPr lang="pl-PL" sz="1800" dirty="0" smtClean="0"/>
            </a:br>
            <a:r>
              <a:rPr lang="pl-PL" sz="1800" dirty="0" smtClean="0"/>
              <a:t>o dofinansowanie. 	</a:t>
            </a:r>
          </a:p>
          <a:p>
            <a:pPr>
              <a:buNone/>
            </a:pPr>
            <a:endParaRPr lang="pl-PL" sz="2400" b="1" dirty="0" smtClean="0"/>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24</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3"/>
            <a:ext cx="8568952" cy="5491813"/>
          </a:xfrm>
        </p:spPr>
        <p:txBody>
          <a:bodyPr>
            <a:noAutofit/>
          </a:bodyPr>
          <a:lstStyle/>
          <a:p>
            <a:pPr>
              <a:buNone/>
            </a:pPr>
            <a:r>
              <a:rPr lang="pl-PL" sz="2400" b="1" dirty="0" smtClean="0"/>
              <a:t>Prawidłowość wyboru partnerów w projekcie</a:t>
            </a:r>
            <a:r>
              <a:rPr lang="pl-PL" sz="2400" dirty="0" smtClean="0"/>
              <a:t> 	</a:t>
            </a:r>
          </a:p>
          <a:p>
            <a:pPr algn="just">
              <a:buNone/>
            </a:pPr>
            <a:r>
              <a:rPr lang="pl-PL" sz="1800" dirty="0" smtClean="0"/>
              <a:t>Wybór partnerów został dokonany w sposób prawidłowy, to znaczy: </a:t>
            </a:r>
          </a:p>
          <a:p>
            <a:pPr algn="just"/>
            <a:r>
              <a:rPr lang="pl-PL" sz="1800" dirty="0" smtClean="0"/>
              <a:t>Wnioskodawca oraz partner/partnerzy nie stanowią podmiotów powiązanych </a:t>
            </a:r>
            <a:br>
              <a:rPr lang="pl-PL" sz="1800" dirty="0" smtClean="0"/>
            </a:br>
            <a:r>
              <a:rPr lang="pl-PL" sz="1800" dirty="0" smtClean="0"/>
              <a:t>w rozumieniu załącznika I do rozporządzenia Komisji (UE) nr 651/2014 z dnia </a:t>
            </a:r>
            <a:br>
              <a:rPr lang="pl-PL" sz="1800" dirty="0" smtClean="0"/>
            </a:br>
            <a:r>
              <a:rPr lang="pl-PL" sz="1800" dirty="0" smtClean="0"/>
              <a:t>17 czerwca 2014 r. uznającego niektóre rodzaje pomocy za zgodne z rynkiem wewnętrznym w zastosowaniu art. 107 i 108 Traktatu (Dz. Urz. UE L 187 z 26.06.2014, str. 1); </a:t>
            </a:r>
          </a:p>
          <a:p>
            <a:pPr algn="just"/>
            <a:r>
              <a:rPr lang="pl-PL" sz="1800" dirty="0" smtClean="0"/>
              <a:t>w przypadku, gdy Wnioskodawca jest podmiotem, o którym mowa w art. 3 ust. 1 ustawy z dnia 29 stycznia 2004 r. – prawo zamówień publicznych (Dz. U. z 2013 r. </a:t>
            </a:r>
            <a:br>
              <a:rPr lang="pl-PL" sz="1800" dirty="0" smtClean="0"/>
            </a:br>
            <a:r>
              <a:rPr lang="pl-PL" sz="1800" dirty="0" smtClean="0"/>
              <a:t>poz. 907, z </a:t>
            </a:r>
            <a:r>
              <a:rPr lang="pl-PL" sz="1800" dirty="0" err="1" smtClean="0"/>
              <a:t>późn</a:t>
            </a:r>
            <a:r>
              <a:rPr lang="pl-PL" sz="1800" dirty="0" smtClean="0"/>
              <a:t>. zm.), wybór partnerów spoza sektora finansów publicznych został dokonany z zachowaniem zasady przejrzystości i równego traktowania podmiotów; </a:t>
            </a:r>
          </a:p>
          <a:p>
            <a:pPr algn="just"/>
            <a:r>
              <a:rPr lang="pl-PL" sz="1800" dirty="0" smtClean="0"/>
              <a:t>wybór partnerów spoza sektora finansów publicznych został dokonany przed złożeniem wniosku o dofinansowanie projektu partnerskiego. </a:t>
            </a:r>
          </a:p>
          <a:p>
            <a:pPr>
              <a:buNone/>
            </a:pPr>
            <a:r>
              <a:rPr lang="pl-PL" sz="1800" dirty="0" smtClean="0"/>
              <a:t>	</a:t>
            </a:r>
          </a:p>
          <a:p>
            <a:pPr marL="0" indent="0">
              <a:buNone/>
            </a:pPr>
            <a:r>
              <a:rPr lang="pl-PL" sz="1800" dirty="0" smtClean="0"/>
              <a:t>Spełnienie kryterium jest weryfikowane na podstawie podpisanego oświadczenia Wnioskodawcy. Kryterium nie dotyczy projektów realizowanych bez udziału partnerów. </a:t>
            </a:r>
          </a:p>
          <a:p>
            <a:pPr>
              <a:buNone/>
            </a:pPr>
            <a:endParaRPr lang="pl-PL" sz="1200" dirty="0" smtClean="0"/>
          </a:p>
          <a:p>
            <a:pPr>
              <a:buNone/>
            </a:pPr>
            <a:r>
              <a:rPr lang="pl-PL" sz="1200" dirty="0" smtClean="0"/>
              <a:t>	</a:t>
            </a:r>
            <a:endParaRPr lang="pl-PL" sz="1800" dirty="0" smtClean="0"/>
          </a:p>
          <a:p>
            <a:pPr>
              <a:buNone/>
            </a:pPr>
            <a:r>
              <a:rPr lang="pl-PL" sz="1800" dirty="0" smtClean="0"/>
              <a:t>	</a:t>
            </a:r>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25</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Autofit/>
          </a:bodyPr>
          <a:lstStyle/>
          <a:p>
            <a:pPr>
              <a:buNone/>
            </a:pPr>
            <a:r>
              <a:rPr lang="pl-PL" sz="2400" b="1" dirty="0" smtClean="0"/>
              <a:t>Niepodleganie wykluczeniu z możliwości otrzymania dofinansowania ze środków Unii Europejskiej 	</a:t>
            </a:r>
          </a:p>
          <a:p>
            <a:pPr algn="just"/>
            <a:r>
              <a:rPr lang="pl-PL" sz="1800" dirty="0" smtClean="0"/>
              <a:t>Wnioskodawca oraz partnerzy (jeśli dotyczy) nie podlegają wykluczeniu z możliwości otrzymania dofinansowania ze środków Unii Europejskiej na podstawie: </a:t>
            </a:r>
          </a:p>
          <a:p>
            <a:pPr algn="just"/>
            <a:r>
              <a:rPr lang="pl-PL" sz="1800" dirty="0" smtClean="0"/>
              <a:t>art. 207 ust. 4 ustawy z dnia 27 sierpnia 2009 r. o finansach publicznych (tekst jednolity: Dz.U.2013 r. 885 ze zm.), </a:t>
            </a:r>
          </a:p>
          <a:p>
            <a:pPr algn="just"/>
            <a:r>
              <a:rPr lang="pl-PL" sz="1800" dirty="0" smtClean="0"/>
              <a:t>art.12 ust. 1 </a:t>
            </a:r>
            <a:r>
              <a:rPr lang="pl-PL" sz="1800" dirty="0" err="1" smtClean="0"/>
              <a:t>pkt</a:t>
            </a:r>
            <a:r>
              <a:rPr lang="pl-PL" sz="1800" dirty="0" smtClean="0"/>
              <a:t> 1 ustawy z dnia 15 czerwca 2012 r. o skutkach powierzania wykonywania pracy cudzoziemcom przebywającym wbrew przepisom na terytorium Rzeczypospolitej Polskiej (Dz. U. 2012 r. poz. 769), </a:t>
            </a:r>
            <a:endParaRPr lang="pl-PL" sz="2400" dirty="0" smtClean="0"/>
          </a:p>
          <a:p>
            <a:pPr algn="just"/>
            <a:r>
              <a:rPr lang="pl-PL" sz="1800" dirty="0" smtClean="0"/>
              <a:t>art. 9 ust. 1 </a:t>
            </a:r>
            <a:r>
              <a:rPr lang="pl-PL" sz="1800" dirty="0" err="1" smtClean="0"/>
              <a:t>pkt</a:t>
            </a:r>
            <a:r>
              <a:rPr lang="pl-PL" sz="1800" dirty="0" smtClean="0"/>
              <a:t> 2a ustawy z dnia 28 października 2002 r. o odpowiedzialności podmiotów zbiorowych za czyny zabronione pod groźbą kary (tekst jednolity: </a:t>
            </a:r>
            <a:br>
              <a:rPr lang="pl-PL" sz="1800" dirty="0" smtClean="0"/>
            </a:br>
            <a:r>
              <a:rPr lang="pl-PL" sz="1800" dirty="0" smtClean="0"/>
              <a:t>Dz. U. 2014 r. poz. 1417). </a:t>
            </a:r>
          </a:p>
          <a:p>
            <a:pPr>
              <a:buNone/>
            </a:pPr>
            <a:endParaRPr lang="pl-PL" sz="1800" dirty="0" smtClean="0"/>
          </a:p>
          <a:p>
            <a:pPr marL="0" indent="0" algn="just">
              <a:buNone/>
            </a:pPr>
            <a:r>
              <a:rPr lang="pl-PL" sz="1800" dirty="0" smtClean="0"/>
              <a:t>Spełnienie kryterium jest weryfikowane na podstawie podpisanego oświadczenia Wnioskodawcy. Kryterium nie dotyczy podmiotów, wobec których nie stosuje się powyżej wskazanych przepisów. 	</a:t>
            </a:r>
          </a:p>
          <a:p>
            <a:endParaRPr lang="pl-PL" sz="2400" dirty="0" smtClean="0"/>
          </a:p>
          <a:p>
            <a:pPr>
              <a:buNone/>
            </a:pPr>
            <a:endParaRPr lang="pl-PL" sz="2400" dirty="0" smtClean="0"/>
          </a:p>
          <a:p>
            <a:pPr algn="just">
              <a:buNone/>
            </a:pPr>
            <a:r>
              <a:rPr lang="pl-PL" sz="1800" dirty="0" smtClean="0"/>
              <a:t>	</a:t>
            </a:r>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26</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3"/>
            <a:ext cx="8568952" cy="5414601"/>
          </a:xfrm>
        </p:spPr>
        <p:txBody>
          <a:bodyPr>
            <a:noAutofit/>
          </a:bodyPr>
          <a:lstStyle/>
          <a:p>
            <a:pPr>
              <a:buNone/>
            </a:pPr>
            <a:r>
              <a:rPr lang="pl-PL" sz="1800" dirty="0" smtClean="0"/>
              <a:t>	</a:t>
            </a:r>
            <a:r>
              <a:rPr lang="pl-PL" sz="2400" b="1" dirty="0" smtClean="0"/>
              <a:t>Zgodność z przepisami art. 65 ust. 6 i art. 125 ust. 3 lit. e) i f) Rozporządzenia Parlamentu Europejskiego i Rady (UE) </a:t>
            </a:r>
            <a:br>
              <a:rPr lang="pl-PL" sz="2400" b="1" dirty="0" smtClean="0"/>
            </a:br>
            <a:r>
              <a:rPr lang="pl-PL" sz="2400" b="1" dirty="0" smtClean="0"/>
              <a:t>nr 1303/2013 z dnia 17 grudnia 2013 r. 	</a:t>
            </a:r>
          </a:p>
          <a:p>
            <a:r>
              <a:rPr lang="pl-PL" sz="1800" dirty="0" smtClean="0"/>
              <a:t>Wnioskodawca złożył oświadczenie, że: </a:t>
            </a:r>
          </a:p>
          <a:p>
            <a:r>
              <a:rPr lang="pl-PL" sz="1800" dirty="0" smtClean="0"/>
              <a:t>projekt nie został zakończony w rozumieniu art. 65 ust. 6, </a:t>
            </a:r>
          </a:p>
          <a:p>
            <a:r>
              <a:rPr lang="pl-PL" sz="1800" dirty="0" smtClean="0"/>
              <a:t>nie rozpoczął realizacji projektu przed dniem złożenia wniosku o dofinansowanie, </a:t>
            </a:r>
          </a:p>
          <a:p>
            <a:pPr>
              <a:buNone/>
            </a:pPr>
            <a:r>
              <a:rPr lang="pl-PL" sz="1800" dirty="0" smtClean="0"/>
              <a:t>lub jeśli dotyczy </a:t>
            </a:r>
          </a:p>
          <a:p>
            <a:pPr algn="just"/>
            <a:r>
              <a:rPr lang="pl-PL" sz="1800" dirty="0" smtClean="0"/>
              <a:t>projekt nie obejmuje przedsięwzięć będących częścią operacji, które zostały objęte </a:t>
            </a:r>
            <a:br>
              <a:rPr lang="pl-PL" sz="1800" dirty="0" smtClean="0"/>
            </a:br>
            <a:r>
              <a:rPr lang="pl-PL" sz="1800" dirty="0" smtClean="0"/>
              <a:t>lub powinny były zostać objęte procedurą odzyskiwania środków zgodnie z art. 71 (trwałość operacji) w następstwie przeniesienia działalności produkcyjnej poza obszar objęty programem. </a:t>
            </a:r>
          </a:p>
          <a:p>
            <a:pPr marL="0" indent="0" algn="just">
              <a:buNone/>
            </a:pPr>
            <a:r>
              <a:rPr lang="pl-PL" sz="1800" dirty="0" smtClean="0"/>
              <a:t>Spełnienie kryterium jest weryfikowane na podstawie podpisanych oświadczeń Wnioskodawcy. </a:t>
            </a:r>
          </a:p>
          <a:p>
            <a:pPr marL="0" indent="0" algn="just">
              <a:buNone/>
            </a:pPr>
            <a:r>
              <a:rPr lang="pl-PL" sz="1800" dirty="0" smtClean="0"/>
              <a:t>Przez projekt ukończony/zrealizowany należy rozumieć projekt, w ramach którego </a:t>
            </a:r>
            <a:br>
              <a:rPr lang="pl-PL" sz="1800" dirty="0" smtClean="0"/>
            </a:br>
            <a:r>
              <a:rPr lang="pl-PL" sz="1800" dirty="0" smtClean="0"/>
              <a:t>przed dniem złożenia wniosku o dofinansowanie zrealizowano całość założonych </a:t>
            </a:r>
            <a:br>
              <a:rPr lang="pl-PL" sz="1800" dirty="0" smtClean="0"/>
            </a:br>
            <a:r>
              <a:rPr lang="pl-PL" sz="1800" dirty="0" smtClean="0"/>
              <a:t>w projekcie działań merytorycznych i dla którego przed dniem złożenia wniosku </a:t>
            </a:r>
            <a:br>
              <a:rPr lang="pl-PL" sz="1800" dirty="0" smtClean="0"/>
            </a:br>
            <a:r>
              <a:rPr lang="pl-PL" sz="1800" dirty="0" smtClean="0"/>
              <a:t>o dofinansowanie nastąpił odbiór ostatnich robót, dostaw lub usług. 	</a:t>
            </a:r>
          </a:p>
          <a:p>
            <a:pPr>
              <a:buNone/>
            </a:pPr>
            <a:endParaRPr lang="pl-PL" sz="1800" dirty="0" smtClean="0"/>
          </a:p>
          <a:p>
            <a:pPr>
              <a:buNone/>
            </a:pPr>
            <a:endParaRPr lang="pl-PL" sz="2400" dirty="0" smtClean="0"/>
          </a:p>
          <a:p>
            <a:pPr algn="just">
              <a:buNone/>
            </a:pPr>
            <a:r>
              <a:rPr lang="pl-PL" sz="1800" dirty="0" smtClean="0"/>
              <a:t>	</a:t>
            </a:r>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27</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3"/>
            <a:ext cx="8568952" cy="5414601"/>
          </a:xfrm>
        </p:spPr>
        <p:txBody>
          <a:bodyPr>
            <a:noAutofit/>
          </a:bodyPr>
          <a:lstStyle/>
          <a:p>
            <a:pPr>
              <a:buNone/>
            </a:pPr>
            <a:r>
              <a:rPr lang="pl-PL" sz="2400" b="1" dirty="0" smtClean="0"/>
              <a:t>Zakaz podwójnego finansowania 	</a:t>
            </a:r>
          </a:p>
          <a:p>
            <a:pPr algn="just"/>
            <a:r>
              <a:rPr lang="pl-PL" sz="1800" dirty="0" smtClean="0"/>
              <a:t>W wyniku otrzymania przez projekt dofinansowania we wnioskowanej wysokości, </a:t>
            </a:r>
            <a:br>
              <a:rPr lang="pl-PL" sz="1800" dirty="0" smtClean="0"/>
            </a:br>
            <a:r>
              <a:rPr lang="pl-PL" sz="1800" dirty="0" smtClean="0"/>
              <a:t>na określone wydatki kwalifikowalne, w projekcie nie dojdzie do podwójnego dofinansowania. </a:t>
            </a:r>
          </a:p>
          <a:p>
            <a:pPr algn="just"/>
            <a:r>
              <a:rPr lang="pl-PL" sz="1800" dirty="0" smtClean="0"/>
              <a:t>Kryterium weryfikowane na podstawie podpisanego oświadczenia Wnioskodawcy </a:t>
            </a:r>
            <a:br>
              <a:rPr lang="pl-PL" sz="1800" dirty="0" smtClean="0"/>
            </a:br>
            <a:r>
              <a:rPr lang="pl-PL" sz="1800" dirty="0" smtClean="0"/>
              <a:t>we wniosku 	</a:t>
            </a:r>
          </a:p>
          <a:p>
            <a:pPr>
              <a:buNone/>
            </a:pPr>
            <a:endParaRPr lang="pl-PL" sz="1800" dirty="0" smtClean="0"/>
          </a:p>
          <a:p>
            <a:pPr>
              <a:buNone/>
            </a:pPr>
            <a:r>
              <a:rPr lang="pl-PL" sz="2400" b="1" dirty="0" smtClean="0"/>
              <a:t>Minimalna/maksymalna wartość projektu </a:t>
            </a:r>
            <a:r>
              <a:rPr lang="pl-PL" sz="3200" b="1" dirty="0" smtClean="0"/>
              <a:t>	</a:t>
            </a:r>
          </a:p>
          <a:p>
            <a:r>
              <a:rPr lang="pl-PL" sz="1800" dirty="0" smtClean="0"/>
              <a:t>Wartość projektu nie przekracza poziomów określonych w </a:t>
            </a:r>
            <a:r>
              <a:rPr lang="pl-PL" sz="1800" i="1" dirty="0" smtClean="0"/>
              <a:t>Regulaminie konkursu. </a:t>
            </a:r>
          </a:p>
          <a:p>
            <a:pPr algn="just"/>
            <a:r>
              <a:rPr lang="pl-PL" sz="1800" dirty="0" smtClean="0"/>
              <a:t>Kryterium będzie weryfikowane na podstawie zapisów budżetu projektu. Kryterium </a:t>
            </a:r>
            <a:br>
              <a:rPr lang="pl-PL" sz="1800" dirty="0" smtClean="0"/>
            </a:br>
            <a:r>
              <a:rPr lang="pl-PL" sz="1800" dirty="0" smtClean="0"/>
              <a:t>nie dotyczy naborów dla których nie określono minimalnej lub maksymalnej wartości projektu. 	</a:t>
            </a:r>
          </a:p>
          <a:p>
            <a:r>
              <a:rPr lang="pl-PL" sz="1800" dirty="0" smtClean="0"/>
              <a:t>Minimalna wartość projektu wynosi: </a:t>
            </a:r>
            <a:r>
              <a:rPr lang="pl-PL" sz="1800" u="sng" dirty="0" smtClean="0"/>
              <a:t>50 000,00 PLN</a:t>
            </a:r>
            <a:endParaRPr lang="pl-PL" sz="1800" dirty="0" smtClean="0"/>
          </a:p>
          <a:p>
            <a:pPr>
              <a:buNone/>
            </a:pPr>
            <a:endParaRPr lang="pl-PL" sz="1800" dirty="0" smtClean="0"/>
          </a:p>
          <a:p>
            <a:pPr>
              <a:buNone/>
            </a:pPr>
            <a:endParaRPr lang="pl-PL" sz="2400" dirty="0" smtClean="0"/>
          </a:p>
          <a:p>
            <a:pPr algn="just">
              <a:buNone/>
            </a:pPr>
            <a:r>
              <a:rPr lang="pl-PL" sz="1800" dirty="0" smtClean="0"/>
              <a:t>	</a:t>
            </a:r>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28</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5730" y="1034125"/>
            <a:ext cx="8892540" cy="5505219"/>
          </a:xfrm>
        </p:spPr>
        <p:txBody>
          <a:bodyPr>
            <a:noAutofit/>
          </a:bodyPr>
          <a:lstStyle/>
          <a:p>
            <a:pPr>
              <a:buNone/>
            </a:pPr>
            <a:r>
              <a:rPr lang="pl-PL" b="1" dirty="0" smtClean="0"/>
              <a:t>Wkład własny </a:t>
            </a:r>
            <a:r>
              <a:rPr lang="pl-PL" sz="2000" dirty="0" smtClean="0"/>
              <a:t>	</a:t>
            </a:r>
          </a:p>
          <a:p>
            <a:pPr marL="0" indent="0">
              <a:buNone/>
            </a:pPr>
            <a:r>
              <a:rPr lang="pl-PL" sz="2100" dirty="0" smtClean="0"/>
              <a:t>Wnioskodawca zapewnił odpowiedni poziom wkładu własnego określony </a:t>
            </a:r>
            <a:br>
              <a:rPr lang="pl-PL" sz="2100" dirty="0" smtClean="0"/>
            </a:br>
            <a:r>
              <a:rPr lang="pl-PL" sz="2100" dirty="0" smtClean="0"/>
              <a:t>w </a:t>
            </a:r>
            <a:r>
              <a:rPr lang="pl-PL" sz="2100" i="1" dirty="0" smtClean="0"/>
              <a:t>Regulaminie konkursu. 	</a:t>
            </a:r>
          </a:p>
          <a:p>
            <a:pPr marL="0" indent="0">
              <a:buNone/>
            </a:pPr>
            <a:r>
              <a:rPr lang="pl-PL" sz="2100" dirty="0" smtClean="0"/>
              <a:t>Kryterium jest weryfikowane na podstawie zapisów w części W i Y wniosku </a:t>
            </a:r>
            <a:br>
              <a:rPr lang="pl-PL" sz="2100" dirty="0" smtClean="0"/>
            </a:br>
            <a:r>
              <a:rPr lang="pl-PL" sz="2100" dirty="0" smtClean="0"/>
              <a:t>o dofinansowanie. 	</a:t>
            </a:r>
          </a:p>
          <a:p>
            <a:pPr marL="0" indent="0">
              <a:buNone/>
            </a:pPr>
            <a:r>
              <a:rPr lang="pl-PL" sz="2100" b="1" dirty="0"/>
              <a:t>Minimalny udział wkładu własnego </a:t>
            </a:r>
            <a:r>
              <a:rPr lang="pl-PL" sz="2100" dirty="0"/>
              <a:t>Beneficjenta w ramach konkursu: </a:t>
            </a:r>
          </a:p>
          <a:p>
            <a:pPr marL="342900" indent="-342900">
              <a:buFont typeface="+mj-lt"/>
              <a:buAutoNum type="alphaLcParenR"/>
            </a:pPr>
            <a:r>
              <a:rPr lang="pl-PL" sz="2100" dirty="0" smtClean="0"/>
              <a:t>na </a:t>
            </a:r>
            <a:r>
              <a:rPr lang="pl-PL" sz="2100" dirty="0"/>
              <a:t>drugi typ projektów w ramach operacji 9.1. A.: </a:t>
            </a:r>
            <a:r>
              <a:rPr lang="en-US" sz="2100" dirty="0" smtClean="0"/>
              <a:t/>
            </a:r>
            <a:br>
              <a:rPr lang="en-US" sz="2100" dirty="0" smtClean="0"/>
            </a:br>
            <a:r>
              <a:rPr lang="pl-PL" sz="2100" dirty="0" smtClean="0"/>
              <a:t>dla </a:t>
            </a:r>
            <a:r>
              <a:rPr lang="pl-PL" sz="2100" dirty="0"/>
              <a:t>projektów realizowanych przez Ośrodki Pomocy Społecznej i Powiatowe Centra Pomocy Rodzinie wynosi </a:t>
            </a:r>
            <a:r>
              <a:rPr lang="pl-PL" sz="2100" b="1" dirty="0"/>
              <a:t>15% wydatków kwalifikowalnych projektu, </a:t>
            </a:r>
            <a:r>
              <a:rPr lang="en-US" sz="2100" b="1" dirty="0" smtClean="0"/>
              <a:t/>
            </a:r>
            <a:br>
              <a:rPr lang="en-US" sz="2100" b="1" dirty="0" smtClean="0"/>
            </a:br>
            <a:r>
              <a:rPr lang="pl-PL" sz="2100" dirty="0" smtClean="0"/>
              <a:t>dla </a:t>
            </a:r>
            <a:r>
              <a:rPr lang="pl-PL" sz="2100" dirty="0"/>
              <a:t>pozostałych projektów – </a:t>
            </a:r>
            <a:r>
              <a:rPr lang="pl-PL" sz="2100" b="1" dirty="0"/>
              <a:t>5% wydatków kwalifikowalnych projektu; </a:t>
            </a:r>
            <a:endParaRPr lang="en-US" sz="2100" dirty="0"/>
          </a:p>
          <a:p>
            <a:pPr marL="342900" indent="-342900">
              <a:buFont typeface="+mj-lt"/>
              <a:buAutoNum type="alphaLcParenR"/>
            </a:pPr>
            <a:r>
              <a:rPr lang="pl-PL" sz="2100" dirty="0" smtClean="0"/>
              <a:t>w </a:t>
            </a:r>
            <a:r>
              <a:rPr lang="pl-PL" sz="2100" dirty="0"/>
              <a:t>zakresie projektów typu 9.1.C.: </a:t>
            </a:r>
            <a:r>
              <a:rPr lang="en-US" sz="2100" dirty="0" smtClean="0"/>
              <a:t/>
            </a:r>
            <a:br>
              <a:rPr lang="en-US" sz="2100" dirty="0" smtClean="0"/>
            </a:br>
            <a:r>
              <a:rPr lang="pl-PL" sz="2100" dirty="0" smtClean="0"/>
              <a:t>dla </a:t>
            </a:r>
            <a:r>
              <a:rPr lang="pl-PL" sz="2100" dirty="0"/>
              <a:t>projektów realizowanych przez Ośrodki Pomocy Społecznej i Powiatowe Centra Pomocy </a:t>
            </a:r>
            <a:r>
              <a:rPr lang="pl-PL" sz="2100" dirty="0" smtClean="0"/>
              <a:t>Rodzinie </a:t>
            </a:r>
            <a:r>
              <a:rPr lang="pl-PL" sz="2100" dirty="0"/>
              <a:t>wynosi </a:t>
            </a:r>
            <a:r>
              <a:rPr lang="pl-PL" sz="2100" b="1" dirty="0"/>
              <a:t>15% wydatków kwalifikowalnych projektu, </a:t>
            </a:r>
            <a:r>
              <a:rPr lang="en-US" sz="2100" b="1" dirty="0" smtClean="0"/>
              <a:t/>
            </a:r>
            <a:br>
              <a:rPr lang="en-US" sz="2100" b="1" dirty="0" smtClean="0"/>
            </a:br>
            <a:r>
              <a:rPr lang="pl-PL" sz="2100" dirty="0" smtClean="0"/>
              <a:t>dla </a:t>
            </a:r>
            <a:r>
              <a:rPr lang="pl-PL" sz="2100" dirty="0"/>
              <a:t>pozostałych projektów – </a:t>
            </a:r>
            <a:r>
              <a:rPr lang="pl-PL" sz="2100" b="1" dirty="0"/>
              <a:t>5% wydatków kwalifikowalnych projektu </a:t>
            </a:r>
            <a:endParaRPr lang="pl-PL" sz="2100" b="1" dirty="0" smtClean="0"/>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29</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772816"/>
            <a:ext cx="7886700" cy="3713163"/>
          </a:xfrm>
        </p:spPr>
        <p:txBody>
          <a:bodyPr/>
          <a:lstStyle/>
          <a:p>
            <a:pPr algn="ctr">
              <a:buNone/>
            </a:pPr>
            <a:endParaRPr lang="pl-PL" sz="3200" b="1" dirty="0" smtClean="0">
              <a:latin typeface="+mj-lt"/>
            </a:endParaRPr>
          </a:p>
          <a:p>
            <a:pPr marL="0" indent="0" algn="ctr">
              <a:lnSpc>
                <a:spcPct val="100000"/>
              </a:lnSpc>
              <a:spcBef>
                <a:spcPts val="0"/>
              </a:spcBef>
              <a:buNone/>
            </a:pPr>
            <a:r>
              <a:rPr lang="pl-PL" sz="4000" b="1" dirty="0" smtClean="0">
                <a:latin typeface="+mj-lt"/>
                <a:cs typeface="Arial" pitchFamily="34" charset="0"/>
              </a:rPr>
              <a:t>Ogólne informacje dotyczące konkursu</a:t>
            </a:r>
          </a:p>
          <a:p>
            <a:pPr marL="0" indent="0" algn="ctr">
              <a:lnSpc>
                <a:spcPct val="100000"/>
              </a:lnSpc>
              <a:spcBef>
                <a:spcPts val="0"/>
              </a:spcBef>
              <a:buNone/>
            </a:pPr>
            <a:r>
              <a:rPr lang="pl-PL" sz="4000" b="1" dirty="0" smtClean="0">
                <a:latin typeface="+mj-lt"/>
                <a:cs typeface="Arial" pitchFamily="34" charset="0"/>
              </a:rPr>
              <a:t>9.1.4 </a:t>
            </a:r>
          </a:p>
          <a:p>
            <a:pPr marL="0" indent="0" algn="ctr">
              <a:lnSpc>
                <a:spcPct val="100000"/>
              </a:lnSpc>
              <a:spcBef>
                <a:spcPts val="0"/>
              </a:spcBef>
              <a:buNone/>
            </a:pPr>
            <a:r>
              <a:rPr lang="pl-PL" sz="4000" i="1" dirty="0" smtClean="0"/>
              <a:t>Aktywna </a:t>
            </a:r>
            <a:r>
              <a:rPr lang="pl-PL" sz="4000" i="1" dirty="0"/>
              <a:t>integracja – </a:t>
            </a:r>
            <a:r>
              <a:rPr lang="pl-PL" sz="4000" i="1" dirty="0" smtClean="0"/>
              <a:t>ZIT AW</a:t>
            </a:r>
            <a:endParaRPr lang="en-US" sz="4000" i="1" dirty="0" smtClean="0"/>
          </a:p>
          <a:p>
            <a:pPr marL="0" indent="0" algn="ctr">
              <a:lnSpc>
                <a:spcPct val="100000"/>
              </a:lnSpc>
              <a:spcBef>
                <a:spcPts val="0"/>
              </a:spcBef>
              <a:buNone/>
            </a:pPr>
            <a:endParaRPr lang="en-US" sz="800" i="1" dirty="0" smtClean="0"/>
          </a:p>
          <a:p>
            <a:pPr marL="0" indent="0" algn="ctr">
              <a:lnSpc>
                <a:spcPct val="100000"/>
              </a:lnSpc>
              <a:spcBef>
                <a:spcPts val="0"/>
              </a:spcBef>
              <a:buNone/>
            </a:pPr>
            <a:r>
              <a:rPr lang="pl-PL" sz="2400" dirty="0">
                <a:latin typeface="+mj-lt"/>
                <a:cs typeface="Arial" pitchFamily="34" charset="0"/>
              </a:rPr>
              <a:t>(9.1.A. – drugi typ operacji oraz 9.1.C.)</a:t>
            </a:r>
          </a:p>
          <a:p>
            <a:pPr>
              <a:buNone/>
            </a:pPr>
            <a:endParaRPr lang="pl-PL" sz="3200" dirty="0">
              <a:latin typeface="+mj-lt"/>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FB8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557422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186962"/>
            <a:ext cx="7886700" cy="4990001"/>
          </a:xfrm>
        </p:spPr>
        <p:txBody>
          <a:bodyPr/>
          <a:lstStyle/>
          <a:p>
            <a:pPr>
              <a:buNone/>
            </a:pPr>
            <a:r>
              <a:rPr lang="pl-PL" b="1" dirty="0"/>
              <a:t>Poprawność zakwalifikowania projektu jako </a:t>
            </a:r>
            <a:r>
              <a:rPr lang="pl-PL" b="1" dirty="0" smtClean="0"/>
              <a:t>objętego/nieobjętego </a:t>
            </a:r>
            <a:r>
              <a:rPr lang="pl-PL" b="1" dirty="0"/>
              <a:t>pomocą </a:t>
            </a:r>
            <a:r>
              <a:rPr lang="pl-PL" b="1" dirty="0" smtClean="0"/>
              <a:t>publiczną/pomocą </a:t>
            </a:r>
            <a:r>
              <a:rPr lang="pl-PL" b="1" i="1" dirty="0"/>
              <a:t>de </a:t>
            </a:r>
            <a:r>
              <a:rPr lang="pl-PL" b="1" i="1" dirty="0" err="1"/>
              <a:t>minimis</a:t>
            </a:r>
            <a:r>
              <a:rPr lang="pl-PL" b="1" i="1" dirty="0"/>
              <a:t> 	</a:t>
            </a:r>
          </a:p>
          <a:p>
            <a:pPr lvl="1" algn="just">
              <a:lnSpc>
                <a:spcPct val="100000"/>
              </a:lnSpc>
              <a:buFont typeface="Wingdings" panose="05000000000000000000" pitchFamily="2" charset="2"/>
              <a:buChar char="Ø"/>
            </a:pPr>
            <a:r>
              <a:rPr lang="pl-PL" sz="2100" dirty="0"/>
              <a:t>Czy prawidłowo zakwalifikowano projekt pod kątem występowania pomocy </a:t>
            </a:r>
            <a:r>
              <a:rPr lang="pl-PL" sz="2100" dirty="0" smtClean="0"/>
              <a:t>publicznej/pomocy </a:t>
            </a:r>
            <a:r>
              <a:rPr lang="pl-PL" sz="2100" i="1" dirty="0" smtClean="0"/>
              <a:t>de </a:t>
            </a:r>
            <a:r>
              <a:rPr lang="pl-PL" sz="2100" i="1" dirty="0" err="1"/>
              <a:t>minimis</a:t>
            </a:r>
            <a:r>
              <a:rPr lang="pl-PL" sz="2100" i="1" dirty="0"/>
              <a:t>? </a:t>
            </a:r>
            <a:endParaRPr lang="en-US" sz="2100" i="1" dirty="0" smtClean="0"/>
          </a:p>
          <a:p>
            <a:pPr lvl="1" algn="just">
              <a:lnSpc>
                <a:spcPct val="100000"/>
              </a:lnSpc>
              <a:buFont typeface="Wingdings" panose="05000000000000000000" pitchFamily="2" charset="2"/>
              <a:buChar char="Ø"/>
            </a:pPr>
            <a:r>
              <a:rPr lang="pl-PL" sz="2100" dirty="0" smtClean="0"/>
              <a:t>W </a:t>
            </a:r>
            <a:r>
              <a:rPr lang="pl-PL" sz="2100" dirty="0"/>
              <a:t>ramach tego kryterium wniosek o dofinansowanie projektu będzie weryfikowany pod kątem prawidłowego zidentyfikowania przez Wnioskodawcę występowania pomocy </a:t>
            </a:r>
            <a:r>
              <a:rPr lang="pl-PL" sz="2100" dirty="0" smtClean="0"/>
              <a:t>publicznej/pomocy </a:t>
            </a:r>
            <a:r>
              <a:rPr lang="pl-PL" sz="2100" dirty="0"/>
              <a:t/>
            </a:r>
            <a:br>
              <a:rPr lang="pl-PL" sz="2100" dirty="0"/>
            </a:br>
            <a:r>
              <a:rPr lang="pl-PL" sz="2100" i="1" dirty="0"/>
              <a:t>de </a:t>
            </a:r>
            <a:r>
              <a:rPr lang="pl-PL" sz="2100" i="1" dirty="0" err="1"/>
              <a:t>minimis</a:t>
            </a:r>
            <a:r>
              <a:rPr lang="pl-PL" sz="2100" i="1" dirty="0"/>
              <a:t>, tj. czy zaznaczono w nim wydatki objęte pomocą publiczną/pomocą de </a:t>
            </a:r>
            <a:r>
              <a:rPr lang="pl-PL" sz="2100" i="1" dirty="0" err="1"/>
              <a:t>minimis</a:t>
            </a:r>
            <a:r>
              <a:rPr lang="pl-PL" sz="2100" i="1" dirty="0"/>
              <a:t>. Kryterium nie dotyczy projektów, </a:t>
            </a:r>
            <a:r>
              <a:rPr lang="en-US" sz="2100" i="1" dirty="0" smtClean="0"/>
              <a:t/>
            </a:r>
            <a:br>
              <a:rPr lang="en-US" sz="2100" i="1" dirty="0" smtClean="0"/>
            </a:br>
            <a:r>
              <a:rPr lang="pl-PL" sz="2100" i="1" dirty="0" smtClean="0"/>
              <a:t>w </a:t>
            </a:r>
            <a:r>
              <a:rPr lang="pl-PL" sz="2100" i="1" dirty="0"/>
              <a:t>których nie występuje pomoc publiczna lub pomoc de </a:t>
            </a:r>
            <a:r>
              <a:rPr lang="pl-PL" sz="2100" i="1" dirty="0" err="1"/>
              <a:t>minimis</a:t>
            </a:r>
            <a:r>
              <a:rPr lang="pl-PL" sz="2100" i="1" dirty="0"/>
              <a:t>. </a:t>
            </a:r>
            <a:endParaRPr lang="en-US" sz="2100" i="1" dirty="0" smtClean="0"/>
          </a:p>
          <a:p>
            <a:pPr lvl="1" algn="just">
              <a:lnSpc>
                <a:spcPct val="100000"/>
              </a:lnSpc>
              <a:buFont typeface="Wingdings" panose="05000000000000000000" pitchFamily="2" charset="2"/>
              <a:buChar char="Ø"/>
            </a:pPr>
            <a:r>
              <a:rPr lang="pl-PL" sz="2100" dirty="0" smtClean="0"/>
              <a:t>Kryterium </a:t>
            </a:r>
            <a:r>
              <a:rPr lang="pl-PL" sz="2100" dirty="0"/>
              <a:t>jest weryfikowane na podstawie zapisów w części I wniosku </a:t>
            </a:r>
            <a:r>
              <a:rPr lang="pl-PL" sz="2100" dirty="0" smtClean="0"/>
              <a:t>o </a:t>
            </a:r>
            <a:r>
              <a:rPr lang="pl-PL" sz="2100" dirty="0"/>
              <a:t>dofinansowanie</a:t>
            </a:r>
            <a:r>
              <a:rPr lang="pl-PL" sz="2100" dirty="0" smtClean="0"/>
              <a:t>.</a:t>
            </a:r>
            <a:endParaRPr lang="pl-PL" sz="21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30</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329700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3964" y="1124743"/>
            <a:ext cx="8698516" cy="5414601"/>
          </a:xfrm>
        </p:spPr>
        <p:txBody>
          <a:bodyPr>
            <a:noAutofit/>
          </a:bodyPr>
          <a:lstStyle/>
          <a:p>
            <a:pPr>
              <a:buNone/>
            </a:pPr>
            <a:r>
              <a:rPr lang="pl-PL" b="1" dirty="0" smtClean="0"/>
              <a:t>Okres realizacji projektu </a:t>
            </a:r>
            <a:r>
              <a:rPr lang="pl-PL" sz="2400" dirty="0" smtClean="0"/>
              <a:t>	</a:t>
            </a:r>
            <a:endParaRPr lang="en-US" sz="2400" dirty="0" smtClean="0"/>
          </a:p>
          <a:p>
            <a:pPr>
              <a:buNone/>
            </a:pPr>
            <a:endParaRPr lang="pl-PL" sz="500" dirty="0" smtClean="0"/>
          </a:p>
          <a:p>
            <a:pPr>
              <a:buNone/>
            </a:pPr>
            <a:r>
              <a:rPr lang="pl-PL" sz="1800" dirty="0" smtClean="0"/>
              <a:t>Okres realizacji projektu jest zgodny z podanym w </a:t>
            </a:r>
            <a:r>
              <a:rPr lang="pl-PL" sz="1800" i="1" dirty="0" smtClean="0"/>
              <a:t>Regulaminie konkursu. 	</a:t>
            </a:r>
          </a:p>
          <a:p>
            <a:pPr>
              <a:buNone/>
            </a:pPr>
            <a:r>
              <a:rPr lang="pl-PL" sz="1800" dirty="0" smtClean="0"/>
              <a:t>Kryterium jest weryfikowane na podstawie zapisów w części L wniosku o dofinansowanie. </a:t>
            </a:r>
            <a:r>
              <a:rPr lang="pl-PL" sz="1800" i="1" dirty="0" smtClean="0"/>
              <a:t>	</a:t>
            </a:r>
          </a:p>
          <a:p>
            <a:r>
              <a:rPr lang="pl-PL" sz="1800" dirty="0" smtClean="0"/>
              <a:t>Zgodnie </a:t>
            </a:r>
            <a:r>
              <a:rPr lang="pl-PL" sz="1800" dirty="0"/>
              <a:t>z brzmieniem </a:t>
            </a:r>
            <a:r>
              <a:rPr lang="pl-PL" sz="1800" b="1" dirty="0"/>
              <a:t>kryterium formalnego </a:t>
            </a:r>
            <a:r>
              <a:rPr lang="pl-PL" sz="1800" dirty="0"/>
              <a:t>w ramach EFS dla trybu konkursowego, DWUP weryfikuje, czy </a:t>
            </a:r>
            <a:r>
              <a:rPr lang="pl-PL" sz="1800" b="1" dirty="0"/>
              <a:t>okres realizacji projektu </a:t>
            </a:r>
            <a:r>
              <a:rPr lang="pl-PL" sz="1800" dirty="0"/>
              <a:t>wskazany we wniosku jest zgodny z podanym w Regulaminie konkursu. Projekt może trwać nie krócej niż 12 miesięcy, a jego realizacja zakończy się najpóźniej do 30.11.2018 r. i musi zostać zaplanowana na okres pełnych miesięcy kalendarzowych. </a:t>
            </a:r>
            <a:endParaRPr lang="en-US" sz="1800" dirty="0" smtClean="0"/>
          </a:p>
          <a:p>
            <a:pPr marL="0" indent="0">
              <a:buNone/>
            </a:pPr>
            <a:endParaRPr lang="pl-PL" sz="1000" dirty="0"/>
          </a:p>
          <a:p>
            <a:r>
              <a:rPr lang="pl-PL" sz="1800" dirty="0" smtClean="0"/>
              <a:t>Przy </a:t>
            </a:r>
            <a:r>
              <a:rPr lang="pl-PL" sz="1800" dirty="0"/>
              <a:t>określaniu daty rozpoczęcia realizacji projektu należy uwzględnić czas trwania procedury konkursowej – IOK szacuje, że średni czas procedury konkursowej liczony od dnia zakończenia naboru wniosków do dnia podpisania umowy o dofinansowanie projektu wyniesie około 6 miesięcy. </a:t>
            </a:r>
            <a:endParaRPr lang="pl-PL" sz="1800" dirty="0" smtClean="0"/>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31</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3964" y="1124743"/>
            <a:ext cx="8698516" cy="5414601"/>
          </a:xfrm>
        </p:spPr>
        <p:txBody>
          <a:bodyPr>
            <a:noAutofit/>
          </a:bodyPr>
          <a:lstStyle/>
          <a:p>
            <a:pPr>
              <a:buNone/>
            </a:pPr>
            <a:r>
              <a:rPr lang="pl-PL" sz="2400" b="1" dirty="0" smtClean="0"/>
              <a:t>Uproszczone metody rozliczania wydatków 	</a:t>
            </a:r>
          </a:p>
          <a:p>
            <a:pPr>
              <a:buNone/>
            </a:pPr>
            <a:endParaRPr lang="pl-PL" sz="1800" dirty="0" smtClean="0"/>
          </a:p>
          <a:p>
            <a:pPr marL="0" indent="0" algn="just">
              <a:buNone/>
            </a:pPr>
            <a:r>
              <a:rPr lang="pl-PL" sz="1800" dirty="0" smtClean="0"/>
              <a:t>W projekcie, w którym wartość dofinansowania nie przekracza 100 000 EUR* zastosowano kwoty ryczałtowe, o których mowa w </a:t>
            </a:r>
            <a:r>
              <a:rPr lang="pl-PL" sz="1800" i="1" dirty="0" smtClean="0"/>
              <a:t>Wytycznych w zakresie kwalifikowalności wydatków „w zakresie Europejskiego Funduszu Rozwoju Regionalnego, Europejskiego Funduszu Społecznego oraz Funduszu Spójności na lata 2014-2020. W sytuacjach określonych </a:t>
            </a:r>
            <a:br>
              <a:rPr lang="pl-PL" sz="1800" i="1" dirty="0" smtClean="0"/>
            </a:br>
            <a:r>
              <a:rPr lang="pl-PL" sz="1800" i="1" dirty="0" smtClean="0"/>
              <a:t>w Regulaminie konkursu zastosowano pozostałe uproszczone metody rozliczania wydatków, o których mowa w Wytycznych w zakresie kwalifikowalności wydatków </a:t>
            </a:r>
            <a:br>
              <a:rPr lang="pl-PL" sz="1800" i="1" dirty="0" smtClean="0"/>
            </a:br>
            <a:r>
              <a:rPr lang="pl-PL" sz="1800" i="1" dirty="0" smtClean="0"/>
              <a:t>w zakresie Europejskiego Funduszu Rozwoju Regionalnego, Europejskiego Funduszu Społecznego oraz Funduszu Spójności na lata 2014-2020. 	</a:t>
            </a:r>
          </a:p>
          <a:p>
            <a:pPr marL="0" indent="0" algn="just">
              <a:buNone/>
            </a:pPr>
            <a:endParaRPr lang="pl-PL" sz="1800" i="1" dirty="0" smtClean="0"/>
          </a:p>
          <a:p>
            <a:pPr marL="0" indent="0" algn="just">
              <a:buNone/>
            </a:pPr>
            <a:r>
              <a:rPr lang="pl-PL" sz="1800" dirty="0" smtClean="0"/>
              <a:t>Kryterium jest weryfikowane na podstawie zapisów w części W i X wniosku </a:t>
            </a:r>
            <a:br>
              <a:rPr lang="pl-PL" sz="1800" dirty="0" smtClean="0"/>
            </a:br>
            <a:r>
              <a:rPr lang="pl-PL" sz="1800" dirty="0" smtClean="0"/>
              <a:t>o dofinansowanie. </a:t>
            </a:r>
          </a:p>
          <a:p>
            <a:pPr marL="0" indent="0" algn="just">
              <a:buNone/>
            </a:pPr>
            <a:endParaRPr lang="pl-PL" sz="1800" dirty="0" smtClean="0"/>
          </a:p>
          <a:p>
            <a:pPr marL="0" indent="0" algn="just">
              <a:buNone/>
            </a:pPr>
            <a:r>
              <a:rPr lang="pl-PL" sz="1800" dirty="0" smtClean="0"/>
              <a:t>W niniejszym konkursie nie przewiduje się stosowania pozostałych uproszczonych metod rozliczania wydatków, tj. stawek jednostkowych. 	</a:t>
            </a:r>
          </a:p>
          <a:p>
            <a:pPr>
              <a:buNone/>
            </a:pPr>
            <a:r>
              <a:rPr lang="pl-PL" sz="1800" b="1" i="1" dirty="0" smtClean="0">
                <a:solidFill>
                  <a:srgbClr val="1070A0"/>
                </a:solidFill>
              </a:rPr>
              <a:t>*wg kursu z dnia 30.12.2015 r. kwota ta wynosi 424 000,00 zł</a:t>
            </a:r>
          </a:p>
          <a:p>
            <a:pPr algn="just">
              <a:buNone/>
            </a:pPr>
            <a:endParaRPr lang="pl-PL" sz="1800" dirty="0" smtClean="0"/>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32</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3963" y="1124743"/>
            <a:ext cx="8554383" cy="5414601"/>
          </a:xfrm>
        </p:spPr>
        <p:txBody>
          <a:bodyPr>
            <a:noAutofit/>
          </a:bodyPr>
          <a:lstStyle/>
          <a:p>
            <a:pPr>
              <a:buNone/>
            </a:pPr>
            <a:r>
              <a:rPr lang="pl-PL" b="1" dirty="0" smtClean="0"/>
              <a:t>Kryterium niezalegania z należnościami </a:t>
            </a:r>
            <a:r>
              <a:rPr lang="pl-PL" sz="2400" b="1" dirty="0" smtClean="0"/>
              <a:t>	</a:t>
            </a:r>
          </a:p>
          <a:p>
            <a:pPr>
              <a:buNone/>
            </a:pPr>
            <a:r>
              <a:rPr lang="pl-PL" sz="1800" dirty="0" smtClean="0"/>
              <a:t>	</a:t>
            </a:r>
          </a:p>
          <a:p>
            <a:pPr algn="just">
              <a:buNone/>
            </a:pPr>
            <a:r>
              <a:rPr lang="pl-PL" sz="1800" dirty="0" smtClean="0"/>
              <a:t>	</a:t>
            </a:r>
            <a:r>
              <a:rPr lang="pl-PL" sz="2000" dirty="0" smtClean="0"/>
              <a:t>Czy Wnioskodawca nie zalega z uiszczaniem podatków, jak również </a:t>
            </a:r>
            <a:r>
              <a:rPr lang="en-US" sz="2000" dirty="0" smtClean="0"/>
              <a:t/>
            </a:r>
            <a:br>
              <a:rPr lang="en-US" sz="2000" dirty="0" smtClean="0"/>
            </a:br>
            <a:r>
              <a:rPr lang="pl-PL" sz="2000" dirty="0" smtClean="0"/>
              <a:t>z opłacaniem składek na ubezpieczenie społeczne i zdrowotne, Fundusz Pracy, Państwowy Fundusz Rehabilitacji Osób Niepełnosprawnych lub innych należności wymaganych odrębnymi przepisami prawa? </a:t>
            </a:r>
          </a:p>
          <a:p>
            <a:pPr>
              <a:buNone/>
            </a:pPr>
            <a:r>
              <a:rPr lang="pl-PL" sz="2000" dirty="0" smtClean="0"/>
              <a:t>	</a:t>
            </a:r>
          </a:p>
          <a:p>
            <a:pPr>
              <a:buNone/>
            </a:pPr>
            <a:r>
              <a:rPr lang="pl-PL" sz="2000" dirty="0" smtClean="0"/>
              <a:t>	Kryterium zostanie zweryfikowane na podstawie oświadczenia Wnioskodawcy. </a:t>
            </a:r>
            <a:r>
              <a:rPr lang="pl-PL" sz="1800" dirty="0" smtClean="0"/>
              <a:t>	</a:t>
            </a:r>
          </a:p>
          <a:p>
            <a:pPr>
              <a:buNone/>
            </a:pPr>
            <a:endParaRPr lang="pl-PL" sz="1800" i="1" dirty="0" smtClean="0"/>
          </a:p>
          <a:p>
            <a:pPr algn="just">
              <a:buNone/>
            </a:pPr>
            <a:endParaRPr lang="pl-PL" sz="1800" dirty="0" smtClean="0"/>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33</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r>
              <a:rPr lang="pl-PL" sz="3200" b="1" dirty="0" smtClean="0"/>
              <a:t>Szczegółowe kryteria dostępu </a:t>
            </a: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34</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1655193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b="1" dirty="0">
                <a:latin typeface="+mn-lt"/>
                <a:ea typeface="+mn-ea"/>
                <a:cs typeface="+mn-cs"/>
              </a:rPr>
              <a:t>Kryterium biura projektu </a:t>
            </a:r>
            <a:r>
              <a:rPr lang="pl-PL" dirty="0"/>
              <a:t>	</a:t>
            </a:r>
          </a:p>
        </p:txBody>
      </p:sp>
      <p:sp>
        <p:nvSpPr>
          <p:cNvPr id="3" name="Symbol zastępczy zawartości 2"/>
          <p:cNvSpPr>
            <a:spLocks noGrp="1"/>
          </p:cNvSpPr>
          <p:nvPr>
            <p:ph idx="1"/>
          </p:nvPr>
        </p:nvSpPr>
        <p:spPr>
          <a:xfrm>
            <a:off x="628650" y="1995854"/>
            <a:ext cx="7886700" cy="4181109"/>
          </a:xfrm>
        </p:spPr>
        <p:txBody>
          <a:bodyPr/>
          <a:lstStyle/>
          <a:p>
            <a:r>
              <a:rPr lang="pl-PL" sz="2000" dirty="0"/>
              <a:t>Czy Wnioskodawca w okresie realizacji projektu będzie prowadził biuro projektu (lub posiada siedzibę, filię, delegaturę, oddział czy inną prawnie dozwoloną formę organizacyjną działalności podmiotu) na terenie województwa dolnośląskiego z możliwością udostępnienia pełnej dokumentacji wdrażanego projektu oraz zapewni uczestnikom projektu możliwość osobistego kontaktu </a:t>
            </a:r>
            <a:r>
              <a:rPr lang="en-US" sz="2000" dirty="0"/>
              <a:t/>
            </a:r>
            <a:br>
              <a:rPr lang="en-US" sz="2000" dirty="0"/>
            </a:br>
            <a:r>
              <a:rPr lang="pl-PL" sz="2000" dirty="0"/>
              <a:t>z kadrą projektu? </a:t>
            </a:r>
            <a:endParaRPr lang="en-US" sz="2000" dirty="0"/>
          </a:p>
          <a:p>
            <a:r>
              <a:rPr lang="pl-PL" sz="2000" dirty="0"/>
              <a:t>Kryterium zostanie zweryfikowane na podstawie oświadczenia złożonego we wniosku o dofinansowanie projektu. </a:t>
            </a:r>
            <a:r>
              <a:rPr lang="pl-PL" sz="2400" dirty="0"/>
              <a:t>		</a:t>
            </a:r>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35</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7158865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b="1" dirty="0">
                <a:latin typeface="+mn-lt"/>
                <a:ea typeface="+mn-ea"/>
                <a:cs typeface="+mn-cs"/>
              </a:rPr>
              <a:t>Kryterium liczby wniosków </a:t>
            </a:r>
            <a:r>
              <a:rPr lang="pl-PL" dirty="0"/>
              <a:t>	</a:t>
            </a:r>
          </a:p>
        </p:txBody>
      </p:sp>
      <p:sp>
        <p:nvSpPr>
          <p:cNvPr id="3" name="Symbol zastępczy zawartości 2"/>
          <p:cNvSpPr>
            <a:spLocks noGrp="1"/>
          </p:cNvSpPr>
          <p:nvPr>
            <p:ph idx="1"/>
          </p:nvPr>
        </p:nvSpPr>
        <p:spPr/>
        <p:txBody>
          <a:bodyPr/>
          <a:lstStyle/>
          <a:p>
            <a:r>
              <a:rPr lang="pl-PL" sz="2000" dirty="0"/>
              <a:t>Czy Wnioskodawca złożył w ramach konkursu maksymalnie dwa wnioski o dofinansowanie projektu? 	</a:t>
            </a:r>
            <a:endParaRPr lang="en-US" sz="2000" dirty="0"/>
          </a:p>
          <a:p>
            <a:pPr marL="0" indent="0">
              <a:buNone/>
            </a:pPr>
            <a:endParaRPr lang="pl-PL" sz="2000" dirty="0"/>
          </a:p>
          <a:p>
            <a:r>
              <a:rPr lang="pl-PL" sz="2000" dirty="0"/>
              <a:t>Kryterium zostanie zweryfikowane na podstawie rejestru prowadzonego przez DWUP.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36</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7707529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fontScale="62500" lnSpcReduction="20000"/>
          </a:bodyPr>
          <a:lstStyle/>
          <a:p>
            <a:pPr marL="0" indent="0">
              <a:buNone/>
            </a:pPr>
            <a:r>
              <a:rPr lang="pl-PL" sz="3200" b="1" dirty="0"/>
              <a:t>Kryterium efektywności </a:t>
            </a:r>
            <a:r>
              <a:rPr lang="pl-PL" sz="3200" b="1" dirty="0" err="1"/>
              <a:t>społeczno</a:t>
            </a:r>
            <a:r>
              <a:rPr lang="pl-PL" sz="3200" b="1" dirty="0"/>
              <a:t> – zatrudnieniowej 	</a:t>
            </a:r>
          </a:p>
          <a:p>
            <a:pPr marL="0" indent="0">
              <a:buNone/>
            </a:pPr>
            <a:r>
              <a:rPr lang="pl-PL" sz="2200" dirty="0" smtClean="0"/>
              <a:t>Czy </a:t>
            </a:r>
            <a:r>
              <a:rPr lang="pl-PL" sz="2200" dirty="0"/>
              <a:t>projekt zakłada osiągnięcie minimalnych poziomów efektywności </a:t>
            </a:r>
            <a:r>
              <a:rPr lang="pl-PL" sz="2200" dirty="0" err="1"/>
              <a:t>społeczno</a:t>
            </a:r>
            <a:r>
              <a:rPr lang="pl-PL" sz="2200" dirty="0"/>
              <a:t> –zatrudnieniowej: 	</a:t>
            </a:r>
          </a:p>
          <a:p>
            <a:pPr>
              <a:buFont typeface="Wingdings" panose="05000000000000000000" pitchFamily="2" charset="2"/>
              <a:buChar char="Ø"/>
            </a:pPr>
            <a:r>
              <a:rPr lang="pl-PL" sz="2200" dirty="0" smtClean="0"/>
              <a:t>w </a:t>
            </a:r>
            <a:r>
              <a:rPr lang="pl-PL" sz="2200" dirty="0"/>
              <a:t>odniesieniu do osób lub środowisk zagrożonych ubóstwem lub wykluczeniem społecznym minimalny poziom efektywności </a:t>
            </a:r>
            <a:r>
              <a:rPr lang="pl-PL" sz="2200" dirty="0" err="1"/>
              <a:t>społeczno</a:t>
            </a:r>
            <a:r>
              <a:rPr lang="pl-PL" sz="2200" dirty="0"/>
              <a:t> – zatrudnieniowej w wymiarze społecznym wynosi co najmniej 56% oraz w wymiarze zatrudnieniowym co najmniej 22%, </a:t>
            </a:r>
            <a:endParaRPr lang="en-US" sz="2200" dirty="0" smtClean="0"/>
          </a:p>
          <a:p>
            <a:pPr>
              <a:buFont typeface="Wingdings" panose="05000000000000000000" pitchFamily="2" charset="2"/>
              <a:buChar char="Ø"/>
            </a:pPr>
            <a:r>
              <a:rPr lang="pl-PL" sz="2200" dirty="0" smtClean="0"/>
              <a:t>w </a:t>
            </a:r>
            <a:r>
              <a:rPr lang="pl-PL" sz="2200" dirty="0"/>
              <a:t>odniesieniu do osób o znacznym stopniu niepełnosprawności, osób z niepełno-sprawnością intelektualną oraz osób z niepełnosprawnościami sprzężonymi minimalny poziom efektywności </a:t>
            </a:r>
            <a:r>
              <a:rPr lang="pl-PL" sz="2200" dirty="0" err="1"/>
              <a:t>społeczno</a:t>
            </a:r>
            <a:r>
              <a:rPr lang="pl-PL" sz="2200" dirty="0"/>
              <a:t>– zatrudnieniowej w wymiarze społecznym wynosi co najmniej 46% oraz w wymiarze zatrudnieniowym co najmniej 12% (jeżeli ta grupa stanowi grupę docelową lub jej część w ramach projektu)? </a:t>
            </a:r>
          </a:p>
          <a:p>
            <a:pPr marL="0" indent="0">
              <a:buNone/>
            </a:pPr>
            <a:r>
              <a:rPr lang="pl-PL" sz="2200" dirty="0" smtClean="0"/>
              <a:t>W </a:t>
            </a:r>
            <a:r>
              <a:rPr lang="pl-PL" sz="2200" dirty="0"/>
              <a:t>odniesieniu do osób: </a:t>
            </a:r>
          </a:p>
          <a:p>
            <a:pPr>
              <a:buFont typeface="Arial" panose="020B0604020202020204" pitchFamily="34" charset="0"/>
              <a:buChar char="•"/>
            </a:pPr>
            <a:r>
              <a:rPr lang="pl-PL" sz="2200" dirty="0" smtClean="0"/>
              <a:t>będących </a:t>
            </a:r>
            <a:r>
              <a:rPr lang="pl-PL" sz="2200" dirty="0"/>
              <a:t>w pieczy zastępczej i opuszczających tę pieczę, o których mowa w ustawie o wspieraniu rodziny i systemie pieczy zastępczej oraz </a:t>
            </a:r>
          </a:p>
          <a:p>
            <a:r>
              <a:rPr lang="pl-PL" sz="2200" dirty="0" smtClean="0"/>
              <a:t>nieletnich</a:t>
            </a:r>
            <a:r>
              <a:rPr lang="pl-PL" sz="2200" dirty="0"/>
              <a:t>, wobec których zastosowano środki zapobiegawcze i zwalczania demoralizacji i przestępczości, </a:t>
            </a:r>
            <a:r>
              <a:rPr lang="en-US" sz="2200" dirty="0" smtClean="0"/>
              <a:t/>
            </a:r>
            <a:br>
              <a:rPr lang="en-US" sz="2200" dirty="0" smtClean="0"/>
            </a:br>
            <a:r>
              <a:rPr lang="pl-PL" sz="2200" dirty="0" smtClean="0"/>
              <a:t>o </a:t>
            </a:r>
            <a:r>
              <a:rPr lang="pl-PL" sz="2200" dirty="0"/>
              <a:t>których mowa w ustawie o postępowaniu w sprawach nieletnich oraz </a:t>
            </a:r>
          </a:p>
          <a:p>
            <a:r>
              <a:rPr lang="pl-PL" sz="2200" dirty="0" smtClean="0"/>
              <a:t>przebywających </a:t>
            </a:r>
            <a:r>
              <a:rPr lang="pl-PL" sz="2200" dirty="0"/>
              <a:t>w młodzieżowych ośrodkach wychowawczych i młodzieżowych ośrodkach socjoterapii, o których mowa w ustawie o systemie oświaty, </a:t>
            </a:r>
          </a:p>
          <a:p>
            <a:pPr marL="0" indent="0">
              <a:buNone/>
            </a:pPr>
            <a:r>
              <a:rPr lang="pl-PL" sz="2200" dirty="0" smtClean="0"/>
              <a:t>do </a:t>
            </a:r>
            <a:r>
              <a:rPr lang="pl-PL" sz="2200" dirty="0"/>
              <a:t>których są kierowane usługi aktywnej integracji nie ma obowiązku stosowania kryteriów efektywności </a:t>
            </a:r>
            <a:r>
              <a:rPr lang="pl-PL" sz="2200" dirty="0" err="1"/>
              <a:t>społeczno</a:t>
            </a:r>
            <a:r>
              <a:rPr lang="pl-PL" sz="2200" dirty="0"/>
              <a:t> – zatrudnieniowej. 	</a:t>
            </a:r>
          </a:p>
          <a:p>
            <a:pPr marL="0" indent="0">
              <a:buNone/>
            </a:pPr>
            <a:r>
              <a:rPr lang="pl-PL" sz="2200" dirty="0" smtClean="0"/>
              <a:t>Działania </a:t>
            </a:r>
            <a:r>
              <a:rPr lang="pl-PL" sz="2200" dirty="0"/>
              <a:t>w zakresie Osi 9 RPO WD dotyczą aktywizacji społecznej i zawodowej. Projekty przewidujące, że rezultatem będzie aktywizacja społeczna oraz podjęcie zatrudnienia przez co najmniej określony powyżej odsetek uczestników projektu, przyczynią się do zwiększenia skuteczności realizowanego wsparcia. Ponadto kryterium pozytywnie wpłynie na trwałość osiąganych rezultatów i przyczyni się do zwiększenia aktywności zawodowej mieszkańców regionu. 	</a:t>
            </a:r>
          </a:p>
          <a:p>
            <a:pPr marL="0" indent="0">
              <a:buNone/>
            </a:pPr>
            <a:r>
              <a:rPr lang="pl-PL" sz="2200" dirty="0" smtClean="0"/>
              <a:t>Kryterium </a:t>
            </a:r>
            <a:r>
              <a:rPr lang="pl-PL" sz="2200" dirty="0"/>
              <a:t>jest weryfikowane na podstawie zapisów O.2 i O.3 wniosku o dofinansowanie. </a:t>
            </a:r>
            <a:r>
              <a:rPr lang="pl-PL" sz="1800" dirty="0"/>
              <a:t>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37</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2928052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lnSpcReduction="10000"/>
          </a:bodyPr>
          <a:lstStyle/>
          <a:p>
            <a:pPr>
              <a:buNone/>
            </a:pPr>
            <a:r>
              <a:rPr lang="pl-PL" b="1" dirty="0"/>
              <a:t>Kryterium formy wsparcia </a:t>
            </a:r>
            <a:r>
              <a:rPr lang="pl-PL" sz="2400" dirty="0"/>
              <a:t>	</a:t>
            </a:r>
            <a:endParaRPr lang="en-US" sz="2400" dirty="0" smtClean="0"/>
          </a:p>
          <a:p>
            <a:pPr>
              <a:buNone/>
            </a:pPr>
            <a:endParaRPr lang="pl-PL" sz="800" dirty="0"/>
          </a:p>
          <a:p>
            <a:pPr marL="0" indent="0">
              <a:buNone/>
            </a:pPr>
            <a:r>
              <a:rPr lang="pl-PL" sz="2000" dirty="0"/>
              <a:t>Czy Wnioskodawca przewidział w projekcie - w stosunku do każdego uczestnika - realizację usług aktywnej integracji o charakterze co najmniej społecznym? </a:t>
            </a:r>
            <a:endParaRPr lang="pl-PL" sz="2000" dirty="0" smtClean="0"/>
          </a:p>
          <a:p>
            <a:pPr marL="0" indent="0">
              <a:buNone/>
            </a:pPr>
            <a:endParaRPr lang="pl-PL" sz="2000" dirty="0"/>
          </a:p>
          <a:p>
            <a:pPr marL="457200" lvl="1" indent="0" algn="just">
              <a:buNone/>
            </a:pPr>
            <a:r>
              <a:rPr lang="pl-PL" sz="2000" dirty="0"/>
              <a:t>Zgodnie z przyjętą demarkacją działań realizowanych w CT8 i CT9 osoby biorące udział w projektach w Działaniu 9.1 wymagają zastosowania </a:t>
            </a:r>
            <a:r>
              <a:rPr lang="pl-PL" sz="2000" dirty="0" smtClean="0"/>
              <a:t/>
            </a:r>
            <a:br>
              <a:rPr lang="pl-PL" sz="2000" dirty="0" smtClean="0"/>
            </a:br>
            <a:r>
              <a:rPr lang="pl-PL" sz="2000" dirty="0" smtClean="0"/>
              <a:t>w </a:t>
            </a:r>
            <a:r>
              <a:rPr lang="pl-PL" sz="2000" dirty="0"/>
              <a:t>pierwszej kolejności usług aktywnej integracji o charakterze społecznym, </a:t>
            </a:r>
            <a:r>
              <a:rPr lang="pl-PL" sz="2000" dirty="0" smtClean="0"/>
              <a:t/>
            </a:r>
            <a:br>
              <a:rPr lang="pl-PL" sz="2000" dirty="0" smtClean="0"/>
            </a:br>
            <a:r>
              <a:rPr lang="pl-PL" sz="2000" dirty="0" smtClean="0"/>
              <a:t>co </a:t>
            </a:r>
            <a:r>
              <a:rPr lang="pl-PL" sz="2000" dirty="0"/>
              <a:t>oznacza, że zastosowanie tych działań jest obligatoryjne. Celem usługi aktywnej integracji o charakterze społecznym jest nabycie, przywrócenie </a:t>
            </a:r>
            <a:r>
              <a:rPr lang="pl-PL" sz="2000" dirty="0" smtClean="0"/>
              <a:t/>
            </a:r>
            <a:br>
              <a:rPr lang="pl-PL" sz="2000" dirty="0" smtClean="0"/>
            </a:br>
            <a:r>
              <a:rPr lang="pl-PL" sz="2000" dirty="0" smtClean="0"/>
              <a:t>lub </a:t>
            </a:r>
            <a:r>
              <a:rPr lang="pl-PL" sz="2000" dirty="0"/>
              <a:t>wzmocnienie kompetencji społecznych, zaradności, samodzielności </a:t>
            </a:r>
            <a:r>
              <a:rPr lang="pl-PL" sz="2000" dirty="0" smtClean="0"/>
              <a:t/>
            </a:r>
            <a:br>
              <a:rPr lang="pl-PL" sz="2000" dirty="0" smtClean="0"/>
            </a:br>
            <a:r>
              <a:rPr lang="pl-PL" sz="2000" dirty="0" smtClean="0"/>
              <a:t>i </a:t>
            </a:r>
            <a:r>
              <a:rPr lang="pl-PL" sz="2000" dirty="0"/>
              <a:t>aktywności społecznej. Usługi aktywnej integracji o charakterze społecznym zostaną określony w Regulaminie konkursu. 	</a:t>
            </a:r>
          </a:p>
          <a:p>
            <a:pPr>
              <a:buNone/>
            </a:pPr>
            <a:endParaRPr lang="en-US" sz="2000" dirty="0"/>
          </a:p>
          <a:p>
            <a:pPr indent="0" algn="just">
              <a:buNone/>
            </a:pPr>
            <a:r>
              <a:rPr lang="pl-PL" sz="2000" dirty="0"/>
              <a:t>Kryterium jest weryfikowane na podstawie zapisów w części R wniosku </a:t>
            </a:r>
            <a:br>
              <a:rPr lang="pl-PL" sz="2000" dirty="0"/>
            </a:br>
            <a:r>
              <a:rPr lang="pl-PL" sz="2000" dirty="0" smtClean="0"/>
              <a:t>o </a:t>
            </a:r>
            <a:r>
              <a:rPr lang="pl-PL" sz="2000" dirty="0"/>
              <a:t>dofinansowanie. </a:t>
            </a:r>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38</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2928052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276056"/>
          </a:xfrm>
        </p:spPr>
        <p:txBody>
          <a:bodyPr>
            <a:normAutofit fontScale="85000" lnSpcReduction="20000"/>
          </a:bodyPr>
          <a:lstStyle/>
          <a:p>
            <a:pPr>
              <a:buNone/>
            </a:pPr>
            <a:r>
              <a:rPr lang="pl-PL" sz="3000" b="1" dirty="0"/>
              <a:t>Kryterium efektywności wsparcia</a:t>
            </a:r>
            <a:r>
              <a:rPr lang="pl-PL" sz="2400" b="1" dirty="0"/>
              <a:t>	</a:t>
            </a:r>
          </a:p>
          <a:p>
            <a:pPr marL="0" indent="0">
              <a:buNone/>
            </a:pPr>
            <a:r>
              <a:rPr lang="pl-PL" sz="2200" dirty="0"/>
              <a:t>Czy co najmniej: </a:t>
            </a:r>
          </a:p>
          <a:p>
            <a:pPr>
              <a:buFont typeface="Wingdings" panose="05000000000000000000" pitchFamily="2" charset="2"/>
              <a:buChar char="Ø"/>
            </a:pPr>
            <a:r>
              <a:rPr lang="pl-PL" sz="2200" dirty="0"/>
              <a:t>12% osób zagrożonych ubóstwem lub wykluczeniem społecznym uzyska kwalifikacje po opuszczeniu projektu, </a:t>
            </a:r>
          </a:p>
          <a:p>
            <a:pPr>
              <a:buFont typeface="Wingdings" panose="05000000000000000000" pitchFamily="2" charset="2"/>
              <a:buChar char="Ø"/>
            </a:pPr>
            <a:r>
              <a:rPr lang="pl-PL" sz="2200" dirty="0"/>
              <a:t>56% osób zagrożonych ubóstwem lub wykluczeniem społecznym poszukuje pracy po opuszczeniu projektu, </a:t>
            </a:r>
            <a:endParaRPr lang="en-US" sz="2200" dirty="0"/>
          </a:p>
          <a:p>
            <a:pPr>
              <a:buFont typeface="Wingdings" panose="05000000000000000000" pitchFamily="2" charset="2"/>
              <a:buChar char="Ø"/>
            </a:pPr>
            <a:r>
              <a:rPr lang="pl-PL" sz="2200" dirty="0"/>
              <a:t>20% osób zagrożonych ubóstwem lub wykluczeniem społecznym pracuje </a:t>
            </a:r>
            <a:r>
              <a:rPr lang="pl-PL" sz="2200" dirty="0" smtClean="0"/>
              <a:t/>
            </a:r>
            <a:br>
              <a:rPr lang="pl-PL" sz="2200" dirty="0" smtClean="0"/>
            </a:br>
            <a:r>
              <a:rPr lang="pl-PL" sz="2200" dirty="0" smtClean="0"/>
              <a:t>po </a:t>
            </a:r>
            <a:r>
              <a:rPr lang="pl-PL" sz="2200" dirty="0"/>
              <a:t>opuszczeniu projektu (łącznie z pracującymi na własny rachunek)? </a:t>
            </a:r>
          </a:p>
          <a:p>
            <a:pPr marL="0" indent="0">
              <a:buNone/>
            </a:pPr>
            <a:r>
              <a:rPr lang="pl-PL" sz="2200" dirty="0"/>
              <a:t>Kryterium jest weryfikowane na podstawie zapisów w części O.2 i O.3 wniosku </a:t>
            </a:r>
            <a:r>
              <a:rPr lang="en-US" sz="2200" dirty="0"/>
              <a:t/>
            </a:r>
            <a:br>
              <a:rPr lang="en-US" sz="2200" dirty="0"/>
            </a:br>
            <a:r>
              <a:rPr lang="pl-PL" sz="2200" dirty="0"/>
              <a:t>o dofinansowanie. </a:t>
            </a:r>
            <a:r>
              <a:rPr lang="pl-PL" sz="2400" dirty="0"/>
              <a:t>	</a:t>
            </a:r>
            <a:endParaRPr lang="en-US" sz="2400" dirty="0" smtClean="0"/>
          </a:p>
          <a:p>
            <a:pPr marL="457200" lvl="1" indent="0" algn="just">
              <a:lnSpc>
                <a:spcPct val="125000"/>
              </a:lnSpc>
              <a:buNone/>
            </a:pPr>
            <a:r>
              <a:rPr lang="pl-PL" sz="1800" dirty="0" smtClean="0"/>
              <a:t>Wskazane </a:t>
            </a:r>
            <a:r>
              <a:rPr lang="pl-PL" sz="1800" dirty="0"/>
              <a:t>wyżej efekty mierzone są zgodnie z definicjami określonymi w WLWK, które </a:t>
            </a:r>
            <a:r>
              <a:rPr lang="pl-PL" sz="1800" dirty="0" smtClean="0"/>
              <a:t>zostały </a:t>
            </a:r>
            <a:r>
              <a:rPr lang="pl-PL" sz="1800" dirty="0"/>
              <a:t>wskazane </a:t>
            </a:r>
            <a:r>
              <a:rPr lang="pl-PL" sz="1800" dirty="0" smtClean="0"/>
              <a:t>w </a:t>
            </a:r>
            <a:r>
              <a:rPr lang="pl-PL" sz="1800" dirty="0"/>
              <a:t>Regulaminie konkursu. Uzyskanie konkretnych kwalifikacji pozytywnie wpłynie na sytuację uczestnika na rynku pracy i jego zdolność </a:t>
            </a:r>
            <a:r>
              <a:rPr lang="pl-PL" sz="1800" dirty="0" smtClean="0"/>
              <a:t>do </a:t>
            </a:r>
            <a:r>
              <a:rPr lang="pl-PL" sz="1800" dirty="0"/>
              <a:t>uzyskania trwałego zatrudnienia. Kwalifikacje należy rozumieć jako formalny wynik oceny </a:t>
            </a:r>
            <a:r>
              <a:rPr lang="pl-PL" sz="1800" dirty="0" smtClean="0"/>
              <a:t>i </a:t>
            </a:r>
            <a:r>
              <a:rPr lang="pl-PL" sz="1800" dirty="0"/>
              <a:t>walidacji, który uzyskuje się w sytuacji, kiedy właściwy organ uznaje, że dana osoba osiągnęła efekty uczenia się spełniające określone standardy. Efekty w postaci poszukiwania pracy po uzyskaniu wsparcia projektowego </a:t>
            </a:r>
            <a:r>
              <a:rPr lang="pl-PL" sz="1800" dirty="0" smtClean="0"/>
              <a:t>oraz </a:t>
            </a:r>
            <a:r>
              <a:rPr lang="pl-PL" sz="1800" dirty="0"/>
              <a:t>podjęcia zatrudnienia są związane </a:t>
            </a:r>
            <a:r>
              <a:rPr lang="pl-PL" sz="1800" dirty="0" smtClean="0"/>
              <a:t/>
            </a:r>
            <a:br>
              <a:rPr lang="pl-PL" sz="1800" dirty="0" smtClean="0"/>
            </a:br>
            <a:r>
              <a:rPr lang="pl-PL" sz="1800" dirty="0" smtClean="0"/>
              <a:t>z </a:t>
            </a:r>
            <a:r>
              <a:rPr lang="pl-PL" sz="1800" dirty="0"/>
              <a:t>charakterem interwencji EFS. </a:t>
            </a:r>
          </a:p>
          <a:p>
            <a:pPr marL="457200" lvl="1" indent="0">
              <a:lnSpc>
                <a:spcPct val="125000"/>
              </a:lnSpc>
              <a:buNone/>
            </a:pPr>
            <a:r>
              <a:rPr lang="pl-PL" sz="1800" dirty="0"/>
              <a:t>Kryterium nie stosuje się do projektów skierowanych do uczestników WTZ.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39</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292805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268760"/>
            <a:ext cx="7886700" cy="5112568"/>
          </a:xfrm>
        </p:spPr>
        <p:txBody>
          <a:bodyPr>
            <a:normAutofit fontScale="47500" lnSpcReduction="20000"/>
          </a:bodyPr>
          <a:lstStyle/>
          <a:p>
            <a:pPr marL="252000" algn="ctr">
              <a:spcBef>
                <a:spcPts val="0"/>
              </a:spcBef>
              <a:buNone/>
            </a:pPr>
            <a:r>
              <a:rPr lang="pl-PL" sz="3200" b="1" dirty="0"/>
              <a:t>Alokacja środków europejskich przeznaczona na konkurs </a:t>
            </a:r>
            <a:r>
              <a:rPr lang="pl-PL" sz="3200" b="1" dirty="0" smtClean="0"/>
              <a:t>wynosi</a:t>
            </a:r>
            <a:r>
              <a:rPr lang="pl-PL" sz="3100" b="1" dirty="0" smtClean="0">
                <a:latin typeface="+mj-lt"/>
              </a:rPr>
              <a:t>:</a:t>
            </a:r>
            <a:endParaRPr lang="pl-PL" sz="3100" b="1" dirty="0">
              <a:latin typeface="+mj-lt"/>
            </a:endParaRPr>
          </a:p>
          <a:p>
            <a:pPr marL="252000" algn="ctr">
              <a:spcBef>
                <a:spcPts val="0"/>
              </a:spcBef>
              <a:buNone/>
            </a:pPr>
            <a:endParaRPr lang="pl-PL" sz="1400" b="1" dirty="0" smtClean="0">
              <a:latin typeface="+mj-lt"/>
            </a:endParaRPr>
          </a:p>
          <a:p>
            <a:pPr algn="ctr">
              <a:buNone/>
            </a:pPr>
            <a:r>
              <a:rPr lang="pl-PL" sz="4400" b="1" dirty="0">
                <a:solidFill>
                  <a:srgbClr val="000000"/>
                </a:solidFill>
                <a:latin typeface="Arial"/>
              </a:rPr>
              <a:t>3 080 725,00</a:t>
            </a:r>
            <a:r>
              <a:rPr lang="pl-PL" sz="4400" dirty="0">
                <a:solidFill>
                  <a:srgbClr val="000000"/>
                </a:solidFill>
                <a:latin typeface="Arial"/>
              </a:rPr>
              <a:t> </a:t>
            </a:r>
            <a:r>
              <a:rPr lang="pl-PL" sz="4100" b="1" dirty="0" smtClean="0">
                <a:latin typeface="+mj-lt"/>
              </a:rPr>
              <a:t> PLN </a:t>
            </a:r>
            <a:r>
              <a:rPr lang="pl-PL" sz="4100" dirty="0" smtClean="0">
                <a:latin typeface="+mj-lt"/>
              </a:rPr>
              <a:t>dla ZIT AW</a:t>
            </a:r>
            <a:endParaRPr lang="pl-PL" sz="700" dirty="0" smtClean="0">
              <a:latin typeface="+mj-lt"/>
            </a:endParaRPr>
          </a:p>
          <a:p>
            <a:pPr>
              <a:lnSpc>
                <a:spcPct val="120000"/>
              </a:lnSpc>
            </a:pPr>
            <a:r>
              <a:rPr lang="pl-PL" sz="2600" b="1" dirty="0"/>
              <a:t>Maksymalny </a:t>
            </a:r>
            <a:r>
              <a:rPr lang="pl-PL" sz="2600" dirty="0"/>
              <a:t>dopuszczalny </a:t>
            </a:r>
            <a:r>
              <a:rPr lang="pl-PL" sz="2600" b="1" dirty="0"/>
              <a:t>poziom dofinansowania UE </a:t>
            </a:r>
            <a:r>
              <a:rPr lang="pl-PL" sz="2600" dirty="0"/>
              <a:t>wydatków kwalifikowalnych na </a:t>
            </a:r>
            <a:r>
              <a:rPr lang="pl-PL" sz="2600" dirty="0" err="1" smtClean="0"/>
              <a:t>poiomie</a:t>
            </a:r>
            <a:r>
              <a:rPr lang="pl-PL" sz="2600" dirty="0" smtClean="0"/>
              <a:t> </a:t>
            </a:r>
            <a:r>
              <a:rPr lang="pl-PL" sz="2600" dirty="0"/>
              <a:t>projektu, </a:t>
            </a:r>
            <a:r>
              <a:rPr lang="pl-PL" sz="2600" b="1" dirty="0"/>
              <a:t>zarówno dla drugiego typu projektów w ramach operacji 9.1.A, jak i w zakresie projektów typu 9.1.C, </a:t>
            </a:r>
            <a:r>
              <a:rPr lang="pl-PL" sz="2600" dirty="0"/>
              <a:t>wynosi </a:t>
            </a:r>
            <a:r>
              <a:rPr lang="pl-PL" sz="2600" b="1" dirty="0"/>
              <a:t>85%</a:t>
            </a:r>
            <a:r>
              <a:rPr lang="pl-PL" sz="2600" dirty="0"/>
              <a:t>. </a:t>
            </a:r>
          </a:p>
          <a:p>
            <a:pPr>
              <a:lnSpc>
                <a:spcPct val="120000"/>
              </a:lnSpc>
            </a:pPr>
            <a:r>
              <a:rPr lang="pl-PL" sz="2600" b="1" dirty="0"/>
              <a:t>Maksymalny poziom dofinansowania całkowitego </a:t>
            </a:r>
            <a:r>
              <a:rPr lang="pl-PL" sz="2600" dirty="0"/>
              <a:t>wydatków kwalifikowalnych na poziomie projektu </a:t>
            </a:r>
            <a:r>
              <a:rPr lang="pl-PL" sz="2600" dirty="0" smtClean="0"/>
              <a:t>(</a:t>
            </a:r>
            <a:r>
              <a:rPr lang="pl-PL" sz="2600" dirty="0"/>
              <a:t>środki UE </a:t>
            </a:r>
            <a:r>
              <a:rPr lang="pl-PL" sz="2600" dirty="0" smtClean="0"/>
              <a:t>i </a:t>
            </a:r>
            <a:r>
              <a:rPr lang="pl-PL" sz="2600" dirty="0"/>
              <a:t>budżetu państwa) zarówno dla drugiego typu projektów w ramach operacji 9.1. A, jak i w zakresie projektów typu 9.1. C wynosi: </a:t>
            </a:r>
          </a:p>
          <a:p>
            <a:pPr lvl="1">
              <a:lnSpc>
                <a:spcPct val="120000"/>
              </a:lnSpc>
              <a:buFont typeface="Wingdings" panose="05000000000000000000" pitchFamily="2" charset="2"/>
              <a:buChar char="Ø"/>
            </a:pPr>
            <a:r>
              <a:rPr lang="pl-PL" sz="2600" dirty="0"/>
              <a:t>dla projektów realizowanych przez Ośrodki Pomocy Społecznej i Powiatowe Centra Pomocy Rodzinie - </a:t>
            </a:r>
            <a:r>
              <a:rPr lang="pl-PL" sz="2600" b="1" dirty="0"/>
              <a:t>85%</a:t>
            </a:r>
            <a:r>
              <a:rPr lang="pl-PL" sz="2600" dirty="0"/>
              <a:t>, </a:t>
            </a:r>
            <a:endParaRPr lang="en-US" sz="2600" dirty="0"/>
          </a:p>
          <a:p>
            <a:pPr lvl="1">
              <a:lnSpc>
                <a:spcPct val="120000"/>
              </a:lnSpc>
              <a:buFont typeface="Wingdings" panose="05000000000000000000" pitchFamily="2" charset="2"/>
              <a:buChar char="Ø"/>
            </a:pPr>
            <a:r>
              <a:rPr lang="pl-PL" sz="2600" dirty="0"/>
              <a:t>dla pozostałych projektów – </a:t>
            </a:r>
            <a:r>
              <a:rPr lang="pl-PL" sz="2600" b="1" dirty="0"/>
              <a:t>95%</a:t>
            </a:r>
            <a:r>
              <a:rPr lang="pl-PL" sz="2600" dirty="0"/>
              <a:t>. W przypadku, gdy OPS lub PCPR jest </a:t>
            </a:r>
            <a:r>
              <a:rPr lang="pl-PL" sz="2600" b="1" dirty="0"/>
              <a:t>partnerem</a:t>
            </a:r>
            <a:r>
              <a:rPr lang="pl-PL" sz="2600" dirty="0"/>
              <a:t> w projekcie, którego Wnioskodawcą (liderem) jest podmiot inny niż OPS/Gmina lub PCPR/Powiat, wówczas maksymalny poziom dofinansowania wynosi 95%. </a:t>
            </a:r>
          </a:p>
          <a:p>
            <a:pPr>
              <a:lnSpc>
                <a:spcPct val="120000"/>
              </a:lnSpc>
            </a:pPr>
            <a:r>
              <a:rPr lang="pl-PL" sz="2600" b="1" dirty="0"/>
              <a:t>Minimalny udział wkładu własnego </a:t>
            </a:r>
            <a:r>
              <a:rPr lang="pl-PL" sz="2600" dirty="0"/>
              <a:t>Beneficjenta w ramach konkursu zarówno dla drugiego typu projektów w ramach operacji 9.1. A, jak i w zakresie projektów typu 9.1. C wynosi: </a:t>
            </a:r>
          </a:p>
          <a:p>
            <a:pPr lvl="1">
              <a:lnSpc>
                <a:spcPct val="120000"/>
              </a:lnSpc>
              <a:buFont typeface="Wingdings" panose="05000000000000000000" pitchFamily="2" charset="2"/>
              <a:buChar char="Ø"/>
            </a:pPr>
            <a:r>
              <a:rPr lang="pl-PL" sz="2600" dirty="0"/>
              <a:t>dla projektów realizowanych przez Ośrodki Pomocy Społecznej i Powiatowe Centra Pomocy Rodzinie </a:t>
            </a:r>
            <a:r>
              <a:rPr lang="pl-PL" sz="2600" dirty="0" smtClean="0"/>
              <a:t>- </a:t>
            </a:r>
            <a:r>
              <a:rPr lang="pl-PL" sz="2600" b="1" dirty="0" smtClean="0"/>
              <a:t>15</a:t>
            </a:r>
            <a:r>
              <a:rPr lang="pl-PL" sz="2600" b="1" dirty="0"/>
              <a:t>% wydatków kwalifikowalnych projektu</a:t>
            </a:r>
            <a:r>
              <a:rPr lang="pl-PL" sz="2600" dirty="0"/>
              <a:t>, </a:t>
            </a:r>
            <a:endParaRPr lang="en-US" sz="2600" dirty="0"/>
          </a:p>
          <a:p>
            <a:pPr lvl="1">
              <a:lnSpc>
                <a:spcPct val="120000"/>
              </a:lnSpc>
              <a:buFont typeface="Wingdings" panose="05000000000000000000" pitchFamily="2" charset="2"/>
              <a:buChar char="Ø"/>
            </a:pPr>
            <a:r>
              <a:rPr lang="pl-PL" sz="2600" dirty="0"/>
              <a:t>dla pozostałych projektów – </a:t>
            </a:r>
            <a:r>
              <a:rPr lang="pl-PL" sz="2600" b="1" dirty="0"/>
              <a:t>5% wydatków kwalifikowalnych projektu</a:t>
            </a:r>
            <a:r>
              <a:rPr lang="pl-PL" sz="2600" dirty="0"/>
              <a:t>. W przypadku, gdy OPS lub PCPR jest </a:t>
            </a:r>
            <a:r>
              <a:rPr lang="pl-PL" sz="2600" b="1" dirty="0"/>
              <a:t>partnerem</a:t>
            </a:r>
            <a:r>
              <a:rPr lang="pl-PL" sz="2600" dirty="0"/>
              <a:t> w projekcie, którego Wnioskodawcą (liderem) jest podmiot inny niż OPS/Gmina lub PCPR/Powiat, wówczas minimalny udział wkładu własnego wynosi 5%. </a:t>
            </a:r>
            <a:endParaRPr lang="en-US" sz="2600" dirty="0"/>
          </a:p>
          <a:p>
            <a:pPr>
              <a:lnSpc>
                <a:spcPct val="120000"/>
              </a:lnSpc>
            </a:pPr>
            <a:r>
              <a:rPr lang="pl-PL" sz="2600" b="1" dirty="0"/>
              <a:t>Minimalna wartość projektu, zarówno dla drugiego typu projektów w ramach operacji 9.1.A, jak i w zakresie projektów typu 9.1.C</a:t>
            </a:r>
            <a:r>
              <a:rPr lang="pl-PL" sz="2600" dirty="0"/>
              <a:t>, wynosi </a:t>
            </a:r>
            <a:r>
              <a:rPr lang="pl-PL" sz="2600" b="1" dirty="0"/>
              <a:t>50 000,00 </a:t>
            </a:r>
            <a:r>
              <a:rPr lang="pl-PL" sz="2600" b="1" dirty="0" smtClean="0"/>
              <a:t>PLN</a:t>
            </a:r>
            <a:endParaRPr lang="pl-PL" sz="2600" b="1" dirty="0" smtClean="0">
              <a:latin typeface="+mj-lt"/>
            </a:endParaRPr>
          </a:p>
          <a:p>
            <a:pPr algn="ctr">
              <a:buNone/>
            </a:pPr>
            <a:endParaRPr lang="pl-PL" sz="3100" dirty="0" smtClean="0">
              <a:latin typeface="+mj-lt"/>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FB9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5637341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buNone/>
            </a:pPr>
            <a:r>
              <a:rPr lang="pl-PL" b="1" dirty="0"/>
              <a:t>Kryterium współpracy z właściwą jednostką organizacyjną pomocy społecznej</a:t>
            </a:r>
            <a:r>
              <a:rPr lang="pl-PL" sz="2000" dirty="0" smtClean="0"/>
              <a:t>	</a:t>
            </a:r>
            <a:endParaRPr lang="en-US" sz="2000" dirty="0" smtClean="0"/>
          </a:p>
          <a:p>
            <a:pPr>
              <a:buNone/>
            </a:pPr>
            <a:endParaRPr lang="en-US" sz="2000" dirty="0" smtClean="0"/>
          </a:p>
          <a:p>
            <a:pPr algn="just">
              <a:buFont typeface="Wingdings" panose="05000000000000000000" pitchFamily="2" charset="2"/>
              <a:buChar char="Ø"/>
            </a:pPr>
            <a:r>
              <a:rPr lang="pl-PL" sz="2000" dirty="0"/>
              <a:t>Czy Wnioskodawca zobowiązał się nawiązać współpracę z daną </a:t>
            </a:r>
            <a:r>
              <a:rPr lang="pl-PL" sz="2000" dirty="0" smtClean="0"/>
              <a:t>jednostką</a:t>
            </a:r>
            <a:r>
              <a:rPr lang="en-US" sz="2000" dirty="0" smtClean="0"/>
              <a:t> </a:t>
            </a:r>
            <a:r>
              <a:rPr lang="pl-PL" sz="2000" dirty="0" smtClean="0"/>
              <a:t>organizacyjną </a:t>
            </a:r>
            <a:r>
              <a:rPr lang="pl-PL" sz="2000" dirty="0"/>
              <a:t>pomocy społecznej (tj. OPS, PCPR) w celu co najmniej przekazania jej ogólnej informacji o realizowanym projekcie (cele, działania, opis grupy docelowej, okres rekrutacji)? 	</a:t>
            </a:r>
            <a:endParaRPr lang="en-US" sz="2000" dirty="0" smtClean="0"/>
          </a:p>
          <a:p>
            <a:pPr>
              <a:buNone/>
            </a:pPr>
            <a:endParaRPr lang="pl-PL" sz="2000" dirty="0"/>
          </a:p>
          <a:p>
            <a:pPr>
              <a:buNone/>
            </a:pPr>
            <a:r>
              <a:rPr lang="pl-PL" sz="2000" dirty="0"/>
              <a:t>Kryterium jest weryfikowane na podstawie treści wniosku o dofinansowanie. 	</a:t>
            </a:r>
            <a:endParaRPr lang="pl-PL" sz="2000" dirty="0" smtClean="0"/>
          </a:p>
          <a:p>
            <a:pPr>
              <a:buNone/>
            </a:pPr>
            <a:r>
              <a:rPr lang="pl-PL" sz="1600" b="1" dirty="0" smtClean="0"/>
              <a:t>	</a:t>
            </a: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40</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8159093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b="1" dirty="0">
                <a:latin typeface="+mn-lt"/>
                <a:ea typeface="+mn-ea"/>
                <a:cs typeface="+mn-cs"/>
              </a:rPr>
              <a:t>Kryterium współpracy </a:t>
            </a:r>
            <a:r>
              <a:rPr lang="pl-PL" dirty="0"/>
              <a:t>	</a:t>
            </a:r>
          </a:p>
        </p:txBody>
      </p:sp>
      <p:sp>
        <p:nvSpPr>
          <p:cNvPr id="3" name="Symbol zastępczy zawartości 2"/>
          <p:cNvSpPr>
            <a:spLocks noGrp="1"/>
          </p:cNvSpPr>
          <p:nvPr>
            <p:ph idx="1"/>
          </p:nvPr>
        </p:nvSpPr>
        <p:spPr/>
        <p:txBody>
          <a:bodyPr/>
          <a:lstStyle/>
          <a:p>
            <a:pPr algn="just"/>
            <a:r>
              <a:rPr lang="pl-PL" sz="2000" dirty="0"/>
              <a:t>Czy Wnioskodawca zobowiązał się we wniosku o dofinansowanie </a:t>
            </a:r>
            <a:r>
              <a:rPr lang="pl-PL" sz="2000" dirty="0" smtClean="0"/>
              <a:t/>
            </a:r>
            <a:br>
              <a:rPr lang="pl-PL" sz="2000" dirty="0" smtClean="0"/>
            </a:br>
            <a:r>
              <a:rPr lang="pl-PL" sz="2000" dirty="0" smtClean="0"/>
              <a:t>do </a:t>
            </a:r>
            <a:r>
              <a:rPr lang="pl-PL" sz="2000" dirty="0"/>
              <a:t>zawiązania współpracy z Ośrodkiem Wsparcia Ekonomii Społecznej, który funkcjonuje na obszarze realizacji projektu?</a:t>
            </a:r>
            <a:endParaRPr lang="en-US" sz="2000" dirty="0"/>
          </a:p>
          <a:p>
            <a:pPr marL="0" indent="0">
              <a:buNone/>
            </a:pPr>
            <a:r>
              <a:rPr lang="pl-PL" dirty="0" smtClean="0"/>
              <a:t> </a:t>
            </a:r>
            <a:r>
              <a:rPr lang="pl-PL" dirty="0"/>
              <a:t>	</a:t>
            </a:r>
          </a:p>
          <a:p>
            <a:pPr marL="0" indent="0">
              <a:buNone/>
            </a:pPr>
            <a:r>
              <a:rPr lang="pl-PL" sz="2000" dirty="0"/>
              <a:t>Kryterium jest weryfikowane na podstawie treści wniosku </a:t>
            </a:r>
            <a:r>
              <a:rPr lang="pl-PL" sz="2000" dirty="0" smtClean="0"/>
              <a:t/>
            </a:r>
            <a:br>
              <a:rPr lang="pl-PL" sz="2000" dirty="0" smtClean="0"/>
            </a:br>
            <a:r>
              <a:rPr lang="pl-PL" sz="2000" dirty="0" smtClean="0"/>
              <a:t>o </a:t>
            </a:r>
            <a:r>
              <a:rPr lang="pl-PL" sz="2000" dirty="0"/>
              <a:t>dofinansowanie. </a:t>
            </a:r>
            <a:r>
              <a:rPr lang="pl-PL" dirty="0"/>
              <a:t>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41</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5993286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b="1" dirty="0">
                <a:latin typeface="+mn-lt"/>
                <a:ea typeface="+mn-ea"/>
                <a:cs typeface="+mn-cs"/>
              </a:rPr>
              <a:t>Kryterium demarkacji działań </a:t>
            </a:r>
            <a:r>
              <a:rPr lang="pl-PL" dirty="0"/>
              <a:t>	</a:t>
            </a:r>
          </a:p>
        </p:txBody>
      </p:sp>
      <p:sp>
        <p:nvSpPr>
          <p:cNvPr id="3" name="Symbol zastępczy zawartości 2"/>
          <p:cNvSpPr>
            <a:spLocks noGrp="1"/>
          </p:cNvSpPr>
          <p:nvPr>
            <p:ph idx="1"/>
          </p:nvPr>
        </p:nvSpPr>
        <p:spPr/>
        <p:txBody>
          <a:bodyPr/>
          <a:lstStyle/>
          <a:p>
            <a:pPr algn="just"/>
            <a:r>
              <a:rPr lang="pl-PL" sz="2000" dirty="0"/>
              <a:t>Czy w przypadku, gdy projekt przewiduje uczestnictwo osób korzystających z Programu Operacyjnego Pomoc Żywnościowa 2014-2020 (PO PŻ) Wnioskodawca zobowiązał się, że zakres wsparcia </a:t>
            </a:r>
            <a:r>
              <a:rPr lang="pl-PL" sz="2000" dirty="0" smtClean="0"/>
              <a:t/>
            </a:r>
            <a:br>
              <a:rPr lang="pl-PL" sz="2000" dirty="0" smtClean="0"/>
            </a:br>
            <a:r>
              <a:rPr lang="pl-PL" sz="2000" dirty="0" smtClean="0"/>
              <a:t>dla </a:t>
            </a:r>
            <a:r>
              <a:rPr lang="pl-PL" sz="2000" dirty="0"/>
              <a:t>tych osób lub rodzin nie będzie powielał działań, które dana osoba lub rodzina otrzymała lub otrzymuje z PO PŻ w ramach działań towarzyszących? </a:t>
            </a:r>
            <a:endParaRPr lang="en-US" sz="2000" dirty="0" smtClean="0"/>
          </a:p>
          <a:p>
            <a:pPr marL="0" indent="0">
              <a:buNone/>
            </a:pPr>
            <a:r>
              <a:rPr lang="pl-PL" sz="2000" dirty="0" smtClean="0"/>
              <a:t>Kryterium </a:t>
            </a:r>
            <a:r>
              <a:rPr lang="pl-PL" sz="2000" dirty="0"/>
              <a:t>jest weryfikowane na podstawie zapisów w części P wniosku </a:t>
            </a:r>
            <a:r>
              <a:rPr lang="en-US" sz="2000" dirty="0" smtClean="0"/>
              <a:t/>
            </a:r>
            <a:br>
              <a:rPr lang="en-US" sz="2000" dirty="0" smtClean="0"/>
            </a:br>
            <a:r>
              <a:rPr lang="pl-PL" sz="2000" dirty="0" smtClean="0"/>
              <a:t>o </a:t>
            </a:r>
            <a:r>
              <a:rPr lang="pl-PL" sz="2000" dirty="0"/>
              <a:t>dofinansowanie. 	</a:t>
            </a:r>
          </a:p>
          <a:p>
            <a:endParaRPr lang="pl-PL" sz="500" dirty="0"/>
          </a:p>
          <a:p>
            <a:pPr marL="0" indent="0">
              <a:buNone/>
            </a:pPr>
            <a:endParaRPr lang="en-US" sz="1600" dirty="0" smtClean="0"/>
          </a:p>
          <a:p>
            <a:pPr marL="0" indent="0">
              <a:buNone/>
            </a:pPr>
            <a:r>
              <a:rPr lang="pl-PL" sz="1600" dirty="0" smtClean="0"/>
              <a:t>Kryterium </a:t>
            </a:r>
            <a:r>
              <a:rPr lang="pl-PL" sz="1600" dirty="0"/>
              <a:t>zapewni komplementarność udzielanego wsparcia oraz wykluczy dublowanie się tych samych form aktywizacji skierowanych do uczestnika dwóch programów. </a:t>
            </a:r>
            <a:r>
              <a:rPr lang="pl-PL" sz="1800" dirty="0"/>
              <a:t>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42</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5207156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10718" y="955964"/>
            <a:ext cx="8691239" cy="5638800"/>
          </a:xfrm>
        </p:spPr>
        <p:txBody>
          <a:bodyPr>
            <a:normAutofit lnSpcReduction="10000"/>
          </a:bodyPr>
          <a:lstStyle/>
          <a:p>
            <a:pPr>
              <a:buNone/>
            </a:pPr>
            <a:endParaRPr lang="en-US" sz="600" b="1" dirty="0" smtClean="0"/>
          </a:p>
          <a:p>
            <a:pPr>
              <a:buNone/>
            </a:pPr>
            <a:r>
              <a:rPr lang="pl-PL" b="1" dirty="0" smtClean="0"/>
              <a:t>Kryterium </a:t>
            </a:r>
            <a:r>
              <a:rPr lang="pl-PL" b="1" dirty="0"/>
              <a:t>formy wsparcia</a:t>
            </a:r>
            <a:endParaRPr lang="en-US" b="1" dirty="0"/>
          </a:p>
          <a:p>
            <a:pPr>
              <a:buNone/>
            </a:pPr>
            <a:r>
              <a:rPr lang="pl-PL" sz="3100" b="1" dirty="0" smtClean="0"/>
              <a:t>	</a:t>
            </a:r>
            <a:endParaRPr lang="pl-PL" sz="1800" dirty="0" smtClean="0"/>
          </a:p>
          <a:p>
            <a:pPr algn="just"/>
            <a:r>
              <a:rPr lang="pl-PL" sz="2000" dirty="0"/>
              <a:t>Czy w przypadku, gdy projekt przewiduje utworzenie nowego WTZ (Warsztatu Terapii Zajęciowej) planowane jest to na terenie co najmniej jednego </a:t>
            </a:r>
            <a:r>
              <a:rPr lang="pl-PL" sz="2000" dirty="0" smtClean="0"/>
              <a:t/>
            </a:r>
            <a:br>
              <a:rPr lang="pl-PL" sz="2000" dirty="0" smtClean="0"/>
            </a:br>
            <a:r>
              <a:rPr lang="pl-PL" sz="2000" dirty="0" smtClean="0"/>
              <a:t>z </a:t>
            </a:r>
            <a:r>
              <a:rPr lang="pl-PL" sz="2000" dirty="0"/>
              <a:t>następujących powiatów: </a:t>
            </a:r>
            <a:endParaRPr lang="pl-PL" sz="2000" dirty="0" smtClean="0"/>
          </a:p>
          <a:p>
            <a:pPr marL="360000" indent="0" algn="just">
              <a:spcBef>
                <a:spcPts val="0"/>
              </a:spcBef>
              <a:buNone/>
            </a:pPr>
            <a:r>
              <a:rPr lang="pl-PL" sz="2000" b="1" dirty="0" smtClean="0"/>
              <a:t>bolesławiecki</a:t>
            </a:r>
            <a:r>
              <a:rPr lang="pl-PL" sz="2000" b="1" dirty="0"/>
              <a:t>, głogowski, górowski, legnicki, lwówecki, milicki, oławski, wałbrzyski, m. Wałbrzych, wrocławski, zgorzelecki, kamiennogórski, wołowski, lubański, trzebnicki, jaworski, m. Jelenia Góra, polkowicki, dzierżoniowski, ząbkowicki</a:t>
            </a:r>
            <a:r>
              <a:rPr lang="pl-PL" sz="2000" dirty="0"/>
              <a:t>? </a:t>
            </a:r>
          </a:p>
          <a:p>
            <a:pPr marL="0" indent="0">
              <a:buNone/>
            </a:pPr>
            <a:endParaRPr lang="pl-PL" sz="2000" dirty="0"/>
          </a:p>
          <a:p>
            <a:pPr marL="0" indent="0">
              <a:buNone/>
            </a:pPr>
            <a:r>
              <a:rPr lang="pl-PL" sz="2000" dirty="0"/>
              <a:t>Kryterium jest weryfikowane na podstawie zapisów w części D oraz R wniosku </a:t>
            </a:r>
            <a:r>
              <a:rPr lang="pl-PL" sz="2000" dirty="0" smtClean="0"/>
              <a:t/>
            </a:r>
            <a:br>
              <a:rPr lang="pl-PL" sz="2000" dirty="0" smtClean="0"/>
            </a:br>
            <a:r>
              <a:rPr lang="pl-PL" sz="2000" dirty="0" smtClean="0"/>
              <a:t>o </a:t>
            </a:r>
            <a:r>
              <a:rPr lang="pl-PL" sz="2000" dirty="0"/>
              <a:t>dofinansowanie. </a:t>
            </a:r>
            <a:endParaRPr lang="en-US" sz="2000" dirty="0"/>
          </a:p>
          <a:p>
            <a:pPr marL="0" indent="0">
              <a:buNone/>
            </a:pPr>
            <a:endParaRPr lang="en-US" sz="1800" dirty="0"/>
          </a:p>
          <a:p>
            <a:pPr marL="0" indent="0" algn="just">
              <a:buNone/>
            </a:pPr>
            <a:r>
              <a:rPr lang="pl-PL" sz="1700" dirty="0"/>
              <a:t>Województwo dolnośląskie jest jednym z czterech regionów o najmniejszej dostępności WTZ </a:t>
            </a:r>
            <a:r>
              <a:rPr lang="pl-PL" sz="1700" dirty="0" smtClean="0"/>
              <a:t/>
            </a:r>
            <a:br>
              <a:rPr lang="pl-PL" sz="1700" dirty="0" smtClean="0"/>
            </a:br>
            <a:r>
              <a:rPr lang="pl-PL" sz="1700" dirty="0" smtClean="0"/>
              <a:t>dla </a:t>
            </a:r>
            <a:r>
              <a:rPr lang="pl-PL" sz="1700" dirty="0"/>
              <a:t>osób </a:t>
            </a:r>
            <a:r>
              <a:rPr lang="pl-PL" sz="1700" dirty="0" smtClean="0"/>
              <a:t>z niepełnosprawnościami</a:t>
            </a:r>
            <a:r>
              <a:rPr lang="pl-PL" sz="1700" dirty="0"/>
              <a:t>. Na podstawie analizy m.in. zapotrzebowania na utworzenie nowych podmiotów tego typu oraz wysokiej liczby oczekujących na przyjęcie do WTZ wskazano terytoria, na których uprawnione będzie tworzenie nowych WTZ. </a:t>
            </a: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43</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5793606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2660" y="955963"/>
            <a:ext cx="8185212" cy="5721927"/>
          </a:xfrm>
        </p:spPr>
        <p:txBody>
          <a:bodyPr>
            <a:noAutofit/>
          </a:bodyPr>
          <a:lstStyle/>
          <a:p>
            <a:pPr marL="0" indent="0">
              <a:buNone/>
            </a:pPr>
            <a:r>
              <a:rPr lang="pl-PL" b="1" dirty="0"/>
              <a:t>Kryterium trwałości 	</a:t>
            </a:r>
            <a:endParaRPr lang="en-US" b="1" dirty="0" smtClean="0"/>
          </a:p>
          <a:p>
            <a:pPr marL="0" indent="0">
              <a:buNone/>
            </a:pPr>
            <a:endParaRPr lang="pl-PL" sz="1200" b="1" dirty="0"/>
          </a:p>
          <a:p>
            <a:pPr algn="just"/>
            <a:r>
              <a:rPr lang="pl-PL" sz="2000" dirty="0"/>
              <a:t>Czy w przypadku, gdy projekt przewiduje utworzenie CIS, KIS, WTZ Wnioskodawca zobowiązał się, że zachowa trwałość utworzonych w ramach projektów podmiotów po zakończeniu realizacji projektu co najmniej </a:t>
            </a:r>
            <a:r>
              <a:rPr lang="pl-PL" sz="2000" dirty="0" smtClean="0"/>
              <a:t/>
            </a:r>
            <a:br>
              <a:rPr lang="pl-PL" sz="2000" dirty="0" smtClean="0"/>
            </a:br>
            <a:r>
              <a:rPr lang="pl-PL" sz="2000" dirty="0" smtClean="0"/>
              <a:t>przez </a:t>
            </a:r>
            <a:r>
              <a:rPr lang="pl-PL" sz="2000" dirty="0"/>
              <a:t>okres odpowiadający okresowi realizacji projektu? </a:t>
            </a:r>
            <a:endParaRPr lang="en-US" sz="2000" dirty="0"/>
          </a:p>
          <a:p>
            <a:endParaRPr lang="en-US" sz="1800" dirty="0"/>
          </a:p>
          <a:p>
            <a:pPr marL="0" indent="0">
              <a:buNone/>
            </a:pPr>
            <a:r>
              <a:rPr lang="pl-PL" sz="2000" dirty="0"/>
              <a:t>Kryterium jest weryfikowane na podstawie zapisów w części R.3 wniosku </a:t>
            </a:r>
            <a:r>
              <a:rPr lang="en-US" sz="2000" dirty="0" smtClean="0"/>
              <a:t/>
            </a:r>
            <a:br>
              <a:rPr lang="en-US" sz="2000" dirty="0" smtClean="0"/>
            </a:br>
            <a:r>
              <a:rPr lang="pl-PL" sz="2000" dirty="0" smtClean="0"/>
              <a:t>o </a:t>
            </a:r>
            <a:r>
              <a:rPr lang="pl-PL" sz="2000" dirty="0"/>
              <a:t>dofinansowanie. 	</a:t>
            </a:r>
          </a:p>
          <a:p>
            <a:pPr marL="0" indent="0">
              <a:buNone/>
            </a:pPr>
            <a:endParaRPr lang="en-US" sz="1800" dirty="0" smtClean="0"/>
          </a:p>
          <a:p>
            <a:pPr marL="0" indent="0" algn="just">
              <a:buNone/>
            </a:pPr>
            <a:r>
              <a:rPr lang="pl-PL" sz="1800" dirty="0" smtClean="0"/>
              <a:t>Kryterium </a:t>
            </a:r>
            <a:r>
              <a:rPr lang="pl-PL" sz="1800" dirty="0"/>
              <a:t>wynika z obowiązku zastosowania mechanizmów gwarantujących trwałość podmiotów utworzonych ze środków EFS, nałożonego przez wytyczne w zakresie realizacji przedsięwzięć w obszarze włączenia społecznego i zwalczania ubóstwa </a:t>
            </a:r>
            <a:r>
              <a:rPr lang="pl-PL" sz="1800" dirty="0" smtClean="0"/>
              <a:t/>
            </a:r>
            <a:br>
              <a:rPr lang="pl-PL" sz="1800" dirty="0" smtClean="0"/>
            </a:br>
            <a:r>
              <a:rPr lang="pl-PL" sz="1800" dirty="0" smtClean="0"/>
              <a:t>z </a:t>
            </a:r>
            <a:r>
              <a:rPr lang="pl-PL" sz="1800" dirty="0"/>
              <a:t>wykorzystaniem środków EFS i EFRR na lata 2014-2020. </a:t>
            </a: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44</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4305774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623461E0-6814-4DE6-BB6B-FC3A09012AB1}" type="slidenum">
              <a:rPr lang="pl-PL" smtClean="0">
                <a:solidFill>
                  <a:prstClr val="black">
                    <a:tint val="75000"/>
                  </a:prstClr>
                </a:solidFill>
              </a:rPr>
              <a:pPr>
                <a:defRPr/>
              </a:pPr>
              <a:t>45</a:t>
            </a:fld>
            <a:endParaRPr lang="pl-PL">
              <a:solidFill>
                <a:prstClr val="black">
                  <a:tint val="75000"/>
                </a:prstClr>
              </a:solidFill>
            </a:endParaRPr>
          </a:p>
        </p:txBody>
      </p:sp>
      <p:sp>
        <p:nvSpPr>
          <p:cNvPr id="3" name="Prostokąt 2"/>
          <p:cNvSpPr/>
          <p:nvPr/>
        </p:nvSpPr>
        <p:spPr>
          <a:xfrm>
            <a:off x="701457" y="2644170"/>
            <a:ext cx="7916449" cy="1292662"/>
          </a:xfrm>
          <a:prstGeom prst="rect">
            <a:avLst/>
          </a:prstGeom>
        </p:spPr>
        <p:txBody>
          <a:bodyPr wrap="square">
            <a:spAutoFit/>
          </a:bodyPr>
          <a:lstStyle/>
          <a:p>
            <a:pPr marL="0" indent="0" algn="ctr">
              <a:buNone/>
            </a:pPr>
            <a:r>
              <a:rPr lang="pl-PL" sz="2400" b="1" dirty="0">
                <a:solidFill>
                  <a:srgbClr val="FF0000"/>
                </a:solidFill>
              </a:rPr>
              <a:t>UWAGA! </a:t>
            </a:r>
            <a:endParaRPr lang="pl-PL" sz="2400" b="1" dirty="0" smtClean="0">
              <a:solidFill>
                <a:srgbClr val="FF0000"/>
              </a:solidFill>
            </a:endParaRPr>
          </a:p>
          <a:p>
            <a:pPr marL="0" indent="0" algn="ctr">
              <a:buNone/>
            </a:pPr>
            <a:endParaRPr lang="pl-PL" dirty="0">
              <a:solidFill>
                <a:srgbClr val="FF0000"/>
              </a:solidFill>
            </a:endParaRPr>
          </a:p>
          <a:p>
            <a:pPr marL="0" indent="0" algn="ctr">
              <a:buNone/>
            </a:pPr>
            <a:r>
              <a:rPr lang="pl-PL" dirty="0">
                <a:solidFill>
                  <a:srgbClr val="FF0000"/>
                </a:solidFill>
              </a:rPr>
              <a:t>Projekt niespełniający któregokolwiek z kryteriów formalnych i/lub kryteriów dostępu zostanie odrzucony i nie będzie podlegał dalszej ocenie.</a:t>
            </a:r>
          </a:p>
        </p:txBody>
      </p:sp>
      <p:pic>
        <p:nvPicPr>
          <p:cNvPr id="4" name="Obraz 3"/>
          <p:cNvPicPr>
            <a:picLocks noChangeAspect="1"/>
          </p:cNvPicPr>
          <p:nvPr/>
        </p:nvPicPr>
        <p:blipFill>
          <a:blip r:embed="rId2" cstate="print"/>
          <a:stretch>
            <a:fillRect/>
          </a:stretch>
        </p:blipFill>
        <p:spPr>
          <a:xfrm>
            <a:off x="4809368" y="0"/>
            <a:ext cx="4334632" cy="963251"/>
          </a:xfrm>
          <a:prstGeom prst="rect">
            <a:avLst/>
          </a:prstGeom>
        </p:spPr>
      </p:pic>
    </p:spTree>
    <p:extLst>
      <p:ext uri="{BB962C8B-B14F-4D97-AF65-F5344CB8AC3E}">
        <p14:creationId xmlns:p14="http://schemas.microsoft.com/office/powerpoint/2010/main" val="12677919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r>
              <a:rPr lang="pl-PL" sz="3200" b="1" dirty="0" smtClean="0"/>
              <a:t>Kryteria horyzontalne</a:t>
            </a: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46</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7646399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4300" y="955964"/>
            <a:ext cx="8853854" cy="5647060"/>
          </a:xfrm>
        </p:spPr>
        <p:txBody>
          <a:bodyPr>
            <a:noAutofit/>
          </a:bodyPr>
          <a:lstStyle/>
          <a:p>
            <a:pPr marL="457200" indent="-457200">
              <a:spcBef>
                <a:spcPts val="0"/>
              </a:spcBef>
              <a:buNone/>
            </a:pPr>
            <a:endParaRPr lang="en-US" sz="1050" b="1" dirty="0" smtClean="0"/>
          </a:p>
          <a:p>
            <a:pPr marL="457200" indent="-457200">
              <a:spcBef>
                <a:spcPts val="0"/>
              </a:spcBef>
              <a:buNone/>
            </a:pPr>
            <a:r>
              <a:rPr lang="pl-PL" sz="2400" b="1" dirty="0" smtClean="0"/>
              <a:t>Kryterium horyzontalne:</a:t>
            </a:r>
          </a:p>
          <a:p>
            <a:pPr marL="457200" indent="-457200">
              <a:spcBef>
                <a:spcPts val="0"/>
              </a:spcBef>
              <a:buNone/>
            </a:pPr>
            <a:endParaRPr lang="pl-PL" sz="1600" b="1" dirty="0"/>
          </a:p>
          <a:p>
            <a:pPr marL="457200" indent="-457200">
              <a:spcBef>
                <a:spcPts val="0"/>
              </a:spcBef>
              <a:buNone/>
            </a:pPr>
            <a:r>
              <a:rPr lang="pl-PL" sz="1600" b="1" dirty="0" smtClean="0"/>
              <a:t>Kryterium zgodności projektu z prawem 	</a:t>
            </a:r>
          </a:p>
          <a:p>
            <a:pPr marL="800100" lvl="1" indent="-342900">
              <a:spcBef>
                <a:spcPts val="0"/>
              </a:spcBef>
              <a:buFont typeface="+mj-lt"/>
              <a:buAutoNum type="arabicPeriod"/>
            </a:pPr>
            <a:r>
              <a:rPr lang="pl-PL" sz="1600" dirty="0" smtClean="0"/>
              <a:t>Czy projekt jest zgodny z przepisami prawa krajowego i unijnego?</a:t>
            </a:r>
            <a:endParaRPr lang="en-US" sz="1600" dirty="0" smtClean="0"/>
          </a:p>
          <a:p>
            <a:pPr marL="457200" lvl="1" indent="0">
              <a:spcBef>
                <a:spcPts val="0"/>
              </a:spcBef>
              <a:buNone/>
            </a:pPr>
            <a:r>
              <a:rPr lang="pl-PL" sz="1600" dirty="0"/>
              <a:t>Kryterium jest weryfikowane na podstawie treści wniosku o dofinansowanie. 	</a:t>
            </a:r>
          </a:p>
          <a:p>
            <a:pPr marL="457200" indent="-457200">
              <a:spcBef>
                <a:spcPts val="0"/>
              </a:spcBef>
              <a:buNone/>
            </a:pPr>
            <a:endParaRPr lang="en-US" sz="1600" b="1" dirty="0" smtClean="0"/>
          </a:p>
          <a:p>
            <a:pPr marL="457200" indent="-457200">
              <a:spcBef>
                <a:spcPts val="0"/>
              </a:spcBef>
              <a:buNone/>
            </a:pPr>
            <a:r>
              <a:rPr lang="pl-PL" sz="1600" b="1" dirty="0" smtClean="0"/>
              <a:t>Kryterium zgodności z właściwymi politykami i zasadami </a:t>
            </a:r>
            <a:r>
              <a:rPr lang="pl-PL" sz="1600" dirty="0" smtClean="0"/>
              <a:t>	</a:t>
            </a:r>
          </a:p>
          <a:p>
            <a:pPr marL="800100" lvl="1" indent="-342900">
              <a:spcBef>
                <a:spcPts val="0"/>
              </a:spcBef>
              <a:buFont typeface="+mj-lt"/>
              <a:buAutoNum type="arabicPeriod" startAt="2"/>
            </a:pPr>
            <a:r>
              <a:rPr lang="pl-PL" sz="1600" dirty="0" smtClean="0"/>
              <a:t>Czy projekt jest zgodny z zasadą zrównoważonego rozwoju? 	</a:t>
            </a:r>
          </a:p>
          <a:p>
            <a:pPr marL="914400" lvl="1" indent="-457200">
              <a:spcBef>
                <a:spcPts val="0"/>
              </a:spcBef>
              <a:buNone/>
            </a:pPr>
            <a:r>
              <a:rPr lang="pl-PL" sz="1600" dirty="0" smtClean="0"/>
              <a:t>Kryterium jest weryfikowane na podstawie zapisów w części H wniosku o dofinansowanie. </a:t>
            </a:r>
            <a:endParaRPr lang="en-US" sz="1600" dirty="0" smtClean="0"/>
          </a:p>
          <a:p>
            <a:pPr marL="457200" indent="-457200">
              <a:spcBef>
                <a:spcPts val="0"/>
              </a:spcBef>
              <a:buNone/>
            </a:pPr>
            <a:endParaRPr lang="en-US" sz="1600" b="1" dirty="0" smtClean="0"/>
          </a:p>
          <a:p>
            <a:pPr marL="457200" indent="-457200">
              <a:spcBef>
                <a:spcPts val="0"/>
              </a:spcBef>
              <a:buNone/>
            </a:pPr>
            <a:r>
              <a:rPr lang="pl-PL" sz="1600" b="1" dirty="0" smtClean="0"/>
              <a:t>Kryterium </a:t>
            </a:r>
            <a:r>
              <a:rPr lang="pl-PL" sz="1600" b="1" dirty="0"/>
              <a:t>zgodności z właściwymi politykami i zasadami 	</a:t>
            </a:r>
            <a:endParaRPr lang="pl-PL" sz="1600" b="1" dirty="0" smtClean="0"/>
          </a:p>
          <a:p>
            <a:pPr marL="800100" lvl="1" indent="-342900">
              <a:spcBef>
                <a:spcPts val="0"/>
              </a:spcBef>
              <a:buFont typeface="+mj-lt"/>
              <a:buAutoNum type="arabicPeriod" startAt="3"/>
            </a:pPr>
            <a:r>
              <a:rPr lang="pl-PL" sz="1600" dirty="0" smtClean="0"/>
              <a:t>Czy projekt jest zgodny z zasadą równości szans kobiet i mężczyzn? 	</a:t>
            </a:r>
          </a:p>
          <a:p>
            <a:pPr marL="914400" lvl="1" indent="-457200">
              <a:spcBef>
                <a:spcPts val="0"/>
              </a:spcBef>
              <a:buNone/>
            </a:pPr>
            <a:r>
              <a:rPr lang="pl-PL" sz="1600" dirty="0" smtClean="0"/>
              <a:t> Kryterium jest weryfikowane na podstawie zapisów w części N, O, P, R, U wniosku </a:t>
            </a:r>
            <a:r>
              <a:rPr lang="en-US" sz="1600" dirty="0" smtClean="0"/>
              <a:t/>
            </a:r>
            <a:br>
              <a:rPr lang="en-US" sz="1600" dirty="0" smtClean="0"/>
            </a:br>
            <a:r>
              <a:rPr lang="pl-PL" sz="1600" dirty="0" smtClean="0"/>
              <a:t>o dofinansowanie – wg standardu minimum. </a:t>
            </a:r>
            <a:endParaRPr lang="en-US" sz="1600" dirty="0" smtClean="0"/>
          </a:p>
          <a:p>
            <a:pPr marL="457200" indent="-457200">
              <a:spcBef>
                <a:spcPts val="0"/>
              </a:spcBef>
              <a:buNone/>
            </a:pPr>
            <a:endParaRPr lang="en-US" sz="1600" b="1" dirty="0" smtClean="0"/>
          </a:p>
          <a:p>
            <a:pPr marL="457200" indent="-457200">
              <a:spcBef>
                <a:spcPts val="0"/>
              </a:spcBef>
              <a:buNone/>
            </a:pPr>
            <a:r>
              <a:rPr lang="pl-PL" sz="1600" b="1" dirty="0" smtClean="0"/>
              <a:t>Kryterium </a:t>
            </a:r>
            <a:r>
              <a:rPr lang="pl-PL" sz="1600" b="1" dirty="0"/>
              <a:t>zgodności z właściwymi politykami i zasadami 	</a:t>
            </a:r>
            <a:r>
              <a:rPr lang="pl-PL" sz="1600" dirty="0" smtClean="0"/>
              <a:t>	</a:t>
            </a:r>
          </a:p>
          <a:p>
            <a:pPr marL="800100" lvl="1" indent="-342900">
              <a:spcBef>
                <a:spcPts val="0"/>
              </a:spcBef>
              <a:buFont typeface="+mj-lt"/>
              <a:buAutoNum type="arabicPeriod" startAt="4"/>
            </a:pPr>
            <a:r>
              <a:rPr lang="pl-PL" sz="1600" dirty="0" smtClean="0"/>
              <a:t>Czy projekt jest zgodny z zasadą równości szans i niedyskryminacji, w tym dostępności </a:t>
            </a:r>
            <a:br>
              <a:rPr lang="pl-PL" sz="1600" dirty="0" smtClean="0"/>
            </a:br>
            <a:r>
              <a:rPr lang="pl-PL" sz="1600" dirty="0" smtClean="0"/>
              <a:t>dla osób z niepełnosprawnościami? 	</a:t>
            </a:r>
          </a:p>
          <a:p>
            <a:pPr marL="914400" lvl="1" indent="-457200">
              <a:spcBef>
                <a:spcPts val="0"/>
              </a:spcBef>
              <a:buNone/>
            </a:pPr>
            <a:r>
              <a:rPr lang="pl-PL" sz="1600" dirty="0" smtClean="0"/>
              <a:t>Kryterium jest weryfikowane na podstawie zapisów w części H wniosku o dofinansowanie. </a:t>
            </a:r>
            <a:endParaRPr lang="en-US" sz="1600" dirty="0" smtClean="0"/>
          </a:p>
          <a:p>
            <a:pPr marL="457200" indent="-457200">
              <a:spcBef>
                <a:spcPts val="0"/>
              </a:spcBef>
              <a:buNone/>
            </a:pPr>
            <a:endParaRPr lang="en-US" sz="200" dirty="0" smtClean="0"/>
          </a:p>
          <a:p>
            <a:pPr marL="457200" indent="-457200">
              <a:buNone/>
            </a:pPr>
            <a:r>
              <a:rPr lang="pl-PL" sz="2400" dirty="0" smtClean="0">
                <a:solidFill>
                  <a:srgbClr val="FF0000"/>
                </a:solidFill>
              </a:rPr>
              <a:t>Niespełnienie powyższych kryteriów oznacza odrzucenie wniosku </a:t>
            </a:r>
            <a:r>
              <a:rPr lang="pl-PL" sz="2400" dirty="0" smtClean="0"/>
              <a:t>	</a:t>
            </a:r>
          </a:p>
          <a:p>
            <a:pPr>
              <a:buNone/>
            </a:pPr>
            <a:r>
              <a:rPr lang="pl-PL" sz="1800" dirty="0" smtClean="0"/>
              <a:t>	</a:t>
            </a:r>
          </a:p>
          <a:p>
            <a:pPr>
              <a:buNone/>
            </a:pPr>
            <a:r>
              <a:rPr lang="pl-PL" sz="1800" dirty="0" smtClean="0"/>
              <a:t>	</a:t>
            </a:r>
          </a:p>
          <a:p>
            <a:pPr>
              <a:buNone/>
            </a:pP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47</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4718916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Ocena merytoryczna</a:t>
            </a:r>
            <a:endParaRPr lang="pl-PL" dirty="0"/>
          </a:p>
        </p:txBody>
      </p:sp>
      <p:sp>
        <p:nvSpPr>
          <p:cNvPr id="3" name="Symbol zastępczy zawartości 2"/>
          <p:cNvSpPr>
            <a:spLocks noGrp="1"/>
          </p:cNvSpPr>
          <p:nvPr>
            <p:ph idx="1"/>
          </p:nvPr>
        </p:nvSpPr>
        <p:spPr>
          <a:xfrm>
            <a:off x="628650" y="1892300"/>
            <a:ext cx="7886700" cy="4284663"/>
          </a:xfrm>
        </p:spPr>
        <p:txBody>
          <a:bodyPr/>
          <a:lstStyle/>
          <a:p>
            <a:pPr>
              <a:buNone/>
            </a:pPr>
            <a:r>
              <a:rPr lang="pl-PL" b="1" dirty="0">
                <a:solidFill>
                  <a:srgbClr val="FF0000"/>
                </a:solidFill>
              </a:rPr>
              <a:t>UWAGA NOWOŚĆ!</a:t>
            </a:r>
            <a:endParaRPr lang="pl-PL" dirty="0"/>
          </a:p>
          <a:p>
            <a:r>
              <a:rPr lang="pl-PL" dirty="0" smtClean="0">
                <a:solidFill>
                  <a:srgbClr val="FF0000"/>
                </a:solidFill>
              </a:rPr>
              <a:t>możliwość </a:t>
            </a:r>
            <a:r>
              <a:rPr lang="pl-PL" dirty="0">
                <a:solidFill>
                  <a:srgbClr val="FF0000"/>
                </a:solidFill>
              </a:rPr>
              <a:t>warunkowej oceny projektu, </a:t>
            </a:r>
          </a:p>
          <a:p>
            <a:pPr>
              <a:lnSpc>
                <a:spcPct val="100000"/>
              </a:lnSpc>
            </a:pPr>
            <a:r>
              <a:rPr lang="pl-PL" dirty="0" smtClean="0">
                <a:solidFill>
                  <a:srgbClr val="FF0000"/>
                </a:solidFill>
              </a:rPr>
              <a:t>negocjacje </a:t>
            </a:r>
            <a:r>
              <a:rPr lang="pl-PL" dirty="0">
                <a:solidFill>
                  <a:srgbClr val="FF0000"/>
                </a:solidFill>
              </a:rPr>
              <a:t>w ramach Komisji Oceny </a:t>
            </a:r>
            <a:r>
              <a:rPr lang="pl-PL" dirty="0" smtClean="0">
                <a:solidFill>
                  <a:srgbClr val="FF0000"/>
                </a:solidFill>
              </a:rPr>
              <a:t>Projektów</a:t>
            </a:r>
          </a:p>
          <a:p>
            <a:pPr marL="0" indent="0">
              <a:lnSpc>
                <a:spcPct val="100000"/>
              </a:lnSpc>
              <a:buNone/>
            </a:pPr>
            <a:r>
              <a:rPr lang="pl-PL" sz="1600" dirty="0" smtClean="0">
                <a:solidFill>
                  <a:srgbClr val="FF0000"/>
                </a:solidFill>
              </a:rPr>
              <a:t>     (prowadzone przez członków KOP, którzy nie dokonywali oceny wniosku),</a:t>
            </a:r>
          </a:p>
          <a:p>
            <a:r>
              <a:rPr lang="pl-PL" dirty="0" smtClean="0">
                <a:solidFill>
                  <a:srgbClr val="FF0000"/>
                </a:solidFill>
              </a:rPr>
              <a:t>negocjacje </a:t>
            </a:r>
            <a:r>
              <a:rPr lang="pl-PL" dirty="0">
                <a:solidFill>
                  <a:srgbClr val="FF0000"/>
                </a:solidFill>
              </a:rPr>
              <a:t>podejmowane są pod warunkiem </a:t>
            </a:r>
            <a:r>
              <a:rPr lang="pl-PL" dirty="0" smtClean="0">
                <a:solidFill>
                  <a:srgbClr val="FF0000"/>
                </a:solidFill>
              </a:rPr>
              <a:t>    spełnienia </a:t>
            </a:r>
            <a:r>
              <a:rPr lang="pl-PL" dirty="0">
                <a:solidFill>
                  <a:srgbClr val="FF0000"/>
                </a:solidFill>
              </a:rPr>
              <a:t>określonych wymogów </a:t>
            </a:r>
            <a:r>
              <a:rPr lang="pl-PL" dirty="0" smtClean="0">
                <a:solidFill>
                  <a:srgbClr val="FF0000"/>
                </a:solidFill>
              </a:rPr>
              <a:t>(wskazanych </a:t>
            </a:r>
            <a:br>
              <a:rPr lang="pl-PL" dirty="0" smtClean="0">
                <a:solidFill>
                  <a:srgbClr val="FF0000"/>
                </a:solidFill>
              </a:rPr>
            </a:br>
            <a:r>
              <a:rPr lang="pl-PL" dirty="0" smtClean="0">
                <a:solidFill>
                  <a:srgbClr val="FF0000"/>
                </a:solidFill>
              </a:rPr>
              <a:t>w regulaminie konkursu w rozdziale dotyczącym oceny formalno-merytorycznej) i tylko </a:t>
            </a:r>
            <a:br>
              <a:rPr lang="pl-PL" dirty="0" smtClean="0">
                <a:solidFill>
                  <a:srgbClr val="FF0000"/>
                </a:solidFill>
              </a:rPr>
            </a:br>
            <a:r>
              <a:rPr lang="pl-PL" dirty="0" smtClean="0">
                <a:solidFill>
                  <a:srgbClr val="FF0000"/>
                </a:solidFill>
              </a:rPr>
              <a:t>do </a:t>
            </a:r>
            <a:r>
              <a:rPr lang="pl-PL" dirty="0">
                <a:solidFill>
                  <a:srgbClr val="FF0000"/>
                </a:solidFill>
              </a:rPr>
              <a:t>wyczerpania </a:t>
            </a:r>
            <a:r>
              <a:rPr lang="pl-PL" dirty="0" smtClean="0">
                <a:solidFill>
                  <a:srgbClr val="FF0000"/>
                </a:solidFill>
              </a:rPr>
              <a:t>środków przeznaczonych </a:t>
            </a:r>
            <a:br>
              <a:rPr lang="pl-PL" dirty="0" smtClean="0">
                <a:solidFill>
                  <a:srgbClr val="FF0000"/>
                </a:solidFill>
              </a:rPr>
            </a:br>
            <a:r>
              <a:rPr lang="pl-PL" dirty="0" smtClean="0">
                <a:solidFill>
                  <a:srgbClr val="FF0000"/>
                </a:solidFill>
              </a:rPr>
              <a:t>na </a:t>
            </a:r>
            <a:r>
              <a:rPr lang="pl-PL" dirty="0">
                <a:solidFill>
                  <a:srgbClr val="FF0000"/>
                </a:solidFill>
              </a:rPr>
              <a:t>konkurs.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48</a:t>
            </a:fld>
            <a:endParaRPr lang="pl-PL">
              <a:solidFill>
                <a:prstClr val="black">
                  <a:tint val="75000"/>
                </a:prstClr>
              </a:solidFill>
            </a:endParaRPr>
          </a:p>
        </p:txBody>
      </p:sp>
      <p:pic>
        <p:nvPicPr>
          <p:cNvPr id="5" name="Obraz 4"/>
          <p:cNvPicPr>
            <a:picLocks noChangeAspect="1"/>
          </p:cNvPicPr>
          <p:nvPr/>
        </p:nvPicPr>
        <p:blipFill>
          <a:blip r:embed="rId2" cstate="print"/>
          <a:stretch>
            <a:fillRect/>
          </a:stretch>
        </p:blipFill>
        <p:spPr>
          <a:xfrm>
            <a:off x="4809368" y="0"/>
            <a:ext cx="4334632" cy="963251"/>
          </a:xfrm>
          <a:prstGeom prst="rect">
            <a:avLst/>
          </a:prstGeom>
        </p:spPr>
      </p:pic>
    </p:spTree>
    <p:extLst>
      <p:ext uri="{BB962C8B-B14F-4D97-AF65-F5344CB8AC3E}">
        <p14:creationId xmlns:p14="http://schemas.microsoft.com/office/powerpoint/2010/main" val="39893919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r>
              <a:rPr lang="pl-PL" sz="3200" b="1" dirty="0" smtClean="0"/>
              <a:t>Kryteria merytoryczne</a:t>
            </a:r>
          </a:p>
          <a:p>
            <a:pPr algn="ctr">
              <a:buNone/>
            </a:pPr>
            <a:r>
              <a:rPr lang="pl-PL" sz="3200" b="1" dirty="0" smtClean="0"/>
              <a:t>w konkursie 9.1.4</a:t>
            </a: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49</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73544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sz="2000" u="sng" dirty="0" smtClean="0"/>
              <a:t/>
            </a:r>
            <a:br>
              <a:rPr lang="pl-PL" sz="2000" u="sng" dirty="0" smtClean="0"/>
            </a:br>
            <a:r>
              <a:rPr lang="pl-PL" sz="2000" u="sng" dirty="0" smtClean="0"/>
              <a:t/>
            </a:r>
            <a:br>
              <a:rPr lang="pl-PL" sz="2000" u="sng" dirty="0" smtClean="0"/>
            </a:br>
            <a:r>
              <a:rPr lang="pl-PL" sz="2000" u="sng" dirty="0" smtClean="0"/>
              <a:t/>
            </a:r>
            <a:br>
              <a:rPr lang="pl-PL" sz="2000" u="sng" dirty="0" smtClean="0"/>
            </a:br>
            <a:r>
              <a:rPr lang="pl-PL" sz="2000" b="1" dirty="0" smtClean="0"/>
              <a:t>Wsparcie w ramach konkursu adresowane jest do obszarów Dolnego Śląska, które są objęte mechanizmem </a:t>
            </a:r>
            <a:r>
              <a:rPr lang="pl-PL" sz="2000" b="1" smtClean="0"/>
              <a:t>ZIT AW, </a:t>
            </a:r>
            <a:r>
              <a:rPr lang="pl-PL" sz="2000" b="1" dirty="0" smtClean="0"/>
              <a:t>tj.:</a:t>
            </a:r>
            <a:r>
              <a:rPr lang="pl-PL" dirty="0" smtClean="0"/>
              <a:t/>
            </a:r>
            <a:br>
              <a:rPr lang="pl-PL" dirty="0" smtClean="0"/>
            </a:br>
            <a:endParaRPr lang="pl-PL" dirty="0"/>
          </a:p>
        </p:txBody>
      </p:sp>
      <p:sp>
        <p:nvSpPr>
          <p:cNvPr id="7" name="Symbol zastępczy zawartości 6"/>
          <p:cNvSpPr>
            <a:spLocks noGrp="1"/>
          </p:cNvSpPr>
          <p:nvPr>
            <p:ph sz="half" idx="1"/>
          </p:nvPr>
        </p:nvSpPr>
        <p:spPr>
          <a:xfrm>
            <a:off x="628650" y="1922585"/>
            <a:ext cx="3886200" cy="4478215"/>
          </a:xfrm>
        </p:spPr>
        <p:txBody>
          <a:bodyPr/>
          <a:lstStyle/>
          <a:p>
            <a:pPr lvl="0"/>
            <a:r>
              <a:rPr lang="pl-PL" sz="1600" dirty="0"/>
              <a:t>Gmina Boguszów-Gorce,</a:t>
            </a:r>
          </a:p>
          <a:p>
            <a:pPr lvl="0"/>
            <a:r>
              <a:rPr lang="pl-PL" sz="1600" dirty="0"/>
              <a:t>Gmina Czarny Bór,</a:t>
            </a:r>
          </a:p>
          <a:p>
            <a:pPr lvl="0"/>
            <a:r>
              <a:rPr lang="pl-PL" sz="1600" dirty="0"/>
              <a:t>Gmina Dobromierz,</a:t>
            </a:r>
          </a:p>
          <a:p>
            <a:pPr lvl="0"/>
            <a:r>
              <a:rPr lang="pl-PL" sz="1600" dirty="0"/>
              <a:t>Gmina Głuszyca,</a:t>
            </a:r>
          </a:p>
          <a:p>
            <a:pPr lvl="0"/>
            <a:r>
              <a:rPr lang="pl-PL" sz="1600" dirty="0"/>
              <a:t>Gmina Jaworzyna Śląska,</a:t>
            </a:r>
          </a:p>
          <a:p>
            <a:pPr lvl="0"/>
            <a:r>
              <a:rPr lang="pl-PL" sz="1600" dirty="0"/>
              <a:t>Gmina Jedlina Zdrój,</a:t>
            </a:r>
          </a:p>
          <a:p>
            <a:pPr lvl="0"/>
            <a:r>
              <a:rPr lang="pl-PL" sz="1600" dirty="0"/>
              <a:t>Gmina Miejska Kamienna Góra,</a:t>
            </a:r>
          </a:p>
          <a:p>
            <a:pPr lvl="0"/>
            <a:r>
              <a:rPr lang="pl-PL" sz="1600" dirty="0"/>
              <a:t>Gmina Kamienna Góra,</a:t>
            </a:r>
          </a:p>
          <a:p>
            <a:pPr lvl="0"/>
            <a:r>
              <a:rPr lang="pl-PL" sz="1600" dirty="0"/>
              <a:t>Gmina Lubawka,</a:t>
            </a:r>
          </a:p>
          <a:p>
            <a:pPr lvl="0"/>
            <a:r>
              <a:rPr lang="pl-PL" sz="1600" dirty="0"/>
              <a:t>Gmina Marcinowice,</a:t>
            </a:r>
          </a:p>
          <a:p>
            <a:pPr lvl="0"/>
            <a:r>
              <a:rPr lang="pl-PL" sz="1600" dirty="0"/>
              <a:t>Gmina Mieroszów,</a:t>
            </a:r>
          </a:p>
          <a:p>
            <a:pPr lvl="0"/>
            <a:r>
              <a:rPr lang="pl-PL" sz="1600" dirty="0"/>
              <a:t>Gmina Miejska Nowa Ruda,</a:t>
            </a:r>
          </a:p>
        </p:txBody>
      </p:sp>
      <p:sp>
        <p:nvSpPr>
          <p:cNvPr id="5" name="Symbol zastępczy zawartości 4"/>
          <p:cNvSpPr>
            <a:spLocks noGrp="1"/>
          </p:cNvSpPr>
          <p:nvPr>
            <p:ph sz="half" idx="2"/>
          </p:nvPr>
        </p:nvSpPr>
        <p:spPr>
          <a:xfrm>
            <a:off x="4629150" y="1922585"/>
            <a:ext cx="3886200" cy="4536830"/>
          </a:xfrm>
        </p:spPr>
        <p:txBody>
          <a:bodyPr/>
          <a:lstStyle/>
          <a:p>
            <a:pPr lvl="0"/>
            <a:r>
              <a:rPr lang="pl-PL" sz="1600" dirty="0"/>
              <a:t>Gmina Nowa Ruda,</a:t>
            </a:r>
          </a:p>
          <a:p>
            <a:pPr lvl="0"/>
            <a:r>
              <a:rPr lang="pl-PL" sz="1600" dirty="0"/>
              <a:t>Gmina Stare Bogaczowice,</a:t>
            </a:r>
          </a:p>
          <a:p>
            <a:pPr lvl="0"/>
            <a:r>
              <a:rPr lang="pl-PL" sz="1600" dirty="0"/>
              <a:t>Gmina Strzegom,</a:t>
            </a:r>
          </a:p>
          <a:p>
            <a:pPr lvl="0"/>
            <a:r>
              <a:rPr lang="pl-PL" sz="1600" dirty="0"/>
              <a:t>Uzdrowiskowa Gmina Miejska Szczawno-Zdrój,</a:t>
            </a:r>
          </a:p>
          <a:p>
            <a:pPr lvl="0"/>
            <a:r>
              <a:rPr lang="pl-PL" sz="1600" dirty="0"/>
              <a:t>Gmina Miasto Świdnica,</a:t>
            </a:r>
          </a:p>
          <a:p>
            <a:pPr lvl="0"/>
            <a:r>
              <a:rPr lang="pl-PL" sz="1600" dirty="0"/>
              <a:t>Gmina Świdnica,</a:t>
            </a:r>
          </a:p>
          <a:p>
            <a:pPr lvl="0"/>
            <a:r>
              <a:rPr lang="pl-PL" sz="1600" dirty="0"/>
              <a:t>Gmina Świebodzice,</a:t>
            </a:r>
          </a:p>
          <a:p>
            <a:pPr lvl="0"/>
            <a:r>
              <a:rPr lang="pl-PL" sz="1600" dirty="0"/>
              <a:t>Gmina Walim,</a:t>
            </a:r>
          </a:p>
          <a:p>
            <a:pPr lvl="0"/>
            <a:r>
              <a:rPr lang="pl-PL" sz="1600" dirty="0"/>
              <a:t>Gmina Wałbrzych,</a:t>
            </a:r>
          </a:p>
          <a:p>
            <a:pPr lvl="0"/>
            <a:r>
              <a:rPr lang="pl-PL" sz="1600" dirty="0"/>
              <a:t>Gmina Żarów.</a:t>
            </a:r>
          </a:p>
          <a:p>
            <a:r>
              <a:rPr lang="pl-PL" sz="1600" dirty="0"/>
              <a:t>Wsparciem w ramach ZIT AW objęte są </a:t>
            </a:r>
            <a:br>
              <a:rPr lang="pl-PL" sz="1600" dirty="0"/>
            </a:br>
            <a:r>
              <a:rPr lang="pl-PL" sz="1600" dirty="0"/>
              <a:t>w całości powiaty: świdnicki, Wałbrzyski, Wałbrzych Miasto. </a:t>
            </a:r>
          </a:p>
          <a:p>
            <a:pPr lvl="0"/>
            <a:endParaRPr lang="pl-PL" sz="1400" dirty="0" smtClean="0"/>
          </a:p>
          <a:p>
            <a:endParaRPr lang="pl-PL" sz="1400" dirty="0"/>
          </a:p>
        </p:txBody>
      </p:sp>
      <p:sp>
        <p:nvSpPr>
          <p:cNvPr id="4" name="Symbol zastępczy numeru slajdu 3"/>
          <p:cNvSpPr>
            <a:spLocks noGrp="1"/>
          </p:cNvSpPr>
          <p:nvPr>
            <p:ph type="sldNum" sz="quarter" idx="10"/>
          </p:nvPr>
        </p:nvSpPr>
        <p:spPr/>
        <p:txBody>
          <a:bodyPr/>
          <a:lstStyle/>
          <a:p>
            <a:fld id="{ECB52235-1339-48E5-A73B-3694FDF843BF}" type="slidenum">
              <a:rPr lang="pl-PL" smtClean="0"/>
              <a:pPr/>
              <a:t>5</a:t>
            </a:fld>
            <a:endParaRPr lang="pl-PL"/>
          </a:p>
        </p:txBody>
      </p:sp>
      <p:grpSp>
        <p:nvGrpSpPr>
          <p:cNvPr id="8" name="Grupa 7"/>
          <p:cNvGrpSpPr/>
          <p:nvPr/>
        </p:nvGrpSpPr>
        <p:grpSpPr>
          <a:xfrm>
            <a:off x="4820575" y="0"/>
            <a:ext cx="4323425" cy="949911"/>
            <a:chOff x="4820575" y="0"/>
            <a:chExt cx="4323425" cy="949911"/>
          </a:xfrm>
        </p:grpSpPr>
        <p:sp>
          <p:nvSpPr>
            <p:cNvPr id="9" name="Prostokąt 8"/>
            <p:cNvSpPr/>
            <p:nvPr/>
          </p:nvSpPr>
          <p:spPr>
            <a:xfrm>
              <a:off x="4820575" y="0"/>
              <a:ext cx="4323425" cy="949911"/>
            </a:xfrm>
            <a:prstGeom prst="rect">
              <a:avLst/>
            </a:prstGeom>
            <a:solidFill>
              <a:srgbClr val="FFB9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11" name="Grupa 10"/>
            <p:cNvGrpSpPr/>
            <p:nvPr/>
          </p:nvGrpSpPr>
          <p:grpSpPr>
            <a:xfrm>
              <a:off x="5000626" y="150460"/>
              <a:ext cx="3861839" cy="639089"/>
              <a:chOff x="35489" y="88314"/>
              <a:chExt cx="4823135" cy="798172"/>
            </a:xfrm>
          </p:grpSpPr>
          <p:pic>
            <p:nvPicPr>
              <p:cNvPr id="12" name="Obraz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3"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Obraz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9622437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
            </a:r>
            <a:br>
              <a:rPr lang="pl-PL" sz="2000" b="1" dirty="0" smtClean="0"/>
            </a:br>
            <a:r>
              <a:rPr lang="pl-PL" sz="2000" b="1" dirty="0" smtClean="0"/>
              <a:t/>
            </a:r>
            <a:br>
              <a:rPr lang="pl-PL" sz="2000" b="1" dirty="0" smtClean="0"/>
            </a:br>
            <a:r>
              <a:rPr lang="x-none" sz="2000" b="1" smtClean="0"/>
              <a:t>Kryterium</a:t>
            </a:r>
            <a:r>
              <a:rPr lang="pl-PL" sz="2000" b="1" dirty="0" smtClean="0"/>
              <a:t> adekwatności celu projektu i założonych do osiągnięcia rezultatów</a:t>
            </a:r>
            <a:r>
              <a:rPr lang="pl-PL" dirty="0" smtClean="0"/>
              <a:t/>
            </a:r>
            <a:br>
              <a:rPr lang="pl-PL" dirty="0" smtClean="0"/>
            </a:br>
            <a:endParaRPr lang="pl-PL" dirty="0"/>
          </a:p>
        </p:txBody>
      </p:sp>
      <p:sp>
        <p:nvSpPr>
          <p:cNvPr id="3" name="Symbol zastępczy zawartości 2"/>
          <p:cNvSpPr>
            <a:spLocks noGrp="1"/>
          </p:cNvSpPr>
          <p:nvPr>
            <p:ph idx="1"/>
          </p:nvPr>
        </p:nvSpPr>
        <p:spPr>
          <a:xfrm>
            <a:off x="638924" y="1849348"/>
            <a:ext cx="7886700" cy="4570501"/>
          </a:xfrm>
        </p:spPr>
        <p:txBody>
          <a:bodyPr/>
          <a:lstStyle/>
          <a:p>
            <a:pPr algn="just">
              <a:buNone/>
            </a:pPr>
            <a:r>
              <a:rPr lang="pl-PL" sz="1800" dirty="0" smtClean="0"/>
              <a:t>Czy projekt jest zgodny z właściwym celem szczegółowym RPO WD 2014-2020 </a:t>
            </a:r>
            <a:br>
              <a:rPr lang="pl-PL" sz="1800" dirty="0" smtClean="0"/>
            </a:br>
            <a:r>
              <a:rPr lang="pl-PL" sz="1800" dirty="0" smtClean="0"/>
              <a:t>oraz w jaki sposób projekt przyczyni się do osiągnięcia celu szczegółowego </a:t>
            </a:r>
            <a:br>
              <a:rPr lang="pl-PL" sz="1800" dirty="0" smtClean="0"/>
            </a:br>
            <a:r>
              <a:rPr lang="pl-PL" sz="1800" dirty="0" smtClean="0"/>
              <a:t>RPO WD 2014-2020?</a:t>
            </a:r>
            <a:endParaRPr lang="pl-PL" sz="1200" dirty="0" smtClean="0"/>
          </a:p>
          <a:p>
            <a:pPr algn="just">
              <a:spcBef>
                <a:spcPts val="1800"/>
              </a:spcBef>
              <a:buNone/>
            </a:pPr>
            <a:r>
              <a:rPr lang="pl-PL" sz="1800" dirty="0" smtClean="0"/>
              <a:t>Czy potrzeba realizacji projektu jest wystarczająco uzasadniona i odpowiada </a:t>
            </a:r>
            <a:br>
              <a:rPr lang="pl-PL" sz="1800" dirty="0" smtClean="0"/>
            </a:br>
            <a:r>
              <a:rPr lang="pl-PL" sz="1800" dirty="0" smtClean="0"/>
              <a:t>na zdiagnozowany problem?</a:t>
            </a:r>
          </a:p>
          <a:p>
            <a:pPr algn="just">
              <a:spcBef>
                <a:spcPts val="1800"/>
              </a:spcBef>
              <a:buNone/>
            </a:pPr>
            <a:r>
              <a:rPr lang="pl-PL" sz="1800" dirty="0" smtClean="0"/>
              <a:t>Czy zaplanowane w ramach projektu wartości wskaźników są adekwatne </a:t>
            </a:r>
            <a:br>
              <a:rPr lang="pl-PL" sz="1800" dirty="0" smtClean="0"/>
            </a:br>
            <a:r>
              <a:rPr lang="pl-PL" sz="1800" dirty="0" smtClean="0"/>
              <a:t>w stosunku do potrzeb i celów projektu, a założone do osiągnięcia wartości </a:t>
            </a:r>
            <a:br>
              <a:rPr lang="pl-PL" sz="1800" dirty="0" smtClean="0"/>
            </a:br>
            <a:r>
              <a:rPr lang="pl-PL" sz="1800" dirty="0" smtClean="0"/>
              <a:t>są realne?</a:t>
            </a:r>
          </a:p>
          <a:p>
            <a:pPr algn="just">
              <a:spcBef>
                <a:spcPts val="1800"/>
              </a:spcBef>
              <a:buNone/>
            </a:pPr>
            <a:r>
              <a:rPr lang="pl-PL" sz="1800" dirty="0" smtClean="0"/>
              <a:t>	</a:t>
            </a:r>
            <a:r>
              <a:rPr lang="pl-PL" sz="1800" u="sng" dirty="0" smtClean="0"/>
              <a:t>Dodatkowo w przypadku projektów o wartości co najmniej 2 mln</a:t>
            </a:r>
            <a:r>
              <a:rPr lang="pl-PL" sz="1800" dirty="0" smtClean="0"/>
              <a:t>: </a:t>
            </a:r>
          </a:p>
          <a:p>
            <a:pPr algn="just">
              <a:buNone/>
            </a:pPr>
            <a:r>
              <a:rPr lang="pl-PL" sz="1800" dirty="0" smtClean="0"/>
              <a:t>Czy przedstawiono wystarczający opis ryzyka nieosiągnięcia założeń projektu </a:t>
            </a:r>
            <a:br>
              <a:rPr lang="pl-PL" sz="1800" dirty="0" smtClean="0"/>
            </a:br>
            <a:r>
              <a:rPr lang="pl-PL" sz="1800" dirty="0" smtClean="0"/>
              <a:t>oraz zaplanowanych w ramach projektach działań zaradczych?</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50</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5608350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
            </a:r>
            <a:br>
              <a:rPr lang="pl-PL" sz="2000" b="1" dirty="0" smtClean="0"/>
            </a:br>
            <a:r>
              <a:rPr lang="pl-PL" sz="2000" b="1" dirty="0" smtClean="0"/>
              <a:t/>
            </a:r>
            <a:br>
              <a:rPr lang="pl-PL" sz="2000" b="1" dirty="0" smtClean="0"/>
            </a:br>
            <a:r>
              <a:rPr lang="x-none" sz="2000" b="1" smtClean="0"/>
              <a:t>Kryterium</a:t>
            </a:r>
            <a:r>
              <a:rPr lang="pl-PL" sz="2000" b="1" dirty="0" smtClean="0"/>
              <a:t> adekwatności celu projektu i założonych do osiągnięcia rezultatów – c.d.</a:t>
            </a:r>
            <a:r>
              <a:rPr lang="pl-PL" dirty="0" smtClean="0"/>
              <a:t/>
            </a:r>
            <a:br>
              <a:rPr lang="pl-PL" dirty="0" smtClean="0"/>
            </a:br>
            <a:endParaRPr lang="pl-PL" dirty="0"/>
          </a:p>
        </p:txBody>
      </p:sp>
      <p:sp>
        <p:nvSpPr>
          <p:cNvPr id="3" name="Symbol zastępczy zawartości 2"/>
          <p:cNvSpPr>
            <a:spLocks noGrp="1"/>
          </p:cNvSpPr>
          <p:nvPr>
            <p:ph idx="1"/>
          </p:nvPr>
        </p:nvSpPr>
        <p:spPr>
          <a:xfrm>
            <a:off x="638924" y="1849349"/>
            <a:ext cx="7886700" cy="4551452"/>
          </a:xfrm>
        </p:spPr>
        <p:txBody>
          <a:bodyPr/>
          <a:lstStyle/>
          <a:p>
            <a:pPr indent="0" algn="just">
              <a:spcBef>
                <a:spcPts val="1200"/>
              </a:spcBef>
              <a:buNone/>
            </a:pPr>
            <a:r>
              <a:rPr lang="pl-PL" sz="1500" dirty="0" smtClean="0"/>
              <a:t>W zakresie zgodności projektu z RPO WD 2014-2020 weryfikacji podlega m.in. adekwatność doboru wskaźników, trafność doboru celu głównego projektu oraz opis, w jaki sposób projekt przyczyni się do osiągnięcia celu szczegółowego RPO WD 2014-2020.</a:t>
            </a:r>
          </a:p>
          <a:p>
            <a:pPr indent="0" algn="just">
              <a:spcBef>
                <a:spcPts val="1200"/>
              </a:spcBef>
              <a:buNone/>
            </a:pPr>
            <a:r>
              <a:rPr lang="pl-PL" sz="1500" dirty="0" smtClean="0"/>
              <a:t>Kryterium jest weryfikowane na podstawie zapisów w części F, N, O, T wniosku </a:t>
            </a:r>
            <a:br>
              <a:rPr lang="pl-PL" sz="1500" dirty="0" smtClean="0"/>
            </a:br>
            <a:r>
              <a:rPr lang="pl-PL" sz="1500" dirty="0" smtClean="0"/>
              <a:t>o dofinansowanie.</a:t>
            </a:r>
          </a:p>
          <a:p>
            <a:pPr indent="0" algn="just">
              <a:spcBef>
                <a:spcPts val="1200"/>
              </a:spcBef>
              <a:buNone/>
            </a:pPr>
            <a:r>
              <a:rPr lang="pl-PL" sz="1500" dirty="0" smtClean="0"/>
              <a:t>Weryfikacja, czy zaplanowane wskaźniki wynikają ze zdiagnozowanych potrzeb i są dobrane odpowiednio do działań zaplanowanych w projekcie, a ich wartość jest satysfakcjonująca </a:t>
            </a:r>
            <a:br>
              <a:rPr lang="pl-PL" sz="1500" dirty="0" smtClean="0"/>
            </a:br>
            <a:r>
              <a:rPr lang="pl-PL" sz="1500" dirty="0" smtClean="0"/>
              <a:t>z punktu widzenia ponoszonych nakładów oraz zakresu merytorycznego projektu. Ocenie będą podlegały również informacje dotyczące źródeł weryfikacji wskaźników oraz częstotliwości </a:t>
            </a:r>
            <a:br>
              <a:rPr lang="pl-PL" sz="1500" dirty="0" smtClean="0"/>
            </a:br>
            <a:r>
              <a:rPr lang="pl-PL" sz="1500" dirty="0" smtClean="0"/>
              <a:t>ich pomiaru. Ocenie podlegają jedynie te wskaźniki, które nie będą weryfikowane na etapie oceny zgodności projektu ze Strategią ZIT.</a:t>
            </a:r>
          </a:p>
          <a:p>
            <a:pPr indent="0" algn="just">
              <a:spcBef>
                <a:spcPts val="1200"/>
              </a:spcBef>
              <a:buNone/>
            </a:pPr>
            <a:r>
              <a:rPr lang="pl-PL" sz="1500" dirty="0" smtClean="0"/>
              <a:t>Weryfikacja uzasadnienia potrzeby realizacji poszczególnych zadań zaplanowanych w ramach projektu ich powiązania ze zdiagnozowanych problemem. Przedstawiony we wniosku opis będzie oceniany również pod kątem aktualności danych. Dodatkowo w przypadku projektów o wartości co najmniej 2 mln zł ocenie podlega opis ryzyka nieosiągnięcia założeń projektu oraz planowane działania minimalizujące ryzyko.</a:t>
            </a:r>
          </a:p>
          <a:p>
            <a:pPr>
              <a:buNone/>
            </a:pPr>
            <a:r>
              <a:rPr lang="pl-PL" sz="1600" dirty="0" smtClean="0"/>
              <a:t>	</a:t>
            </a:r>
            <a:r>
              <a:rPr lang="pl-PL" sz="1600" b="1" dirty="0" smtClean="0"/>
              <a:t>Skala punktowa: 0 - 10. </a:t>
            </a:r>
            <a:r>
              <a:rPr lang="pl-PL" sz="1600" dirty="0" smtClean="0"/>
              <a:t>W ramach kryterium IOK dopuszcza możliwość oceny warunkowej.</a:t>
            </a:r>
          </a:p>
          <a:p>
            <a:pPr>
              <a:buNone/>
            </a:pPr>
            <a:endParaRPr lang="pl-PL" sz="20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51</a:t>
            </a:fld>
            <a:endParaRPr lang="pl-PL" dirty="0">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5383503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doboru grupy docelowej</a:t>
            </a:r>
            <a:endParaRPr lang="pl-PL" sz="2000" b="1" dirty="0"/>
          </a:p>
        </p:txBody>
      </p:sp>
      <p:sp>
        <p:nvSpPr>
          <p:cNvPr id="3" name="Symbol zastępczy zawartości 2"/>
          <p:cNvSpPr>
            <a:spLocks noGrp="1"/>
          </p:cNvSpPr>
          <p:nvPr>
            <p:ph idx="1"/>
          </p:nvPr>
        </p:nvSpPr>
        <p:spPr>
          <a:xfrm>
            <a:off x="628650" y="1571946"/>
            <a:ext cx="7886700" cy="4726112"/>
          </a:xfrm>
        </p:spPr>
        <p:txBody>
          <a:bodyPr/>
          <a:lstStyle/>
          <a:p>
            <a:pPr>
              <a:buNone/>
            </a:pPr>
            <a:r>
              <a:rPr lang="pl-PL" sz="1600" dirty="0" smtClean="0"/>
              <a:t>C</a:t>
            </a:r>
            <a:r>
              <a:rPr lang="x-none" sz="1600" dirty="0" smtClean="0"/>
              <a:t>zy dobór grupy docelowej jest adekwatny do założeń projektu oraz RPO WD 2014-2020, </a:t>
            </a:r>
            <a:r>
              <a:rPr lang="pl-PL" sz="1600" dirty="0" smtClean="0"/>
              <a:t/>
            </a:r>
            <a:br>
              <a:rPr lang="pl-PL" sz="1600" dirty="0" smtClean="0"/>
            </a:br>
            <a:r>
              <a:rPr lang="x-none" sz="1600" dirty="0" smtClean="0"/>
              <a:t>w tym czy zawiera wystarczający opis:</a:t>
            </a:r>
            <a:endParaRPr lang="pl-PL" sz="1600" dirty="0" smtClean="0"/>
          </a:p>
          <a:p>
            <a:pPr lvl="0"/>
            <a:r>
              <a:rPr lang="pl-PL" sz="1600" dirty="0" smtClean="0"/>
              <a:t>grupy docelowej, jaka będzie wspierana w ramach projektu;</a:t>
            </a:r>
          </a:p>
          <a:p>
            <a:pPr lvl="0"/>
            <a:r>
              <a:rPr lang="pl-PL" sz="1600" dirty="0" smtClean="0"/>
              <a:t>potrzeb i oczekiwań uczestników projektu w kontekście wsparcia, które ma być udzielane w ramach projektu;</a:t>
            </a:r>
          </a:p>
          <a:p>
            <a:pPr lvl="0"/>
            <a:r>
              <a:rPr lang="pl-PL" sz="1600" dirty="0" smtClean="0"/>
              <a:t>barier, na które napotykają uczestnicy projektu;</a:t>
            </a:r>
          </a:p>
          <a:p>
            <a:pPr lvl="0"/>
            <a:r>
              <a:rPr lang="pl-PL" sz="1600" dirty="0" smtClean="0"/>
              <a:t>skali zainteresowania potencjalnych uczestników projektu;</a:t>
            </a:r>
          </a:p>
          <a:p>
            <a:pPr lvl="0"/>
            <a:r>
              <a:rPr lang="pl-PL" sz="1600" dirty="0" smtClean="0"/>
              <a:t>sposobu rekrutacji uczestników projektu, w tym kryteriów rekrutacji zapewnienia dostępności rekrutacji dla osób z niepełnosprawnościami?</a:t>
            </a:r>
          </a:p>
          <a:p>
            <a:pPr algn="just">
              <a:buNone/>
            </a:pPr>
            <a:r>
              <a:rPr lang="pl-PL" sz="1600" dirty="0" smtClean="0"/>
              <a:t>	Ocena adekwatności polega na weryfikacji, czy wskazana grupa docelowa wpisuje się </a:t>
            </a:r>
            <a:br>
              <a:rPr lang="pl-PL" sz="1600" dirty="0" smtClean="0"/>
            </a:br>
            <a:r>
              <a:rPr lang="pl-PL" sz="1600" dirty="0" smtClean="0"/>
              <a:t>w grupy docelowe określone w SZOOP RPO WD 2014-2020 oraz czy wskazana grupa wpisuje się w diagnozę sytuacji problemowej, na którą odpowiedź stanowi projekt.</a:t>
            </a:r>
          </a:p>
          <a:p>
            <a:pPr>
              <a:buNone/>
            </a:pPr>
            <a:r>
              <a:rPr lang="pl-PL" sz="1600" dirty="0" smtClean="0"/>
              <a:t>	Kryterium </a:t>
            </a:r>
            <a:r>
              <a:rPr lang="pl-PL" sz="1600" dirty="0"/>
              <a:t>jest weryfikowane na podstawie zapisów w części P wniosku o dofinansowanie.</a:t>
            </a:r>
          </a:p>
          <a:p>
            <a:pPr>
              <a:buNone/>
            </a:pPr>
            <a:endParaRPr lang="pl-PL" sz="1600" dirty="0" smtClean="0"/>
          </a:p>
          <a:p>
            <a:pPr>
              <a:buNone/>
            </a:pPr>
            <a:r>
              <a:rPr lang="pl-PL" sz="1600" dirty="0" smtClean="0"/>
              <a:t>	</a:t>
            </a:r>
            <a:r>
              <a:rPr lang="pl-PL" sz="1600" b="1" dirty="0" smtClean="0"/>
              <a:t>Skala punktowa: 0 - 4. </a:t>
            </a:r>
            <a:r>
              <a:rPr lang="pl-PL" sz="1600" dirty="0" smtClean="0"/>
              <a:t>W ramach kryterium IOK dopuszcza możliwość oceny warunkowej.</a:t>
            </a:r>
          </a:p>
          <a:p>
            <a:pPr>
              <a:buNone/>
            </a:pPr>
            <a:endParaRPr lang="pl-PL" sz="1400" dirty="0" smtClean="0"/>
          </a:p>
          <a:p>
            <a:pPr>
              <a:buNone/>
            </a:pPr>
            <a:r>
              <a:rPr lang="pl-PL" sz="1400" dirty="0" smtClean="0"/>
              <a:t>	</a:t>
            </a:r>
            <a:endParaRPr lang="pl-PL" sz="14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52</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633409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trafności działań i racjonalności harmonogramu</a:t>
            </a:r>
            <a:endParaRPr lang="pl-PL" sz="2000" b="1" dirty="0"/>
          </a:p>
        </p:txBody>
      </p:sp>
      <p:sp>
        <p:nvSpPr>
          <p:cNvPr id="3" name="Symbol zastępczy zawartości 2"/>
          <p:cNvSpPr>
            <a:spLocks noGrp="1"/>
          </p:cNvSpPr>
          <p:nvPr>
            <p:ph idx="1"/>
          </p:nvPr>
        </p:nvSpPr>
        <p:spPr>
          <a:xfrm>
            <a:off x="628650" y="1758800"/>
            <a:ext cx="7886700" cy="4477878"/>
          </a:xfrm>
        </p:spPr>
        <p:txBody>
          <a:bodyPr/>
          <a:lstStyle/>
          <a:p>
            <a:pPr>
              <a:buNone/>
            </a:pPr>
            <a:r>
              <a:rPr lang="pl-PL" sz="1600" dirty="0" smtClean="0"/>
              <a:t>Czy we wniosku o dofinansowanie projektu przedstawiono wystarczający opis:</a:t>
            </a:r>
          </a:p>
          <a:p>
            <a:pPr lvl="0"/>
            <a:r>
              <a:rPr lang="pl-PL" sz="1600" dirty="0" smtClean="0"/>
              <a:t>zadań realizowanych w ramach projektu;</a:t>
            </a:r>
          </a:p>
          <a:p>
            <a:pPr lvl="0"/>
            <a:r>
              <a:rPr lang="pl-PL" sz="1600" dirty="0" smtClean="0"/>
              <a:t>uzasadnienia potrzeby realizacji zadań w kontekście przedstawionej diagnozy;</a:t>
            </a:r>
          </a:p>
          <a:p>
            <a:pPr lvl="0"/>
            <a:r>
              <a:rPr lang="pl-PL" sz="1600" dirty="0" smtClean="0"/>
              <a:t>wartości wskaźników, które zostaną osiągnięte w ramach zadań (jeśli dotyczy);</a:t>
            </a:r>
          </a:p>
          <a:p>
            <a:pPr lvl="0"/>
            <a:r>
              <a:rPr lang="pl-PL" sz="1600" dirty="0" smtClean="0"/>
              <a:t>roli partnerów w realizacji poszczególnych zadań, jeśli przewidziano ich realizację </a:t>
            </a:r>
            <a:br>
              <a:rPr lang="pl-PL" sz="1600" dirty="0" smtClean="0"/>
            </a:br>
            <a:r>
              <a:rPr lang="pl-PL" sz="1600" dirty="0" smtClean="0"/>
              <a:t>w ramach partnerstwa wraz z uzasadnieniem (jeśli dotyczy);</a:t>
            </a:r>
          </a:p>
          <a:p>
            <a:pPr lvl="0"/>
            <a:r>
              <a:rPr lang="pl-PL" sz="1600" dirty="0" smtClean="0"/>
              <a:t> trwałości i wpływu rezultatów projektu (jeśli dotyczy)?</a:t>
            </a:r>
          </a:p>
          <a:p>
            <a:pPr lvl="0">
              <a:spcBef>
                <a:spcPts val="1800"/>
              </a:spcBef>
              <a:buNone/>
            </a:pPr>
            <a:r>
              <a:rPr lang="pl-PL" sz="1600" dirty="0" smtClean="0"/>
              <a:t>Czy przedstawiony harmonogram realizacji projektu jest racjonalny w stosunku </a:t>
            </a:r>
            <a:br>
              <a:rPr lang="pl-PL" sz="1600" dirty="0" smtClean="0"/>
            </a:br>
            <a:r>
              <a:rPr lang="pl-PL" sz="1600" dirty="0" smtClean="0"/>
              <a:t>do przedstawionego zakresu zadań w projekcie?</a:t>
            </a:r>
          </a:p>
          <a:p>
            <a:pPr>
              <a:spcBef>
                <a:spcPts val="1800"/>
              </a:spcBef>
              <a:buNone/>
            </a:pPr>
            <a:r>
              <a:rPr lang="pl-PL" sz="1600" dirty="0" smtClean="0"/>
              <a:t>	Kryterium </a:t>
            </a:r>
            <a:r>
              <a:rPr lang="pl-PL" sz="1600" dirty="0"/>
              <a:t>jest weryfikowane na podstawie zapisów w części R i S wniosku </a:t>
            </a:r>
            <a:br>
              <a:rPr lang="pl-PL" sz="1600" dirty="0"/>
            </a:br>
            <a:r>
              <a:rPr lang="pl-PL" sz="1600" dirty="0"/>
              <a:t>o dofinansowanie.</a:t>
            </a:r>
          </a:p>
          <a:p>
            <a:pPr>
              <a:spcBef>
                <a:spcPts val="1800"/>
              </a:spcBef>
              <a:buNone/>
            </a:pPr>
            <a:r>
              <a:rPr lang="pl-PL" sz="1600" dirty="0" smtClean="0"/>
              <a:t>	</a:t>
            </a:r>
            <a:r>
              <a:rPr lang="pl-PL" sz="1600" b="1" dirty="0" smtClean="0"/>
              <a:t>Skala punktowa: 0 - 10. </a:t>
            </a:r>
            <a:r>
              <a:rPr lang="pl-PL" sz="1600" dirty="0" smtClean="0"/>
              <a:t>W ramach kryterium IOK dopuszcza możliwość oceny warunkowej.</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53</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1206173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adekwatności sposobu zarządzania oraz posiadanego potencjału</a:t>
            </a:r>
            <a:endParaRPr lang="pl-PL" sz="2000" b="1" dirty="0"/>
          </a:p>
        </p:txBody>
      </p:sp>
      <p:sp>
        <p:nvSpPr>
          <p:cNvPr id="3" name="Symbol zastępczy zawartości 2"/>
          <p:cNvSpPr>
            <a:spLocks noGrp="1"/>
          </p:cNvSpPr>
          <p:nvPr>
            <p:ph idx="1"/>
          </p:nvPr>
        </p:nvSpPr>
        <p:spPr>
          <a:xfrm>
            <a:off x="628650" y="2000250"/>
            <a:ext cx="7886700" cy="4176713"/>
          </a:xfrm>
        </p:spPr>
        <p:txBody>
          <a:bodyPr/>
          <a:lstStyle/>
          <a:p>
            <a:pPr>
              <a:buNone/>
            </a:pPr>
            <a:r>
              <a:rPr lang="pl-PL" sz="1600" dirty="0" smtClean="0"/>
              <a:t>Czy przedstawiony sposób zarządzania projektem jest adekwatny do zakresu projektu?</a:t>
            </a:r>
          </a:p>
          <a:p>
            <a:pPr>
              <a:buNone/>
            </a:pPr>
            <a:endParaRPr lang="pl-PL" sz="1600" dirty="0" smtClean="0"/>
          </a:p>
          <a:p>
            <a:pPr>
              <a:buNone/>
            </a:pPr>
            <a:r>
              <a:rPr lang="pl-PL" sz="1600" dirty="0" smtClean="0"/>
              <a:t>Czy podmioty zaangażowane w realizację projektu posiadają odpowiedni potencjał (kadrowy, techniczny, finansowy) do realizacji projektu?</a:t>
            </a:r>
          </a:p>
          <a:p>
            <a:pPr>
              <a:buNone/>
            </a:pPr>
            <a:endParaRPr lang="pl-PL" sz="1600" dirty="0" smtClean="0"/>
          </a:p>
          <a:p>
            <a:pPr>
              <a:buNone/>
            </a:pPr>
            <a:r>
              <a:rPr lang="pl-PL" sz="1600" dirty="0" smtClean="0"/>
              <a:t>	Ocenie podlega opis potencjału w kontekście możliwości jego wykorzystania na potrzeby realizacji projektu.</a:t>
            </a:r>
          </a:p>
          <a:p>
            <a:pPr>
              <a:buNone/>
            </a:pPr>
            <a:endParaRPr lang="pl-PL" sz="1600" dirty="0" smtClean="0"/>
          </a:p>
          <a:p>
            <a:pPr>
              <a:buNone/>
            </a:pPr>
            <a:r>
              <a:rPr lang="pl-PL" sz="1600" dirty="0" smtClean="0"/>
              <a:t>	Kryterium jest weryfikowane na podstawie zapisów w części U.2, U.3, U.4, U5 wniosku </a:t>
            </a:r>
            <a:br>
              <a:rPr lang="pl-PL" sz="1600" dirty="0" smtClean="0"/>
            </a:br>
            <a:r>
              <a:rPr lang="pl-PL" sz="1600" dirty="0" smtClean="0"/>
              <a:t>o dofinansowanie. </a:t>
            </a:r>
          </a:p>
          <a:p>
            <a:pPr>
              <a:buNone/>
            </a:pPr>
            <a:endParaRPr lang="pl-PL" sz="1600" dirty="0" smtClean="0"/>
          </a:p>
          <a:p>
            <a:pPr>
              <a:buNone/>
            </a:pPr>
            <a:r>
              <a:rPr lang="pl-PL" sz="1600" dirty="0" smtClean="0"/>
              <a:t>	</a:t>
            </a:r>
            <a:r>
              <a:rPr lang="pl-PL" sz="1600" b="1" dirty="0" smtClean="0"/>
              <a:t>Skala punktowa: 0 - 8.</a:t>
            </a:r>
            <a:r>
              <a:rPr lang="pl-PL" sz="1600" dirty="0" smtClean="0"/>
              <a:t> W ramach kryterium IOK dopuszcza możliwość oceny warunkowej.</a:t>
            </a:r>
            <a:endParaRPr lang="pl-PL" sz="16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54</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5852569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doświadczenia</a:t>
            </a:r>
            <a:endParaRPr lang="pl-PL" sz="2000" b="1" dirty="0"/>
          </a:p>
        </p:txBody>
      </p:sp>
      <p:sp>
        <p:nvSpPr>
          <p:cNvPr id="3" name="Symbol zastępczy zawartości 2"/>
          <p:cNvSpPr>
            <a:spLocks noGrp="1"/>
          </p:cNvSpPr>
          <p:nvPr>
            <p:ph idx="1"/>
          </p:nvPr>
        </p:nvSpPr>
        <p:spPr>
          <a:xfrm>
            <a:off x="628650" y="1952090"/>
            <a:ext cx="7886700" cy="4224873"/>
          </a:xfrm>
        </p:spPr>
        <p:txBody>
          <a:bodyPr/>
          <a:lstStyle/>
          <a:p>
            <a:pPr algn="just">
              <a:buNone/>
            </a:pPr>
            <a:r>
              <a:rPr lang="pl-PL" sz="1600" dirty="0" smtClean="0"/>
              <a:t>Czy Wnioskodawca lub partnerzy, w przypadku projektu realizowanego w partnerstwie, posiadają doświadczenie w realizacji przedsięwzięć, w tym przedsięwzięć finansowanych ze środków innych niż środki funduszu UE:</a:t>
            </a:r>
          </a:p>
          <a:p>
            <a:pPr lvl="0"/>
            <a:r>
              <a:rPr lang="pl-PL" sz="1600" dirty="0" smtClean="0"/>
              <a:t>w obszarze, w którym udzielane będzie wsparcie przewidziane w ramach projektu,</a:t>
            </a:r>
          </a:p>
          <a:p>
            <a:pPr lvl="0"/>
            <a:r>
              <a:rPr lang="pl-PL" sz="1600" dirty="0" smtClean="0"/>
              <a:t>na rzecz grupy docelowej, do której kierowane będzie wsparcie przewidziane w ramach projektu,</a:t>
            </a:r>
          </a:p>
          <a:p>
            <a:pPr lvl="0"/>
            <a:r>
              <a:rPr lang="pl-PL" sz="1600" dirty="0" smtClean="0"/>
              <a:t>na określonym terytorium, którego dotyczyć będzie realizacja projektu?</a:t>
            </a:r>
          </a:p>
          <a:p>
            <a:pPr>
              <a:buNone/>
            </a:pPr>
            <a:r>
              <a:rPr lang="pl-PL" sz="1600" dirty="0" smtClean="0"/>
              <a:t>	</a:t>
            </a:r>
          </a:p>
          <a:p>
            <a:pPr>
              <a:buNone/>
            </a:pPr>
            <a:r>
              <a:rPr lang="pl-PL" sz="1600" dirty="0"/>
              <a:t>	</a:t>
            </a:r>
            <a:r>
              <a:rPr lang="pl-PL" sz="1600" dirty="0" smtClean="0"/>
              <a:t>Kryterium </a:t>
            </a:r>
            <a:r>
              <a:rPr lang="pl-PL" sz="1600" dirty="0"/>
              <a:t>jest weryfikowane na podstawie zapisów w części U.1 wniosku </a:t>
            </a:r>
            <a:br>
              <a:rPr lang="pl-PL" sz="1600" dirty="0"/>
            </a:br>
            <a:r>
              <a:rPr lang="pl-PL" sz="1600" dirty="0"/>
              <a:t>o dofinansowanie.</a:t>
            </a:r>
          </a:p>
          <a:p>
            <a:pPr>
              <a:buNone/>
            </a:pPr>
            <a:endParaRPr lang="pl-PL" sz="1600" dirty="0" smtClean="0"/>
          </a:p>
          <a:p>
            <a:pPr>
              <a:buNone/>
            </a:pPr>
            <a:r>
              <a:rPr lang="pl-PL" sz="1600" dirty="0" smtClean="0"/>
              <a:t>	</a:t>
            </a:r>
            <a:r>
              <a:rPr lang="pl-PL" sz="1600" b="1" dirty="0" smtClean="0"/>
              <a:t>Skala punktowa: 0 - 8. </a:t>
            </a:r>
            <a:r>
              <a:rPr lang="pl-PL" sz="1600" dirty="0" smtClean="0"/>
              <a:t>W ramach kryterium IOK dopuszcza możliwość oceny warunkowej.</a:t>
            </a:r>
          </a:p>
          <a:p>
            <a:pPr>
              <a:buNone/>
            </a:pPr>
            <a:endParaRPr lang="pl-PL" sz="1600" dirty="0" smtClean="0"/>
          </a:p>
          <a:p>
            <a:pPr>
              <a:buNone/>
            </a:pPr>
            <a:r>
              <a:rPr lang="pl-PL" sz="1600" dirty="0" smtClean="0"/>
              <a:t>	</a:t>
            </a:r>
          </a:p>
          <a:p>
            <a:endParaRPr lang="pl-PL" sz="16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55</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6430933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budżetu projektu</a:t>
            </a:r>
            <a:endParaRPr lang="pl-PL" sz="2000" b="1" dirty="0"/>
          </a:p>
        </p:txBody>
      </p:sp>
      <p:sp>
        <p:nvSpPr>
          <p:cNvPr id="3" name="Symbol zastępczy zawartości 2"/>
          <p:cNvSpPr>
            <a:spLocks noGrp="1"/>
          </p:cNvSpPr>
          <p:nvPr>
            <p:ph idx="1"/>
          </p:nvPr>
        </p:nvSpPr>
        <p:spPr>
          <a:xfrm>
            <a:off x="628650" y="1777430"/>
            <a:ext cx="7886700" cy="4399534"/>
          </a:xfrm>
        </p:spPr>
        <p:txBody>
          <a:bodyPr/>
          <a:lstStyle/>
          <a:p>
            <a:pPr>
              <a:buNone/>
            </a:pPr>
            <a:r>
              <a:rPr lang="pl-PL" sz="1600" dirty="0" smtClean="0"/>
              <a:t>Czy wydatki są niezbędne do realizacji projektu i osiągnięcia jego celów?</a:t>
            </a:r>
          </a:p>
          <a:p>
            <a:pPr>
              <a:buNone/>
            </a:pPr>
            <a:r>
              <a:rPr lang="pl-PL" sz="1600" dirty="0" smtClean="0"/>
              <a:t>Czy budżet projektu został sporządzony w sposób prawidłowy?</a:t>
            </a:r>
          </a:p>
          <a:p>
            <a:pPr algn="just">
              <a:buNone/>
            </a:pPr>
            <a:r>
              <a:rPr lang="pl-PL" sz="1600" dirty="0" smtClean="0"/>
              <a:t>Czy wysokość kosztów przypadających na jednego uczestnika projektu jest adekwatna </a:t>
            </a:r>
            <a:br>
              <a:rPr lang="pl-PL" sz="1600" dirty="0" smtClean="0"/>
            </a:br>
            <a:r>
              <a:rPr lang="pl-PL" sz="1600" dirty="0" smtClean="0"/>
              <a:t>do zakresu projektu oraz osiągniętych korzyści, a zaplanowane wydatki są racjonalne?</a:t>
            </a:r>
          </a:p>
          <a:p>
            <a:pPr algn="just">
              <a:buNone/>
            </a:pPr>
            <a:endParaRPr lang="pl-PL" sz="1600" dirty="0" smtClean="0"/>
          </a:p>
          <a:p>
            <a:pPr algn="just">
              <a:buNone/>
            </a:pPr>
            <a:r>
              <a:rPr lang="pl-PL" sz="1600" dirty="0" smtClean="0"/>
              <a:t>	W ramach tego kryterium weryfikacji podlega zgodność budżetu z wymogami zawartymi </a:t>
            </a:r>
            <a:br>
              <a:rPr lang="pl-PL" sz="1600" dirty="0" smtClean="0"/>
            </a:br>
            <a:r>
              <a:rPr lang="pl-PL" sz="1600" dirty="0" smtClean="0"/>
              <a:t>w wytycznych w zakresie kwalifikowalności wydatków oraz zapisami instrukcji wypełniania wniosku o dofinansowanie. Dodatkowo w ramach kryterium bada się prawidłowość stosowania kwot ryczałtowych oraz stawek jednostkowych w przypadkach projektów spełniających warunki ich stosowania.</a:t>
            </a:r>
          </a:p>
          <a:p>
            <a:pPr>
              <a:buNone/>
            </a:pPr>
            <a:r>
              <a:rPr lang="pl-PL" sz="1600" dirty="0" smtClean="0"/>
              <a:t>	</a:t>
            </a:r>
          </a:p>
          <a:p>
            <a:pPr>
              <a:buNone/>
            </a:pPr>
            <a:r>
              <a:rPr lang="pl-PL" sz="1600" dirty="0" smtClean="0"/>
              <a:t>	Kryteria są weryfikowane na podstawie zapisów w części W, X, Y, Z wniosku </a:t>
            </a:r>
            <a:br>
              <a:rPr lang="pl-PL" sz="1600" dirty="0" smtClean="0"/>
            </a:br>
            <a:r>
              <a:rPr lang="pl-PL" sz="1600" dirty="0" smtClean="0"/>
              <a:t>o dofinansowanie.</a:t>
            </a:r>
          </a:p>
          <a:p>
            <a:pPr>
              <a:buNone/>
            </a:pPr>
            <a:r>
              <a:rPr lang="pl-PL" sz="1600" dirty="0" smtClean="0"/>
              <a:t>	</a:t>
            </a:r>
            <a:r>
              <a:rPr lang="pl-PL" sz="1600" b="1" dirty="0" smtClean="0"/>
              <a:t>Skala punktowa: 0 - 10. </a:t>
            </a:r>
            <a:r>
              <a:rPr lang="pl-PL" sz="1600" dirty="0" smtClean="0"/>
              <a:t>W ramach kryterium IOK dopuszcza możliwość oceny warunkowej.</a:t>
            </a:r>
          </a:p>
          <a:p>
            <a:pPr>
              <a:buNone/>
            </a:pPr>
            <a:endParaRPr lang="pl-PL" sz="1600" dirty="0" smtClean="0"/>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56</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0371549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zgodności ze standardem usług i katalogiem stawek</a:t>
            </a:r>
            <a:endParaRPr lang="pl-PL" sz="2000" b="1" dirty="0"/>
          </a:p>
        </p:txBody>
      </p:sp>
      <p:sp>
        <p:nvSpPr>
          <p:cNvPr id="3" name="Symbol zastępczy zawartości 2"/>
          <p:cNvSpPr>
            <a:spLocks noGrp="1"/>
          </p:cNvSpPr>
          <p:nvPr>
            <p:ph idx="1"/>
          </p:nvPr>
        </p:nvSpPr>
        <p:spPr>
          <a:xfrm>
            <a:off x="628650" y="1839074"/>
            <a:ext cx="7886700" cy="4337889"/>
          </a:xfrm>
        </p:spPr>
        <p:txBody>
          <a:bodyPr/>
          <a:lstStyle/>
          <a:p>
            <a:pPr indent="-252000" algn="just">
              <a:spcBef>
                <a:spcPts val="1800"/>
              </a:spcBef>
              <a:buNone/>
            </a:pPr>
            <a:r>
              <a:rPr lang="pl-PL" sz="1600" dirty="0" smtClean="0"/>
              <a:t>Czy </a:t>
            </a:r>
            <a:r>
              <a:rPr lang="pl-PL" sz="1600" dirty="0"/>
              <a:t>zaplanowane w ramach projektu zadania są zgodne z określonym minimalnym standardem usług oraz wydatki są zgodne z katalogiem stawek, określonym dla danego konkursu?</a:t>
            </a:r>
          </a:p>
          <a:p>
            <a:pPr indent="0" algn="just">
              <a:spcBef>
                <a:spcPts val="1800"/>
              </a:spcBef>
              <a:buNone/>
            </a:pPr>
            <a:r>
              <a:rPr lang="pl-PL" sz="1600" dirty="0" smtClean="0"/>
              <a:t>W </a:t>
            </a:r>
            <a:r>
              <a:rPr lang="pl-PL" sz="1600" dirty="0"/>
              <a:t>ramach tego kryterium weryfikacji podlega zgodność wydatków zaplanowanych </a:t>
            </a:r>
            <a:r>
              <a:rPr lang="pl-PL" sz="1600" dirty="0" smtClean="0"/>
              <a:t/>
            </a:r>
            <a:br>
              <a:rPr lang="pl-PL" sz="1600" dirty="0" smtClean="0"/>
            </a:br>
            <a:r>
              <a:rPr lang="pl-PL" sz="1600" dirty="0" smtClean="0"/>
              <a:t>w </a:t>
            </a:r>
            <a:r>
              <a:rPr lang="pl-PL" sz="1600" dirty="0"/>
              <a:t>budżecie projektu z określonym standardem usług oraz katalogiem stawek dopuszczalnych w ramach danego konkursu, który stanowi załącznik do regulaminu konkursu. Kryterium nie dotyczy naborów, dla których nie określono standardu usług </a:t>
            </a:r>
            <a:r>
              <a:rPr lang="pl-PL" sz="1600" dirty="0" smtClean="0"/>
              <a:t/>
            </a:r>
            <a:br>
              <a:rPr lang="pl-PL" sz="1600" dirty="0" smtClean="0"/>
            </a:br>
            <a:r>
              <a:rPr lang="pl-PL" sz="1600" dirty="0" smtClean="0"/>
              <a:t>oraz </a:t>
            </a:r>
            <a:r>
              <a:rPr lang="pl-PL" sz="1600" dirty="0"/>
              <a:t>katalogu stawek</a:t>
            </a:r>
            <a:r>
              <a:rPr lang="pl-PL" sz="1600" dirty="0" smtClean="0"/>
              <a:t>.</a:t>
            </a:r>
            <a:endParaRPr lang="en-US" sz="1600" dirty="0" smtClean="0"/>
          </a:p>
          <a:p>
            <a:pPr indent="0">
              <a:spcBef>
                <a:spcPts val="1800"/>
              </a:spcBef>
              <a:buNone/>
            </a:pPr>
            <a:r>
              <a:rPr lang="pl-PL" sz="1600" dirty="0" smtClean="0"/>
              <a:t>W ramach kryterium IOK dopuszcza możliwość oceny warunkowej. </a:t>
            </a:r>
          </a:p>
          <a:p>
            <a:pPr indent="0">
              <a:spcBef>
                <a:spcPts val="1800"/>
              </a:spcBef>
              <a:buNone/>
            </a:pPr>
            <a:r>
              <a:rPr lang="pl-PL" sz="1600" dirty="0" smtClean="0"/>
              <a:t>Niespełnienie kryterium oznacza odrzucenie wniosku. </a:t>
            </a:r>
          </a:p>
          <a:p>
            <a:pPr indent="0">
              <a:spcBef>
                <a:spcPts val="1800"/>
              </a:spcBef>
              <a:buNone/>
            </a:pPr>
            <a:r>
              <a:rPr lang="pl-PL" sz="1600" dirty="0" smtClean="0"/>
              <a:t>Kryterium jest weryfikowane na podstawie zapisów wniosku o dofinansowanie.</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57</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2013459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budżetu projektu</a:t>
            </a:r>
            <a:endParaRPr lang="pl-PL" sz="2000" b="1" dirty="0"/>
          </a:p>
        </p:txBody>
      </p:sp>
      <p:sp>
        <p:nvSpPr>
          <p:cNvPr id="3" name="Symbol zastępczy zawartości 2"/>
          <p:cNvSpPr>
            <a:spLocks noGrp="1"/>
          </p:cNvSpPr>
          <p:nvPr>
            <p:ph idx="1"/>
          </p:nvPr>
        </p:nvSpPr>
        <p:spPr>
          <a:xfrm>
            <a:off x="628650" y="2085654"/>
            <a:ext cx="7886700" cy="4091309"/>
          </a:xfrm>
        </p:spPr>
        <p:txBody>
          <a:bodyPr/>
          <a:lstStyle/>
          <a:p>
            <a:pPr algn="just">
              <a:spcBef>
                <a:spcPts val="1800"/>
              </a:spcBef>
              <a:buNone/>
            </a:pPr>
            <a:r>
              <a:rPr lang="pl-PL" sz="1800" dirty="0" smtClean="0"/>
              <a:t>Czy wszystkie wydatki są kwalifikowane?</a:t>
            </a:r>
          </a:p>
          <a:p>
            <a:pPr algn="just">
              <a:spcBef>
                <a:spcPts val="1800"/>
              </a:spcBef>
              <a:buNone/>
            </a:pPr>
            <a:r>
              <a:rPr lang="pl-PL" sz="1800" dirty="0" smtClean="0"/>
              <a:t>	W przypadku zidentyfikowania na etapie oceny projektu wydatków niekwalifikowalnych wniosek uznaje się za niespełniający minimalnych wymagań pozwalających otrzymać dofinansowanie.</a:t>
            </a:r>
          </a:p>
          <a:p>
            <a:pPr algn="just">
              <a:spcBef>
                <a:spcPts val="1800"/>
              </a:spcBef>
              <a:buNone/>
            </a:pPr>
            <a:r>
              <a:rPr lang="pl-PL" sz="1800" dirty="0" smtClean="0"/>
              <a:t>	W ramach kryterium IOK dopuszcza możliwość oceny warunkowej. </a:t>
            </a:r>
          </a:p>
          <a:p>
            <a:pPr algn="just">
              <a:spcBef>
                <a:spcPts val="1800"/>
              </a:spcBef>
              <a:buNone/>
            </a:pPr>
            <a:r>
              <a:rPr lang="pl-PL" sz="1800" dirty="0" smtClean="0"/>
              <a:t>	Niespełnienie kryterium oznacza odrzucenie wniosku. </a:t>
            </a:r>
          </a:p>
          <a:p>
            <a:pPr algn="just">
              <a:spcBef>
                <a:spcPts val="1800"/>
              </a:spcBef>
              <a:buNone/>
            </a:pPr>
            <a:r>
              <a:rPr lang="pl-PL" sz="1800" dirty="0" smtClean="0"/>
              <a:t>	Kryterium jest weryfikowane na podstawie zapisów w części Y wniosku </a:t>
            </a:r>
            <a:br>
              <a:rPr lang="pl-PL" sz="1800" dirty="0" smtClean="0"/>
            </a:br>
            <a:r>
              <a:rPr lang="pl-PL" sz="1800" dirty="0" smtClean="0"/>
              <a:t>o dofinansowanie.</a:t>
            </a: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58</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3845556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zgodności z </a:t>
            </a:r>
            <a:r>
              <a:rPr lang="pl-PL" sz="2000" b="1" dirty="0" err="1" smtClean="0"/>
              <a:t>SzOOP</a:t>
            </a:r>
            <a:endParaRPr lang="pl-PL" sz="2000" b="1" dirty="0"/>
          </a:p>
        </p:txBody>
      </p:sp>
      <p:sp>
        <p:nvSpPr>
          <p:cNvPr id="3" name="Symbol zastępczy zawartości 2"/>
          <p:cNvSpPr>
            <a:spLocks noGrp="1"/>
          </p:cNvSpPr>
          <p:nvPr>
            <p:ph idx="1"/>
          </p:nvPr>
        </p:nvSpPr>
        <p:spPr>
          <a:xfrm>
            <a:off x="628650" y="1931542"/>
            <a:ext cx="7886700" cy="4245421"/>
          </a:xfrm>
        </p:spPr>
        <p:txBody>
          <a:bodyPr/>
          <a:lstStyle/>
          <a:p>
            <a:pPr>
              <a:buNone/>
            </a:pPr>
            <a:r>
              <a:rPr lang="pl-PL" sz="1800" dirty="0" smtClean="0"/>
              <a:t>	</a:t>
            </a:r>
          </a:p>
          <a:p>
            <a:pPr>
              <a:buNone/>
            </a:pPr>
            <a:r>
              <a:rPr lang="pl-PL" sz="1800" dirty="0" smtClean="0"/>
              <a:t>Czy projekt jest zgodny z zapisami </a:t>
            </a:r>
            <a:r>
              <a:rPr lang="pl-PL" sz="1800" dirty="0" err="1" smtClean="0"/>
              <a:t>SzOOP</a:t>
            </a:r>
            <a:r>
              <a:rPr lang="pl-PL" sz="1800" dirty="0" smtClean="0"/>
              <a:t> RPO WD 2014-2020?</a:t>
            </a:r>
          </a:p>
          <a:p>
            <a:pPr>
              <a:buNone/>
            </a:pPr>
            <a:endParaRPr lang="pl-PL" sz="1800" dirty="0" smtClean="0"/>
          </a:p>
          <a:p>
            <a:pPr>
              <a:buNone/>
            </a:pPr>
            <a:r>
              <a:rPr lang="pl-PL" sz="1800" dirty="0" smtClean="0"/>
              <a:t>	Niespełnienie kryterium oznacza odrzucenie wniosku. </a:t>
            </a:r>
          </a:p>
          <a:p>
            <a:pPr>
              <a:buNone/>
            </a:pPr>
            <a:r>
              <a:rPr lang="pl-PL" sz="1800" dirty="0" smtClean="0"/>
              <a:t> </a:t>
            </a:r>
          </a:p>
          <a:p>
            <a:pPr>
              <a:buNone/>
            </a:pPr>
            <a:r>
              <a:rPr lang="pl-PL" sz="1800" dirty="0" smtClean="0"/>
              <a:t>	 Kryterium jest weryfikowane na podstawie zapisów wniosku o dofinansowanie.</a:t>
            </a:r>
          </a:p>
          <a:p>
            <a:pPr>
              <a:buNone/>
            </a:pPr>
            <a:r>
              <a:rPr lang="pl-PL" sz="1800" dirty="0" smtClean="0"/>
              <a:t>	</a:t>
            </a: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59</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07427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194487"/>
            <a:ext cx="7886700" cy="5161863"/>
          </a:xfrm>
        </p:spPr>
        <p:txBody>
          <a:bodyPr/>
          <a:lstStyle/>
          <a:p>
            <a:pPr marL="0" indent="0">
              <a:buNone/>
            </a:pPr>
            <a:r>
              <a:rPr lang="pl-PL" sz="2400" b="1" dirty="0"/>
              <a:t>Przedmiot </a:t>
            </a:r>
            <a:r>
              <a:rPr lang="pl-PL" sz="2400" b="1" dirty="0" smtClean="0"/>
              <a:t>konkursu</a:t>
            </a:r>
            <a:endParaRPr lang="en-US" sz="2400" b="1" dirty="0" smtClean="0"/>
          </a:p>
          <a:p>
            <a:pPr marL="0" indent="0">
              <a:buNone/>
            </a:pPr>
            <a:r>
              <a:rPr lang="pl-PL" sz="1800" dirty="0" smtClean="0"/>
              <a:t>Niniejszy </a:t>
            </a:r>
            <a:r>
              <a:rPr lang="pl-PL" sz="1800" dirty="0"/>
              <a:t>konkurs dotyczy naboru projektów składanych w ramach: </a:t>
            </a:r>
            <a:endParaRPr lang="en-US" sz="1800" dirty="0"/>
          </a:p>
          <a:p>
            <a:pPr>
              <a:buFont typeface="Wingdings" panose="05000000000000000000" pitchFamily="2" charset="2"/>
              <a:buChar char="Ø"/>
            </a:pPr>
            <a:r>
              <a:rPr lang="pl-PL" sz="1800" dirty="0" smtClean="0"/>
              <a:t> </a:t>
            </a:r>
            <a:r>
              <a:rPr lang="pl-PL" sz="1800" b="1" dirty="0"/>
              <a:t>drugiego typu operacji 9.1.A.</a:t>
            </a:r>
            <a:r>
              <a:rPr lang="pl-PL" sz="1800" dirty="0"/>
              <a:t>, tj. projektów na rzecz integracji społeczno- zawodowej, obejmujące następujące instrumenty: </a:t>
            </a:r>
          </a:p>
          <a:p>
            <a:pPr marL="0" indent="0">
              <a:buNone/>
            </a:pPr>
            <a:r>
              <a:rPr lang="pl-PL" sz="1800" b="1" dirty="0"/>
              <a:t>a) </a:t>
            </a:r>
            <a:r>
              <a:rPr lang="pl-PL" sz="1800" dirty="0"/>
              <a:t>usługi specjalistycznego poradnictwa (prawnego, rodzinnego, psychologicznego), prowadzące do integracji społecznej i zawodowej – jedynie jako element </a:t>
            </a:r>
            <a:r>
              <a:rPr lang="pl-PL" sz="1800" dirty="0" smtClean="0"/>
              <a:t>projektu  (społ.); </a:t>
            </a:r>
            <a:endParaRPr lang="pl-PL" sz="1800" dirty="0"/>
          </a:p>
          <a:p>
            <a:pPr marL="0" indent="0">
              <a:buNone/>
            </a:pPr>
            <a:r>
              <a:rPr lang="pl-PL" sz="1800" b="1" dirty="0"/>
              <a:t>b) </a:t>
            </a:r>
            <a:r>
              <a:rPr lang="pl-PL" sz="1800" dirty="0"/>
              <a:t>wdrożenie/ zastosowanie form i metod wsparcia indywidualnego </a:t>
            </a:r>
            <a:r>
              <a:rPr lang="pl-PL" sz="1800" dirty="0" smtClean="0"/>
              <a:t/>
            </a:r>
            <a:br>
              <a:rPr lang="pl-PL" sz="1800" dirty="0" smtClean="0"/>
            </a:br>
            <a:r>
              <a:rPr lang="pl-PL" sz="1800" dirty="0" smtClean="0"/>
              <a:t>i </a:t>
            </a:r>
            <a:r>
              <a:rPr lang="pl-PL" sz="1800" dirty="0"/>
              <a:t>środowiskowego na rzecz integracji zawodowej i społecznej </a:t>
            </a:r>
            <a:r>
              <a:rPr lang="pl-PL" sz="1800" dirty="0" smtClean="0"/>
              <a:t/>
            </a:r>
            <a:br>
              <a:rPr lang="pl-PL" sz="1800" dirty="0" smtClean="0"/>
            </a:br>
            <a:r>
              <a:rPr lang="pl-PL" sz="1800" dirty="0" smtClean="0"/>
              <a:t>(</a:t>
            </a:r>
            <a:r>
              <a:rPr lang="pl-PL" sz="1800" dirty="0"/>
              <a:t>w tym np. środowiskowej pracy socjalnej, centrów aktywizacji zawodowej, animacji lokalnej, streetworkingu, coachingu, treningu pracy</a:t>
            </a:r>
            <a:r>
              <a:rPr lang="pl-PL" sz="1800" dirty="0" smtClean="0"/>
              <a:t>)(społ./</a:t>
            </a:r>
            <a:r>
              <a:rPr lang="pl-PL" sz="1800" dirty="0" err="1" smtClean="0"/>
              <a:t>zawod</a:t>
            </a:r>
            <a:r>
              <a:rPr lang="pl-PL" sz="1800" dirty="0" smtClean="0"/>
              <a:t>.); </a:t>
            </a:r>
            <a:endParaRPr lang="pl-PL" sz="1800" dirty="0"/>
          </a:p>
          <a:p>
            <a:pPr marL="0" indent="0">
              <a:buNone/>
            </a:pPr>
            <a:r>
              <a:rPr lang="pl-PL" sz="1800" b="1" dirty="0"/>
              <a:t>c) </a:t>
            </a:r>
            <a:r>
              <a:rPr lang="pl-PL" sz="1800" dirty="0"/>
              <a:t>działania o charakterze środowiskowym, w tym w szczególności działania edukacyjne i integracyjne, mające na celu adaptację pracownika w środowisku pracy (jedynie łącznie z główną grupą docelową</a:t>
            </a:r>
            <a:r>
              <a:rPr lang="pl-PL" sz="1800" dirty="0" smtClean="0"/>
              <a:t>)(społ.); </a:t>
            </a:r>
            <a:endParaRPr lang="pl-PL" sz="1800" dirty="0"/>
          </a:p>
          <a:p>
            <a:pPr marL="0" indent="0">
              <a:buNone/>
            </a:pPr>
            <a:r>
              <a:rPr lang="pl-PL" sz="1800" b="1" dirty="0"/>
              <a:t>d) </a:t>
            </a:r>
            <a:r>
              <a:rPr lang="pl-PL" sz="1800" dirty="0"/>
              <a:t>usługi społeczne świadczone w interesie ogólnym (wyłącznie pod warunkiem, gdy jej udzielenie jest niezbędne, aby zapewnić indywidualizację i kompleksowość wsparcia dla uczestnika projektu) (np. usługi asystenckie</a:t>
            </a:r>
            <a:r>
              <a:rPr lang="pl-PL" sz="1800" dirty="0" smtClean="0"/>
              <a:t>)(społ.); </a:t>
            </a:r>
            <a:endParaRPr lang="pl-PL" sz="1800" dirty="0"/>
          </a:p>
          <a:p>
            <a:endParaRPr lang="pl-PL" dirty="0" smtClean="0"/>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5070294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spełnienia minimalnych wymagań</a:t>
            </a:r>
            <a:endParaRPr lang="pl-PL" sz="2000" b="1" dirty="0"/>
          </a:p>
        </p:txBody>
      </p:sp>
      <p:sp>
        <p:nvSpPr>
          <p:cNvPr id="3" name="Symbol zastępczy zawartości 2"/>
          <p:cNvSpPr>
            <a:spLocks noGrp="1"/>
          </p:cNvSpPr>
          <p:nvPr>
            <p:ph idx="1"/>
          </p:nvPr>
        </p:nvSpPr>
        <p:spPr>
          <a:xfrm>
            <a:off x="628650" y="1797978"/>
            <a:ext cx="7886700" cy="4613096"/>
          </a:xfrm>
        </p:spPr>
        <p:txBody>
          <a:bodyPr/>
          <a:lstStyle/>
          <a:p>
            <a:pPr>
              <a:buNone/>
            </a:pPr>
            <a:r>
              <a:rPr lang="pl-PL" sz="1600" dirty="0" smtClean="0"/>
              <a:t>C</a:t>
            </a:r>
            <a:r>
              <a:rPr lang="x-none" sz="1600" dirty="0" smtClean="0"/>
              <a:t>zy wniosek otrzymał</a:t>
            </a:r>
            <a:r>
              <a:rPr lang="pl-PL" sz="1600" dirty="0" smtClean="0"/>
              <a:t>:</a:t>
            </a:r>
          </a:p>
          <a:p>
            <a:r>
              <a:rPr lang="pl-PL" sz="1600" dirty="0" smtClean="0"/>
              <a:t>Wymagane minimum 50 punktów (łącznie za spełnienie kryteriów oceny merytorycznej oraz kryteriów oceny zgodności ze Strategią ZIT) oraz</a:t>
            </a:r>
          </a:p>
          <a:p>
            <a:r>
              <a:rPr lang="pl-PL" sz="1600" dirty="0" smtClean="0"/>
              <a:t>Co najmniej 50% punktów w poszczególnych kryteriach merytorycznych oraz</a:t>
            </a:r>
          </a:p>
          <a:p>
            <a:r>
              <a:rPr lang="pl-PL" sz="1600" dirty="0" smtClean="0"/>
              <a:t>Pozytywną ocenę za spełnienie kryteriów nr 7, 8 i 9?</a:t>
            </a:r>
          </a:p>
          <a:p>
            <a:pPr marL="0" indent="0">
              <a:buNone/>
            </a:pPr>
            <a:endParaRPr lang="pl-PL" sz="1600" dirty="0" smtClean="0"/>
          </a:p>
          <a:p>
            <a:pPr>
              <a:buNone/>
            </a:pPr>
            <a:r>
              <a:rPr lang="pl-PL" sz="1600" dirty="0" smtClean="0"/>
              <a:t>	Niespełnienie kryterium oznacza odrzucenie wniosku. </a:t>
            </a:r>
          </a:p>
          <a:p>
            <a:pPr>
              <a:buNone/>
            </a:pPr>
            <a:r>
              <a:rPr lang="pl-PL" sz="1600" dirty="0" smtClean="0"/>
              <a:t>	Kryterium jest weryfikowane na podstawie dokumentacji z przebiegu oceny formalno – merytorycznej oraz oceny zgodności ze Strategia ZIT wytworzonej w trakcie KOP.</a:t>
            </a:r>
          </a:p>
          <a:p>
            <a:pPr>
              <a:buNone/>
            </a:pPr>
            <a:endParaRPr lang="pl-PL" sz="1600" dirty="0" smtClean="0"/>
          </a:p>
          <a:p>
            <a:pPr>
              <a:buNone/>
            </a:pPr>
            <a:r>
              <a:rPr lang="pl-PL" sz="1600" b="1" dirty="0" smtClean="0"/>
              <a:t>UWAGA!</a:t>
            </a:r>
          </a:p>
          <a:p>
            <a:pPr>
              <a:buNone/>
            </a:pPr>
            <a:r>
              <a:rPr lang="pl-PL" sz="1600" dirty="0" smtClean="0"/>
              <a:t>Wniosek o dofinansowanie może otrzymać </a:t>
            </a:r>
            <a:r>
              <a:rPr lang="pl-PL" sz="1600" b="1" dirty="0" smtClean="0"/>
              <a:t>maksymalnie 100 punktów</a:t>
            </a:r>
            <a:r>
              <a:rPr lang="pl-PL" sz="1600" dirty="0" smtClean="0"/>
              <a:t>, w tym: </a:t>
            </a:r>
          </a:p>
          <a:p>
            <a:r>
              <a:rPr lang="pl-PL" sz="1600" b="1" dirty="0" smtClean="0"/>
              <a:t>50 punktów </a:t>
            </a:r>
            <a:r>
              <a:rPr lang="pl-PL" sz="1600" dirty="0" smtClean="0"/>
              <a:t>za ocenę kryteriów zgodności ze Strategią ZIT oraz </a:t>
            </a:r>
          </a:p>
          <a:p>
            <a:r>
              <a:rPr lang="pl-PL" sz="1600" b="1" dirty="0" smtClean="0"/>
              <a:t>50 punktów </a:t>
            </a:r>
            <a:r>
              <a:rPr lang="pl-PL" sz="1600" dirty="0" smtClean="0"/>
              <a:t>za ocenę kryteriów merytorycznych.</a:t>
            </a:r>
            <a:endParaRPr lang="pl-PL" sz="16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60</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6648969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lvl="0" algn="ctr">
              <a:spcAft>
                <a:spcPts val="0"/>
              </a:spcAft>
              <a:buNone/>
            </a:pPr>
            <a: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Istotne regulacje </a:t>
            </a:r>
            <a:r>
              <a:rPr lang="pl-PL"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 </a:t>
            </a:r>
            <a: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zakresie kwalifikowalności wydatków </a:t>
            </a:r>
            <a:r>
              <a:rPr lang="pl-PL"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pl-PL"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pl-PL"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 </a:t>
            </a:r>
            <a: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sporządzania budżetu </a:t>
            </a:r>
            <a:r>
              <a:rPr lang="pl-PL"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 </a:t>
            </a:r>
            <a: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perspektywie 2014-2020</a:t>
            </a:r>
          </a:p>
          <a:p>
            <a:pPr marL="342900" lvl="0" indent="-342900">
              <a:spcAft>
                <a:spcPts val="0"/>
              </a:spcAft>
              <a:buFont typeface="Symbol" panose="05050102010706020507" pitchFamily="18"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Brak </a:t>
            </a:r>
            <a:r>
              <a:rPr lang="pl-PL" sz="1800" dirty="0">
                <a:latin typeface="Calibri" panose="020F0502020204030204" pitchFamily="34" charset="0"/>
                <a:ea typeface="Calibri" panose="020F0502020204030204" pitchFamily="34" charset="0"/>
                <a:cs typeface="Times New Roman" panose="02020603050405020304" pitchFamily="18" charset="0"/>
              </a:rPr>
              <a:t>wyodrębnionego zadania dotyczącego zarządzania projektem, koszty związane </a:t>
            </a:r>
            <a:br>
              <a:rPr lang="pl-PL" sz="1800" dirty="0">
                <a:latin typeface="Calibri" panose="020F0502020204030204" pitchFamily="34" charset="0"/>
                <a:ea typeface="Calibri" panose="020F0502020204030204" pitchFamily="34" charset="0"/>
                <a:cs typeface="Times New Roman" panose="02020603050405020304" pitchFamily="18" charset="0"/>
              </a:rPr>
            </a:br>
            <a:r>
              <a:rPr lang="pl-PL" sz="1800" dirty="0">
                <a:latin typeface="Calibri" panose="020F0502020204030204" pitchFamily="34" charset="0"/>
                <a:ea typeface="Calibri" panose="020F0502020204030204" pitchFamily="34" charset="0"/>
                <a:cs typeface="Times New Roman" panose="02020603050405020304" pitchFamily="18" charset="0"/>
              </a:rPr>
              <a:t>z zarządzaniem są ponoszone w ramach kosztów pośrednich;</a:t>
            </a:r>
          </a:p>
          <a:p>
            <a:pPr marL="342900" lvl="0" indent="-342900" algn="just">
              <a:spcAft>
                <a:spcPts val="0"/>
              </a:spcAft>
              <a:buFont typeface="Symbol" panose="05050102010706020507" pitchFamily="18"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W </a:t>
            </a:r>
            <a:r>
              <a:rPr lang="pl-PL" sz="1800" dirty="0">
                <a:latin typeface="Calibri" panose="020F0502020204030204" pitchFamily="34" charset="0"/>
                <a:ea typeface="Calibri" panose="020F0502020204030204" pitchFamily="34" charset="0"/>
                <a:cs typeface="Times New Roman" panose="02020603050405020304" pitchFamily="18" charset="0"/>
              </a:rPr>
              <a:t>projektach EFS nie ma możliwości ponoszenia kosztów pośrednich na podstawie rzeczywiście poniesionych wydatków, a jedynie ryczałtem, zlecenie zadań innym podmiotom nie pomniejsza podstawy wyliczenia kosztów pośrednich, zmianie uległy również stawki ryczałtu:</a:t>
            </a:r>
          </a:p>
          <a:p>
            <a:pPr marL="342900" lvl="0" indent="-342900">
              <a:spcAft>
                <a:spcPts val="0"/>
              </a:spcAft>
              <a:buFont typeface="Wingdings" panose="05000000000000000000" pitchFamily="2"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25% </a:t>
            </a:r>
            <a:r>
              <a:rPr lang="pl-PL" sz="1800" dirty="0">
                <a:latin typeface="Calibri" panose="020F0502020204030204" pitchFamily="34" charset="0"/>
                <a:ea typeface="Calibri" panose="020F0502020204030204" pitchFamily="34" charset="0"/>
                <a:cs typeface="Times New Roman" panose="02020603050405020304" pitchFamily="18" charset="0"/>
              </a:rPr>
              <a:t>kosztów bezpośrednich – w przypadku projektów o wartości do 1 mln PLN włącznie,</a:t>
            </a:r>
          </a:p>
          <a:p>
            <a:pPr marL="342900" lvl="0" indent="-342900">
              <a:spcAft>
                <a:spcPts val="0"/>
              </a:spcAft>
              <a:buFont typeface="Wingdings" panose="05000000000000000000" pitchFamily="2"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20% </a:t>
            </a:r>
            <a:r>
              <a:rPr lang="pl-PL" sz="1800" dirty="0">
                <a:latin typeface="Calibri" panose="020F0502020204030204" pitchFamily="34" charset="0"/>
                <a:ea typeface="Calibri" panose="020F0502020204030204" pitchFamily="34" charset="0"/>
                <a:cs typeface="Times New Roman" panose="02020603050405020304" pitchFamily="18" charset="0"/>
              </a:rPr>
              <a:t>kosztów bezpośrednich – w przypadku projektów o wartości powyżej 1 mln PLN </a:t>
            </a:r>
            <a:r>
              <a:rPr lang="pl-PL" sz="1800" dirty="0" smtClean="0">
                <a:latin typeface="Calibri" panose="020F0502020204030204" pitchFamily="34" charset="0"/>
                <a:ea typeface="Calibri" panose="020F0502020204030204" pitchFamily="34" charset="0"/>
                <a:cs typeface="Times New Roman" panose="02020603050405020304" pitchFamily="18" charset="0"/>
              </a:rPr>
              <a:t/>
            </a:r>
            <a:br>
              <a:rPr lang="pl-PL" sz="1800" dirty="0" smtClean="0">
                <a:latin typeface="Calibri" panose="020F0502020204030204" pitchFamily="34" charset="0"/>
                <a:ea typeface="Calibri" panose="020F0502020204030204" pitchFamily="34" charset="0"/>
                <a:cs typeface="Times New Roman" panose="02020603050405020304" pitchFamily="18" charset="0"/>
              </a:rPr>
            </a:br>
            <a:r>
              <a:rPr lang="pl-PL" sz="1800" dirty="0" smtClean="0">
                <a:latin typeface="Calibri" panose="020F0502020204030204" pitchFamily="34" charset="0"/>
                <a:ea typeface="Calibri" panose="020F0502020204030204" pitchFamily="34" charset="0"/>
                <a:cs typeface="Times New Roman" panose="02020603050405020304" pitchFamily="18" charset="0"/>
              </a:rPr>
              <a:t>do </a:t>
            </a:r>
            <a:r>
              <a:rPr lang="pl-PL" sz="1800" dirty="0">
                <a:latin typeface="Calibri" panose="020F0502020204030204" pitchFamily="34" charset="0"/>
                <a:ea typeface="Calibri" panose="020F0502020204030204" pitchFamily="34" charset="0"/>
                <a:cs typeface="Times New Roman" panose="02020603050405020304" pitchFamily="18" charset="0"/>
              </a:rPr>
              <a:t>2 mln PLN włącznie,</a:t>
            </a:r>
          </a:p>
          <a:p>
            <a:pPr marL="342900" lvl="0" indent="-342900">
              <a:spcAft>
                <a:spcPts val="0"/>
              </a:spcAft>
              <a:buFont typeface="Wingdings" panose="05000000000000000000" pitchFamily="2"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15% </a:t>
            </a:r>
            <a:r>
              <a:rPr lang="pl-PL" sz="1800" dirty="0">
                <a:latin typeface="Calibri" panose="020F0502020204030204" pitchFamily="34" charset="0"/>
                <a:ea typeface="Calibri" panose="020F0502020204030204" pitchFamily="34" charset="0"/>
                <a:cs typeface="Times New Roman" panose="02020603050405020304" pitchFamily="18" charset="0"/>
              </a:rPr>
              <a:t>kosztów bezpośrednich – w przypadku projektów o wartości powyżej 2 mln PLN </a:t>
            </a:r>
            <a:r>
              <a:rPr lang="pl-PL" sz="1800" dirty="0" smtClean="0">
                <a:latin typeface="Calibri" panose="020F0502020204030204" pitchFamily="34" charset="0"/>
                <a:ea typeface="Calibri" panose="020F0502020204030204" pitchFamily="34" charset="0"/>
                <a:cs typeface="Times New Roman" panose="02020603050405020304" pitchFamily="18" charset="0"/>
              </a:rPr>
              <a:t/>
            </a:r>
            <a:br>
              <a:rPr lang="pl-PL" sz="1800" dirty="0" smtClean="0">
                <a:latin typeface="Calibri" panose="020F0502020204030204" pitchFamily="34" charset="0"/>
                <a:ea typeface="Calibri" panose="020F0502020204030204" pitchFamily="34" charset="0"/>
                <a:cs typeface="Times New Roman" panose="02020603050405020304" pitchFamily="18" charset="0"/>
              </a:rPr>
            </a:br>
            <a:r>
              <a:rPr lang="pl-PL" sz="1800" dirty="0" smtClean="0">
                <a:latin typeface="Calibri" panose="020F0502020204030204" pitchFamily="34" charset="0"/>
                <a:ea typeface="Calibri" panose="020F0502020204030204" pitchFamily="34" charset="0"/>
                <a:cs typeface="Times New Roman" panose="02020603050405020304" pitchFamily="18" charset="0"/>
              </a:rPr>
              <a:t>do </a:t>
            </a:r>
            <a:r>
              <a:rPr lang="pl-PL" sz="1800" dirty="0">
                <a:latin typeface="Calibri" panose="020F0502020204030204" pitchFamily="34" charset="0"/>
                <a:ea typeface="Calibri" panose="020F0502020204030204" pitchFamily="34" charset="0"/>
                <a:cs typeface="Times New Roman" panose="02020603050405020304" pitchFamily="18" charset="0"/>
              </a:rPr>
              <a:t>5 mln PLN włącznie,</a:t>
            </a:r>
          </a:p>
          <a:p>
            <a:pPr marL="342900" lvl="0" indent="-342900">
              <a:spcAft>
                <a:spcPts val="0"/>
              </a:spcAft>
              <a:buFont typeface="Wingdings" panose="05000000000000000000" pitchFamily="2"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10% </a:t>
            </a:r>
            <a:r>
              <a:rPr lang="pl-PL" sz="1800" dirty="0">
                <a:latin typeface="Calibri" panose="020F0502020204030204" pitchFamily="34" charset="0"/>
                <a:ea typeface="Calibri" panose="020F0502020204030204" pitchFamily="34" charset="0"/>
                <a:cs typeface="Times New Roman" panose="02020603050405020304" pitchFamily="18" charset="0"/>
              </a:rPr>
              <a:t>kosztów bezpośrednich – w przypadku projektów o wartości przekraczającej 5 mln </a:t>
            </a:r>
            <a:r>
              <a:rPr lang="pl-PL" sz="1800" dirty="0" smtClean="0">
                <a:latin typeface="Calibri" panose="020F0502020204030204" pitchFamily="34" charset="0"/>
                <a:ea typeface="Calibri" panose="020F0502020204030204" pitchFamily="34" charset="0"/>
                <a:cs typeface="Times New Roman" panose="02020603050405020304" pitchFamily="18" charset="0"/>
              </a:rPr>
              <a:t>PLN.</a:t>
            </a:r>
            <a:r>
              <a:rPr lang="pl-PL" sz="2400" dirty="0" smtClean="0"/>
              <a:t>	</a:t>
            </a:r>
          </a:p>
          <a:p>
            <a:pPr marL="457200" lvl="1" indent="0" fontAlgn="auto">
              <a:spcBef>
                <a:spcPts val="0"/>
              </a:spcBef>
              <a:spcAft>
                <a:spcPts val="0"/>
              </a:spcAft>
              <a:buNone/>
            </a:pPr>
            <a:r>
              <a:rPr lang="pl-PL" sz="2000" dirty="0">
                <a:solidFill>
                  <a:prstClr val="black"/>
                </a:solidFill>
              </a:rPr>
              <a:t>Koszty pośrednie obejmują wszystkie koszty administracyjne związane z obsługa projektu.</a:t>
            </a:r>
          </a:p>
          <a:p>
            <a:pPr fontAlgn="auto">
              <a:spcBef>
                <a:spcPts val="0"/>
              </a:spcBef>
              <a:spcAft>
                <a:spcPts val="0"/>
              </a:spcAft>
            </a:pPr>
            <a:endParaRPr lang="pl-PL" sz="2400" dirty="0">
              <a:solidFill>
                <a:prstClr val="black"/>
              </a:solidFill>
            </a:endParaRP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61</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lvl="0">
              <a:spcAft>
                <a:spcPts val="0"/>
              </a:spcAft>
              <a:buNone/>
            </a:pPr>
            <a: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Istotne regulacje w zakresie kwalifikowalności wydatków </a:t>
            </a:r>
            <a:b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 sporządzania budżetu w perspektywie </a:t>
            </a:r>
            <a:r>
              <a:rPr lang="pl-PL"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2014-2020 </a:t>
            </a:r>
            <a:r>
              <a:rPr lang="pl-PL" sz="2400"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(c.d.)</a:t>
            </a:r>
            <a:endParaRPr lang="pl-PL" sz="1800" b="1"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nowe </a:t>
            </a:r>
            <a:r>
              <a:rPr lang="pl-PL" sz="1800" dirty="0">
                <a:latin typeface="Calibri" panose="020F0502020204030204" pitchFamily="34" charset="0"/>
                <a:ea typeface="Calibri" panose="020F0502020204030204" pitchFamily="34" charset="0"/>
                <a:cs typeface="Times New Roman" panose="02020603050405020304" pitchFamily="18" charset="0"/>
              </a:rPr>
              <a:t>rozumienie pojęcia cross-</a:t>
            </a:r>
            <a:r>
              <a:rPr lang="pl-PL" sz="1800" dirty="0" err="1">
                <a:latin typeface="Calibri" panose="020F0502020204030204" pitchFamily="34" charset="0"/>
                <a:ea typeface="Calibri" panose="020F0502020204030204" pitchFamily="34" charset="0"/>
                <a:cs typeface="Times New Roman" panose="02020603050405020304" pitchFamily="18" charset="0"/>
              </a:rPr>
              <a:t>financing</a:t>
            </a:r>
            <a:r>
              <a:rPr lang="pl-PL" sz="1800" dirty="0">
                <a:latin typeface="Calibri" panose="020F0502020204030204" pitchFamily="34" charset="0"/>
                <a:ea typeface="Calibri" panose="020F0502020204030204" pitchFamily="34" charset="0"/>
                <a:cs typeface="Times New Roman" panose="02020603050405020304" pitchFamily="18" charset="0"/>
              </a:rPr>
              <a:t> na gruncie EFS: dotychczas pojęcie </a:t>
            </a:r>
            <a:r>
              <a:rPr lang="pl-PL" sz="1800" dirty="0" smtClean="0">
                <a:latin typeface="Calibri" panose="020F0502020204030204" pitchFamily="34" charset="0"/>
                <a:ea typeface="Calibri" panose="020F0502020204030204" pitchFamily="34" charset="0"/>
                <a:cs typeface="Times New Roman" panose="02020603050405020304" pitchFamily="18" charset="0"/>
              </a:rPr>
              <a:t/>
            </a:r>
            <a:br>
              <a:rPr lang="pl-PL" sz="1800" dirty="0" smtClean="0">
                <a:latin typeface="Calibri" panose="020F0502020204030204" pitchFamily="34" charset="0"/>
                <a:ea typeface="Calibri" panose="020F0502020204030204" pitchFamily="34" charset="0"/>
                <a:cs typeface="Times New Roman" panose="02020603050405020304" pitchFamily="18" charset="0"/>
              </a:rPr>
            </a:br>
            <a:r>
              <a:rPr lang="pl-PL" sz="1800" dirty="0" smtClean="0">
                <a:latin typeface="Calibri" panose="020F0502020204030204" pitchFamily="34" charset="0"/>
                <a:ea typeface="Calibri" panose="020F0502020204030204" pitchFamily="34" charset="0"/>
                <a:cs typeface="Times New Roman" panose="02020603050405020304" pitchFamily="18" charset="0"/>
              </a:rPr>
              <a:t>to </a:t>
            </a:r>
            <a:r>
              <a:rPr lang="pl-PL" sz="1800" dirty="0">
                <a:latin typeface="Calibri" panose="020F0502020204030204" pitchFamily="34" charset="0"/>
                <a:ea typeface="Calibri" panose="020F0502020204030204" pitchFamily="34" charset="0"/>
                <a:cs typeface="Times New Roman" panose="02020603050405020304" pitchFamily="18" charset="0"/>
              </a:rPr>
              <a:t>odnosiło się do wydatków na środki trwałe i wartości niematerialnych i prawnych </a:t>
            </a:r>
            <a:br>
              <a:rPr lang="pl-PL" sz="1800" dirty="0">
                <a:latin typeface="Calibri" panose="020F0502020204030204" pitchFamily="34" charset="0"/>
                <a:ea typeface="Calibri" panose="020F0502020204030204" pitchFamily="34" charset="0"/>
                <a:cs typeface="Times New Roman" panose="02020603050405020304" pitchFamily="18" charset="0"/>
              </a:rPr>
            </a:br>
            <a:r>
              <a:rPr lang="pl-PL" sz="1800" dirty="0">
                <a:latin typeface="Calibri" panose="020F0502020204030204" pitchFamily="34" charset="0"/>
                <a:ea typeface="Calibri" panose="020F0502020204030204" pitchFamily="34" charset="0"/>
                <a:cs typeface="Times New Roman" panose="02020603050405020304" pitchFamily="18" charset="0"/>
              </a:rPr>
              <a:t>o wartości powyżej 350,00 zł, obecnie na gruncie EFS jako cross-</a:t>
            </a:r>
            <a:r>
              <a:rPr lang="pl-PL" sz="1800" dirty="0" err="1">
                <a:latin typeface="Calibri" panose="020F0502020204030204" pitchFamily="34" charset="0"/>
                <a:ea typeface="Calibri" panose="020F0502020204030204" pitchFamily="34" charset="0"/>
                <a:cs typeface="Times New Roman" panose="02020603050405020304" pitchFamily="18" charset="0"/>
              </a:rPr>
              <a:t>financing</a:t>
            </a:r>
            <a:r>
              <a:rPr lang="pl-PL" sz="1800" dirty="0">
                <a:latin typeface="Calibri" panose="020F0502020204030204" pitchFamily="34" charset="0"/>
                <a:ea typeface="Calibri" panose="020F0502020204030204" pitchFamily="34" charset="0"/>
                <a:cs typeface="Times New Roman" panose="02020603050405020304" pitchFamily="18" charset="0"/>
              </a:rPr>
              <a:t> rozumie się wyłącznie:</a:t>
            </a:r>
          </a:p>
          <a:p>
            <a:pPr marL="540000">
              <a:spcAft>
                <a:spcPts val="0"/>
              </a:spcAft>
              <a:buFont typeface="Vivaldi" panose="03020602050506090804" pitchFamily="66" charset="0"/>
              <a:buChar char="-"/>
            </a:pPr>
            <a:r>
              <a:rPr lang="pl-PL" sz="1800" dirty="0">
                <a:latin typeface="Calibri" panose="020F0502020204030204" pitchFamily="34" charset="0"/>
                <a:ea typeface="Calibri" panose="020F0502020204030204" pitchFamily="34" charset="0"/>
                <a:cs typeface="Times New Roman" panose="02020603050405020304" pitchFamily="18" charset="0"/>
              </a:rPr>
              <a:t>zakup nieruchomości,</a:t>
            </a:r>
          </a:p>
          <a:p>
            <a:pPr marL="540000" algn="just">
              <a:spcAft>
                <a:spcPts val="0"/>
              </a:spcAft>
              <a:buFont typeface="Vivaldi" panose="03020602050506090804" pitchFamily="66" charset="0"/>
              <a:buChar char="-"/>
            </a:pPr>
            <a:r>
              <a:rPr lang="pl-PL" sz="1800" dirty="0">
                <a:latin typeface="Calibri" panose="020F0502020204030204" pitchFamily="34" charset="0"/>
                <a:ea typeface="Calibri" panose="020F0502020204030204" pitchFamily="34" charset="0"/>
                <a:cs typeface="Times New Roman" panose="02020603050405020304" pitchFamily="18" charset="0"/>
              </a:rPr>
              <a:t>zakup infrastruktury, przy czym poprzez infrastrukturę rozumie się elementy nieprzenośne, </a:t>
            </a:r>
            <a:r>
              <a:rPr lang="pl-PL" sz="1800" dirty="0" smtClean="0">
                <a:latin typeface="Calibri" panose="020F0502020204030204" pitchFamily="34" charset="0"/>
                <a:ea typeface="Calibri" panose="020F0502020204030204" pitchFamily="34" charset="0"/>
                <a:cs typeface="Times New Roman" panose="02020603050405020304" pitchFamily="18" charset="0"/>
              </a:rPr>
              <a:t/>
            </a:r>
            <a:br>
              <a:rPr lang="pl-PL" sz="1800" dirty="0" smtClean="0">
                <a:latin typeface="Calibri" panose="020F0502020204030204" pitchFamily="34" charset="0"/>
                <a:ea typeface="Calibri" panose="020F0502020204030204" pitchFamily="34" charset="0"/>
                <a:cs typeface="Times New Roman" panose="02020603050405020304" pitchFamily="18" charset="0"/>
              </a:rPr>
            </a:br>
            <a:r>
              <a:rPr lang="pl-PL" sz="1800" dirty="0" smtClean="0">
                <a:latin typeface="Calibri" panose="020F0502020204030204" pitchFamily="34" charset="0"/>
                <a:ea typeface="Calibri" panose="020F0502020204030204" pitchFamily="34" charset="0"/>
                <a:cs typeface="Times New Roman" panose="02020603050405020304" pitchFamily="18" charset="0"/>
              </a:rPr>
              <a:t>na </a:t>
            </a:r>
            <a:r>
              <a:rPr lang="pl-PL" sz="1800" dirty="0">
                <a:latin typeface="Calibri" panose="020F0502020204030204" pitchFamily="34" charset="0"/>
                <a:ea typeface="Calibri" panose="020F0502020204030204" pitchFamily="34" charset="0"/>
                <a:cs typeface="Times New Roman" panose="02020603050405020304" pitchFamily="18" charset="0"/>
              </a:rPr>
              <a:t>stałe przytwierdzone do nieruchomości, np. wykonanie podjazdu do budynku, zainstalowanie windy w budynku,</a:t>
            </a:r>
          </a:p>
          <a:p>
            <a:pPr marL="540000">
              <a:spcAft>
                <a:spcPts val="0"/>
              </a:spcAft>
              <a:buFont typeface="Vivaldi" panose="03020602050506090804" pitchFamily="66" charset="0"/>
              <a:buChar char="-"/>
            </a:pPr>
            <a:r>
              <a:rPr lang="pl-PL" sz="1800" dirty="0">
                <a:latin typeface="Calibri" panose="020F0502020204030204" pitchFamily="34" charset="0"/>
                <a:ea typeface="Calibri" panose="020F0502020204030204" pitchFamily="34" charset="0"/>
                <a:cs typeface="Times New Roman" panose="02020603050405020304" pitchFamily="18" charset="0"/>
              </a:rPr>
              <a:t>dostosowanie lub adaptacja (prace remontowo-wykończeniowe) budynków i pomieszczeń.</a:t>
            </a:r>
          </a:p>
          <a:p>
            <a:pPr marL="396000" lvl="0" indent="0" algn="just">
              <a:spcAft>
                <a:spcPts val="0"/>
              </a:spcAft>
              <a:buNone/>
            </a:pPr>
            <a:r>
              <a:rPr lang="pl-PL" sz="1800" dirty="0" smtClean="0">
                <a:latin typeface="Calibri" panose="020F0502020204030204" pitchFamily="34" charset="0"/>
                <a:ea typeface="Calibri" panose="020F0502020204030204" pitchFamily="34" charset="0"/>
                <a:cs typeface="Times New Roman" panose="02020603050405020304" pitchFamily="18" charset="0"/>
              </a:rPr>
              <a:t>Ponadto, w przypadku gdy wydatek taki jest niezbędny do realizacji projektu, istnieje możliwość zakupu środków trwałych, rozumianych </a:t>
            </a:r>
            <a:r>
              <a:rPr lang="pl-PL" sz="1800" dirty="0">
                <a:latin typeface="Calibri" panose="020F0502020204030204" pitchFamily="34" charset="0"/>
                <a:ea typeface="Calibri" panose="020F0502020204030204" pitchFamily="34" charset="0"/>
                <a:cs typeface="Times New Roman" panose="02020603050405020304" pitchFamily="18" charset="0"/>
              </a:rPr>
              <a:t>zgodnie z ustawą o rachunkowości</a:t>
            </a:r>
            <a:r>
              <a:rPr lang="pl-PL" sz="1800" dirty="0" smtClean="0">
                <a:latin typeface="Calibri" panose="020F0502020204030204" pitchFamily="34" charset="0"/>
                <a:ea typeface="Calibri" panose="020F0502020204030204" pitchFamily="34" charset="0"/>
                <a:cs typeface="Times New Roman" panose="02020603050405020304" pitchFamily="18" charset="0"/>
              </a:rPr>
              <a:t>.</a:t>
            </a:r>
          </a:p>
          <a:p>
            <a:pPr marL="396000" indent="0">
              <a:spcBef>
                <a:spcPts val="1600"/>
              </a:spcBef>
              <a:buNone/>
            </a:pPr>
            <a:r>
              <a:rPr lang="pl-PL" sz="1800" b="1" dirty="0" smtClean="0"/>
              <a:t>Limit wydatków </a:t>
            </a:r>
            <a:r>
              <a:rPr lang="pl-PL" sz="1800" dirty="0" smtClean="0"/>
              <a:t>poniesionych w ramach cross-</a:t>
            </a:r>
            <a:r>
              <a:rPr lang="pl-PL" sz="1800" dirty="0" err="1" smtClean="0"/>
              <a:t>financingu</a:t>
            </a:r>
            <a:r>
              <a:rPr lang="pl-PL" sz="1800" dirty="0" smtClean="0"/>
              <a:t> wynosi 10 wartości środków UE </a:t>
            </a:r>
            <a:br>
              <a:rPr lang="pl-PL" sz="1800" dirty="0" smtClean="0"/>
            </a:br>
            <a:r>
              <a:rPr lang="pl-PL" sz="1800" dirty="0" smtClean="0"/>
              <a:t>w projekcie, natomiast łącznie wydatki ponoszone w ramach cross-</a:t>
            </a:r>
            <a:r>
              <a:rPr lang="pl-PL" sz="1800" dirty="0" err="1" smtClean="0"/>
              <a:t>finansingu</a:t>
            </a:r>
            <a:r>
              <a:rPr lang="pl-PL" sz="1800" dirty="0" smtClean="0"/>
              <a:t> oraz środki trwałe nie mogą przekroczyć 10% wartości projektu.</a:t>
            </a:r>
          </a:p>
          <a:p>
            <a:pPr marL="457200" indent="-457200">
              <a:buNone/>
            </a:pPr>
            <a:endParaRPr lang="pl-PL" sz="2400" dirty="0" smtClean="0"/>
          </a:p>
          <a:p>
            <a:pPr marL="457200" indent="-457200">
              <a:buFont typeface="+mj-lt"/>
              <a:buAutoNum type="arabicPeriod"/>
            </a:pPr>
            <a:endParaRPr lang="pl-PL" sz="2400" dirty="0" smtClean="0"/>
          </a:p>
          <a:p>
            <a:pPr>
              <a:buNone/>
            </a:pPr>
            <a:r>
              <a:rPr lang="pl-PL" sz="1800" dirty="0" smtClean="0"/>
              <a:t>	</a:t>
            </a:r>
          </a:p>
          <a:p>
            <a:pPr>
              <a:buNone/>
            </a:pPr>
            <a:r>
              <a:rPr lang="pl-PL" sz="1800" dirty="0" smtClean="0"/>
              <a:t>	</a:t>
            </a:r>
          </a:p>
          <a:p>
            <a:pPr>
              <a:buNone/>
            </a:pP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62</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lvl="0">
              <a:spcAft>
                <a:spcPts val="0"/>
              </a:spcAft>
              <a:buNone/>
            </a:pPr>
            <a: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Istotne regulacje w zakresie kwalifikowalności wydatków </a:t>
            </a:r>
            <a:b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 sporządzania budżetu w perspektywie 2014-2020 </a:t>
            </a:r>
            <a:r>
              <a:rPr lang="pl-PL" sz="24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(c.d.)</a:t>
            </a:r>
            <a:endParaRPr lang="pl-PL" sz="1800" b="1"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endParaRPr lang="pl-PL" sz="1800" b="1"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pl-PL" sz="1800" dirty="0">
                <a:latin typeface="Calibri" panose="020F0502020204030204" pitchFamily="34" charset="0"/>
                <a:ea typeface="Calibri" panose="020F0502020204030204" pitchFamily="34" charset="0"/>
                <a:cs typeface="Times New Roman" panose="02020603050405020304" pitchFamily="18" charset="0"/>
              </a:rPr>
              <a:t>W</a:t>
            </a:r>
            <a:r>
              <a:rPr lang="pl-PL" sz="1800" dirty="0" smtClean="0">
                <a:latin typeface="Calibri" panose="020F0502020204030204" pitchFamily="34" charset="0"/>
                <a:ea typeface="Calibri" panose="020F0502020204030204" pitchFamily="34" charset="0"/>
                <a:cs typeface="Times New Roman" panose="02020603050405020304" pitchFamily="18" charset="0"/>
              </a:rPr>
              <a:t>yposażenie </a:t>
            </a:r>
            <a:r>
              <a:rPr lang="pl-PL" sz="1800" dirty="0">
                <a:latin typeface="Calibri" panose="020F0502020204030204" pitchFamily="34" charset="0"/>
                <a:ea typeface="Calibri" panose="020F0502020204030204" pitchFamily="34" charset="0"/>
                <a:cs typeface="Times New Roman" panose="02020603050405020304" pitchFamily="18" charset="0"/>
              </a:rPr>
              <a:t>stanowiska pracy </a:t>
            </a:r>
            <a:r>
              <a:rPr lang="pl-PL" sz="1800" dirty="0" smtClean="0">
                <a:latin typeface="Calibri" panose="020F0502020204030204" pitchFamily="34" charset="0"/>
                <a:ea typeface="Calibri" panose="020F0502020204030204" pitchFamily="34" charset="0"/>
                <a:cs typeface="Times New Roman" panose="02020603050405020304" pitchFamily="18" charset="0"/>
              </a:rPr>
              <a:t>jest kwalifikowalne wyłącznie dla osoby </a:t>
            </a:r>
            <a:r>
              <a:rPr lang="pl-PL" sz="1800" dirty="0">
                <a:latin typeface="Calibri" panose="020F0502020204030204" pitchFamily="34" charset="0"/>
                <a:ea typeface="Calibri" panose="020F0502020204030204" pitchFamily="34" charset="0"/>
                <a:cs typeface="Times New Roman" panose="02020603050405020304" pitchFamily="18" charset="0"/>
              </a:rPr>
              <a:t>zatrudnionej </a:t>
            </a:r>
            <a:r>
              <a:rPr lang="pl-PL" sz="1800" dirty="0" smtClean="0">
                <a:latin typeface="Calibri" panose="020F0502020204030204" pitchFamily="34" charset="0"/>
                <a:ea typeface="Calibri" panose="020F0502020204030204" pitchFamily="34" charset="0"/>
                <a:cs typeface="Times New Roman" panose="02020603050405020304" pitchFamily="18" charset="0"/>
              </a:rPr>
              <a:t/>
            </a:r>
            <a:br>
              <a:rPr lang="pl-PL" sz="1800" dirty="0" smtClean="0">
                <a:latin typeface="Calibri" panose="020F0502020204030204" pitchFamily="34" charset="0"/>
                <a:ea typeface="Calibri" panose="020F0502020204030204" pitchFamily="34" charset="0"/>
                <a:cs typeface="Times New Roman" panose="02020603050405020304" pitchFamily="18" charset="0"/>
              </a:rPr>
            </a:br>
            <a:r>
              <a:rPr lang="pl-PL" sz="1800" dirty="0" smtClean="0">
                <a:latin typeface="Calibri" panose="020F0502020204030204" pitchFamily="34" charset="0"/>
                <a:ea typeface="Calibri" panose="020F0502020204030204" pitchFamily="34" charset="0"/>
                <a:cs typeface="Times New Roman" panose="02020603050405020304" pitchFamily="18" charset="0"/>
              </a:rPr>
              <a:t>na </a:t>
            </a:r>
            <a:r>
              <a:rPr lang="pl-PL" sz="1800" dirty="0">
                <a:latin typeface="Calibri" panose="020F0502020204030204" pitchFamily="34" charset="0"/>
                <a:ea typeface="Calibri" panose="020F0502020204030204" pitchFamily="34" charset="0"/>
                <a:cs typeface="Times New Roman" panose="02020603050405020304" pitchFamily="18" charset="0"/>
              </a:rPr>
              <a:t>podstawie stosunku pracy w wymiarze </a:t>
            </a:r>
            <a:r>
              <a:rPr lang="pl-PL" sz="1800" dirty="0" smtClean="0">
                <a:latin typeface="Calibri" panose="020F0502020204030204" pitchFamily="34" charset="0"/>
                <a:ea typeface="Calibri" panose="020F0502020204030204" pitchFamily="34" charset="0"/>
                <a:cs typeface="Times New Roman" panose="02020603050405020304" pitchFamily="18" charset="0"/>
              </a:rPr>
              <a:t>co najmniej ½ etatu;</a:t>
            </a:r>
            <a:endParaRPr lang="pl-PL"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0"/>
              </a:spcAft>
              <a:buFont typeface="Symbol" panose="05050102010706020507" pitchFamily="18" charset="2"/>
              <a:buChar char=""/>
            </a:pPr>
            <a:r>
              <a:rPr lang="pl-PL" sz="1800" dirty="0">
                <a:latin typeface="Calibri" panose="020F0502020204030204" pitchFamily="34" charset="0"/>
                <a:ea typeface="Calibri" panose="020F0502020204030204" pitchFamily="34" charset="0"/>
                <a:cs typeface="Times New Roman" panose="02020603050405020304" pitchFamily="18" charset="0"/>
              </a:rPr>
              <a:t>liczba godzin maksymalnego miesięcznego zaangażowania zawodowego personelu projektu </a:t>
            </a:r>
            <a:br>
              <a:rPr lang="pl-PL" sz="1800" dirty="0">
                <a:latin typeface="Calibri" panose="020F0502020204030204" pitchFamily="34" charset="0"/>
                <a:ea typeface="Calibri" panose="020F0502020204030204" pitchFamily="34" charset="0"/>
                <a:cs typeface="Times New Roman" panose="02020603050405020304" pitchFamily="18" charset="0"/>
              </a:rPr>
            </a:br>
            <a:r>
              <a:rPr lang="pl-PL" sz="1800" dirty="0">
                <a:latin typeface="Calibri" panose="020F0502020204030204" pitchFamily="34" charset="0"/>
                <a:ea typeface="Calibri" panose="020F0502020204030204" pitchFamily="34" charset="0"/>
                <a:cs typeface="Times New Roman" panose="02020603050405020304" pitchFamily="18" charset="0"/>
              </a:rPr>
              <a:t>wynosi 276 h;</a:t>
            </a:r>
          </a:p>
          <a:p>
            <a:pPr marL="342900" lvl="0" indent="-342900" algn="just">
              <a:spcAft>
                <a:spcPts val="0"/>
              </a:spcAft>
              <a:buFont typeface="Symbol" panose="05050102010706020507" pitchFamily="18"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wprowadzony </a:t>
            </a:r>
            <a:r>
              <a:rPr lang="pl-PL" sz="1800" dirty="0">
                <a:latin typeface="Calibri" panose="020F0502020204030204" pitchFamily="34" charset="0"/>
                <a:ea typeface="Calibri" panose="020F0502020204030204" pitchFamily="34" charset="0"/>
                <a:cs typeface="Times New Roman" panose="02020603050405020304" pitchFamily="18" charset="0"/>
              </a:rPr>
              <a:t>został limit na zlecanie usług merytorycznych – mogą one stanowić nie więcej niż 30% wartości </a:t>
            </a:r>
            <a:r>
              <a:rPr lang="pl-PL" sz="1800" dirty="0" smtClean="0">
                <a:latin typeface="Calibri" panose="020F0502020204030204" pitchFamily="34" charset="0"/>
                <a:ea typeface="Calibri" panose="020F0502020204030204" pitchFamily="34" charset="0"/>
                <a:cs typeface="Times New Roman" panose="02020603050405020304" pitchFamily="18" charset="0"/>
              </a:rPr>
              <a:t>projektu.</a:t>
            </a:r>
            <a:endParaRPr lang="pl-PL" sz="2400" dirty="0"/>
          </a:p>
          <a:p>
            <a:pPr marL="0" lvl="0" indent="0" algn="just">
              <a:spcAft>
                <a:spcPts val="0"/>
              </a:spcAft>
              <a:buNone/>
            </a:pPr>
            <a:endParaRPr lang="pl-PL" sz="2400" dirty="0" smtClean="0"/>
          </a:p>
          <a:p>
            <a:pPr marL="457200" indent="-457200">
              <a:buNone/>
            </a:pPr>
            <a:endParaRPr lang="pl-PL" sz="2400" dirty="0" smtClean="0"/>
          </a:p>
          <a:p>
            <a:pPr marL="457200" indent="-457200">
              <a:buFont typeface="+mj-lt"/>
              <a:buAutoNum type="arabicPeriod"/>
            </a:pPr>
            <a:endParaRPr lang="pl-PL" sz="2400" dirty="0" smtClean="0"/>
          </a:p>
          <a:p>
            <a:pPr>
              <a:buNone/>
            </a:pPr>
            <a:r>
              <a:rPr lang="pl-PL" sz="1800" dirty="0" smtClean="0"/>
              <a:t>	</a:t>
            </a:r>
          </a:p>
          <a:p>
            <a:pPr>
              <a:buNone/>
            </a:pPr>
            <a:r>
              <a:rPr lang="pl-PL" sz="1800" dirty="0" smtClean="0"/>
              <a:t>	</a:t>
            </a:r>
          </a:p>
          <a:p>
            <a:pPr>
              <a:buNone/>
            </a:pP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63</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25469" y="955963"/>
            <a:ext cx="8705590" cy="5721927"/>
          </a:xfrm>
        </p:spPr>
        <p:txBody>
          <a:bodyPr>
            <a:noAutofit/>
          </a:bodyPr>
          <a:lstStyle/>
          <a:p>
            <a:pPr algn="ctr">
              <a:buNone/>
            </a:pPr>
            <a:endParaRPr lang="pl-PL" sz="2400" dirty="0" smtClean="0"/>
          </a:p>
          <a:p>
            <a:pPr algn="ctr">
              <a:buNone/>
            </a:pPr>
            <a:endParaRPr lang="pl-PL" sz="2400" dirty="0" smtClean="0"/>
          </a:p>
          <a:p>
            <a:pPr algn="ctr">
              <a:buNone/>
            </a:pPr>
            <a:endParaRPr lang="pl-PL" sz="2400" dirty="0" smtClean="0"/>
          </a:p>
          <a:p>
            <a:pPr algn="ctr">
              <a:buNone/>
            </a:pPr>
            <a:endParaRPr lang="pl-PL" sz="2400" dirty="0" smtClean="0"/>
          </a:p>
          <a:p>
            <a:pPr algn="ctr">
              <a:buNone/>
            </a:pPr>
            <a:endParaRPr lang="pl-PL" sz="2400" dirty="0" smtClean="0"/>
          </a:p>
          <a:p>
            <a:pPr algn="ctr">
              <a:buNone/>
            </a:pPr>
            <a:r>
              <a:rPr lang="pl-PL" sz="3200" b="1" dirty="0" smtClean="0"/>
              <a:t>Minimalny standard usług i katalog stawek</a:t>
            </a:r>
          </a:p>
          <a:p>
            <a:pPr algn="ctr">
              <a:buNone/>
            </a:pPr>
            <a:r>
              <a:rPr lang="pl-PL" sz="3200" b="1" dirty="0" smtClean="0"/>
              <a:t>(załącznik </a:t>
            </a:r>
            <a:r>
              <a:rPr lang="pl-PL" sz="3200" b="1" smtClean="0"/>
              <a:t>nr 8)</a:t>
            </a:r>
            <a:endParaRPr lang="pl-PL" sz="3200" b="1" dirty="0" smtClean="0"/>
          </a:p>
          <a:p>
            <a:pPr marL="457200" indent="-457200">
              <a:buFont typeface="+mj-lt"/>
              <a:buAutoNum type="arabicPeriod"/>
            </a:pPr>
            <a:endParaRPr lang="pl-PL" sz="2400" dirty="0" smtClean="0"/>
          </a:p>
          <a:p>
            <a:pPr>
              <a:buNone/>
            </a:pPr>
            <a:r>
              <a:rPr lang="pl-PL" sz="1800" dirty="0" smtClean="0">
                <a:solidFill>
                  <a:srgbClr val="FF0000"/>
                </a:solidFill>
              </a:rPr>
              <a:t>	</a:t>
            </a:r>
          </a:p>
          <a:p>
            <a:pPr>
              <a:buNone/>
            </a:pPr>
            <a:r>
              <a:rPr lang="pl-PL" sz="1800" dirty="0" smtClean="0"/>
              <a:t>	</a:t>
            </a:r>
          </a:p>
          <a:p>
            <a:pPr>
              <a:buNone/>
            </a:pP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64</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a:buNone/>
            </a:pPr>
            <a:endParaRPr lang="pl-PL" sz="2400" dirty="0" smtClean="0">
              <a:solidFill>
                <a:srgbClr val="FF0000"/>
              </a:solidFill>
            </a:endParaRPr>
          </a:p>
          <a:p>
            <a:pPr>
              <a:buNone/>
            </a:pPr>
            <a:r>
              <a:rPr lang="pl-PL" sz="2400" dirty="0" smtClean="0">
                <a:solidFill>
                  <a:srgbClr val="FF0000"/>
                </a:solidFill>
              </a:rPr>
              <a:t>UWAGA:</a:t>
            </a:r>
            <a:r>
              <a:rPr lang="pl-PL" sz="1800" dirty="0" smtClean="0">
                <a:solidFill>
                  <a:srgbClr val="FF0000"/>
                </a:solidFill>
              </a:rPr>
              <a:t> </a:t>
            </a:r>
            <a:r>
              <a:rPr lang="pl-PL" sz="1800" dirty="0" smtClean="0"/>
              <a:t>W przypadku wskazania we wniosku założeń projektu nie uwzględniających określonych przez IOK minimalnych standardów usług i stawek jednostkowych, wniosek może zostać oceniony warunkowo. W przypadku warunkowej oceny wniosek zostanie skierowany do negocjacji (o ile wniosek będzie kwalifikował się do negocjacji )</a:t>
            </a:r>
          </a:p>
          <a:p>
            <a:r>
              <a:rPr lang="pl-PL" sz="1800" dirty="0" smtClean="0"/>
              <a:t>Minimalny </a:t>
            </a:r>
            <a:r>
              <a:rPr lang="pl-PL" sz="1800" dirty="0"/>
              <a:t>standard usług i katalog stawek nie jest katalogiem zamkniętym i wszelkie koszty usług/towarów, które nie zostały w nim ujęte powinny być zgodne z cenami rynkowymi </a:t>
            </a:r>
            <a:r>
              <a:rPr lang="pl-PL" sz="1800" dirty="0" smtClean="0"/>
              <a:t/>
            </a:r>
            <a:br>
              <a:rPr lang="pl-PL" sz="1800" dirty="0" smtClean="0"/>
            </a:br>
            <a:r>
              <a:rPr lang="pl-PL" sz="1800" dirty="0" smtClean="0"/>
              <a:t>oraz </a:t>
            </a:r>
            <a:r>
              <a:rPr lang="pl-PL" sz="1800" dirty="0"/>
              <a:t>spełniać zasady kwalifikowalności.</a:t>
            </a:r>
          </a:p>
          <a:p>
            <a:r>
              <a:rPr lang="pl-PL" sz="1800" dirty="0"/>
              <a:t>Fakt wskazania danej stawki we wniosku o dofinansowanie nie może być podstawą beneficjenta do "uzasadnienia" wydatku uznanego za niekwalifikowalny na etapie zatwierdzania wniosku o płatność i/lub kontroli (jeśli oczywiście wystąpią podstawy </a:t>
            </a:r>
            <a:r>
              <a:rPr lang="pl-PL" sz="1800" dirty="0" smtClean="0"/>
              <a:t/>
            </a:r>
            <a:br>
              <a:rPr lang="pl-PL" sz="1800" dirty="0" smtClean="0"/>
            </a:br>
            <a:r>
              <a:rPr lang="pl-PL" sz="1800" dirty="0" smtClean="0"/>
              <a:t>do </a:t>
            </a:r>
            <a:r>
              <a:rPr lang="pl-PL" sz="1800" dirty="0"/>
              <a:t>uznania wydatków za niekwalifikowalne</a:t>
            </a:r>
            <a:r>
              <a:rPr lang="pl-PL" sz="1800" dirty="0" smtClean="0"/>
              <a:t>).</a:t>
            </a:r>
            <a:endParaRPr lang="pl-PL" sz="1800" dirty="0"/>
          </a:p>
          <a:p>
            <a:r>
              <a:rPr lang="pl-PL" sz="1800" dirty="0"/>
              <a:t>Realizacja wsparcia w ramach RPO WD 2014-2020 Działania </a:t>
            </a:r>
            <a:r>
              <a:rPr lang="pl-PL" sz="1800" dirty="0" smtClean="0"/>
              <a:t>9.1 </a:t>
            </a:r>
            <a:r>
              <a:rPr lang="pl-PL" sz="1800" dirty="0"/>
              <a:t>w kwestiach nieuregulowanych w przedmiotowym dokumencie powinna być zgodna z przepisami prawa krajowego  i wspólnotowego oraz dokumentami programowi na lata 2014-2020.</a:t>
            </a:r>
          </a:p>
          <a:p>
            <a:pPr>
              <a:buNone/>
            </a:pPr>
            <a:endParaRPr lang="pl-PL" sz="1800" dirty="0" smtClean="0"/>
          </a:p>
          <a:p>
            <a:pPr>
              <a:buNone/>
            </a:pPr>
            <a:r>
              <a:rPr lang="pl-PL" sz="1800" dirty="0" smtClean="0"/>
              <a:t>	</a:t>
            </a:r>
          </a:p>
          <a:p>
            <a:pPr>
              <a:buNone/>
            </a:pP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65</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683568" y="2762925"/>
            <a:ext cx="7848872" cy="1200329"/>
          </a:xfrm>
          <a:prstGeom prst="rect">
            <a:avLst/>
          </a:prstGeom>
        </p:spPr>
        <p:txBody>
          <a:bodyPr wrap="square">
            <a:spAutoFit/>
          </a:bodyPr>
          <a:lstStyle/>
          <a:p>
            <a:pPr algn="ctr" fontAlgn="auto">
              <a:spcBef>
                <a:spcPts val="0"/>
              </a:spcBef>
              <a:spcAft>
                <a:spcPts val="0"/>
              </a:spcAft>
            </a:pPr>
            <a:r>
              <a:rPr lang="pl-PL" sz="3600" b="1" dirty="0" smtClean="0">
                <a:solidFill>
                  <a:prstClr val="black"/>
                </a:solidFill>
                <a:latin typeface="Calibri"/>
              </a:rPr>
              <a:t>Informacje dotyczące składania wniosków</a:t>
            </a:r>
            <a:endParaRPr lang="pl-PL" sz="3600" b="1" dirty="0">
              <a:solidFill>
                <a:prstClr val="black"/>
              </a:solidFill>
              <a:latin typeface="Calibri"/>
            </a:endParaRPr>
          </a:p>
        </p:txBody>
      </p:sp>
      <p:sp>
        <p:nvSpPr>
          <p:cNvPr id="3" name="Symbol zastępczy numeru slajdu 2"/>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66</a:t>
            </a:fld>
            <a:endParaRPr lang="pl-PL">
              <a:solidFill>
                <a:prstClr val="black">
                  <a:tint val="75000"/>
                </a:prstClr>
              </a:solidFill>
            </a:endParaRPr>
          </a:p>
        </p:txBody>
      </p:sp>
      <p:grpSp>
        <p:nvGrpSpPr>
          <p:cNvPr id="2" name="Grupa 3"/>
          <p:cNvGrpSpPr/>
          <p:nvPr/>
        </p:nvGrpSpPr>
        <p:grpSpPr>
          <a:xfrm>
            <a:off x="4820575" y="0"/>
            <a:ext cx="4323425" cy="949911"/>
            <a:chOff x="4820575" y="0"/>
            <a:chExt cx="4323425" cy="949911"/>
          </a:xfrm>
        </p:grpSpPr>
        <p:sp>
          <p:nvSpPr>
            <p:cNvPr id="5" name="Prostokąt 4"/>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3751666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76101" y="1087846"/>
            <a:ext cx="7886700" cy="5156200"/>
          </a:xfrm>
        </p:spPr>
        <p:txBody>
          <a:bodyPr/>
          <a:lstStyle/>
          <a:p>
            <a:pPr lvl="0" algn="just">
              <a:buNone/>
            </a:pPr>
            <a:endParaRPr lang="pl-PL" u="sng" dirty="0" smtClean="0">
              <a:ea typeface="Calibri" panose="020F0502020204030204" pitchFamily="34" charset="0"/>
            </a:endParaRPr>
          </a:p>
          <a:p>
            <a:pPr lvl="0" algn="just">
              <a:buNone/>
            </a:pPr>
            <a:endParaRPr lang="pl-PL" sz="3200" u="sng" dirty="0" smtClean="0">
              <a:ea typeface="Calibri" panose="020F0502020204030204" pitchFamily="34" charset="0"/>
            </a:endParaRPr>
          </a:p>
          <a:p>
            <a:pPr lvl="0" algn="just">
              <a:buNone/>
            </a:pPr>
            <a:endParaRPr lang="pl-PL" sz="3200" u="sng" dirty="0">
              <a:ea typeface="Calibri" panose="020F0502020204030204" pitchFamily="34" charset="0"/>
            </a:endParaRPr>
          </a:p>
          <a:p>
            <a:pPr lvl="0" algn="ctr">
              <a:buNone/>
            </a:pPr>
            <a:r>
              <a:rPr lang="pl-PL" dirty="0" smtClean="0">
                <a:ea typeface="Calibri" panose="020F0502020204030204" pitchFamily="34" charset="0"/>
              </a:rPr>
              <a:t>Termin</a:t>
            </a:r>
            <a:r>
              <a:rPr lang="pl-PL" dirty="0">
                <a:ea typeface="Calibri" panose="020F0502020204030204" pitchFamily="34" charset="0"/>
              </a:rPr>
              <a:t> </a:t>
            </a:r>
            <a:r>
              <a:rPr lang="pl-PL" dirty="0" smtClean="0">
                <a:ea typeface="Calibri" panose="020F0502020204030204" pitchFamily="34" charset="0"/>
              </a:rPr>
              <a:t>składania wniosków w ramach konkursu: </a:t>
            </a:r>
            <a:endParaRPr lang="en-US" dirty="0" smtClean="0">
              <a:ea typeface="Calibri" panose="020F0502020204030204" pitchFamily="34" charset="0"/>
            </a:endParaRPr>
          </a:p>
          <a:p>
            <a:pPr lvl="0" algn="ctr">
              <a:buNone/>
            </a:pPr>
            <a:r>
              <a:rPr lang="pl-PL" dirty="0" smtClean="0">
                <a:ea typeface="Calibri" panose="020F0502020204030204" pitchFamily="34" charset="0"/>
              </a:rPr>
              <a:t>od </a:t>
            </a:r>
            <a:r>
              <a:rPr lang="pl-PL" b="1" dirty="0">
                <a:ea typeface="Calibri" panose="020F0502020204030204" pitchFamily="34" charset="0"/>
              </a:rPr>
              <a:t>04.03.2016 r. </a:t>
            </a:r>
            <a:r>
              <a:rPr lang="pl-PL" dirty="0" smtClean="0">
                <a:ea typeface="Calibri" panose="020F0502020204030204" pitchFamily="34" charset="0"/>
              </a:rPr>
              <a:t>do </a:t>
            </a:r>
            <a:r>
              <a:rPr lang="pl-PL" b="1" dirty="0">
                <a:ea typeface="Calibri" panose="020F0502020204030204" pitchFamily="34" charset="0"/>
              </a:rPr>
              <a:t>21.03.2016 r.</a:t>
            </a:r>
            <a:endParaRPr lang="pl-PL" altLang="pl-PL" b="1" dirty="0" smtClean="0">
              <a:ea typeface="Calibri" panose="020F0502020204030204" pitchFamily="34" charset="0"/>
            </a:endParaRPr>
          </a:p>
          <a:p>
            <a:pPr lvl="0" algn="just"/>
            <a:endParaRPr lang="pl-PL" altLang="pl-PL" sz="2400" u="sng" dirty="0">
              <a:ea typeface="Calibri" panose="020F0502020204030204" pitchFamily="34" charset="0"/>
            </a:endParaRPr>
          </a:p>
          <a:p>
            <a:pPr marL="0" lvl="0" indent="0">
              <a:buNone/>
            </a:pPr>
            <a:endParaRPr lang="pl-PL" dirty="0">
              <a:ea typeface="Calibri" panose="020F0502020204030204" pitchFamily="34" charset="0"/>
            </a:endParaRPr>
          </a:p>
          <a:p>
            <a:pPr marL="0" indent="0">
              <a:buNone/>
            </a:pPr>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67</a:t>
            </a:fld>
            <a:endParaRPr lang="pl-PL">
              <a:solidFill>
                <a:prstClr val="black">
                  <a:tint val="75000"/>
                </a:prstClr>
              </a:solidFill>
            </a:endParaRPr>
          </a:p>
        </p:txBody>
      </p:sp>
      <p:pic>
        <p:nvPicPr>
          <p:cNvPr id="2" name="Obraz 1"/>
          <p:cNvPicPr>
            <a:picLocks noChangeAspect="1"/>
          </p:cNvPicPr>
          <p:nvPr/>
        </p:nvPicPr>
        <p:blipFill>
          <a:blip r:embed="rId2" cstate="print"/>
          <a:stretch>
            <a:fillRect/>
          </a:stretch>
        </p:blipFill>
        <p:spPr>
          <a:xfrm>
            <a:off x="4809368" y="0"/>
            <a:ext cx="4334632" cy="963251"/>
          </a:xfrm>
          <a:prstGeom prst="rect">
            <a:avLst/>
          </a:prstGeom>
        </p:spPr>
      </p:pic>
    </p:spTree>
    <p:extLst>
      <p:ext uri="{BB962C8B-B14F-4D97-AF65-F5344CB8AC3E}">
        <p14:creationId xmlns:p14="http://schemas.microsoft.com/office/powerpoint/2010/main" val="28336695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79774" y="1183359"/>
            <a:ext cx="8568952" cy="5112568"/>
          </a:xfrm>
        </p:spPr>
        <p:txBody>
          <a:bodyPr>
            <a:normAutofit fontScale="85000" lnSpcReduction="10000"/>
          </a:bodyPr>
          <a:lstStyle/>
          <a:p>
            <a:pPr>
              <a:buNone/>
            </a:pPr>
            <a:r>
              <a:rPr lang="pl-PL" sz="2400" b="1" dirty="0" smtClean="0"/>
              <a:t>Sposób składania wniosków o dofinansowanie</a:t>
            </a:r>
          </a:p>
          <a:p>
            <a:pPr marL="0" indent="0" algn="just">
              <a:buNone/>
            </a:pPr>
            <a:r>
              <a:rPr lang="pl-PL" sz="1800" dirty="0" smtClean="0"/>
              <a:t>Wnioski </a:t>
            </a:r>
            <a:r>
              <a:rPr lang="pl-PL" sz="1800" dirty="0"/>
              <a:t>składane są w terminie wskazanym powyżej na obowiązującym formularzu </a:t>
            </a:r>
            <a:r>
              <a:rPr lang="pl-PL" sz="1800" b="1" dirty="0"/>
              <a:t>MS </a:t>
            </a:r>
            <a:r>
              <a:rPr lang="pl-PL" sz="1800" b="1" dirty="0" smtClean="0"/>
              <a:t>EXCEL</a:t>
            </a:r>
            <a:r>
              <a:rPr lang="pl-PL" sz="1800" dirty="0" smtClean="0"/>
              <a:t>: </a:t>
            </a:r>
            <a:endParaRPr lang="pl-PL" sz="1800" dirty="0"/>
          </a:p>
          <a:p>
            <a:pPr algn="just"/>
            <a:r>
              <a:rPr lang="pl-PL" sz="1800" b="1" dirty="0" smtClean="0"/>
              <a:t>w </a:t>
            </a:r>
            <a:r>
              <a:rPr lang="pl-PL" sz="1800" b="1" dirty="0"/>
              <a:t>formie dokumentu elektronicznego </a:t>
            </a:r>
            <a:r>
              <a:rPr lang="pl-PL" sz="1800" dirty="0" smtClean="0"/>
              <a:t>w formacie</a:t>
            </a:r>
            <a:r>
              <a:rPr lang="pl-PL" sz="1800" b="1" dirty="0" smtClean="0"/>
              <a:t> XLSM </a:t>
            </a:r>
            <a:r>
              <a:rPr lang="pl-PL" sz="1800" dirty="0" smtClean="0"/>
              <a:t>oraz</a:t>
            </a:r>
            <a:r>
              <a:rPr lang="pl-PL" sz="1800" b="1" dirty="0" smtClean="0"/>
              <a:t> PDF </a:t>
            </a:r>
            <a:r>
              <a:rPr lang="pl-PL" sz="1800" dirty="0" smtClean="0"/>
              <a:t>na </a:t>
            </a:r>
            <a:r>
              <a:rPr lang="pl-PL" sz="1800" dirty="0"/>
              <a:t>nośniku danych (płyta CD/DVD) </a:t>
            </a:r>
            <a:r>
              <a:rPr lang="pl-PL" sz="1800" b="1" dirty="0"/>
              <a:t>oraz </a:t>
            </a:r>
            <a:endParaRPr lang="pl-PL" sz="1800" dirty="0"/>
          </a:p>
          <a:p>
            <a:pPr algn="just"/>
            <a:r>
              <a:rPr lang="pl-PL" sz="1800" b="1" dirty="0" smtClean="0"/>
              <a:t>w </a:t>
            </a:r>
            <a:r>
              <a:rPr lang="pl-PL" sz="1800" b="1" dirty="0"/>
              <a:t>formie papierowej </a:t>
            </a:r>
            <a:r>
              <a:rPr lang="pl-PL" sz="1800" dirty="0"/>
              <a:t>wydrukowanej z pliku elektronicznego i opatrzonej podpisem osoby uprawnionej/podpisami osób uprawnionych do złożenia tego wniosku. Wniosek w formie papierowej należy złożyć </a:t>
            </a:r>
            <a:r>
              <a:rPr lang="pl-PL" sz="1800" b="1" dirty="0"/>
              <a:t>w jednym egzemplarzu</a:t>
            </a:r>
            <a:r>
              <a:rPr lang="pl-PL" sz="1800" dirty="0"/>
              <a:t>. </a:t>
            </a:r>
          </a:p>
          <a:p>
            <a:pPr marL="0" indent="0" algn="just">
              <a:buNone/>
            </a:pPr>
            <a:r>
              <a:rPr lang="en-US" sz="1800" dirty="0"/>
              <a:t>S</a:t>
            </a:r>
            <a:r>
              <a:rPr lang="pl-PL" sz="1800" dirty="0" err="1" smtClean="0"/>
              <a:t>umy</a:t>
            </a:r>
            <a:r>
              <a:rPr lang="pl-PL" sz="1800" dirty="0" smtClean="0"/>
              <a:t> </a:t>
            </a:r>
            <a:r>
              <a:rPr lang="pl-PL" sz="1800" dirty="0"/>
              <a:t>kontrolne na wydruku i wersji elektronicznej wniosku muszą być ze sobą zgodne. </a:t>
            </a:r>
          </a:p>
          <a:p>
            <a:pPr marL="0" indent="0" algn="just">
              <a:buNone/>
            </a:pPr>
            <a:r>
              <a:rPr lang="pl-PL" sz="1800" b="1" dirty="0" smtClean="0"/>
              <a:t>UWAGA</a:t>
            </a:r>
            <a:r>
              <a:rPr lang="pl-PL" sz="1800" b="1" dirty="0"/>
              <a:t>! </a:t>
            </a:r>
            <a:r>
              <a:rPr lang="pl-PL" sz="1800" dirty="0"/>
              <a:t>Wniosek z różnymi sumami kontrolnymi w wersji papierowej i elektronicznej zostanie skierowany do uzupełnienia na etapie weryfikacji technicznej zgodnie z zapisami Rozdziału IV, Podrozdziału 3 niniejszego Regulaminu. Dopuszcza się zmianę sumy kontrolnej w wersji elektronicznej wniosku m.in. w sytuacji kiedy wniosek podlega uzupełnieniu lub poprawieniu w nim oczywistej omyłki w zakresie </a:t>
            </a:r>
            <a:r>
              <a:rPr lang="pl-PL" sz="1800" dirty="0" err="1"/>
              <a:t>uspójnienia</a:t>
            </a:r>
            <a:r>
              <a:rPr lang="pl-PL" sz="1800" dirty="0"/>
              <a:t> zapisów: </a:t>
            </a:r>
          </a:p>
          <a:p>
            <a:pPr algn="just"/>
            <a:r>
              <a:rPr lang="pl-PL" sz="1800" dirty="0" smtClean="0"/>
              <a:t>część </a:t>
            </a:r>
            <a:r>
              <a:rPr lang="pl-PL" sz="1800" dirty="0"/>
              <a:t>B.1.4 (</a:t>
            </a:r>
            <a:r>
              <a:rPr lang="pl-PL" sz="1800" i="1" dirty="0"/>
              <a:t>Osoba uprawniona</a:t>
            </a:r>
            <a:r>
              <a:rPr lang="pl-PL" sz="1800" dirty="0"/>
              <a:t>) z pieczęcią i podpisem albo pieczęciami i podpisami zawartymi w części wniosku </a:t>
            </a:r>
            <a:r>
              <a:rPr lang="pl-PL" sz="1800" i="1" dirty="0"/>
              <a:t>Oświadczenia </a:t>
            </a:r>
            <a:r>
              <a:rPr lang="pl-PL" sz="1800" dirty="0"/>
              <a:t>oraz danymi zamieszczonymi w tych częściach wniosku. </a:t>
            </a:r>
          </a:p>
          <a:p>
            <a:pPr marL="0" indent="0" algn="just">
              <a:buNone/>
            </a:pPr>
            <a:r>
              <a:rPr lang="pl-PL" sz="1800" dirty="0" smtClean="0"/>
              <a:t>Wnioski </a:t>
            </a:r>
            <a:r>
              <a:rPr lang="pl-PL" sz="1800" dirty="0"/>
              <a:t>można dostarczać: </a:t>
            </a:r>
          </a:p>
          <a:p>
            <a:pPr algn="just"/>
            <a:r>
              <a:rPr lang="pl-PL" sz="1800" b="1" dirty="0" smtClean="0"/>
              <a:t>osobiście </a:t>
            </a:r>
            <a:r>
              <a:rPr lang="pl-PL" sz="1800" dirty="0"/>
              <a:t>do kancelarii Dolnośląskiego Wojewódzkiego Urzędu Pracy – Filia we Wrocławiu, </a:t>
            </a:r>
            <a:r>
              <a:rPr lang="pl-PL" sz="1800" dirty="0" smtClean="0"/>
              <a:t/>
            </a:r>
            <a:br>
              <a:rPr lang="pl-PL" sz="1800" dirty="0" smtClean="0"/>
            </a:br>
            <a:r>
              <a:rPr lang="pl-PL" sz="1800" dirty="0" smtClean="0"/>
              <a:t>przy al</a:t>
            </a:r>
            <a:r>
              <a:rPr lang="pl-PL" sz="1800" dirty="0"/>
              <a:t>. Armii Krajowej 54, od poniedziałku do piątku w godzinach pracy DWUP, tj. od 7:30 do 15:30 </a:t>
            </a:r>
            <a:r>
              <a:rPr lang="pl-PL" sz="1800" dirty="0" smtClean="0"/>
              <a:t>lub </a:t>
            </a:r>
            <a:endParaRPr lang="pl-PL" sz="1800" dirty="0"/>
          </a:p>
          <a:p>
            <a:pPr algn="just"/>
            <a:r>
              <a:rPr lang="pl-PL" sz="1800" b="1" dirty="0" smtClean="0"/>
              <a:t>kurierem </a:t>
            </a:r>
            <a:r>
              <a:rPr lang="pl-PL" sz="1800" b="1" dirty="0"/>
              <a:t>lub pocztą </a:t>
            </a:r>
            <a:r>
              <a:rPr lang="pl-PL" sz="1800" dirty="0"/>
              <a:t>na adres: Dolnośląski Wojewódzki Urząd Pracy - Filia we Wrocławiu, </a:t>
            </a:r>
            <a:r>
              <a:rPr lang="pl-PL" sz="1800" dirty="0" smtClean="0"/>
              <a:t/>
            </a:r>
            <a:br>
              <a:rPr lang="pl-PL" sz="1800" dirty="0" smtClean="0"/>
            </a:br>
            <a:r>
              <a:rPr lang="pl-PL" sz="1800" dirty="0" smtClean="0"/>
              <a:t>al</a:t>
            </a:r>
            <a:r>
              <a:rPr lang="pl-PL" sz="1800" dirty="0"/>
              <a:t>. Armii Krajowej 54, 50-541 Wrocław, od poniedziałku do piątku w godzinach pracy DWUP, tj. od 7:30 </a:t>
            </a:r>
            <a:r>
              <a:rPr lang="pl-PL" sz="1800" dirty="0" smtClean="0"/>
              <a:t/>
            </a:r>
            <a:br>
              <a:rPr lang="pl-PL" sz="1800" dirty="0" smtClean="0"/>
            </a:br>
            <a:r>
              <a:rPr lang="pl-PL" sz="1800" dirty="0" smtClean="0"/>
              <a:t>do </a:t>
            </a:r>
            <a:r>
              <a:rPr lang="pl-PL" sz="1800" dirty="0"/>
              <a:t>15:30.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68</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58850"/>
            <a:ext cx="7886700" cy="839128"/>
          </a:xfrm>
        </p:spPr>
        <p:txBody>
          <a:bodyPr/>
          <a:lstStyle/>
          <a:p>
            <a:pPr algn="ctr"/>
            <a:r>
              <a:rPr lang="pl-PL" sz="2000" b="1" dirty="0" smtClean="0"/>
              <a:t>ROZSTRZYGNIĘCIE KONKURSU</a:t>
            </a:r>
            <a:endParaRPr lang="pl-PL" sz="2000" b="1" dirty="0"/>
          </a:p>
        </p:txBody>
      </p:sp>
      <p:sp>
        <p:nvSpPr>
          <p:cNvPr id="3" name="Symbol zastępczy zawartości 2"/>
          <p:cNvSpPr>
            <a:spLocks noGrp="1"/>
          </p:cNvSpPr>
          <p:nvPr>
            <p:ph idx="1"/>
          </p:nvPr>
        </p:nvSpPr>
        <p:spPr>
          <a:xfrm>
            <a:off x="628650" y="1797978"/>
            <a:ext cx="7886700" cy="4613096"/>
          </a:xfrm>
        </p:spPr>
        <p:txBody>
          <a:bodyPr/>
          <a:lstStyle/>
          <a:p>
            <a:pPr algn="ctr">
              <a:buNone/>
            </a:pPr>
            <a:r>
              <a:rPr lang="pl-PL" sz="1600" dirty="0" smtClean="0"/>
              <a:t>Po rozstrzygnięciu konkursu IOK zamieszcza na stronie internetowej:</a:t>
            </a:r>
          </a:p>
          <a:p>
            <a:pPr algn="ctr">
              <a:buNone/>
            </a:pPr>
            <a:endParaRPr lang="pl-PL" sz="1600" dirty="0" smtClean="0"/>
          </a:p>
          <a:p>
            <a:pPr algn="ctr">
              <a:buNone/>
            </a:pPr>
            <a:r>
              <a:rPr lang="pl-PL" sz="1600" u="sng" dirty="0" smtClean="0">
                <a:hlinkClick r:id="rId2"/>
              </a:rPr>
              <a:t>www.rpo.dwup.pl</a:t>
            </a:r>
            <a:r>
              <a:rPr lang="pl-PL" sz="1600" dirty="0" smtClean="0"/>
              <a:t> </a:t>
            </a:r>
          </a:p>
          <a:p>
            <a:pPr algn="ctr">
              <a:buNone/>
            </a:pPr>
            <a:endParaRPr lang="pl-PL" sz="1600" dirty="0" smtClean="0"/>
          </a:p>
          <a:p>
            <a:pPr algn="ctr">
              <a:buNone/>
            </a:pPr>
            <a:r>
              <a:rPr lang="pl-PL" sz="1600" dirty="0" smtClean="0"/>
              <a:t>a w przypadku Poddziałania 9.1.3 także na stronach internetowych</a:t>
            </a:r>
          </a:p>
          <a:p>
            <a:pPr algn="ctr">
              <a:buNone/>
            </a:pPr>
            <a:endParaRPr lang="pl-PL" sz="1600" dirty="0" smtClean="0"/>
          </a:p>
          <a:p>
            <a:pPr algn="ctr">
              <a:buNone/>
            </a:pPr>
            <a:r>
              <a:rPr lang="pl-PL" sz="1600" dirty="0" smtClean="0">
                <a:hlinkClick r:id="rId3"/>
              </a:rPr>
              <a:t>www.ipaw.walbrzych.eu</a:t>
            </a:r>
            <a:endParaRPr lang="pl-PL" sz="1600" dirty="0" smtClean="0"/>
          </a:p>
          <a:p>
            <a:pPr algn="ctr">
              <a:buNone/>
            </a:pPr>
            <a:endParaRPr lang="pl-PL" sz="1600" dirty="0" smtClean="0"/>
          </a:p>
          <a:p>
            <a:pPr algn="ctr">
              <a:buNone/>
            </a:pPr>
            <a:r>
              <a:rPr lang="pl-PL" sz="1600" dirty="0" smtClean="0"/>
              <a:t>	oraz na portalu (nie później niż 7 dni od rozstrzygnięcia konkursu) listę projektów, </a:t>
            </a:r>
            <a:br>
              <a:rPr lang="pl-PL" sz="1600" dirty="0" smtClean="0"/>
            </a:br>
            <a:r>
              <a:rPr lang="pl-PL" sz="1600" dirty="0" smtClean="0"/>
              <a:t>które uzyskały wymaganą liczbę punktów, z wyróżnieniem projektów wybranych </a:t>
            </a:r>
            <a:br>
              <a:rPr lang="pl-PL" sz="1600" dirty="0" smtClean="0"/>
            </a:br>
            <a:r>
              <a:rPr lang="pl-PL" sz="1600" dirty="0" smtClean="0"/>
              <a:t>do dofinansowania, tj. listę, która nie będzie uwzględniała tych projektów, które brały udział w konkursie, ale nie uzyskały wymaganej liczby punktów </a:t>
            </a:r>
            <a:br>
              <a:rPr lang="pl-PL" sz="1600" dirty="0" smtClean="0"/>
            </a:br>
            <a:r>
              <a:rPr lang="pl-PL" sz="1600" dirty="0" smtClean="0"/>
              <a:t>oraz informację o składzie KOP.</a:t>
            </a:r>
          </a:p>
          <a:p>
            <a:pPr>
              <a:buNone/>
            </a:pPr>
            <a:endParaRPr lang="pl-PL" sz="16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69</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49" y="1151792"/>
            <a:ext cx="8075735" cy="5284177"/>
          </a:xfrm>
        </p:spPr>
        <p:txBody>
          <a:bodyPr/>
          <a:lstStyle/>
          <a:p>
            <a:pPr marL="0" indent="0">
              <a:buNone/>
            </a:pPr>
            <a:r>
              <a:rPr lang="pl-PL" sz="1800" b="1" dirty="0"/>
              <a:t>e) </a:t>
            </a:r>
            <a:r>
              <a:rPr lang="pl-PL" sz="1800" dirty="0"/>
              <a:t>wsparcie tworzenia i działalności środowiskowych instytucji aktywizujących osoby niepełnosprawne, w tym zaburzone </a:t>
            </a:r>
            <a:r>
              <a:rPr lang="pl-PL" sz="1800" dirty="0" smtClean="0"/>
              <a:t>psychicznie (społ./</a:t>
            </a:r>
            <a:r>
              <a:rPr lang="pl-PL" sz="1800" dirty="0" err="1" smtClean="0"/>
              <a:t>zawod</a:t>
            </a:r>
            <a:r>
              <a:rPr lang="pl-PL" sz="1800" dirty="0" smtClean="0"/>
              <a:t>./</a:t>
            </a:r>
            <a:r>
              <a:rPr lang="pl-PL" sz="1800" dirty="0" err="1" smtClean="0"/>
              <a:t>zdrow</a:t>
            </a:r>
            <a:r>
              <a:rPr lang="pl-PL" sz="1800" dirty="0" smtClean="0"/>
              <a:t>.); </a:t>
            </a:r>
            <a:endParaRPr lang="pl-PL" sz="1800" dirty="0"/>
          </a:p>
          <a:p>
            <a:pPr marL="0" indent="0">
              <a:buNone/>
            </a:pPr>
            <a:r>
              <a:rPr lang="pl-PL" sz="1800" b="1" dirty="0" smtClean="0"/>
              <a:t>f</a:t>
            </a:r>
            <a:r>
              <a:rPr lang="pl-PL" sz="1800" b="1" dirty="0"/>
              <a:t>) </a:t>
            </a:r>
            <a:r>
              <a:rPr lang="pl-PL" sz="1800" dirty="0"/>
              <a:t>promocja i wsparcie wolontariatu w zakresie integracji osób zagrożonych ubóstwem lub wykluczeniem </a:t>
            </a:r>
            <a:r>
              <a:rPr lang="pl-PL" sz="1800" dirty="0" smtClean="0"/>
              <a:t>społecznym (społ.); </a:t>
            </a:r>
            <a:endParaRPr lang="pl-PL" sz="1800" dirty="0"/>
          </a:p>
          <a:p>
            <a:pPr marL="0" indent="0">
              <a:buNone/>
            </a:pPr>
            <a:r>
              <a:rPr lang="pl-PL" sz="1800" b="1" dirty="0"/>
              <a:t>g) </a:t>
            </a:r>
            <a:r>
              <a:rPr lang="pl-PL" sz="1800" dirty="0"/>
              <a:t>kursy i szkolenia umożliwiające nabycie, podniesienie lub zmianę kwalifikacji i kompetencji zawodowych oraz rozwijanie umiejętności i kompetencji społecznych, niezbędnych na rynku </a:t>
            </a:r>
            <a:r>
              <a:rPr lang="pl-PL" sz="1800" dirty="0" smtClean="0"/>
              <a:t>pracy (zaw.); </a:t>
            </a:r>
            <a:endParaRPr lang="pl-PL" sz="1800" dirty="0"/>
          </a:p>
          <a:p>
            <a:pPr marL="0" indent="0">
              <a:buNone/>
            </a:pPr>
            <a:r>
              <a:rPr lang="pl-PL" sz="1800" b="1" dirty="0"/>
              <a:t>h) </a:t>
            </a:r>
            <a:r>
              <a:rPr lang="pl-PL" sz="1800" dirty="0"/>
              <a:t>staże, praktyki zawodowe, subsydiowane zatrudnienie i zajęcia reintegracji zawodowej u pracodawcy (zaw</a:t>
            </a:r>
            <a:r>
              <a:rPr lang="pl-PL" sz="1800" dirty="0" smtClean="0"/>
              <a:t>.); </a:t>
            </a:r>
            <a:endParaRPr lang="pl-PL" sz="1800" dirty="0"/>
          </a:p>
          <a:p>
            <a:pPr marL="0" indent="0">
              <a:buNone/>
            </a:pPr>
            <a:r>
              <a:rPr lang="pl-PL" sz="1800" b="1" dirty="0"/>
              <a:t>i) </a:t>
            </a:r>
            <a:r>
              <a:rPr lang="pl-PL" sz="1800" dirty="0"/>
              <a:t>poradnictwo zawodowe, pośrednictwo pracy (zaw.); </a:t>
            </a:r>
          </a:p>
          <a:p>
            <a:pPr marL="0" indent="0">
              <a:buNone/>
            </a:pPr>
            <a:r>
              <a:rPr lang="pl-PL" sz="1800" b="1" dirty="0"/>
              <a:t>j) </a:t>
            </a:r>
            <a:r>
              <a:rPr lang="pl-PL" sz="1800" dirty="0"/>
              <a:t>wyposażenie lub doposażenie stanowiska pracy (wyłącznie w połączeniu </a:t>
            </a:r>
            <a:r>
              <a:rPr lang="pl-PL" sz="1800" dirty="0" smtClean="0"/>
              <a:t/>
            </a:r>
            <a:br>
              <a:rPr lang="pl-PL" sz="1800" dirty="0" smtClean="0"/>
            </a:br>
            <a:r>
              <a:rPr lang="pl-PL" sz="1800" dirty="0" smtClean="0"/>
              <a:t>z </a:t>
            </a:r>
            <a:r>
              <a:rPr lang="pl-PL" sz="1800" dirty="0"/>
              <a:t>subsydiowaniem zatrudnienia) oraz specjalistyczne (wynikające z danej niepełnosprawności i indywidualnych potrzeb) wyposażenie lub doposażenie stanowiska pracy dla zatrudnionej osoby z niepełnosprawnością (zaw.); </a:t>
            </a:r>
          </a:p>
          <a:p>
            <a:pPr marL="0" indent="0">
              <a:buNone/>
            </a:pPr>
            <a:r>
              <a:rPr lang="pl-PL" sz="1800" b="1" dirty="0"/>
              <a:t>k) </a:t>
            </a:r>
            <a:r>
              <a:rPr lang="pl-PL" sz="1800" dirty="0"/>
              <a:t>zatrudnienie wspomagane obejmujące wsparcie osoby z niepełnosprawnością przez trenera pracy/ asystenta zawodowego u pracodawcy (zaw.);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7</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2442491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extLst/>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buNone/>
            </a:pPr>
            <a:r>
              <a:rPr lang="pl-PL" sz="2400" b="1" dirty="0" smtClean="0"/>
              <a:t>Pytania i odpowiedzi</a:t>
            </a:r>
          </a:p>
          <a:p>
            <a:pPr>
              <a:buNone/>
            </a:pPr>
            <a:endParaRPr lang="pl-PL" sz="2400" b="1" dirty="0" smtClean="0"/>
          </a:p>
          <a:p>
            <a:r>
              <a:rPr lang="pl-PL" sz="1800" dirty="0" smtClean="0"/>
              <a:t>Wyjaśnienia o charakterze ogólnym publikowane są na stronie internetowej IOK: </a:t>
            </a:r>
            <a:r>
              <a:rPr lang="pl-PL" sz="1800" u="sng" dirty="0" smtClean="0">
                <a:hlinkClick r:id="rId3"/>
              </a:rPr>
              <a:t>www.rpo.dwup.pl</a:t>
            </a:r>
            <a:r>
              <a:rPr lang="pl-PL" sz="1800" dirty="0" smtClean="0"/>
              <a:t>. </a:t>
            </a:r>
            <a:endParaRPr lang="pl-PL" sz="1800" dirty="0"/>
          </a:p>
          <a:p>
            <a:pPr marL="0" indent="0">
              <a:buNone/>
            </a:pPr>
            <a:endParaRPr lang="pl-PL" sz="1800" dirty="0" smtClean="0"/>
          </a:p>
          <a:p>
            <a:r>
              <a:rPr lang="pl-PL" sz="1800" dirty="0" smtClean="0"/>
              <a:t>Pytania indywidualne można kierować na adres: </a:t>
            </a:r>
            <a:r>
              <a:rPr lang="pl-PL" sz="1800" u="sng" dirty="0" err="1" smtClean="0">
                <a:hlinkClick r:id="rId4"/>
              </a:rPr>
              <a:t>promocja@dwup.pl</a:t>
            </a:r>
            <a:r>
              <a:rPr lang="pl-PL" sz="1800" dirty="0" smtClean="0"/>
              <a:t> </a:t>
            </a:r>
          </a:p>
          <a:p>
            <a:pPr marL="540000">
              <a:buNone/>
            </a:pPr>
            <a:r>
              <a:rPr lang="pl-PL" sz="1800" dirty="0" smtClean="0"/>
              <a:t>lub telefonicznie: 71 39 74 110 lub 71 39 74 111 lub nr infolinii 0 800 300 376.</a:t>
            </a:r>
          </a:p>
          <a:p>
            <a:pPr>
              <a:buNone/>
            </a:pPr>
            <a:endParaRPr lang="pl-PL" sz="1800" dirty="0" smtClean="0"/>
          </a:p>
          <a:p>
            <a:r>
              <a:rPr lang="pl-PL" sz="1800" dirty="0" smtClean="0"/>
              <a:t>W </a:t>
            </a:r>
            <a:r>
              <a:rPr lang="pl-PL" sz="1800" dirty="0"/>
              <a:t>zakresie </a:t>
            </a:r>
            <a:r>
              <a:rPr lang="pl-PL" sz="1800" u="sng" dirty="0"/>
              <a:t>oceny zgodności projektu ze Strategią ZIT </a:t>
            </a:r>
            <a:r>
              <a:rPr lang="pl-PL" sz="1800" u="sng" dirty="0" smtClean="0"/>
              <a:t>AW </a:t>
            </a:r>
            <a:r>
              <a:rPr lang="pl-PL" sz="1800" dirty="0" smtClean="0"/>
              <a:t>pytania </a:t>
            </a:r>
            <a:r>
              <a:rPr lang="pl-PL" sz="1800" dirty="0"/>
              <a:t>można kierować</a:t>
            </a:r>
          </a:p>
          <a:p>
            <a:pPr>
              <a:buNone/>
            </a:pPr>
            <a:r>
              <a:rPr lang="pl-PL" sz="1800" dirty="0"/>
              <a:t>	na adres: </a:t>
            </a:r>
            <a:r>
              <a:rPr lang="pl-PL" sz="1800" u="sng" dirty="0">
                <a:hlinkClick r:id="rId5"/>
              </a:rPr>
              <a:t>ipaw@ipaw.walbrzych.eu</a:t>
            </a:r>
            <a:r>
              <a:rPr lang="pl-PL" sz="1800" dirty="0"/>
              <a:t> </a:t>
            </a:r>
          </a:p>
          <a:p>
            <a:pPr marL="540000">
              <a:buNone/>
            </a:pPr>
            <a:r>
              <a:rPr lang="pl-PL" sz="1800" dirty="0" smtClean="0"/>
              <a:t>lub </a:t>
            </a:r>
            <a:r>
              <a:rPr lang="pl-PL" sz="1800" dirty="0"/>
              <a:t>telefonicznie: 74 64 88 </a:t>
            </a:r>
            <a:r>
              <a:rPr lang="pl-PL" sz="1800" dirty="0" smtClean="0"/>
              <a:t>559.</a:t>
            </a:r>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70</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160586"/>
            <a:ext cx="7886700" cy="5016378"/>
          </a:xfrm>
        </p:spPr>
        <p:txBody>
          <a:bodyPr/>
          <a:lstStyle/>
          <a:p>
            <a:pPr marL="0" indent="0">
              <a:buNone/>
            </a:pPr>
            <a:r>
              <a:rPr lang="pl-PL" sz="1800" b="1" dirty="0" smtClean="0"/>
              <a:t>l</a:t>
            </a:r>
            <a:r>
              <a:rPr lang="pl-PL" sz="1800" b="1" dirty="0"/>
              <a:t>) </a:t>
            </a:r>
            <a:r>
              <a:rPr lang="pl-PL" sz="1800" dirty="0"/>
              <a:t>skierowanie do pracy w Zakładzie Aktywności Zawodowej i sfinansowanie kosztów zatrudnienia w ZAZ (zaw.); </a:t>
            </a:r>
          </a:p>
          <a:p>
            <a:pPr marL="0" indent="0">
              <a:buNone/>
            </a:pPr>
            <a:r>
              <a:rPr lang="pl-PL" sz="1800" b="1" dirty="0"/>
              <a:t>ł) </a:t>
            </a:r>
            <a:r>
              <a:rPr lang="pl-PL" sz="1800" dirty="0"/>
              <a:t>jednorazowy dodatek relokacyjny dla osoby, która uzyskała zatrudnienie </a:t>
            </a:r>
            <a:r>
              <a:rPr lang="pl-PL" sz="1800" dirty="0" smtClean="0"/>
              <a:t/>
            </a:r>
            <a:br>
              <a:rPr lang="pl-PL" sz="1800" dirty="0" smtClean="0"/>
            </a:br>
            <a:r>
              <a:rPr lang="pl-PL" sz="1800" dirty="0" smtClean="0"/>
              <a:t>w </a:t>
            </a:r>
            <a:r>
              <a:rPr lang="pl-PL" sz="1800" dirty="0"/>
              <a:t>odległości 50 km od miejsca stałego zamieszkania w rozumieniu przepisów Kodeksu Cywilnego, z przeznaczeniem na pokrycie kosztów dojazdu </a:t>
            </a:r>
            <a:br>
              <a:rPr lang="pl-PL" sz="1800" dirty="0"/>
            </a:br>
            <a:r>
              <a:rPr lang="pl-PL" sz="1800" dirty="0"/>
              <a:t>i/lub zakwaterowania (zaw.); </a:t>
            </a:r>
          </a:p>
          <a:p>
            <a:pPr marL="0" indent="0">
              <a:buNone/>
            </a:pPr>
            <a:r>
              <a:rPr lang="pl-PL" sz="1800" b="1" dirty="0" smtClean="0"/>
              <a:t>m</a:t>
            </a:r>
            <a:r>
              <a:rPr lang="pl-PL" sz="1800" b="1" dirty="0"/>
              <a:t>) </a:t>
            </a:r>
            <a:r>
              <a:rPr lang="pl-PL" sz="1800" dirty="0"/>
              <a:t>skierowanie i sfinansowanie terapii psychologicznej, rodzinnej </a:t>
            </a:r>
            <a:r>
              <a:rPr lang="pl-PL" sz="1800" dirty="0" smtClean="0"/>
              <a:t/>
            </a:r>
            <a:br>
              <a:rPr lang="pl-PL" sz="1800" dirty="0" smtClean="0"/>
            </a:br>
            <a:r>
              <a:rPr lang="pl-PL" sz="1800" dirty="0" smtClean="0"/>
              <a:t>lub </a:t>
            </a:r>
            <a:r>
              <a:rPr lang="pl-PL" sz="1800" dirty="0"/>
              <a:t>psychospołecznej dla rodzin lub </a:t>
            </a:r>
            <a:r>
              <a:rPr lang="pl-PL" sz="1800" dirty="0" smtClean="0"/>
              <a:t>osób (</a:t>
            </a:r>
            <a:r>
              <a:rPr lang="pl-PL" sz="1800" dirty="0" err="1" smtClean="0"/>
              <a:t>zdrow</a:t>
            </a:r>
            <a:r>
              <a:rPr lang="pl-PL" sz="1800" dirty="0" smtClean="0"/>
              <a:t>.); </a:t>
            </a:r>
            <a:endParaRPr lang="pl-PL" sz="1800" dirty="0"/>
          </a:p>
          <a:p>
            <a:pPr marL="0" indent="0">
              <a:buNone/>
            </a:pPr>
            <a:r>
              <a:rPr lang="pl-PL" sz="1800" b="1" dirty="0"/>
              <a:t>n) </a:t>
            </a:r>
            <a:r>
              <a:rPr lang="pl-PL" sz="1800" dirty="0"/>
              <a:t>skierowanie i sfinansowanie programu korekcyjno-edukacyjnego dla osób stosujących przemoc w rodzinie, o którym mowa w przepisach o przeciwdziałaniu przemocy w rodzinie (</a:t>
            </a:r>
            <a:r>
              <a:rPr lang="pl-PL" sz="1800" dirty="0" err="1"/>
              <a:t>zdrow</a:t>
            </a:r>
            <a:r>
              <a:rPr lang="pl-PL" sz="1800" dirty="0"/>
              <a:t>.); </a:t>
            </a:r>
          </a:p>
          <a:p>
            <a:pPr marL="0" indent="0">
              <a:buNone/>
            </a:pPr>
            <a:r>
              <a:rPr lang="pl-PL" sz="1800" b="1" dirty="0"/>
              <a:t>o) </a:t>
            </a:r>
            <a:r>
              <a:rPr lang="pl-PL" sz="1800" dirty="0"/>
              <a:t>skierowanie i sfinansowanie programu psychoterapii w zakładzie lecznictwa odwykowego w przypadku osób uzależnionych od alkoholu, w rozumieniu przepisów o wychowaniu w trzeźwości i przeciwdziałaniu alkoholizmowi (</a:t>
            </a:r>
            <a:r>
              <a:rPr lang="pl-PL" sz="1800" dirty="0" err="1"/>
              <a:t>zdrow</a:t>
            </a:r>
            <a:r>
              <a:rPr lang="pl-PL" sz="1800" dirty="0"/>
              <a:t>.); </a:t>
            </a:r>
          </a:p>
          <a:p>
            <a:pPr marL="0" indent="0">
              <a:buNone/>
            </a:pPr>
            <a:r>
              <a:rPr lang="pl-PL" sz="1800" b="1" dirty="0"/>
              <a:t>p) </a:t>
            </a:r>
            <a:r>
              <a:rPr lang="pl-PL" sz="1800" dirty="0"/>
              <a:t>skierowanie i sfinansowanie programu terapeutycznego w zakładzie opieki zdrowotnej dla osób uzależnionych od narkotyków lub innych środków odurzających w rozumieniu przepisów o przeciwdziałaniu narkomanii (</a:t>
            </a:r>
            <a:r>
              <a:rPr lang="pl-PL" sz="1800" dirty="0" err="1"/>
              <a:t>zdrow</a:t>
            </a:r>
            <a:r>
              <a:rPr lang="pl-PL" sz="1800" dirty="0"/>
              <a:t>.).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8</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950874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17685" y="1318846"/>
            <a:ext cx="7332784" cy="4519246"/>
          </a:xfrm>
        </p:spPr>
        <p:txBody>
          <a:bodyPr/>
          <a:lstStyle/>
          <a:p>
            <a:pPr marL="0" indent="0">
              <a:buNone/>
            </a:pPr>
            <a:r>
              <a:rPr lang="pl-PL" b="1" dirty="0"/>
              <a:t>UWAGA! </a:t>
            </a:r>
            <a:endParaRPr lang="pl-PL" dirty="0"/>
          </a:p>
          <a:p>
            <a:pPr marL="0" indent="0">
              <a:buNone/>
            </a:pPr>
            <a:r>
              <a:rPr lang="pl-PL" sz="2000" dirty="0"/>
              <a:t>Instrumenty wskazane w punktach: </a:t>
            </a:r>
            <a:r>
              <a:rPr lang="pl-PL" sz="2000" b="1" dirty="0"/>
              <a:t>a), b), c), d), e), f) </a:t>
            </a:r>
            <a:r>
              <a:rPr lang="pl-PL" sz="2000" dirty="0"/>
              <a:t>to usługi aktywnej integracji o </a:t>
            </a:r>
            <a:r>
              <a:rPr lang="pl-PL" sz="2000" b="1" dirty="0"/>
              <a:t>charakterze społecznym</a:t>
            </a:r>
            <a:r>
              <a:rPr lang="pl-PL" sz="2000" dirty="0"/>
              <a:t>. </a:t>
            </a:r>
          </a:p>
          <a:p>
            <a:pPr marL="0" indent="0">
              <a:buNone/>
            </a:pPr>
            <a:r>
              <a:rPr lang="pl-PL" sz="2000" dirty="0"/>
              <a:t>Instrumenty wskazane w punktach: </a:t>
            </a:r>
            <a:r>
              <a:rPr lang="pl-PL" sz="2000" b="1" dirty="0"/>
              <a:t>b), e), g), h), i), j) k), l), ł) </a:t>
            </a:r>
            <a:r>
              <a:rPr lang="en-US" sz="2000" b="1" dirty="0" smtClean="0"/>
              <a:t/>
            </a:r>
            <a:br>
              <a:rPr lang="en-US" sz="2000" b="1" dirty="0" smtClean="0"/>
            </a:br>
            <a:r>
              <a:rPr lang="pl-PL" sz="2000" dirty="0" smtClean="0"/>
              <a:t>to </a:t>
            </a:r>
            <a:r>
              <a:rPr lang="pl-PL" sz="2000" dirty="0"/>
              <a:t>usługi aktywnej integracji o </a:t>
            </a:r>
            <a:r>
              <a:rPr lang="pl-PL" sz="2000" b="1" dirty="0"/>
              <a:t>charakterze zawodowym</a:t>
            </a:r>
            <a:r>
              <a:rPr lang="pl-PL" sz="2000" dirty="0"/>
              <a:t>. </a:t>
            </a:r>
          </a:p>
          <a:p>
            <a:pPr marL="0" indent="0">
              <a:buNone/>
            </a:pPr>
            <a:r>
              <a:rPr lang="pl-PL" sz="2000" dirty="0"/>
              <a:t>Instrumenty wskazane w punktach: </a:t>
            </a:r>
            <a:r>
              <a:rPr lang="pl-PL" sz="2000" b="1" dirty="0"/>
              <a:t>e), m), n), o), p)</a:t>
            </a:r>
            <a:r>
              <a:rPr lang="pl-PL" sz="2000" dirty="0"/>
              <a:t> to usługi aktywnej integracji o </a:t>
            </a:r>
            <a:r>
              <a:rPr lang="pl-PL" sz="2000" b="1" dirty="0"/>
              <a:t>charakterze zdrowotnym</a:t>
            </a:r>
            <a:r>
              <a:rPr lang="pl-PL" sz="2000" dirty="0"/>
              <a:t>. </a:t>
            </a:r>
          </a:p>
          <a:p>
            <a:pPr marL="0" indent="0">
              <a:buNone/>
            </a:pPr>
            <a:r>
              <a:rPr lang="pl-PL" sz="2000" dirty="0"/>
              <a:t>W przypadku usług wymienionych w podpunktach</a:t>
            </a:r>
            <a:r>
              <a:rPr lang="pl-PL" sz="2000" b="1" dirty="0"/>
              <a:t> b) </a:t>
            </a:r>
            <a:r>
              <a:rPr lang="pl-PL" sz="2000" dirty="0"/>
              <a:t>i </a:t>
            </a:r>
            <a:r>
              <a:rPr lang="pl-PL" sz="2000" b="1" dirty="0"/>
              <a:t>e) </a:t>
            </a:r>
            <a:r>
              <a:rPr lang="en-US" sz="2000" dirty="0" smtClean="0"/>
              <a:t/>
            </a:r>
            <a:br>
              <a:rPr lang="en-US" sz="2000" dirty="0" smtClean="0"/>
            </a:br>
            <a:r>
              <a:rPr lang="pl-PL" sz="2000" dirty="0" smtClean="0"/>
              <a:t>o </a:t>
            </a:r>
            <a:r>
              <a:rPr lang="pl-PL" sz="2000" dirty="0"/>
              <a:t>zaliczeniu danej formy wsparcia do usług o</a:t>
            </a:r>
            <a:r>
              <a:rPr lang="pl-PL" sz="2000" b="1" dirty="0"/>
              <a:t> charakterze społecznym, zawodowym lub zdrowotnym decyduje dominujący charakter konkretnego instrumentu </a:t>
            </a:r>
            <a:r>
              <a:rPr lang="pl-PL" sz="2000" dirty="0"/>
              <a:t>(np. świadczenie środowiskowej pracy socjalnej będzie zaliczane do usług o charakterze społecznym, </a:t>
            </a:r>
            <a:r>
              <a:rPr lang="en-US" sz="2000" dirty="0" smtClean="0"/>
              <a:t/>
            </a:r>
            <a:br>
              <a:rPr lang="en-US" sz="2000" dirty="0" smtClean="0"/>
            </a:br>
            <a:r>
              <a:rPr lang="pl-PL" sz="2000" dirty="0" smtClean="0"/>
              <a:t>a </a:t>
            </a:r>
            <a:r>
              <a:rPr lang="pl-PL" sz="2000" dirty="0"/>
              <a:t>wsparcie trenera pracy – do usług o charakterze zawodowym).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9</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843168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FunduszeEuropejskiePrezentacjaTemplat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41BC98EB-B254-48DE-A757-86CC93C6277F}"/>
    </a:ext>
  </a:extLst>
</a:theme>
</file>

<file path=ppt/theme/theme10.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frastruktura i Środowisko">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D7BFAF85-3AFF-408A-9214-9771CA74E33C}"/>
    </a:ext>
  </a:extLst>
</a:theme>
</file>

<file path=ppt/theme/theme3.xml><?xml version="1.0" encoding="utf-8"?>
<a:theme xmlns:a="http://schemas.openxmlformats.org/drawingml/2006/main" name="Inteligentny Rozwo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D7262E80-C742-4C3A-B4FD-B9DFB2A85E65}"/>
    </a:ext>
  </a:extLst>
</a:theme>
</file>

<file path=ppt/theme/theme4.xml><?xml version="1.0" encoding="utf-8"?>
<a:theme xmlns:a="http://schemas.openxmlformats.org/drawingml/2006/main" name="Rozwój Polski Wschodnie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5D6DABCB-300B-4583-9DC2-84BDBB033C22}"/>
    </a:ext>
  </a:extLst>
</a:theme>
</file>

<file path=ppt/theme/theme5.xml><?xml version="1.0" encoding="utf-8"?>
<a:theme xmlns:a="http://schemas.openxmlformats.org/drawingml/2006/main" name="Wiedza Edukacja Rozwo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53FA2FB3-9C38-4B68-A4DF-76B77B12EB81}"/>
    </a:ext>
  </a:extLst>
</a:theme>
</file>

<file path=ppt/theme/theme6.xml><?xml version="1.0" encoding="utf-8"?>
<a:theme xmlns:a="http://schemas.openxmlformats.org/drawingml/2006/main" name="Polska Cyfrowa">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A4A928A6-969B-40E6-93A8-BBEF1A2F6A09}"/>
    </a:ext>
  </a:extLst>
</a:theme>
</file>

<file path=ppt/theme/theme7.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ppt/theme/theme8.xml><?xml version="1.0" encoding="utf-8"?>
<a:theme xmlns:a="http://schemas.openxmlformats.org/drawingml/2006/main" name="Pomoc Techniczna">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F455CDD5-C0D5-4F1E-9423-3AD99BE16955}"/>
    </a:ext>
  </a:extLst>
</a:theme>
</file>

<file path=ppt/theme/theme9.xml><?xml version="1.0" encoding="utf-8"?>
<a:theme xmlns:a="http://schemas.openxmlformats.org/drawingml/2006/main" name="1_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ppt/theme/themeOverride1.xml><?xml version="1.0" encoding="utf-8"?>
<a:themeOverride xmlns:a="http://schemas.openxmlformats.org/drawingml/2006/main">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FunduszeEuropejskiePrezentacjaTemplate</Template>
  <TotalTime>9738</TotalTime>
  <Words>2595</Words>
  <Application>Microsoft Office PowerPoint</Application>
  <PresentationFormat>Pokaz na ekranie (4:3)</PresentationFormat>
  <Paragraphs>759</Paragraphs>
  <Slides>70</Slides>
  <Notes>10</Notes>
  <HiddenSlides>0</HiddenSlides>
  <MMClips>0</MMClips>
  <ScaleCrop>false</ScaleCrop>
  <HeadingPairs>
    <vt:vector size="6" baseType="variant">
      <vt:variant>
        <vt:lpstr>Używane czcionki</vt:lpstr>
      </vt:variant>
      <vt:variant>
        <vt:i4>6</vt:i4>
      </vt:variant>
      <vt:variant>
        <vt:lpstr>Motyw</vt:lpstr>
      </vt:variant>
      <vt:variant>
        <vt:i4>9</vt:i4>
      </vt:variant>
      <vt:variant>
        <vt:lpstr>Tytuły slajdów</vt:lpstr>
      </vt:variant>
      <vt:variant>
        <vt:i4>70</vt:i4>
      </vt:variant>
    </vt:vector>
  </HeadingPairs>
  <TitlesOfParts>
    <vt:vector size="85" baseType="lpstr">
      <vt:lpstr>Arial</vt:lpstr>
      <vt:lpstr>Calibri</vt:lpstr>
      <vt:lpstr>Symbol</vt:lpstr>
      <vt:lpstr>Times New Roman</vt:lpstr>
      <vt:lpstr>Vivaldi</vt:lpstr>
      <vt:lpstr>Wingdings</vt:lpstr>
      <vt:lpstr>FunduszeEuropejskiePrezentacjaTemplate</vt:lpstr>
      <vt:lpstr>Infrastruktura i Środowisko</vt:lpstr>
      <vt:lpstr>Inteligentny Rozwoj</vt:lpstr>
      <vt:lpstr>Rozwój Polski Wschodniej</vt:lpstr>
      <vt:lpstr>Wiedza Edukacja Rozwoj</vt:lpstr>
      <vt:lpstr>Polska Cyfrowa</vt:lpstr>
      <vt:lpstr>Programy Regionalne</vt:lpstr>
      <vt:lpstr>Pomoc Techniczna</vt:lpstr>
      <vt:lpstr>1_Programy Regionalne</vt:lpstr>
      <vt:lpstr>Prezentacja programu PowerPoint</vt:lpstr>
      <vt:lpstr>Prezentacja programu PowerPoint</vt:lpstr>
      <vt:lpstr>Prezentacja programu PowerPoint</vt:lpstr>
      <vt:lpstr>Prezentacja programu PowerPoint</vt:lpstr>
      <vt:lpstr>   Wsparcie w ramach konkursu adresowane jest do obszarów Dolnego Śląska, które są objęte mechanizmem ZIT AW, tj.: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Uwaga!</vt:lpstr>
      <vt:lpstr>Uwaga!</vt:lpstr>
      <vt:lpstr>Prezentacja programu PowerPoint</vt:lpstr>
      <vt:lpstr>Grupa docelowa/ostateczni odbiorcy wsparcia</vt:lpstr>
      <vt:lpstr>Mechanizm racjonalnych usprawnień</vt:lpstr>
      <vt:lpstr>Mechanizm racjonalnych usprawnień</vt:lpstr>
      <vt:lpstr>Mechanizm racjonalnych usprawnień</vt:lpstr>
      <vt:lpstr>Mechanizm racjonalnych usprawnień</vt:lpstr>
      <vt:lpstr>Kryteria oceny zgodności  ze strategią ZIT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Kryterium biura projektu  </vt:lpstr>
      <vt:lpstr>Kryterium liczby wniosków  </vt:lpstr>
      <vt:lpstr>Prezentacja programu PowerPoint</vt:lpstr>
      <vt:lpstr>Prezentacja programu PowerPoint</vt:lpstr>
      <vt:lpstr>Prezentacja programu PowerPoint</vt:lpstr>
      <vt:lpstr>Prezentacja programu PowerPoint</vt:lpstr>
      <vt:lpstr>Kryterium współpracy  </vt:lpstr>
      <vt:lpstr>Kryterium demarkacji działań  </vt:lpstr>
      <vt:lpstr>Prezentacja programu PowerPoint</vt:lpstr>
      <vt:lpstr>Prezentacja programu PowerPoint</vt:lpstr>
      <vt:lpstr>Prezentacja programu PowerPoint</vt:lpstr>
      <vt:lpstr>Prezentacja programu PowerPoint</vt:lpstr>
      <vt:lpstr>Prezentacja programu PowerPoint</vt:lpstr>
      <vt:lpstr>Ocena merytoryczna</vt:lpstr>
      <vt:lpstr>Prezentacja programu PowerPoint</vt:lpstr>
      <vt:lpstr>  Kryterium adekwatności celu projektu i założonych do osiągnięcia rezultatów </vt:lpstr>
      <vt:lpstr>  Kryterium adekwatności celu projektu i założonych do osiągnięcia rezultatów – c.d. </vt:lpstr>
      <vt:lpstr>Kryterium doboru grupy docelowej</vt:lpstr>
      <vt:lpstr>Kryterium trafności działań i racjonalności harmonogramu</vt:lpstr>
      <vt:lpstr>Kryterium adekwatności sposobu zarządzania oraz posiadanego potencjału</vt:lpstr>
      <vt:lpstr>Kryterium doświadczenia</vt:lpstr>
      <vt:lpstr>Kryterium budżetu projektu</vt:lpstr>
      <vt:lpstr>Kryterium zgodności ze standardem usług i katalogiem stawek</vt:lpstr>
      <vt:lpstr>Kryterium budżetu projektu</vt:lpstr>
      <vt:lpstr>Kryterium zgodności z SzOOP</vt:lpstr>
      <vt:lpstr>Kryterium spełnienia minimalnych wymagań</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ROZSTRZYGNIĘCIE KONKURSU</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Zbigniew Ratajczak</dc:creator>
  <cp:lastModifiedBy>Agnieszka Kalita</cp:lastModifiedBy>
  <cp:revision>307</cp:revision>
  <cp:lastPrinted>2015-05-07T12:58:34Z</cp:lastPrinted>
  <dcterms:created xsi:type="dcterms:W3CDTF">2015-03-25T10:25:25Z</dcterms:created>
  <dcterms:modified xsi:type="dcterms:W3CDTF">2016-03-07T10:12:00Z</dcterms:modified>
</cp:coreProperties>
</file>