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4.xml" ContentType="application/vnd.openxmlformats-officedocument.theme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theme/theme5.xml" ContentType="application/vnd.openxmlformats-officedocument.theme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theme/theme6.xml" ContentType="application/vnd.openxmlformats-officedocument.theme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theme/theme7.xml" ContentType="application/vnd.openxmlformats-officedocument.theme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theme/theme8.xml" ContentType="application/vnd.openxmlformats-officedocument.theme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theme/theme9.xml" ContentType="application/vnd.openxmlformats-officedocument.theme+xml"/>
  <Override PartName="/ppt/theme/theme10.xml" ContentType="application/vnd.openxmlformats-officedocument.theme+xml"/>
  <Override PartName="/ppt/theme/theme11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  <p:sldMasterId id="2147483698" r:id="rId2"/>
    <p:sldMasterId id="2147483710" r:id="rId3"/>
    <p:sldMasterId id="2147483758" r:id="rId4"/>
    <p:sldMasterId id="2147483770" r:id="rId5"/>
    <p:sldMasterId id="2147483722" r:id="rId6"/>
    <p:sldMasterId id="2147483734" r:id="rId7"/>
    <p:sldMasterId id="2147483746" r:id="rId8"/>
    <p:sldMasterId id="2147483965" r:id="rId9"/>
  </p:sldMasterIdLst>
  <p:notesMasterIdLst>
    <p:notesMasterId r:id="rId104"/>
  </p:notesMasterIdLst>
  <p:handoutMasterIdLst>
    <p:handoutMasterId r:id="rId105"/>
  </p:handoutMasterIdLst>
  <p:sldIdLst>
    <p:sldId id="257" r:id="rId10"/>
    <p:sldId id="278" r:id="rId11"/>
    <p:sldId id="534" r:id="rId12"/>
    <p:sldId id="535" r:id="rId13"/>
    <p:sldId id="536" r:id="rId14"/>
    <p:sldId id="537" r:id="rId15"/>
    <p:sldId id="538" r:id="rId16"/>
    <p:sldId id="539" r:id="rId17"/>
    <p:sldId id="478" r:id="rId18"/>
    <p:sldId id="479" r:id="rId19"/>
    <p:sldId id="480" r:id="rId20"/>
    <p:sldId id="571" r:id="rId21"/>
    <p:sldId id="572" r:id="rId22"/>
    <p:sldId id="573" r:id="rId23"/>
    <p:sldId id="574" r:id="rId24"/>
    <p:sldId id="575" r:id="rId25"/>
    <p:sldId id="576" r:id="rId26"/>
    <p:sldId id="577" r:id="rId27"/>
    <p:sldId id="578" r:id="rId28"/>
    <p:sldId id="579" r:id="rId29"/>
    <p:sldId id="580" r:id="rId30"/>
    <p:sldId id="581" r:id="rId31"/>
    <p:sldId id="582" r:id="rId32"/>
    <p:sldId id="583" r:id="rId33"/>
    <p:sldId id="584" r:id="rId34"/>
    <p:sldId id="585" r:id="rId35"/>
    <p:sldId id="496" r:id="rId36"/>
    <p:sldId id="441" r:id="rId37"/>
    <p:sldId id="387" r:id="rId38"/>
    <p:sldId id="540" r:id="rId39"/>
    <p:sldId id="541" r:id="rId40"/>
    <p:sldId id="542" r:id="rId41"/>
    <p:sldId id="429" r:id="rId42"/>
    <p:sldId id="391" r:id="rId43"/>
    <p:sldId id="392" r:id="rId44"/>
    <p:sldId id="393" r:id="rId45"/>
    <p:sldId id="394" r:id="rId46"/>
    <p:sldId id="396" r:id="rId47"/>
    <p:sldId id="398" r:id="rId48"/>
    <p:sldId id="399" r:id="rId49"/>
    <p:sldId id="400" r:id="rId50"/>
    <p:sldId id="357" r:id="rId51"/>
    <p:sldId id="517" r:id="rId52"/>
    <p:sldId id="358" r:id="rId53"/>
    <p:sldId id="402" r:id="rId54"/>
    <p:sldId id="401" r:id="rId55"/>
    <p:sldId id="518" r:id="rId56"/>
    <p:sldId id="519" r:id="rId57"/>
    <p:sldId id="520" r:id="rId58"/>
    <p:sldId id="521" r:id="rId59"/>
    <p:sldId id="522" r:id="rId60"/>
    <p:sldId id="365" r:id="rId61"/>
    <p:sldId id="366" r:id="rId62"/>
    <p:sldId id="497" r:id="rId63"/>
    <p:sldId id="543" r:id="rId64"/>
    <p:sldId id="559" r:id="rId65"/>
    <p:sldId id="557" r:id="rId66"/>
    <p:sldId id="556" r:id="rId67"/>
    <p:sldId id="555" r:id="rId68"/>
    <p:sldId id="560" r:id="rId69"/>
    <p:sldId id="561" r:id="rId70"/>
    <p:sldId id="562" r:id="rId71"/>
    <p:sldId id="563" r:id="rId72"/>
    <p:sldId id="564" r:id="rId73"/>
    <p:sldId id="565" r:id="rId74"/>
    <p:sldId id="566" r:id="rId75"/>
    <p:sldId id="567" r:id="rId76"/>
    <p:sldId id="554" r:id="rId77"/>
    <p:sldId id="553" r:id="rId78"/>
    <p:sldId id="568" r:id="rId79"/>
    <p:sldId id="569" r:id="rId80"/>
    <p:sldId id="570" r:id="rId81"/>
    <p:sldId id="481" r:id="rId82"/>
    <p:sldId id="482" r:id="rId83"/>
    <p:sldId id="483" r:id="rId84"/>
    <p:sldId id="484" r:id="rId85"/>
    <p:sldId id="485" r:id="rId86"/>
    <p:sldId id="486" r:id="rId87"/>
    <p:sldId id="487" r:id="rId88"/>
    <p:sldId id="488" r:id="rId89"/>
    <p:sldId id="489" r:id="rId90"/>
    <p:sldId id="490" r:id="rId91"/>
    <p:sldId id="491" r:id="rId92"/>
    <p:sldId id="586" r:id="rId93"/>
    <p:sldId id="433" r:id="rId94"/>
    <p:sldId id="587" r:id="rId95"/>
    <p:sldId id="588" r:id="rId96"/>
    <p:sldId id="589" r:id="rId97"/>
    <p:sldId id="456" r:id="rId98"/>
    <p:sldId id="458" r:id="rId99"/>
    <p:sldId id="472" r:id="rId100"/>
    <p:sldId id="501" r:id="rId101"/>
    <p:sldId id="590" r:id="rId102"/>
    <p:sldId id="475" r:id="rId103"/>
  </p:sldIdLst>
  <p:sldSz cx="9144000" cy="6858000" type="screen4x3"/>
  <p:notesSz cx="6797675" cy="9874250"/>
  <p:defaultTextStyle>
    <a:defPPr>
      <a:defRPr lang="pl-PL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B900"/>
    <a:srgbClr val="FF9900"/>
    <a:srgbClr val="FFB800"/>
    <a:srgbClr val="FBBA00"/>
    <a:srgbClr val="1070A0"/>
    <a:srgbClr val="008000"/>
    <a:srgbClr val="0033CC"/>
    <a:srgbClr val="FF9966"/>
    <a:srgbClr val="FFBE00"/>
    <a:srgbClr val="FFB4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 pośredni 2 — Ak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081" autoAdjust="0"/>
    <p:restoredTop sz="86346" autoAdjust="0"/>
  </p:normalViewPr>
  <p:slideViewPr>
    <p:cSldViewPr snapToGrid="0">
      <p:cViewPr varScale="1">
        <p:scale>
          <a:sx n="109" d="100"/>
          <a:sy n="109" d="100"/>
        </p:scale>
        <p:origin x="192" y="15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19046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17.xml"/><Relationship Id="rId21" Type="http://schemas.openxmlformats.org/officeDocument/2006/relationships/slide" Target="slides/slide12.xml"/><Relationship Id="rId42" Type="http://schemas.openxmlformats.org/officeDocument/2006/relationships/slide" Target="slides/slide33.xml"/><Relationship Id="rId47" Type="http://schemas.openxmlformats.org/officeDocument/2006/relationships/slide" Target="slides/slide38.xml"/><Relationship Id="rId63" Type="http://schemas.openxmlformats.org/officeDocument/2006/relationships/slide" Target="slides/slide54.xml"/><Relationship Id="rId68" Type="http://schemas.openxmlformats.org/officeDocument/2006/relationships/slide" Target="slides/slide59.xml"/><Relationship Id="rId84" Type="http://schemas.openxmlformats.org/officeDocument/2006/relationships/slide" Target="slides/slide75.xml"/><Relationship Id="rId89" Type="http://schemas.openxmlformats.org/officeDocument/2006/relationships/slide" Target="slides/slide80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7.xml"/><Relationship Id="rId29" Type="http://schemas.openxmlformats.org/officeDocument/2006/relationships/slide" Target="slides/slide20.xml"/><Relationship Id="rId107" Type="http://schemas.openxmlformats.org/officeDocument/2006/relationships/viewProps" Target="viewProps.xml"/><Relationship Id="rId11" Type="http://schemas.openxmlformats.org/officeDocument/2006/relationships/slide" Target="slides/slide2.xml"/><Relationship Id="rId24" Type="http://schemas.openxmlformats.org/officeDocument/2006/relationships/slide" Target="slides/slide15.xml"/><Relationship Id="rId32" Type="http://schemas.openxmlformats.org/officeDocument/2006/relationships/slide" Target="slides/slide23.xml"/><Relationship Id="rId37" Type="http://schemas.openxmlformats.org/officeDocument/2006/relationships/slide" Target="slides/slide28.xml"/><Relationship Id="rId40" Type="http://schemas.openxmlformats.org/officeDocument/2006/relationships/slide" Target="slides/slide31.xml"/><Relationship Id="rId45" Type="http://schemas.openxmlformats.org/officeDocument/2006/relationships/slide" Target="slides/slide36.xml"/><Relationship Id="rId53" Type="http://schemas.openxmlformats.org/officeDocument/2006/relationships/slide" Target="slides/slide44.xml"/><Relationship Id="rId58" Type="http://schemas.openxmlformats.org/officeDocument/2006/relationships/slide" Target="slides/slide49.xml"/><Relationship Id="rId66" Type="http://schemas.openxmlformats.org/officeDocument/2006/relationships/slide" Target="slides/slide57.xml"/><Relationship Id="rId74" Type="http://schemas.openxmlformats.org/officeDocument/2006/relationships/slide" Target="slides/slide65.xml"/><Relationship Id="rId79" Type="http://schemas.openxmlformats.org/officeDocument/2006/relationships/slide" Target="slides/slide70.xml"/><Relationship Id="rId87" Type="http://schemas.openxmlformats.org/officeDocument/2006/relationships/slide" Target="slides/slide78.xml"/><Relationship Id="rId102" Type="http://schemas.openxmlformats.org/officeDocument/2006/relationships/slide" Target="slides/slide93.xml"/><Relationship Id="rId5" Type="http://schemas.openxmlformats.org/officeDocument/2006/relationships/slideMaster" Target="slideMasters/slideMaster5.xml"/><Relationship Id="rId61" Type="http://schemas.openxmlformats.org/officeDocument/2006/relationships/slide" Target="slides/slide52.xml"/><Relationship Id="rId82" Type="http://schemas.openxmlformats.org/officeDocument/2006/relationships/slide" Target="slides/slide73.xml"/><Relationship Id="rId90" Type="http://schemas.openxmlformats.org/officeDocument/2006/relationships/slide" Target="slides/slide81.xml"/><Relationship Id="rId95" Type="http://schemas.openxmlformats.org/officeDocument/2006/relationships/slide" Target="slides/slide86.xml"/><Relationship Id="rId19" Type="http://schemas.openxmlformats.org/officeDocument/2006/relationships/slide" Target="slides/slide10.xml"/><Relationship Id="rId14" Type="http://schemas.openxmlformats.org/officeDocument/2006/relationships/slide" Target="slides/slide5.xml"/><Relationship Id="rId22" Type="http://schemas.openxmlformats.org/officeDocument/2006/relationships/slide" Target="slides/slide13.xml"/><Relationship Id="rId27" Type="http://schemas.openxmlformats.org/officeDocument/2006/relationships/slide" Target="slides/slide18.xml"/><Relationship Id="rId30" Type="http://schemas.openxmlformats.org/officeDocument/2006/relationships/slide" Target="slides/slide21.xml"/><Relationship Id="rId35" Type="http://schemas.openxmlformats.org/officeDocument/2006/relationships/slide" Target="slides/slide26.xml"/><Relationship Id="rId43" Type="http://schemas.openxmlformats.org/officeDocument/2006/relationships/slide" Target="slides/slide34.xml"/><Relationship Id="rId48" Type="http://schemas.openxmlformats.org/officeDocument/2006/relationships/slide" Target="slides/slide39.xml"/><Relationship Id="rId56" Type="http://schemas.openxmlformats.org/officeDocument/2006/relationships/slide" Target="slides/slide47.xml"/><Relationship Id="rId64" Type="http://schemas.openxmlformats.org/officeDocument/2006/relationships/slide" Target="slides/slide55.xml"/><Relationship Id="rId69" Type="http://schemas.openxmlformats.org/officeDocument/2006/relationships/slide" Target="slides/slide60.xml"/><Relationship Id="rId77" Type="http://schemas.openxmlformats.org/officeDocument/2006/relationships/slide" Target="slides/slide68.xml"/><Relationship Id="rId100" Type="http://schemas.openxmlformats.org/officeDocument/2006/relationships/slide" Target="slides/slide91.xml"/><Relationship Id="rId105" Type="http://schemas.openxmlformats.org/officeDocument/2006/relationships/handoutMaster" Target="handoutMasters/handoutMaster1.xml"/><Relationship Id="rId8" Type="http://schemas.openxmlformats.org/officeDocument/2006/relationships/slideMaster" Target="slideMasters/slideMaster8.xml"/><Relationship Id="rId51" Type="http://schemas.openxmlformats.org/officeDocument/2006/relationships/slide" Target="slides/slide42.xml"/><Relationship Id="rId72" Type="http://schemas.openxmlformats.org/officeDocument/2006/relationships/slide" Target="slides/slide63.xml"/><Relationship Id="rId80" Type="http://schemas.openxmlformats.org/officeDocument/2006/relationships/slide" Target="slides/slide71.xml"/><Relationship Id="rId85" Type="http://schemas.openxmlformats.org/officeDocument/2006/relationships/slide" Target="slides/slide76.xml"/><Relationship Id="rId93" Type="http://schemas.openxmlformats.org/officeDocument/2006/relationships/slide" Target="slides/slide84.xml"/><Relationship Id="rId98" Type="http://schemas.openxmlformats.org/officeDocument/2006/relationships/slide" Target="slides/slide89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3.xml"/><Relationship Id="rId17" Type="http://schemas.openxmlformats.org/officeDocument/2006/relationships/slide" Target="slides/slide8.xml"/><Relationship Id="rId25" Type="http://schemas.openxmlformats.org/officeDocument/2006/relationships/slide" Target="slides/slide16.xml"/><Relationship Id="rId33" Type="http://schemas.openxmlformats.org/officeDocument/2006/relationships/slide" Target="slides/slide24.xml"/><Relationship Id="rId38" Type="http://schemas.openxmlformats.org/officeDocument/2006/relationships/slide" Target="slides/slide29.xml"/><Relationship Id="rId46" Type="http://schemas.openxmlformats.org/officeDocument/2006/relationships/slide" Target="slides/slide37.xml"/><Relationship Id="rId59" Type="http://schemas.openxmlformats.org/officeDocument/2006/relationships/slide" Target="slides/slide50.xml"/><Relationship Id="rId67" Type="http://schemas.openxmlformats.org/officeDocument/2006/relationships/slide" Target="slides/slide58.xml"/><Relationship Id="rId103" Type="http://schemas.openxmlformats.org/officeDocument/2006/relationships/slide" Target="slides/slide94.xml"/><Relationship Id="rId108" Type="http://schemas.openxmlformats.org/officeDocument/2006/relationships/theme" Target="theme/theme1.xml"/><Relationship Id="rId20" Type="http://schemas.openxmlformats.org/officeDocument/2006/relationships/slide" Target="slides/slide11.xml"/><Relationship Id="rId41" Type="http://schemas.openxmlformats.org/officeDocument/2006/relationships/slide" Target="slides/slide32.xml"/><Relationship Id="rId54" Type="http://schemas.openxmlformats.org/officeDocument/2006/relationships/slide" Target="slides/slide45.xml"/><Relationship Id="rId62" Type="http://schemas.openxmlformats.org/officeDocument/2006/relationships/slide" Target="slides/slide53.xml"/><Relationship Id="rId70" Type="http://schemas.openxmlformats.org/officeDocument/2006/relationships/slide" Target="slides/slide61.xml"/><Relationship Id="rId75" Type="http://schemas.openxmlformats.org/officeDocument/2006/relationships/slide" Target="slides/slide66.xml"/><Relationship Id="rId83" Type="http://schemas.openxmlformats.org/officeDocument/2006/relationships/slide" Target="slides/slide74.xml"/><Relationship Id="rId88" Type="http://schemas.openxmlformats.org/officeDocument/2006/relationships/slide" Target="slides/slide79.xml"/><Relationship Id="rId91" Type="http://schemas.openxmlformats.org/officeDocument/2006/relationships/slide" Target="slides/slide82.xml"/><Relationship Id="rId96" Type="http://schemas.openxmlformats.org/officeDocument/2006/relationships/slide" Target="slides/slide87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5" Type="http://schemas.openxmlformats.org/officeDocument/2006/relationships/slide" Target="slides/slide6.xml"/><Relationship Id="rId23" Type="http://schemas.openxmlformats.org/officeDocument/2006/relationships/slide" Target="slides/slide14.xml"/><Relationship Id="rId28" Type="http://schemas.openxmlformats.org/officeDocument/2006/relationships/slide" Target="slides/slide19.xml"/><Relationship Id="rId36" Type="http://schemas.openxmlformats.org/officeDocument/2006/relationships/slide" Target="slides/slide27.xml"/><Relationship Id="rId49" Type="http://schemas.openxmlformats.org/officeDocument/2006/relationships/slide" Target="slides/slide40.xml"/><Relationship Id="rId57" Type="http://schemas.openxmlformats.org/officeDocument/2006/relationships/slide" Target="slides/slide48.xml"/><Relationship Id="rId106" Type="http://schemas.openxmlformats.org/officeDocument/2006/relationships/presProps" Target="presProps.xml"/><Relationship Id="rId10" Type="http://schemas.openxmlformats.org/officeDocument/2006/relationships/slide" Target="slides/slide1.xml"/><Relationship Id="rId31" Type="http://schemas.openxmlformats.org/officeDocument/2006/relationships/slide" Target="slides/slide22.xml"/><Relationship Id="rId44" Type="http://schemas.openxmlformats.org/officeDocument/2006/relationships/slide" Target="slides/slide35.xml"/><Relationship Id="rId52" Type="http://schemas.openxmlformats.org/officeDocument/2006/relationships/slide" Target="slides/slide43.xml"/><Relationship Id="rId60" Type="http://schemas.openxmlformats.org/officeDocument/2006/relationships/slide" Target="slides/slide51.xml"/><Relationship Id="rId65" Type="http://schemas.openxmlformats.org/officeDocument/2006/relationships/slide" Target="slides/slide56.xml"/><Relationship Id="rId73" Type="http://schemas.openxmlformats.org/officeDocument/2006/relationships/slide" Target="slides/slide64.xml"/><Relationship Id="rId78" Type="http://schemas.openxmlformats.org/officeDocument/2006/relationships/slide" Target="slides/slide69.xml"/><Relationship Id="rId81" Type="http://schemas.openxmlformats.org/officeDocument/2006/relationships/slide" Target="slides/slide72.xml"/><Relationship Id="rId86" Type="http://schemas.openxmlformats.org/officeDocument/2006/relationships/slide" Target="slides/slide77.xml"/><Relationship Id="rId94" Type="http://schemas.openxmlformats.org/officeDocument/2006/relationships/slide" Target="slides/slide85.xml"/><Relationship Id="rId99" Type="http://schemas.openxmlformats.org/officeDocument/2006/relationships/slide" Target="slides/slide90.xml"/><Relationship Id="rId101" Type="http://schemas.openxmlformats.org/officeDocument/2006/relationships/slide" Target="slides/slide92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3" Type="http://schemas.openxmlformats.org/officeDocument/2006/relationships/slide" Target="slides/slide4.xml"/><Relationship Id="rId18" Type="http://schemas.openxmlformats.org/officeDocument/2006/relationships/slide" Target="slides/slide9.xml"/><Relationship Id="rId39" Type="http://schemas.openxmlformats.org/officeDocument/2006/relationships/slide" Target="slides/slide30.xml"/><Relationship Id="rId109" Type="http://schemas.openxmlformats.org/officeDocument/2006/relationships/tableStyles" Target="tableStyles.xml"/><Relationship Id="rId34" Type="http://schemas.openxmlformats.org/officeDocument/2006/relationships/slide" Target="slides/slide25.xml"/><Relationship Id="rId50" Type="http://schemas.openxmlformats.org/officeDocument/2006/relationships/slide" Target="slides/slide41.xml"/><Relationship Id="rId55" Type="http://schemas.openxmlformats.org/officeDocument/2006/relationships/slide" Target="slides/slide46.xml"/><Relationship Id="rId76" Type="http://schemas.openxmlformats.org/officeDocument/2006/relationships/slide" Target="slides/slide67.xml"/><Relationship Id="rId97" Type="http://schemas.openxmlformats.org/officeDocument/2006/relationships/slide" Target="slides/slide88.xml"/><Relationship Id="rId104" Type="http://schemas.openxmlformats.org/officeDocument/2006/relationships/notesMaster" Target="notesMasters/notesMaster1.xml"/><Relationship Id="rId7" Type="http://schemas.openxmlformats.org/officeDocument/2006/relationships/slideMaster" Target="slideMasters/slideMaster7.xml"/><Relationship Id="rId71" Type="http://schemas.openxmlformats.org/officeDocument/2006/relationships/slide" Target="slides/slide62.xml"/><Relationship Id="rId92" Type="http://schemas.openxmlformats.org/officeDocument/2006/relationships/slide" Target="slides/slide8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1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3F71DB5-E1F9-4FB8-A2CC-9672718C73FA}" type="datetimeFigureOut">
              <a:rPr lang="pl-PL" smtClean="0"/>
              <a:pPr/>
              <a:t>2016-03-07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2"/>
          </p:nvPr>
        </p:nvSpPr>
        <p:spPr>
          <a:xfrm>
            <a:off x="0" y="9378824"/>
            <a:ext cx="2945659" cy="4937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3"/>
          </p:nvPr>
        </p:nvSpPr>
        <p:spPr>
          <a:xfrm>
            <a:off x="3850443" y="9378824"/>
            <a:ext cx="2945659" cy="4937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3550EE3-86C3-4A86-857A-7E80D18E1865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80276471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0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BD708B6-522C-4A2E-8A4A-29650C96FAAA}" type="datetimeFigureOut">
              <a:rPr lang="pl-PL" smtClean="0"/>
              <a:pPr/>
              <a:t>2016-03-07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931863" y="741363"/>
            <a:ext cx="4933950" cy="37020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79768" y="4690269"/>
            <a:ext cx="5438140" cy="44434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9378824"/>
            <a:ext cx="2945659" cy="4937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50443" y="9378824"/>
            <a:ext cx="2945659" cy="4937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C15D669-23D8-4A7B-BC26-4E562F24D5B3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517137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5D669-23D8-4A7B-BC26-4E562F24D5B3}" type="slidenum">
              <a:rPr lang="pl-PL" smtClean="0"/>
              <a:pPr/>
              <a:t>2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93775349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5D669-23D8-4A7B-BC26-4E562F24D5B3}" type="slidenum">
              <a:rPr lang="pl-PL" smtClean="0"/>
              <a:pPr/>
              <a:t>10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70122110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5D669-23D8-4A7B-BC26-4E562F24D5B3}" type="slidenum">
              <a:rPr lang="pl-PL" smtClean="0"/>
              <a:pPr/>
              <a:t>12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52626444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5D669-23D8-4A7B-BC26-4E562F24D5B3}" type="slidenum">
              <a:rPr lang="pl-PL" smtClean="0"/>
              <a:pPr/>
              <a:t>22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38050437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5D669-23D8-4A7B-BC26-4E562F24D5B3}" type="slidenum">
              <a:rPr lang="pl-PL" smtClean="0"/>
              <a:pPr/>
              <a:t>34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75959809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5D669-23D8-4A7B-BC26-4E562F24D5B3}" type="slidenum">
              <a:rPr lang="pl-PL" smtClean="0"/>
              <a:pPr/>
              <a:t>38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06614581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5D669-23D8-4A7B-BC26-4E562F24D5B3}" type="slidenum">
              <a:rPr lang="pl-PL" smtClean="0"/>
              <a:pPr/>
              <a:t>39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80047001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5D669-23D8-4A7B-BC26-4E562F24D5B3}" type="slidenum">
              <a:rPr lang="pl-PL" smtClean="0"/>
              <a:pPr/>
              <a:t>40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84415244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5D669-23D8-4A7B-BC26-4E562F24D5B3}" type="slidenum">
              <a:rPr lang="pl-PL" smtClean="0"/>
              <a:pPr/>
              <a:t>90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1974071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Master" Target="../slideMasters/slideMaster9.xml"/></Relationships>
</file>

<file path=ppt/slideLayouts/_rels/slideLayout10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Master" Target="../slideMasters/slideMaster9.xml"/></Relationships>
</file>

<file path=ppt/slideLayouts/_rels/slideLayout10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Master" Target="../slideMasters/slideMaster9.xml"/></Relationships>
</file>

<file path=ppt/slideLayouts/_rels/slideLayout10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9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jpeg"/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9.jpeg"/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jpeg"/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5.jpeg"/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8.jpeg"/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9.jpeg"/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31.jpeg"/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32.jpeg"/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7.xml"/></Relationships>
</file>

<file path=ppt/slideLayouts/_rels/slideLayout8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34.jpeg"/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35.jpeg"/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8.xml"/></Relationships>
</file>

<file path=ppt/slideLayouts/_rels/slideLayout9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8.xml"/></Relationships>
</file>

<file path=ppt/slideLayouts/_rels/slideLayout9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1.jpeg"/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2.jpeg"/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kład niestandardowy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4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800" y="-114300"/>
            <a:ext cx="4648200" cy="1155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Symbol zastępczy tekstu 7"/>
          <p:cNvSpPr>
            <a:spLocks noGrp="1"/>
          </p:cNvSpPr>
          <p:nvPr>
            <p:ph idx="1"/>
          </p:nvPr>
        </p:nvSpPr>
        <p:spPr>
          <a:xfrm>
            <a:off x="628650" y="5756743"/>
            <a:ext cx="7886700" cy="420219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 algn="r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14" name="Symbol zastępczy tekstu 7"/>
          <p:cNvSpPr>
            <a:spLocks noGrp="1"/>
          </p:cNvSpPr>
          <p:nvPr>
            <p:ph idx="10"/>
          </p:nvPr>
        </p:nvSpPr>
        <p:spPr>
          <a:xfrm>
            <a:off x="628650" y="4942115"/>
            <a:ext cx="7886700" cy="712334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 algn="r">
              <a:buNone/>
              <a:defRPr sz="40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az 4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43450" y="-11113"/>
            <a:ext cx="4400550" cy="979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1264258"/>
            <a:ext cx="2949178" cy="112908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1264258"/>
            <a:ext cx="4629150" cy="459679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393344"/>
            <a:ext cx="2949178" cy="347564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B74007-10BC-4570-AA93-B89E2D8BD87E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3461E0-6814-4DE6-BB6B-FC3A09012AB1}" type="slidenum">
              <a:rPr lang="pl-P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0027" y="276975"/>
            <a:ext cx="4468411" cy="4510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64421628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1264258"/>
            <a:ext cx="2949178" cy="112908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1264258"/>
            <a:ext cx="4629150" cy="459679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393344"/>
            <a:ext cx="2949178" cy="347564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5D3053-DE75-4BEF-B825-1FD8A44432C6}" type="slidenum">
              <a:rPr lang="pl-P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0027" y="276975"/>
            <a:ext cx="4468411" cy="4510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49289196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1256306"/>
            <a:ext cx="2949178" cy="1137037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1256306"/>
            <a:ext cx="4629150" cy="460474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pl-PL" noProof="0" smtClean="0"/>
              <a:t>Kliknij ikonę, aby dodać obraz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393343"/>
            <a:ext cx="2949178" cy="347564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485C62-56A6-42B5-BDFE-F9BE6B96A5E1}" type="slidenum">
              <a:rPr lang="pl-P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0027" y="276975"/>
            <a:ext cx="4468411" cy="4510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21177563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Układ niestandardowy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4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800" y="-114300"/>
            <a:ext cx="4648200" cy="1155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Symbol zastępczy tekstu 7"/>
          <p:cNvSpPr>
            <a:spLocks noGrp="1"/>
          </p:cNvSpPr>
          <p:nvPr>
            <p:ph idx="1"/>
          </p:nvPr>
        </p:nvSpPr>
        <p:spPr>
          <a:xfrm>
            <a:off x="628650" y="5756743"/>
            <a:ext cx="7886700" cy="420219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 algn="r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8" name="Symbol zastępczy tekstu 7"/>
          <p:cNvSpPr>
            <a:spLocks noGrp="1"/>
          </p:cNvSpPr>
          <p:nvPr>
            <p:ph idx="10"/>
          </p:nvPr>
        </p:nvSpPr>
        <p:spPr>
          <a:xfrm>
            <a:off x="628650" y="4942115"/>
            <a:ext cx="7886700" cy="712334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 algn="r">
              <a:buNone/>
              <a:defRPr sz="40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</p:spTree>
    <p:extLst>
      <p:ext uri="{BB962C8B-B14F-4D97-AF65-F5344CB8AC3E}">
        <p14:creationId xmlns:p14="http://schemas.microsoft.com/office/powerpoint/2010/main" val="25520187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az 4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43450" y="-11113"/>
            <a:ext cx="4400550" cy="979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1256306"/>
            <a:ext cx="2949178" cy="1137037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1256306"/>
            <a:ext cx="4629150" cy="460474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pl-PL" noProof="0" smtClean="0"/>
              <a:t>Kliknij ikonę, aby dodać obraz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393343"/>
            <a:ext cx="2949178" cy="347564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2CB10A-05C1-42B5-946F-F83045E2D45D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Układ niestandardowy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4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800" y="-114300"/>
            <a:ext cx="4648200" cy="1155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Symbol zastępczy tekstu 7"/>
          <p:cNvSpPr>
            <a:spLocks noGrp="1"/>
          </p:cNvSpPr>
          <p:nvPr>
            <p:ph idx="1"/>
          </p:nvPr>
        </p:nvSpPr>
        <p:spPr>
          <a:xfrm>
            <a:off x="628650" y="5756743"/>
            <a:ext cx="7886700" cy="420219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 algn="r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8" name="Symbol zastępczy tekstu 7"/>
          <p:cNvSpPr>
            <a:spLocks noGrp="1"/>
          </p:cNvSpPr>
          <p:nvPr>
            <p:ph idx="10"/>
          </p:nvPr>
        </p:nvSpPr>
        <p:spPr>
          <a:xfrm>
            <a:off x="628650" y="4942115"/>
            <a:ext cx="7886700" cy="712334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 algn="r">
              <a:buNone/>
              <a:defRPr sz="40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kład niestandardowy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4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800" y="-111125"/>
            <a:ext cx="4648200" cy="1155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Symbol zastępczy tekstu 7"/>
          <p:cNvSpPr>
            <a:spLocks noGrp="1"/>
          </p:cNvSpPr>
          <p:nvPr>
            <p:ph idx="1"/>
          </p:nvPr>
        </p:nvSpPr>
        <p:spPr>
          <a:xfrm>
            <a:off x="628650" y="5756743"/>
            <a:ext cx="7886700" cy="420219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 algn="r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pl-PL" dirty="0" smtClean="0"/>
              <a:t>Kliknij, aby dodać podtytuł</a:t>
            </a:r>
            <a:endParaRPr lang="pl-PL" dirty="0"/>
          </a:p>
        </p:txBody>
      </p:sp>
      <p:sp>
        <p:nvSpPr>
          <p:cNvPr id="6" name="Symbol zastępczy tekstu 7"/>
          <p:cNvSpPr>
            <a:spLocks noGrp="1"/>
          </p:cNvSpPr>
          <p:nvPr>
            <p:ph idx="10"/>
          </p:nvPr>
        </p:nvSpPr>
        <p:spPr>
          <a:xfrm>
            <a:off x="628650" y="4942115"/>
            <a:ext cx="7886700" cy="712334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 algn="r">
              <a:buNone/>
              <a:defRPr sz="40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Układ niestandardowy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4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800" y="-111125"/>
            <a:ext cx="4648200" cy="1155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Symbol zastępczy tekstu 7"/>
          <p:cNvSpPr>
            <a:spLocks noGrp="1"/>
          </p:cNvSpPr>
          <p:nvPr>
            <p:ph idx="1"/>
          </p:nvPr>
        </p:nvSpPr>
        <p:spPr>
          <a:xfrm>
            <a:off x="628650" y="5756743"/>
            <a:ext cx="7886700" cy="420219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 algn="r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pl-PL" dirty="0" smtClean="0"/>
              <a:t>Kliknij, aby dodać podtytuł</a:t>
            </a:r>
            <a:endParaRPr lang="pl-PL" dirty="0"/>
          </a:p>
        </p:txBody>
      </p:sp>
      <p:sp>
        <p:nvSpPr>
          <p:cNvPr id="8" name="Symbol zastępczy tekstu 7"/>
          <p:cNvSpPr>
            <a:spLocks noGrp="1"/>
          </p:cNvSpPr>
          <p:nvPr>
            <p:ph idx="10"/>
          </p:nvPr>
        </p:nvSpPr>
        <p:spPr>
          <a:xfrm>
            <a:off x="628650" y="4942115"/>
            <a:ext cx="7886700" cy="712334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 algn="r">
              <a:buNone/>
              <a:defRPr sz="40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4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81550" y="-115888"/>
            <a:ext cx="4248150" cy="1055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l-PL" dirty="0" smtClean="0"/>
              <a:t>Kliknij, aby edytować styl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 smtClean="0"/>
              <a:t>Kliknij, aby edytować styl wzorca podtytułu</a:t>
            </a:r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41D940-65B5-4AE2-AB0B-1F88FBC6AA6A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4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81550" y="-115888"/>
            <a:ext cx="4248150" cy="1055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538237-5158-4B7C-930E-FBC22445600C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4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81550" y="-115888"/>
            <a:ext cx="4248150" cy="1055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4B9133-8071-4CBC-823A-F3D446F4FD9D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az 4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81550" y="-115888"/>
            <a:ext cx="4248150" cy="1055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1041621"/>
            <a:ext cx="7886700" cy="850679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C0A568-537E-4A22-BED5-9F9D14A20665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az 4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81550" y="-115888"/>
            <a:ext cx="4248150" cy="1055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1104817"/>
            <a:ext cx="7886700" cy="720630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815921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639833"/>
            <a:ext cx="3868340" cy="3549830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815921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639833"/>
            <a:ext cx="3887391" cy="3549830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8" name="Slide Number Placeholder 8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38B4EB-B886-488A-ABC8-E69879316564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Układ niestandardowy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4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800" y="-114300"/>
            <a:ext cx="4648200" cy="1155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Symbol zastępczy tekstu 7"/>
          <p:cNvSpPr>
            <a:spLocks noGrp="1"/>
          </p:cNvSpPr>
          <p:nvPr>
            <p:ph idx="1"/>
          </p:nvPr>
        </p:nvSpPr>
        <p:spPr>
          <a:xfrm>
            <a:off x="628650" y="5756743"/>
            <a:ext cx="7886700" cy="420219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 algn="r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8" name="Symbol zastępczy tekstu 7"/>
          <p:cNvSpPr>
            <a:spLocks noGrp="1"/>
          </p:cNvSpPr>
          <p:nvPr>
            <p:ph idx="10"/>
          </p:nvPr>
        </p:nvSpPr>
        <p:spPr>
          <a:xfrm>
            <a:off x="628650" y="4942115"/>
            <a:ext cx="7886700" cy="712334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 algn="r">
              <a:buNone/>
              <a:defRPr sz="40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4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81550" y="-115888"/>
            <a:ext cx="4248150" cy="1055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4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9C5765-E626-43B3-AE77-138B601E1E6F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4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81550" y="-115888"/>
            <a:ext cx="4248150" cy="1055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3F09EE-7716-4C47-9D79-3D08789E2EC8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az 4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81550" y="-115888"/>
            <a:ext cx="4248150" cy="1055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1264258"/>
            <a:ext cx="2949178" cy="112908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 dirty="0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1264258"/>
            <a:ext cx="4629150" cy="459679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dirty="0" smtClean="0"/>
              <a:t>Kliknij, aby edytować style wzorca tekstu</a:t>
            </a:r>
          </a:p>
          <a:p>
            <a:pPr lvl="1"/>
            <a:r>
              <a:rPr lang="pl-PL" dirty="0" smtClean="0"/>
              <a:t>Drugi poziom</a:t>
            </a:r>
          </a:p>
          <a:p>
            <a:pPr lvl="2"/>
            <a:r>
              <a:rPr lang="pl-PL" dirty="0" smtClean="0"/>
              <a:t>Trzeci poziom</a:t>
            </a:r>
          </a:p>
          <a:p>
            <a:pPr lvl="3"/>
            <a:r>
              <a:rPr lang="pl-PL" dirty="0" smtClean="0"/>
              <a:t>Czwarty poziom</a:t>
            </a:r>
          </a:p>
          <a:p>
            <a:pPr lvl="4"/>
            <a:r>
              <a:rPr lang="pl-PL" dirty="0" smtClean="0"/>
              <a:t>Piąty poziom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393344"/>
            <a:ext cx="2949178" cy="347564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dirty="0" smtClean="0"/>
              <a:t>Kliknij, aby edytować style wzorca tekstu</a:t>
            </a:r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AC407E-E079-4AC2-9751-F59A5AF8D3FE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az 4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81550" y="-115888"/>
            <a:ext cx="4248150" cy="1055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1256306"/>
            <a:ext cx="2949178" cy="1137037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 dirty="0" smtClean="0"/>
              <a:t>Kliknij, aby edytować styl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1256306"/>
            <a:ext cx="4629150" cy="460474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pl-PL" noProof="0" smtClean="0"/>
              <a:t>Kliknij ikonę, aby dodać obraz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393343"/>
            <a:ext cx="2949178" cy="347564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dirty="0" smtClean="0"/>
              <a:t>Kliknij, aby edytować style wzorca tekstu</a:t>
            </a:r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BDC2BC-767A-43C6-A595-C9AF32D85C7D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kład niestandardowy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4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688" y="-114300"/>
            <a:ext cx="4659312" cy="1158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Symbol zastępczy tekstu 7"/>
          <p:cNvSpPr>
            <a:spLocks noGrp="1"/>
          </p:cNvSpPr>
          <p:nvPr>
            <p:ph idx="1"/>
          </p:nvPr>
        </p:nvSpPr>
        <p:spPr>
          <a:xfrm>
            <a:off x="628650" y="5756743"/>
            <a:ext cx="7886700" cy="420219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 algn="r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pl-PL" dirty="0" smtClean="0"/>
              <a:t>Kliknij, aby dodać podtytuł</a:t>
            </a:r>
            <a:endParaRPr lang="pl-PL" dirty="0"/>
          </a:p>
        </p:txBody>
      </p:sp>
      <p:sp>
        <p:nvSpPr>
          <p:cNvPr id="8" name="Symbol zastępczy tekstu 7"/>
          <p:cNvSpPr>
            <a:spLocks noGrp="1"/>
          </p:cNvSpPr>
          <p:nvPr>
            <p:ph idx="10"/>
          </p:nvPr>
        </p:nvSpPr>
        <p:spPr>
          <a:xfrm>
            <a:off x="628650" y="4942115"/>
            <a:ext cx="7886700" cy="712334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 algn="r">
              <a:buNone/>
              <a:defRPr sz="40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Układ niestandardowy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4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688" y="-114300"/>
            <a:ext cx="4659312" cy="1158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Symbol zastępczy tekstu 7"/>
          <p:cNvSpPr>
            <a:spLocks noGrp="1"/>
          </p:cNvSpPr>
          <p:nvPr>
            <p:ph idx="1"/>
          </p:nvPr>
        </p:nvSpPr>
        <p:spPr>
          <a:xfrm>
            <a:off x="628650" y="5756743"/>
            <a:ext cx="7886700" cy="420219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 algn="r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pl-PL" dirty="0" smtClean="0"/>
              <a:t>Kliknij, aby dodać podtytuł</a:t>
            </a:r>
            <a:endParaRPr lang="pl-PL" dirty="0"/>
          </a:p>
        </p:txBody>
      </p:sp>
      <p:sp>
        <p:nvSpPr>
          <p:cNvPr id="8" name="Symbol zastępczy tekstu 7"/>
          <p:cNvSpPr>
            <a:spLocks noGrp="1"/>
          </p:cNvSpPr>
          <p:nvPr>
            <p:ph idx="10"/>
          </p:nvPr>
        </p:nvSpPr>
        <p:spPr>
          <a:xfrm>
            <a:off x="628650" y="4942115"/>
            <a:ext cx="7886700" cy="712334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 algn="r">
              <a:buNone/>
              <a:defRPr sz="40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4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81550" y="-136525"/>
            <a:ext cx="4248150" cy="1055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l-PL" dirty="0" smtClean="0"/>
              <a:t>Kliknij, aby edytować styl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 smtClean="0"/>
              <a:t>Kliknij, aby edytować styl wzorca podtytułu</a:t>
            </a:r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7BED8C-F095-4274-B6BA-B7B0A7C1EE1C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4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81550" y="-136525"/>
            <a:ext cx="4248150" cy="1055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3128B6-7CD0-461E-8145-5442C51BC9A9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4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81550" y="-136525"/>
            <a:ext cx="4248150" cy="1055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4EB015-F115-47D3-9F03-3C31A981B70B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az 4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81550" y="-136525"/>
            <a:ext cx="4248150" cy="1055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1041621"/>
            <a:ext cx="7886700" cy="850679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5E7011-9940-4EEA-9D0C-8AE1E06E4DE5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4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43450" y="-11113"/>
            <a:ext cx="4400550" cy="979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 smtClean="0"/>
              <a:t>Kliknij, aby edytować styl wzorca podtytułu</a:t>
            </a:r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A91962-776D-4ACF-A610-14A79AC1CD77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az 4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81550" y="-136525"/>
            <a:ext cx="4248150" cy="1055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1104817"/>
            <a:ext cx="7886700" cy="720630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815921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639833"/>
            <a:ext cx="3868340" cy="3549830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815921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639833"/>
            <a:ext cx="3887391" cy="3549830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8" name="Slide Number Placeholder 8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FF113B-A332-4691-AC3C-50C64DFCCE09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4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81550" y="-136525"/>
            <a:ext cx="4248150" cy="1055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4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0E9AFE-20A1-43EE-B94E-3ABBD5C07813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4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81550" y="-136525"/>
            <a:ext cx="4248150" cy="1055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E54233-9982-4436-A8F5-B33DFB6B84C3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az 4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81550" y="-136525"/>
            <a:ext cx="4248150" cy="1055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1264258"/>
            <a:ext cx="2949178" cy="112908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 dirty="0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1264258"/>
            <a:ext cx="4629150" cy="459679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dirty="0" smtClean="0"/>
              <a:t>Kliknij, aby edytować style wzorca tekstu</a:t>
            </a:r>
          </a:p>
          <a:p>
            <a:pPr lvl="1"/>
            <a:r>
              <a:rPr lang="pl-PL" dirty="0" smtClean="0"/>
              <a:t>Drugi poziom</a:t>
            </a:r>
          </a:p>
          <a:p>
            <a:pPr lvl="2"/>
            <a:r>
              <a:rPr lang="pl-PL" dirty="0" smtClean="0"/>
              <a:t>Trzeci poziom</a:t>
            </a:r>
          </a:p>
          <a:p>
            <a:pPr lvl="3"/>
            <a:r>
              <a:rPr lang="pl-PL" dirty="0" smtClean="0"/>
              <a:t>Czwarty poziom</a:t>
            </a:r>
          </a:p>
          <a:p>
            <a:pPr lvl="4"/>
            <a:r>
              <a:rPr lang="pl-PL" dirty="0" smtClean="0"/>
              <a:t>Piąty poziom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393344"/>
            <a:ext cx="2949178" cy="347564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dirty="0" smtClean="0"/>
              <a:t>Kliknij, aby edytować style wzorca tekstu</a:t>
            </a:r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8167EC-C765-41C8-A9C6-5635F9AD7878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az 4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81550" y="-136525"/>
            <a:ext cx="4248150" cy="1055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1256306"/>
            <a:ext cx="2949178" cy="1137037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 dirty="0" smtClean="0"/>
              <a:t>Kliknij, aby edytować styl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1256306"/>
            <a:ext cx="4629150" cy="460474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pl-PL" noProof="0" smtClean="0"/>
              <a:t>Kliknij ikonę, aby dodać obraz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393343"/>
            <a:ext cx="2949178" cy="347564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dirty="0" smtClean="0"/>
              <a:t>Kliknij, aby edytować style wzorca tekstu</a:t>
            </a:r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AABD90-DE26-46C3-ACBA-EC028CB11EFC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kład niestandardowy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4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800" y="-114300"/>
            <a:ext cx="4648200" cy="1155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Symbol zastępczy tekstu 7"/>
          <p:cNvSpPr>
            <a:spLocks noGrp="1"/>
          </p:cNvSpPr>
          <p:nvPr>
            <p:ph idx="1"/>
          </p:nvPr>
        </p:nvSpPr>
        <p:spPr>
          <a:xfrm>
            <a:off x="628650" y="5756743"/>
            <a:ext cx="7886700" cy="420219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 algn="r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pl-PL" dirty="0" smtClean="0"/>
              <a:t>Kliknij, aby dodać podtytuł</a:t>
            </a:r>
            <a:endParaRPr lang="pl-PL" dirty="0"/>
          </a:p>
        </p:txBody>
      </p:sp>
      <p:sp>
        <p:nvSpPr>
          <p:cNvPr id="8" name="Symbol zastępczy tekstu 7"/>
          <p:cNvSpPr>
            <a:spLocks noGrp="1"/>
          </p:cNvSpPr>
          <p:nvPr>
            <p:ph idx="10"/>
          </p:nvPr>
        </p:nvSpPr>
        <p:spPr>
          <a:xfrm>
            <a:off x="628650" y="4942115"/>
            <a:ext cx="7886700" cy="712334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 algn="r">
              <a:buNone/>
              <a:defRPr sz="40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Układ niestandardowy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4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800" y="-114300"/>
            <a:ext cx="4648200" cy="1155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Symbol zastępczy tekstu 7"/>
          <p:cNvSpPr>
            <a:spLocks noGrp="1"/>
          </p:cNvSpPr>
          <p:nvPr>
            <p:ph idx="1"/>
          </p:nvPr>
        </p:nvSpPr>
        <p:spPr>
          <a:xfrm>
            <a:off x="628650" y="5756743"/>
            <a:ext cx="7886700" cy="420219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 algn="r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pl-PL" dirty="0" smtClean="0"/>
              <a:t>Kliknij, aby dodać podtytuł</a:t>
            </a:r>
            <a:endParaRPr lang="pl-PL" dirty="0"/>
          </a:p>
        </p:txBody>
      </p:sp>
      <p:sp>
        <p:nvSpPr>
          <p:cNvPr id="8" name="Symbol zastępczy tekstu 7"/>
          <p:cNvSpPr>
            <a:spLocks noGrp="1"/>
          </p:cNvSpPr>
          <p:nvPr>
            <p:ph idx="10"/>
          </p:nvPr>
        </p:nvSpPr>
        <p:spPr>
          <a:xfrm>
            <a:off x="628650" y="4942115"/>
            <a:ext cx="7886700" cy="712334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 algn="r">
              <a:buNone/>
              <a:defRPr sz="40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4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89488" y="-149225"/>
            <a:ext cx="4183062" cy="1039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l-PL" dirty="0" smtClean="0"/>
              <a:t>Kliknij, aby edytować styl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 smtClean="0"/>
              <a:t>Kliknij, aby edytować styl wzorca podtytułu</a:t>
            </a:r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CC7FDA-43C7-418D-B53B-C8BAFCB7DD5C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4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89488" y="-149225"/>
            <a:ext cx="4183062" cy="1039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33A653-65C5-4F62-9132-8CCC4C49FA16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4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92663" y="-119063"/>
            <a:ext cx="4237037" cy="1052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757358-3123-49AF-B0A5-CF1357F5F509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4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43450" y="-11113"/>
            <a:ext cx="4400550" cy="979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8DDC40-EB1E-4C59-A628-F04976F05916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az 4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89488" y="-149225"/>
            <a:ext cx="4183062" cy="1039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1041621"/>
            <a:ext cx="7886700" cy="850679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94EEDB-ABCF-447F-ADDA-B89E3012FA54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az 4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89488" y="-149225"/>
            <a:ext cx="4183062" cy="1039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1104817"/>
            <a:ext cx="7886700" cy="720630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815921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639833"/>
            <a:ext cx="3868340" cy="3549830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815921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639833"/>
            <a:ext cx="3887391" cy="3549830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8" name="Slide Number Placeholder 8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D31446-2E59-4E7D-B393-B4CA44AA962C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4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89488" y="-149225"/>
            <a:ext cx="4183062" cy="1039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4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BE0346-CCD7-4F55-A6FF-345460679638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4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89488" y="-149225"/>
            <a:ext cx="4183062" cy="1039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F5138F-8CB9-4E55-9E74-7BEEC4575156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az 4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89488" y="-149225"/>
            <a:ext cx="4183062" cy="1039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1264258"/>
            <a:ext cx="2949178" cy="112908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 dirty="0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1264258"/>
            <a:ext cx="4629150" cy="459679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dirty="0" smtClean="0"/>
              <a:t>Kliknij, aby edytować style wzorca tekstu</a:t>
            </a:r>
          </a:p>
          <a:p>
            <a:pPr lvl="1"/>
            <a:r>
              <a:rPr lang="pl-PL" dirty="0" smtClean="0"/>
              <a:t>Drugi poziom</a:t>
            </a:r>
          </a:p>
          <a:p>
            <a:pPr lvl="2"/>
            <a:r>
              <a:rPr lang="pl-PL" dirty="0" smtClean="0"/>
              <a:t>Trzeci poziom</a:t>
            </a:r>
          </a:p>
          <a:p>
            <a:pPr lvl="3"/>
            <a:r>
              <a:rPr lang="pl-PL" dirty="0" smtClean="0"/>
              <a:t>Czwarty poziom</a:t>
            </a:r>
          </a:p>
          <a:p>
            <a:pPr lvl="4"/>
            <a:r>
              <a:rPr lang="pl-PL" dirty="0" smtClean="0"/>
              <a:t>Piąty poziom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393344"/>
            <a:ext cx="2949178" cy="347564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dirty="0" smtClean="0"/>
              <a:t>Kliknij, aby edytować style wzorca tekstu</a:t>
            </a:r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CAF419-C5A2-4015-898D-9B7E8CAC2E57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az 4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89488" y="-149225"/>
            <a:ext cx="4183062" cy="1039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1256306"/>
            <a:ext cx="2949178" cy="1137037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 dirty="0" smtClean="0"/>
              <a:t>Kliknij, aby edytować styl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1256306"/>
            <a:ext cx="4629150" cy="460474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pl-PL" noProof="0" smtClean="0"/>
              <a:t>Kliknij ikonę, aby dodać obraz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393343"/>
            <a:ext cx="2949178" cy="347564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dirty="0" smtClean="0"/>
              <a:t>Kliknij, aby edytować style wzorca tekstu</a:t>
            </a:r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037087-E8FA-468F-98A7-E6E852F04A79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kład niestandardowy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tytułu 1"/>
          <p:cNvSpPr txBox="1">
            <a:spLocks/>
          </p:cNvSpPr>
          <p:nvPr userDrawn="1"/>
        </p:nvSpPr>
        <p:spPr>
          <a:xfrm>
            <a:off x="628650" y="4833938"/>
            <a:ext cx="7886700" cy="922337"/>
          </a:xfrm>
          <a:prstGeom prst="rect">
            <a:avLst/>
          </a:prstGeom>
        </p:spPr>
        <p:txBody>
          <a:bodyPr anchor="ctr">
            <a:normAutofit fontScale="92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 fontAlgn="auto">
              <a:spcAft>
                <a:spcPts val="0"/>
              </a:spcAft>
              <a:defRPr/>
            </a:pPr>
            <a:r>
              <a:rPr lang="pl-PL" dirty="0" smtClean="0">
                <a:solidFill>
                  <a:schemeClr val="bg1"/>
                </a:solidFill>
              </a:rPr>
              <a:t>Kliknij, aby dodać tytuł prezentacji</a:t>
            </a:r>
            <a:endParaRPr lang="pl-PL" dirty="0">
              <a:solidFill>
                <a:schemeClr val="bg1"/>
              </a:solidFill>
            </a:endParaRPr>
          </a:p>
        </p:txBody>
      </p:sp>
      <p:pic>
        <p:nvPicPr>
          <p:cNvPr id="4" name="Obraz 6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800" y="-114300"/>
            <a:ext cx="4648200" cy="1155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Symbol zastępczy tekstu 7"/>
          <p:cNvSpPr>
            <a:spLocks noGrp="1"/>
          </p:cNvSpPr>
          <p:nvPr>
            <p:ph idx="1"/>
          </p:nvPr>
        </p:nvSpPr>
        <p:spPr>
          <a:xfrm>
            <a:off x="628650" y="5756743"/>
            <a:ext cx="7886700" cy="420219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 algn="r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pl-PL" dirty="0" smtClean="0"/>
              <a:t>Kliknij, aby dodać podtytuł</a:t>
            </a:r>
            <a:endParaRPr lang="pl-PL" dirty="0"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Układ niestandardowy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tytułu 1"/>
          <p:cNvSpPr txBox="1">
            <a:spLocks/>
          </p:cNvSpPr>
          <p:nvPr userDrawn="1"/>
        </p:nvSpPr>
        <p:spPr>
          <a:xfrm>
            <a:off x="628650" y="4833938"/>
            <a:ext cx="7886700" cy="922337"/>
          </a:xfrm>
          <a:prstGeom prst="rect">
            <a:avLst/>
          </a:prstGeom>
        </p:spPr>
        <p:txBody>
          <a:bodyPr anchor="ctr">
            <a:normAutofit fontScale="92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 fontAlgn="auto">
              <a:spcAft>
                <a:spcPts val="0"/>
              </a:spcAft>
              <a:defRPr/>
            </a:pPr>
            <a:r>
              <a:rPr lang="pl-PL" dirty="0" smtClean="0">
                <a:solidFill>
                  <a:schemeClr val="bg1"/>
                </a:solidFill>
              </a:rPr>
              <a:t>Kliknij, aby dodać tytuł prezentacji</a:t>
            </a:r>
            <a:endParaRPr lang="pl-PL" dirty="0">
              <a:solidFill>
                <a:schemeClr val="bg1"/>
              </a:solidFill>
            </a:endParaRPr>
          </a:p>
        </p:txBody>
      </p:sp>
      <p:pic>
        <p:nvPicPr>
          <p:cNvPr id="4" name="Obraz 6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800" y="-114300"/>
            <a:ext cx="4648200" cy="1155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Symbol zastępczy tekstu 7"/>
          <p:cNvSpPr>
            <a:spLocks noGrp="1"/>
          </p:cNvSpPr>
          <p:nvPr>
            <p:ph idx="1"/>
          </p:nvPr>
        </p:nvSpPr>
        <p:spPr>
          <a:xfrm>
            <a:off x="628650" y="5756743"/>
            <a:ext cx="7886700" cy="420219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 algn="r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pl-PL" dirty="0" smtClean="0"/>
              <a:t>Kliknij, aby dodać podtytuł</a:t>
            </a:r>
            <a:endParaRPr lang="pl-PL" dirty="0"/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4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24400" y="-139700"/>
            <a:ext cx="4300538" cy="1069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l-PL" dirty="0" smtClean="0"/>
              <a:t>Kliknij, aby edytować styl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 smtClean="0"/>
              <a:t>Kliknij, aby edytować styl wzorca podtytułu</a:t>
            </a:r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55EF3A-C6F6-43FB-BB43-0B325F11B5F6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4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24400" y="-139700"/>
            <a:ext cx="4300538" cy="1069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911829-D916-4251-8119-AA6463213B2E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4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43450" y="-11113"/>
            <a:ext cx="4400550" cy="979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B284BA-E256-46CF-8F39-210A2938A537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4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24400" y="-139700"/>
            <a:ext cx="4300538" cy="1069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FA370A-3F8D-4430-ADA7-E2C8D3E8E6B7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az 4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24400" y="-139700"/>
            <a:ext cx="4300538" cy="1069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1041621"/>
            <a:ext cx="7886700" cy="850679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CA9654-46EF-46E0-886A-30D320B64EDA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az 4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24400" y="-139700"/>
            <a:ext cx="4300538" cy="1069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1104817"/>
            <a:ext cx="7886700" cy="720630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815921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639833"/>
            <a:ext cx="3868340" cy="3549830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815921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639833"/>
            <a:ext cx="3887391" cy="3549830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8" name="Slide Number Placeholder 8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A8C346-B7F5-4F95-B6A8-20C74B3F49A1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4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24400" y="-139700"/>
            <a:ext cx="4300538" cy="1069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4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8B2D6A-F29F-496D-AEB5-02515193B012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4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24400" y="-139700"/>
            <a:ext cx="4300538" cy="1069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7CDDE7-3D29-453F-91C9-D10EF2658DCA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az 4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24400" y="-139700"/>
            <a:ext cx="4300538" cy="1069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1264258"/>
            <a:ext cx="2949178" cy="112908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 dirty="0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1264258"/>
            <a:ext cx="4629150" cy="459679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dirty="0" smtClean="0"/>
              <a:t>Kliknij, aby edytować style wzorca tekstu</a:t>
            </a:r>
          </a:p>
          <a:p>
            <a:pPr lvl="1"/>
            <a:r>
              <a:rPr lang="pl-PL" dirty="0" smtClean="0"/>
              <a:t>Drugi poziom</a:t>
            </a:r>
          </a:p>
          <a:p>
            <a:pPr lvl="2"/>
            <a:r>
              <a:rPr lang="pl-PL" dirty="0" smtClean="0"/>
              <a:t>Trzeci poziom</a:t>
            </a:r>
          </a:p>
          <a:p>
            <a:pPr lvl="3"/>
            <a:r>
              <a:rPr lang="pl-PL" dirty="0" smtClean="0"/>
              <a:t>Czwarty poziom</a:t>
            </a:r>
          </a:p>
          <a:p>
            <a:pPr lvl="4"/>
            <a:r>
              <a:rPr lang="pl-PL" dirty="0" smtClean="0"/>
              <a:t>Piąty poziom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393344"/>
            <a:ext cx="2949178" cy="347564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dirty="0" smtClean="0"/>
              <a:t>Kliknij, aby edytować style wzorca tekstu</a:t>
            </a:r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3A65CB-8FD5-4124-854D-C020F11ED14F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az 4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24400" y="-139700"/>
            <a:ext cx="4300538" cy="1069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1256306"/>
            <a:ext cx="2949178" cy="1137037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 dirty="0" smtClean="0"/>
              <a:t>Kliknij, aby edytować styl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1256306"/>
            <a:ext cx="4629150" cy="460474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pl-PL" noProof="0" smtClean="0"/>
              <a:t>Kliknij ikonę, aby dodać obraz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393343"/>
            <a:ext cx="2949178" cy="347564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dirty="0" smtClean="0"/>
              <a:t>Kliknij, aby edytować style wzorca tekstu</a:t>
            </a:r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00D58F-B6AD-46C0-88EC-D789B9E6A538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Układ niestandardowy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4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800" y="-114300"/>
            <a:ext cx="4648200" cy="1155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Symbol zastępczy tekstu 7"/>
          <p:cNvSpPr>
            <a:spLocks noGrp="1"/>
          </p:cNvSpPr>
          <p:nvPr>
            <p:ph idx="1"/>
          </p:nvPr>
        </p:nvSpPr>
        <p:spPr>
          <a:xfrm>
            <a:off x="628650" y="5756743"/>
            <a:ext cx="7886700" cy="420219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 algn="r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8" name="Symbol zastępczy tekstu 7"/>
          <p:cNvSpPr>
            <a:spLocks noGrp="1"/>
          </p:cNvSpPr>
          <p:nvPr>
            <p:ph idx="10"/>
          </p:nvPr>
        </p:nvSpPr>
        <p:spPr>
          <a:xfrm>
            <a:off x="628650" y="4942115"/>
            <a:ext cx="7886700" cy="712334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 algn="r">
              <a:buNone/>
              <a:defRPr sz="40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kład niestandardowy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4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800" y="-114300"/>
            <a:ext cx="4648200" cy="1155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Symbol zastępczy tekstu 7"/>
          <p:cNvSpPr>
            <a:spLocks noGrp="1"/>
          </p:cNvSpPr>
          <p:nvPr>
            <p:ph idx="1"/>
          </p:nvPr>
        </p:nvSpPr>
        <p:spPr>
          <a:xfrm>
            <a:off x="628650" y="5756743"/>
            <a:ext cx="7886700" cy="420219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 algn="r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pl-PL" dirty="0" smtClean="0"/>
              <a:t>Kliknij, aby dodać podtytuł</a:t>
            </a:r>
            <a:endParaRPr lang="pl-PL" dirty="0"/>
          </a:p>
        </p:txBody>
      </p:sp>
      <p:sp>
        <p:nvSpPr>
          <p:cNvPr id="8" name="Symbol zastępczy tekstu 7"/>
          <p:cNvSpPr>
            <a:spLocks noGrp="1"/>
          </p:cNvSpPr>
          <p:nvPr>
            <p:ph idx="10"/>
          </p:nvPr>
        </p:nvSpPr>
        <p:spPr>
          <a:xfrm>
            <a:off x="628650" y="4942115"/>
            <a:ext cx="7886700" cy="712334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 algn="r">
              <a:buNone/>
              <a:defRPr sz="40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</p:spTree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Układ niestandardowy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4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800" y="-114300"/>
            <a:ext cx="4648200" cy="1155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Symbol zastępczy tekstu 7"/>
          <p:cNvSpPr>
            <a:spLocks noGrp="1"/>
          </p:cNvSpPr>
          <p:nvPr>
            <p:ph idx="1"/>
          </p:nvPr>
        </p:nvSpPr>
        <p:spPr>
          <a:xfrm>
            <a:off x="628650" y="5756743"/>
            <a:ext cx="7886700" cy="420219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 algn="r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pl-PL" dirty="0" smtClean="0"/>
              <a:t>Kliknij, aby dodać podtytuł</a:t>
            </a:r>
            <a:endParaRPr lang="pl-PL" dirty="0"/>
          </a:p>
        </p:txBody>
      </p:sp>
      <p:sp>
        <p:nvSpPr>
          <p:cNvPr id="8" name="Symbol zastępczy tekstu 7"/>
          <p:cNvSpPr>
            <a:spLocks noGrp="1"/>
          </p:cNvSpPr>
          <p:nvPr>
            <p:ph idx="10"/>
          </p:nvPr>
        </p:nvSpPr>
        <p:spPr>
          <a:xfrm>
            <a:off x="628650" y="4942115"/>
            <a:ext cx="7886700" cy="712334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 algn="r">
              <a:buNone/>
              <a:defRPr sz="40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az 4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43450" y="-11113"/>
            <a:ext cx="4400550" cy="979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1041621"/>
            <a:ext cx="7886700" cy="850679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E60A8B-0313-4CF7-AE4E-2221F9AA928E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4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43450" y="-11113"/>
            <a:ext cx="4400550" cy="979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l-PL" dirty="0" smtClean="0"/>
              <a:t>Kliknij, aby edytować styl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 smtClean="0"/>
              <a:t>Kliknij, aby edytować styl wzorca podtytułu</a:t>
            </a:r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1F0659-E524-4230-AFE4-B954867A52F8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4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43450" y="-11113"/>
            <a:ext cx="4400550" cy="979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362F1C-8F60-4402-9548-A21721D57D57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4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43450" y="-11113"/>
            <a:ext cx="4400550" cy="979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FE7929-50DD-462D-97EB-6559B25F8B76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az 4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43450" y="-11113"/>
            <a:ext cx="4400550" cy="979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1041621"/>
            <a:ext cx="7886700" cy="850679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D46C40-8F77-4FC9-8B1F-BB521824F0DD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az 4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43450" y="-11113"/>
            <a:ext cx="4400550" cy="979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1104817"/>
            <a:ext cx="7886700" cy="720630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815921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639833"/>
            <a:ext cx="3868340" cy="3549830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815921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639833"/>
            <a:ext cx="3887391" cy="3549830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8" name="Slide Number Placeholder 8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4E2202-13AB-4787-8FD1-3B0252620A0B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4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43450" y="-11113"/>
            <a:ext cx="4400550" cy="979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4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8584D8-4175-4D06-A0AF-731ED0A32C18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4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43450" y="-11113"/>
            <a:ext cx="4400550" cy="979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2547D2-DC00-40F9-8A86-3D0C7D6618AA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az 4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43450" y="-11113"/>
            <a:ext cx="4400550" cy="979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1264258"/>
            <a:ext cx="2949178" cy="112908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 dirty="0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1264258"/>
            <a:ext cx="4629150" cy="459679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dirty="0" smtClean="0"/>
              <a:t>Kliknij, aby edytować style wzorca tekstu</a:t>
            </a:r>
          </a:p>
          <a:p>
            <a:pPr lvl="1"/>
            <a:r>
              <a:rPr lang="pl-PL" dirty="0" smtClean="0"/>
              <a:t>Drugi poziom</a:t>
            </a:r>
          </a:p>
          <a:p>
            <a:pPr lvl="2"/>
            <a:r>
              <a:rPr lang="pl-PL" dirty="0" smtClean="0"/>
              <a:t>Trzeci poziom</a:t>
            </a:r>
          </a:p>
          <a:p>
            <a:pPr lvl="3"/>
            <a:r>
              <a:rPr lang="pl-PL" dirty="0" smtClean="0"/>
              <a:t>Czwarty poziom</a:t>
            </a:r>
          </a:p>
          <a:p>
            <a:pPr lvl="4"/>
            <a:r>
              <a:rPr lang="pl-PL" dirty="0" smtClean="0"/>
              <a:t>Piąty poziom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393344"/>
            <a:ext cx="2949178" cy="347564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dirty="0" smtClean="0"/>
              <a:t>Kliknij, aby edytować style wzorca tekstu</a:t>
            </a:r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BD0EBA-8CB2-4374-9676-F3C851943DD7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az 4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43450" y="-11113"/>
            <a:ext cx="4400550" cy="979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1256306"/>
            <a:ext cx="2949178" cy="1137037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 dirty="0" smtClean="0"/>
              <a:t>Kliknij, aby edytować styl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1256306"/>
            <a:ext cx="4629150" cy="460474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pl-PL" noProof="0" smtClean="0"/>
              <a:t>Kliknij ikonę, aby dodać obraz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393343"/>
            <a:ext cx="2949178" cy="347564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dirty="0" smtClean="0"/>
              <a:t>Kliknij, aby edytować style wzorca tekstu</a:t>
            </a:r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CBC89E-2689-461C-8D8C-887FFB67AFF8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kład niestandardowy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tytułu 1"/>
          <p:cNvSpPr txBox="1">
            <a:spLocks/>
          </p:cNvSpPr>
          <p:nvPr userDrawn="1"/>
        </p:nvSpPr>
        <p:spPr>
          <a:xfrm>
            <a:off x="628650" y="4833938"/>
            <a:ext cx="7886700" cy="922337"/>
          </a:xfrm>
          <a:prstGeom prst="rect">
            <a:avLst/>
          </a:prstGeom>
        </p:spPr>
        <p:txBody>
          <a:bodyPr anchor="ctr">
            <a:normAutofit fontScale="92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 fontAlgn="auto">
              <a:spcAft>
                <a:spcPts val="0"/>
              </a:spcAft>
              <a:defRPr/>
            </a:pPr>
            <a:r>
              <a:rPr lang="pl-PL" dirty="0" smtClean="0">
                <a:solidFill>
                  <a:schemeClr val="bg1"/>
                </a:solidFill>
              </a:rPr>
              <a:t>Kliknij, aby dodać tytuł prezentacji</a:t>
            </a:r>
            <a:endParaRPr lang="pl-PL" dirty="0">
              <a:solidFill>
                <a:schemeClr val="bg1"/>
              </a:solidFill>
            </a:endParaRPr>
          </a:p>
        </p:txBody>
      </p:sp>
      <p:pic>
        <p:nvPicPr>
          <p:cNvPr id="4" name="Obraz 6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800" y="-114300"/>
            <a:ext cx="4648200" cy="1155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Symbol zastępczy tekstu 7"/>
          <p:cNvSpPr>
            <a:spLocks noGrp="1"/>
          </p:cNvSpPr>
          <p:nvPr>
            <p:ph idx="1"/>
          </p:nvPr>
        </p:nvSpPr>
        <p:spPr>
          <a:xfrm>
            <a:off x="628650" y="5756743"/>
            <a:ext cx="7886700" cy="420219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 algn="r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pl-PL" dirty="0" smtClean="0"/>
              <a:t>Kliknij, aby dodać podtytuł</a:t>
            </a:r>
            <a:endParaRPr lang="pl-PL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az 4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43450" y="-11113"/>
            <a:ext cx="4400550" cy="979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1104817"/>
            <a:ext cx="7886700" cy="720630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815921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639833"/>
            <a:ext cx="3868340" cy="3549830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815921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639833"/>
            <a:ext cx="3887391" cy="3549830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8" name="Slide Number Placeholder 8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7FCE6B-E548-4458-BF4F-E80EC4B10533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Układ niestandardowy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tytułu 1"/>
          <p:cNvSpPr txBox="1">
            <a:spLocks/>
          </p:cNvSpPr>
          <p:nvPr userDrawn="1"/>
        </p:nvSpPr>
        <p:spPr>
          <a:xfrm>
            <a:off x="628650" y="4833938"/>
            <a:ext cx="7886700" cy="922337"/>
          </a:xfrm>
          <a:prstGeom prst="rect">
            <a:avLst/>
          </a:prstGeom>
        </p:spPr>
        <p:txBody>
          <a:bodyPr anchor="ctr">
            <a:normAutofit fontScale="92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 fontAlgn="auto">
              <a:spcAft>
                <a:spcPts val="0"/>
              </a:spcAft>
              <a:defRPr/>
            </a:pPr>
            <a:r>
              <a:rPr lang="pl-PL" dirty="0" smtClean="0">
                <a:solidFill>
                  <a:schemeClr val="bg1"/>
                </a:solidFill>
              </a:rPr>
              <a:t>Kliknij, aby dodać tytuł prezentacji</a:t>
            </a:r>
            <a:endParaRPr lang="pl-PL" dirty="0">
              <a:solidFill>
                <a:schemeClr val="bg1"/>
              </a:solidFill>
            </a:endParaRPr>
          </a:p>
        </p:txBody>
      </p:sp>
      <p:pic>
        <p:nvPicPr>
          <p:cNvPr id="4" name="Obraz 6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800" y="-114300"/>
            <a:ext cx="4648200" cy="1155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Symbol zastępczy tekstu 7"/>
          <p:cNvSpPr>
            <a:spLocks noGrp="1"/>
          </p:cNvSpPr>
          <p:nvPr>
            <p:ph idx="1"/>
          </p:nvPr>
        </p:nvSpPr>
        <p:spPr>
          <a:xfrm>
            <a:off x="628650" y="5756743"/>
            <a:ext cx="7886700" cy="420219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 algn="r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pl-PL" dirty="0" smtClean="0"/>
              <a:t>Kliknij, aby dodać podtytuł</a:t>
            </a:r>
            <a:endParaRPr lang="pl-PL" dirty="0"/>
          </a:p>
        </p:txBody>
      </p:sp>
    </p:spTree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4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43450" y="-11113"/>
            <a:ext cx="4400550" cy="979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l-PL" dirty="0" smtClean="0"/>
              <a:t>Kliknij, aby edytować styl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 smtClean="0"/>
              <a:t>Kliknij, aby edytować styl wzorca podtytułu</a:t>
            </a:r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1EE465-F5EC-48C4-A591-B285ABB30E54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4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43450" y="-11113"/>
            <a:ext cx="4400550" cy="979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B52235-1339-48E5-A73B-3694FDF843BF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4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43450" y="-11113"/>
            <a:ext cx="4400550" cy="979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5E3DA2-F2E1-43B5-845A-70578D9EE94B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az 4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43450" y="-11113"/>
            <a:ext cx="4400550" cy="979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1041621"/>
            <a:ext cx="7886700" cy="850679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4A3CE9-C004-405F-8631-B620FE817014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az 4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43450" y="-11113"/>
            <a:ext cx="4400550" cy="979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1104817"/>
            <a:ext cx="7886700" cy="720630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815921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639833"/>
            <a:ext cx="3868340" cy="3549830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815921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639833"/>
            <a:ext cx="3887391" cy="3549830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8" name="Slide Number Placeholder 8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8659CA-EAEA-4456-89F7-C693B3BF9BFB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4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43450" y="-11113"/>
            <a:ext cx="4400550" cy="979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4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156079-F711-4BFC-897D-18FEF677686D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4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43450" y="-11113"/>
            <a:ext cx="4400550" cy="979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3461E0-6814-4DE6-BB6B-FC3A09012AB1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az 4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43450" y="-11113"/>
            <a:ext cx="4400550" cy="979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1264258"/>
            <a:ext cx="2949178" cy="112908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 dirty="0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1264258"/>
            <a:ext cx="4629150" cy="459679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dirty="0" smtClean="0"/>
              <a:t>Kliknij, aby edytować style wzorca tekstu</a:t>
            </a:r>
          </a:p>
          <a:p>
            <a:pPr lvl="1"/>
            <a:r>
              <a:rPr lang="pl-PL" dirty="0" smtClean="0"/>
              <a:t>Drugi poziom</a:t>
            </a:r>
          </a:p>
          <a:p>
            <a:pPr lvl="2"/>
            <a:r>
              <a:rPr lang="pl-PL" dirty="0" smtClean="0"/>
              <a:t>Trzeci poziom</a:t>
            </a:r>
          </a:p>
          <a:p>
            <a:pPr lvl="3"/>
            <a:r>
              <a:rPr lang="pl-PL" dirty="0" smtClean="0"/>
              <a:t>Czwarty poziom</a:t>
            </a:r>
          </a:p>
          <a:p>
            <a:pPr lvl="4"/>
            <a:r>
              <a:rPr lang="pl-PL" dirty="0" smtClean="0"/>
              <a:t>Piąty poziom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393344"/>
            <a:ext cx="2949178" cy="347564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dirty="0" smtClean="0"/>
              <a:t>Kliknij, aby edytować style wzorca tekstu</a:t>
            </a:r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5D3053-DE75-4BEF-B825-1FD8A44432C6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az 4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43450" y="-11113"/>
            <a:ext cx="4400550" cy="979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1256306"/>
            <a:ext cx="2949178" cy="1137037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 dirty="0" smtClean="0"/>
              <a:t>Kliknij, aby edytować styl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1256306"/>
            <a:ext cx="4629150" cy="460474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pl-PL" noProof="0" smtClean="0"/>
              <a:t>Kliknij ikonę, aby dodać obraz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393343"/>
            <a:ext cx="2949178" cy="347564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dirty="0" smtClean="0"/>
              <a:t>Kliknij, aby edytować style wzorca tekstu</a:t>
            </a:r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485C62-56A6-42B5-BDFE-F9BE6B96A5E1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4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43450" y="-11113"/>
            <a:ext cx="4400550" cy="979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4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6434D4-CC02-4A9C-B3B0-5FBF485A08F2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Układ niestandardowy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4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800" y="-114300"/>
            <a:ext cx="4648200" cy="1155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Symbol zastępczy tekstu 7"/>
          <p:cNvSpPr>
            <a:spLocks noGrp="1"/>
          </p:cNvSpPr>
          <p:nvPr>
            <p:ph idx="1"/>
          </p:nvPr>
        </p:nvSpPr>
        <p:spPr>
          <a:xfrm>
            <a:off x="628650" y="5756743"/>
            <a:ext cx="7886700" cy="420219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 algn="r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8" name="Symbol zastępczy tekstu 7"/>
          <p:cNvSpPr>
            <a:spLocks noGrp="1"/>
          </p:cNvSpPr>
          <p:nvPr>
            <p:ph idx="10"/>
          </p:nvPr>
        </p:nvSpPr>
        <p:spPr>
          <a:xfrm>
            <a:off x="628650" y="4942115"/>
            <a:ext cx="7886700" cy="712334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 algn="r">
              <a:buNone/>
              <a:defRPr sz="40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</p:spTree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kład niestandardowy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tytułu 1"/>
          <p:cNvSpPr txBox="1">
            <a:spLocks/>
          </p:cNvSpPr>
          <p:nvPr userDrawn="1"/>
        </p:nvSpPr>
        <p:spPr>
          <a:xfrm>
            <a:off x="628650" y="4833938"/>
            <a:ext cx="7886700" cy="922337"/>
          </a:xfrm>
          <a:prstGeom prst="rect">
            <a:avLst/>
          </a:prstGeom>
        </p:spPr>
        <p:txBody>
          <a:bodyPr anchor="ctr">
            <a:normAutofit fontScale="92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 fontAlgn="auto">
              <a:spcAft>
                <a:spcPts val="0"/>
              </a:spcAft>
              <a:defRPr/>
            </a:pPr>
            <a:r>
              <a:rPr lang="pl-PL" dirty="0" smtClean="0">
                <a:solidFill>
                  <a:schemeClr val="bg1"/>
                </a:solidFill>
              </a:rPr>
              <a:t>Kliknij, aby dodać tytuł prezentacji</a:t>
            </a:r>
            <a:endParaRPr lang="pl-PL" dirty="0">
              <a:solidFill>
                <a:schemeClr val="bg1"/>
              </a:solidFill>
            </a:endParaRPr>
          </a:p>
        </p:txBody>
      </p:sp>
      <p:pic>
        <p:nvPicPr>
          <p:cNvPr id="4" name="Obraz 6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800" y="-114300"/>
            <a:ext cx="4648200" cy="1155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Symbol zastępczy tekstu 7"/>
          <p:cNvSpPr>
            <a:spLocks noGrp="1"/>
          </p:cNvSpPr>
          <p:nvPr>
            <p:ph idx="1"/>
          </p:nvPr>
        </p:nvSpPr>
        <p:spPr>
          <a:xfrm>
            <a:off x="628650" y="5756743"/>
            <a:ext cx="7886700" cy="420219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 algn="r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pl-PL" dirty="0" smtClean="0"/>
              <a:t>Kliknij, aby dodać podtytuł</a:t>
            </a:r>
            <a:endParaRPr lang="pl-PL" dirty="0"/>
          </a:p>
        </p:txBody>
      </p:sp>
    </p:spTree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Układ niestandardowy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tytułu 1"/>
          <p:cNvSpPr txBox="1">
            <a:spLocks/>
          </p:cNvSpPr>
          <p:nvPr userDrawn="1"/>
        </p:nvSpPr>
        <p:spPr>
          <a:xfrm>
            <a:off x="628650" y="4833938"/>
            <a:ext cx="7886700" cy="922337"/>
          </a:xfrm>
          <a:prstGeom prst="rect">
            <a:avLst/>
          </a:prstGeom>
        </p:spPr>
        <p:txBody>
          <a:bodyPr anchor="ctr">
            <a:normAutofit fontScale="92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 fontAlgn="auto">
              <a:spcAft>
                <a:spcPts val="0"/>
              </a:spcAft>
              <a:defRPr/>
            </a:pPr>
            <a:r>
              <a:rPr lang="pl-PL" dirty="0" smtClean="0">
                <a:solidFill>
                  <a:schemeClr val="bg1"/>
                </a:solidFill>
              </a:rPr>
              <a:t>Kliknij, aby dodać tytuł prezentacji</a:t>
            </a:r>
            <a:endParaRPr lang="pl-PL" dirty="0">
              <a:solidFill>
                <a:schemeClr val="bg1"/>
              </a:solidFill>
            </a:endParaRPr>
          </a:p>
        </p:txBody>
      </p:sp>
      <p:pic>
        <p:nvPicPr>
          <p:cNvPr id="4" name="Obraz 6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800" y="-114300"/>
            <a:ext cx="4648200" cy="1155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Symbol zastępczy tekstu 7"/>
          <p:cNvSpPr>
            <a:spLocks noGrp="1"/>
          </p:cNvSpPr>
          <p:nvPr>
            <p:ph idx="1"/>
          </p:nvPr>
        </p:nvSpPr>
        <p:spPr>
          <a:xfrm>
            <a:off x="628650" y="5756743"/>
            <a:ext cx="7886700" cy="420219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 algn="r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pl-PL" dirty="0" smtClean="0"/>
              <a:t>Kliknij, aby dodać podtytuł</a:t>
            </a:r>
            <a:endParaRPr lang="pl-PL" dirty="0"/>
          </a:p>
        </p:txBody>
      </p:sp>
    </p:spTree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4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43450" y="-11113"/>
            <a:ext cx="4400550" cy="979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l-PL" dirty="0" smtClean="0"/>
              <a:t>Kliknij, aby edytować styl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 smtClean="0"/>
              <a:t>Kliknij, aby edytować styl wzorca podtytułu</a:t>
            </a:r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2017FA-5E19-42B8-AC0D-42B66D9938FB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4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43450" y="-11113"/>
            <a:ext cx="4400550" cy="979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F0160E-8FC5-49EF-907D-723E51873C91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4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43450" y="-11113"/>
            <a:ext cx="4400550" cy="979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962E14-2061-48C3-9EFE-CA46EF40F4FA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az 4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43450" y="-11113"/>
            <a:ext cx="4400550" cy="979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1041621"/>
            <a:ext cx="7886700" cy="850679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20894F-7641-4CDE-A8BF-482670B87519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az 4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43450" y="-11113"/>
            <a:ext cx="4400550" cy="979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1104817"/>
            <a:ext cx="7886700" cy="720630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815921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639833"/>
            <a:ext cx="3868340" cy="3549830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815921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639833"/>
            <a:ext cx="3887391" cy="3549830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8" name="Slide Number Placeholder 8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8DA49B-B7EA-4918-ADE8-806A86C5FF21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4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43450" y="-11113"/>
            <a:ext cx="4400550" cy="979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4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AA2687-4FC4-42CC-9A08-F6B71A67F34C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4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43450" y="-11113"/>
            <a:ext cx="4400550" cy="979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810EAE-AB87-4CF1-B780-262216FB26E7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4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43450" y="-11113"/>
            <a:ext cx="4400550" cy="979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DBF9E6-52F1-4FD5-9649-15F13D164B05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az 4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43450" y="-11113"/>
            <a:ext cx="4400550" cy="979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1264258"/>
            <a:ext cx="2949178" cy="112908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 dirty="0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1264258"/>
            <a:ext cx="4629150" cy="459679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dirty="0" smtClean="0"/>
              <a:t>Kliknij, aby edytować style wzorca tekstu</a:t>
            </a:r>
          </a:p>
          <a:p>
            <a:pPr lvl="1"/>
            <a:r>
              <a:rPr lang="pl-PL" dirty="0" smtClean="0"/>
              <a:t>Drugi poziom</a:t>
            </a:r>
          </a:p>
          <a:p>
            <a:pPr lvl="2"/>
            <a:r>
              <a:rPr lang="pl-PL" dirty="0" smtClean="0"/>
              <a:t>Trzeci poziom</a:t>
            </a:r>
          </a:p>
          <a:p>
            <a:pPr lvl="3"/>
            <a:r>
              <a:rPr lang="pl-PL" dirty="0" smtClean="0"/>
              <a:t>Czwarty poziom</a:t>
            </a:r>
          </a:p>
          <a:p>
            <a:pPr lvl="4"/>
            <a:r>
              <a:rPr lang="pl-PL" dirty="0" smtClean="0"/>
              <a:t>Piąty poziom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393344"/>
            <a:ext cx="2949178" cy="347564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dirty="0" smtClean="0"/>
              <a:t>Kliknij, aby edytować style wzorca tekstu</a:t>
            </a:r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90E975-0B2F-4F79-A2FC-F284CFD40649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az 4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43450" y="-11113"/>
            <a:ext cx="4400550" cy="979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1256306"/>
            <a:ext cx="2949178" cy="1137037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 dirty="0" smtClean="0"/>
              <a:t>Kliknij, aby edytować styl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1256306"/>
            <a:ext cx="4629150" cy="460474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pl-PL" noProof="0" smtClean="0"/>
              <a:t>Kliknij ikonę, aby dodać obraz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393343"/>
            <a:ext cx="2949178" cy="347564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dirty="0" smtClean="0"/>
              <a:t>Kliknij, aby edytować style wzorca tekstu</a:t>
            </a:r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F1DB91-1122-4D39-B83F-47B470E4A0CC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kład niestandardowy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tytułu 1"/>
          <p:cNvSpPr txBox="1">
            <a:spLocks/>
          </p:cNvSpPr>
          <p:nvPr userDrawn="1"/>
        </p:nvSpPr>
        <p:spPr>
          <a:xfrm>
            <a:off x="628650" y="4833938"/>
            <a:ext cx="7886700" cy="922337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 fontAlgn="auto">
              <a:spcAft>
                <a:spcPts val="0"/>
              </a:spcAft>
              <a:defRPr/>
            </a:pPr>
            <a:endParaRPr lang="pl-PL" dirty="0">
              <a:solidFill>
                <a:prstClr val="white"/>
              </a:solidFill>
            </a:endParaRPr>
          </a:p>
        </p:txBody>
      </p:sp>
      <p:sp>
        <p:nvSpPr>
          <p:cNvPr id="5" name="Symbol zastępczy tekstu 7"/>
          <p:cNvSpPr>
            <a:spLocks noGrp="1"/>
          </p:cNvSpPr>
          <p:nvPr>
            <p:ph idx="1"/>
          </p:nvPr>
        </p:nvSpPr>
        <p:spPr>
          <a:xfrm>
            <a:off x="628650" y="5756743"/>
            <a:ext cx="7886700" cy="420219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 algn="r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588" y="288146"/>
            <a:ext cx="4468411" cy="4510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ytuł 5"/>
          <p:cNvSpPr>
            <a:spLocks noGrp="1"/>
          </p:cNvSpPr>
          <p:nvPr>
            <p:ph type="title"/>
          </p:nvPr>
        </p:nvSpPr>
        <p:spPr>
          <a:xfrm>
            <a:off x="628650" y="4223742"/>
            <a:ext cx="7886700" cy="933450"/>
          </a:xfrm>
        </p:spPr>
        <p:txBody>
          <a:bodyPr/>
          <a:lstStyle>
            <a:lvl1pPr algn="r">
              <a:defRPr/>
            </a:lvl1pPr>
          </a:lstStyle>
          <a:p>
            <a:r>
              <a:rPr lang="pl-PL" dirty="0" smtClean="0"/>
              <a:t>Kliknij, aby edytować styl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7492887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Układ niestandardowy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tytułu 1"/>
          <p:cNvSpPr txBox="1">
            <a:spLocks/>
          </p:cNvSpPr>
          <p:nvPr userDrawn="1"/>
        </p:nvSpPr>
        <p:spPr>
          <a:xfrm>
            <a:off x="628650" y="4833938"/>
            <a:ext cx="7886700" cy="922337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 fontAlgn="auto">
              <a:spcAft>
                <a:spcPts val="0"/>
              </a:spcAft>
              <a:defRPr/>
            </a:pPr>
            <a:endParaRPr lang="pl-PL" dirty="0">
              <a:solidFill>
                <a:prstClr val="white"/>
              </a:solidFill>
            </a:endParaRPr>
          </a:p>
        </p:txBody>
      </p:sp>
      <p:sp>
        <p:nvSpPr>
          <p:cNvPr id="5" name="Symbol zastępczy tekstu 7"/>
          <p:cNvSpPr>
            <a:spLocks noGrp="1"/>
          </p:cNvSpPr>
          <p:nvPr>
            <p:ph idx="1"/>
          </p:nvPr>
        </p:nvSpPr>
        <p:spPr>
          <a:xfrm>
            <a:off x="628650" y="5756743"/>
            <a:ext cx="7886700" cy="420219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 algn="r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pic>
        <p:nvPicPr>
          <p:cNvPr id="6" name="Picture 2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588" y="288146"/>
            <a:ext cx="4468411" cy="4510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ytuł 6"/>
          <p:cNvSpPr>
            <a:spLocks noGrp="1"/>
          </p:cNvSpPr>
          <p:nvPr>
            <p:ph type="title"/>
          </p:nvPr>
        </p:nvSpPr>
        <p:spPr>
          <a:xfrm>
            <a:off x="628650" y="4295750"/>
            <a:ext cx="7886700" cy="933450"/>
          </a:xfrm>
        </p:spPr>
        <p:txBody>
          <a:bodyPr/>
          <a:lstStyle>
            <a:lvl1pPr algn="r">
              <a:defRPr/>
            </a:lvl1pPr>
          </a:lstStyle>
          <a:p>
            <a:r>
              <a:rPr lang="pl-PL" dirty="0" smtClean="0"/>
              <a:t>Kliknij, aby edytować styl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33725899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 smtClean="0"/>
              <a:t>Kliknij, aby edytować styl wzorca podtytułu</a:t>
            </a:r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1EE465-F5EC-48C4-A591-B285ABB30E54}" type="slidenum">
              <a:rPr lang="pl-P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0027" y="276975"/>
            <a:ext cx="4468411" cy="4510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1376413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B52235-1339-48E5-A73B-3694FDF843BF}" type="slidenum">
              <a:rPr lang="pl-P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0027" y="276975"/>
            <a:ext cx="4468411" cy="4510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915223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5E3DA2-F2E1-43B5-845A-70578D9EE94B}" type="slidenum">
              <a:rPr lang="pl-P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0027" y="276975"/>
            <a:ext cx="4468411" cy="4510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968845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1041621"/>
            <a:ext cx="7886700" cy="850679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4A3CE9-C004-405F-8631-B620FE817014}" type="slidenum">
              <a:rPr lang="pl-P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0027" y="276975"/>
            <a:ext cx="4468411" cy="4510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664352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1104817"/>
            <a:ext cx="7886700" cy="720630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815921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639833"/>
            <a:ext cx="3868340" cy="3549830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815921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639833"/>
            <a:ext cx="3887391" cy="3549830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8" name="Slide Number Placeholder 8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8659CA-EAEA-4456-89F7-C693B3BF9BFB}" type="slidenum">
              <a:rPr lang="pl-P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0027" y="276975"/>
            <a:ext cx="4468411" cy="4510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9582644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4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156079-F711-4BFC-897D-18FEF677686D}" type="slidenum">
              <a:rPr lang="pl-P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0027" y="276975"/>
            <a:ext cx="4468411" cy="4510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36770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image" Target="../media/image6.jpeg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13" Type="http://schemas.openxmlformats.org/officeDocument/2006/relationships/image" Target="../media/image11.jpeg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2.xml"/><Relationship Id="rId13" Type="http://schemas.openxmlformats.org/officeDocument/2006/relationships/image" Target="../media/image16.jpeg"/><Relationship Id="rId3" Type="http://schemas.openxmlformats.org/officeDocument/2006/relationships/slideLayout" Target="../slideLayouts/slideLayout37.xml"/><Relationship Id="rId7" Type="http://schemas.openxmlformats.org/officeDocument/2006/relationships/slideLayout" Target="../slideLayouts/slideLayout41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6.xml"/><Relationship Id="rId1" Type="http://schemas.openxmlformats.org/officeDocument/2006/relationships/slideLayout" Target="../slideLayouts/slideLayout35.xml"/><Relationship Id="rId6" Type="http://schemas.openxmlformats.org/officeDocument/2006/relationships/slideLayout" Target="../slideLayouts/slideLayout40.xml"/><Relationship Id="rId11" Type="http://schemas.openxmlformats.org/officeDocument/2006/relationships/slideLayout" Target="../slideLayouts/slideLayout45.xml"/><Relationship Id="rId5" Type="http://schemas.openxmlformats.org/officeDocument/2006/relationships/slideLayout" Target="../slideLayouts/slideLayout39.xml"/><Relationship Id="rId10" Type="http://schemas.openxmlformats.org/officeDocument/2006/relationships/slideLayout" Target="../slideLayouts/slideLayout44.xml"/><Relationship Id="rId4" Type="http://schemas.openxmlformats.org/officeDocument/2006/relationships/slideLayout" Target="../slideLayouts/slideLayout38.xml"/><Relationship Id="rId9" Type="http://schemas.openxmlformats.org/officeDocument/2006/relationships/slideLayout" Target="../slideLayouts/slideLayout43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3.xml"/><Relationship Id="rId13" Type="http://schemas.openxmlformats.org/officeDocument/2006/relationships/theme" Target="../theme/theme5.xml"/><Relationship Id="rId3" Type="http://schemas.openxmlformats.org/officeDocument/2006/relationships/slideLayout" Target="../slideLayouts/slideLayout48.xml"/><Relationship Id="rId7" Type="http://schemas.openxmlformats.org/officeDocument/2006/relationships/slideLayout" Target="../slideLayouts/slideLayout52.xml"/><Relationship Id="rId12" Type="http://schemas.openxmlformats.org/officeDocument/2006/relationships/slideLayout" Target="../slideLayouts/slideLayout57.xml"/><Relationship Id="rId2" Type="http://schemas.openxmlformats.org/officeDocument/2006/relationships/slideLayout" Target="../slideLayouts/slideLayout47.xml"/><Relationship Id="rId1" Type="http://schemas.openxmlformats.org/officeDocument/2006/relationships/slideLayout" Target="../slideLayouts/slideLayout46.xml"/><Relationship Id="rId6" Type="http://schemas.openxmlformats.org/officeDocument/2006/relationships/slideLayout" Target="../slideLayouts/slideLayout51.xml"/><Relationship Id="rId11" Type="http://schemas.openxmlformats.org/officeDocument/2006/relationships/slideLayout" Target="../slideLayouts/slideLayout56.xml"/><Relationship Id="rId5" Type="http://schemas.openxmlformats.org/officeDocument/2006/relationships/slideLayout" Target="../slideLayouts/slideLayout50.xml"/><Relationship Id="rId10" Type="http://schemas.openxmlformats.org/officeDocument/2006/relationships/slideLayout" Target="../slideLayouts/slideLayout55.xml"/><Relationship Id="rId4" Type="http://schemas.openxmlformats.org/officeDocument/2006/relationships/slideLayout" Target="../slideLayouts/slideLayout49.xml"/><Relationship Id="rId9" Type="http://schemas.openxmlformats.org/officeDocument/2006/relationships/slideLayout" Target="../slideLayouts/slideLayout54.xml"/><Relationship Id="rId14" Type="http://schemas.openxmlformats.org/officeDocument/2006/relationships/image" Target="../media/image22.jpeg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5.xml"/><Relationship Id="rId13" Type="http://schemas.openxmlformats.org/officeDocument/2006/relationships/image" Target="../media/image27.jpeg"/><Relationship Id="rId3" Type="http://schemas.openxmlformats.org/officeDocument/2006/relationships/slideLayout" Target="../slideLayouts/slideLayout60.xml"/><Relationship Id="rId7" Type="http://schemas.openxmlformats.org/officeDocument/2006/relationships/slideLayout" Target="../slideLayouts/slideLayout64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9.xml"/><Relationship Id="rId1" Type="http://schemas.openxmlformats.org/officeDocument/2006/relationships/slideLayout" Target="../slideLayouts/slideLayout58.xml"/><Relationship Id="rId6" Type="http://schemas.openxmlformats.org/officeDocument/2006/relationships/slideLayout" Target="../slideLayouts/slideLayout63.xml"/><Relationship Id="rId11" Type="http://schemas.openxmlformats.org/officeDocument/2006/relationships/slideLayout" Target="../slideLayouts/slideLayout68.xml"/><Relationship Id="rId5" Type="http://schemas.openxmlformats.org/officeDocument/2006/relationships/slideLayout" Target="../slideLayouts/slideLayout62.xml"/><Relationship Id="rId10" Type="http://schemas.openxmlformats.org/officeDocument/2006/relationships/slideLayout" Target="../slideLayouts/slideLayout67.xml"/><Relationship Id="rId4" Type="http://schemas.openxmlformats.org/officeDocument/2006/relationships/slideLayout" Target="../slideLayouts/slideLayout61.xml"/><Relationship Id="rId9" Type="http://schemas.openxmlformats.org/officeDocument/2006/relationships/slideLayout" Target="../slideLayouts/slideLayout66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6.xml"/><Relationship Id="rId13" Type="http://schemas.openxmlformats.org/officeDocument/2006/relationships/theme" Target="../theme/theme7.xml"/><Relationship Id="rId3" Type="http://schemas.openxmlformats.org/officeDocument/2006/relationships/slideLayout" Target="../slideLayouts/slideLayout71.xml"/><Relationship Id="rId7" Type="http://schemas.openxmlformats.org/officeDocument/2006/relationships/slideLayout" Target="../slideLayouts/slideLayout75.xml"/><Relationship Id="rId12" Type="http://schemas.openxmlformats.org/officeDocument/2006/relationships/slideLayout" Target="../slideLayouts/slideLayout80.xml"/><Relationship Id="rId2" Type="http://schemas.openxmlformats.org/officeDocument/2006/relationships/slideLayout" Target="../slideLayouts/slideLayout70.xml"/><Relationship Id="rId1" Type="http://schemas.openxmlformats.org/officeDocument/2006/relationships/slideLayout" Target="../slideLayouts/slideLayout69.xml"/><Relationship Id="rId6" Type="http://schemas.openxmlformats.org/officeDocument/2006/relationships/slideLayout" Target="../slideLayouts/slideLayout74.xml"/><Relationship Id="rId11" Type="http://schemas.openxmlformats.org/officeDocument/2006/relationships/slideLayout" Target="../slideLayouts/slideLayout79.xml"/><Relationship Id="rId5" Type="http://schemas.openxmlformats.org/officeDocument/2006/relationships/slideLayout" Target="../slideLayouts/slideLayout73.xml"/><Relationship Id="rId10" Type="http://schemas.openxmlformats.org/officeDocument/2006/relationships/slideLayout" Target="../slideLayouts/slideLayout78.xml"/><Relationship Id="rId4" Type="http://schemas.openxmlformats.org/officeDocument/2006/relationships/slideLayout" Target="../slideLayouts/slideLayout72.xml"/><Relationship Id="rId9" Type="http://schemas.openxmlformats.org/officeDocument/2006/relationships/slideLayout" Target="../slideLayouts/slideLayout77.xml"/><Relationship Id="rId14" Type="http://schemas.openxmlformats.org/officeDocument/2006/relationships/image" Target="../media/image30.jpeg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8.xml"/><Relationship Id="rId13" Type="http://schemas.openxmlformats.org/officeDocument/2006/relationships/image" Target="../media/image33.jpeg"/><Relationship Id="rId3" Type="http://schemas.openxmlformats.org/officeDocument/2006/relationships/slideLayout" Target="../slideLayouts/slideLayout83.xml"/><Relationship Id="rId7" Type="http://schemas.openxmlformats.org/officeDocument/2006/relationships/slideLayout" Target="../slideLayouts/slideLayout87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82.xml"/><Relationship Id="rId1" Type="http://schemas.openxmlformats.org/officeDocument/2006/relationships/slideLayout" Target="../slideLayouts/slideLayout81.xml"/><Relationship Id="rId6" Type="http://schemas.openxmlformats.org/officeDocument/2006/relationships/slideLayout" Target="../slideLayouts/slideLayout86.xml"/><Relationship Id="rId11" Type="http://schemas.openxmlformats.org/officeDocument/2006/relationships/slideLayout" Target="../slideLayouts/slideLayout91.xml"/><Relationship Id="rId5" Type="http://schemas.openxmlformats.org/officeDocument/2006/relationships/slideLayout" Target="../slideLayouts/slideLayout85.xml"/><Relationship Id="rId10" Type="http://schemas.openxmlformats.org/officeDocument/2006/relationships/slideLayout" Target="../slideLayouts/slideLayout90.xml"/><Relationship Id="rId4" Type="http://schemas.openxmlformats.org/officeDocument/2006/relationships/slideLayout" Target="../slideLayouts/slideLayout84.xml"/><Relationship Id="rId9" Type="http://schemas.openxmlformats.org/officeDocument/2006/relationships/slideLayout" Target="../slideLayouts/slideLayout89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9.xml"/><Relationship Id="rId13" Type="http://schemas.openxmlformats.org/officeDocument/2006/relationships/theme" Target="../theme/theme9.xml"/><Relationship Id="rId3" Type="http://schemas.openxmlformats.org/officeDocument/2006/relationships/slideLayout" Target="../slideLayouts/slideLayout94.xml"/><Relationship Id="rId7" Type="http://schemas.openxmlformats.org/officeDocument/2006/relationships/slideLayout" Target="../slideLayouts/slideLayout98.xml"/><Relationship Id="rId12" Type="http://schemas.openxmlformats.org/officeDocument/2006/relationships/slideLayout" Target="../slideLayouts/slideLayout103.xml"/><Relationship Id="rId2" Type="http://schemas.openxmlformats.org/officeDocument/2006/relationships/slideLayout" Target="../slideLayouts/slideLayout93.xml"/><Relationship Id="rId1" Type="http://schemas.openxmlformats.org/officeDocument/2006/relationships/slideLayout" Target="../slideLayouts/slideLayout92.xml"/><Relationship Id="rId6" Type="http://schemas.openxmlformats.org/officeDocument/2006/relationships/slideLayout" Target="../slideLayouts/slideLayout97.xml"/><Relationship Id="rId11" Type="http://schemas.openxmlformats.org/officeDocument/2006/relationships/slideLayout" Target="../slideLayouts/slideLayout102.xml"/><Relationship Id="rId5" Type="http://schemas.openxmlformats.org/officeDocument/2006/relationships/slideLayout" Target="../slideLayouts/slideLayout96.xml"/><Relationship Id="rId10" Type="http://schemas.openxmlformats.org/officeDocument/2006/relationships/slideLayout" Target="../slideLayouts/slideLayout101.xml"/><Relationship Id="rId4" Type="http://schemas.openxmlformats.org/officeDocument/2006/relationships/slideLayout" Target="../slideLayouts/slideLayout95.xml"/><Relationship Id="rId9" Type="http://schemas.openxmlformats.org/officeDocument/2006/relationships/slideLayout" Target="../slideLayouts/slideLayout100.xml"/><Relationship Id="rId14" Type="http://schemas.openxmlformats.org/officeDocument/2006/relationships/image" Target="../media/image30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4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628650" y="958850"/>
            <a:ext cx="7886700" cy="933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l-PL" smtClean="0"/>
              <a:t>Kliknij, aby edytować styl</a:t>
            </a:r>
            <a:endParaRPr lang="en-US" smtClean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28650" y="2463800"/>
            <a:ext cx="7886700" cy="3713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1B7071C2-305B-4462-9203-39719E4D27A9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74" r:id="rId1"/>
    <p:sldLayoutId id="2147483875" r:id="rId2"/>
    <p:sldLayoutId id="2147483876" r:id="rId3"/>
    <p:sldLayoutId id="2147483877" r:id="rId4"/>
    <p:sldLayoutId id="2147483878" r:id="rId5"/>
    <p:sldLayoutId id="2147483879" r:id="rId6"/>
    <p:sldLayoutId id="2147483880" r:id="rId7"/>
    <p:sldLayoutId id="2147483881" r:id="rId8"/>
    <p:sldLayoutId id="2147483882" r:id="rId9"/>
    <p:sldLayoutId id="2147483883" r:id="rId10"/>
    <p:sldLayoutId id="2147483884" r:id="rId11"/>
    <p:sldLayoutId id="2147483964" r:id="rId12"/>
  </p:sldLayoutIdLst>
  <p:timing>
    <p:tnLst>
      <p:par>
        <p:cTn id="1" dur="indefinite" restart="never" nodeType="tmRoot"/>
      </p:par>
    </p:tnLst>
  </p:timing>
  <p:txStyles>
    <p:titleStyle>
      <a:lvl1pPr algn="l" rtl="0" fontAlgn="base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228600" indent="-228600" algn="l" rtl="0" fontAlgn="base">
        <a:lnSpc>
          <a:spcPct val="90000"/>
        </a:lnSpc>
        <a:spcBef>
          <a:spcPts val="1000"/>
        </a:spcBef>
        <a:spcAft>
          <a:spcPct val="0"/>
        </a:spcAft>
        <a:buFont typeface="Arial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Placeholder 1"/>
          <p:cNvSpPr>
            <a:spLocks noGrp="1"/>
          </p:cNvSpPr>
          <p:nvPr>
            <p:ph type="title"/>
          </p:nvPr>
        </p:nvSpPr>
        <p:spPr bwMode="auto">
          <a:xfrm>
            <a:off x="628650" y="958850"/>
            <a:ext cx="7886700" cy="933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l-PL" smtClean="0"/>
              <a:t>Kliknij, aby edytować styl</a:t>
            </a:r>
            <a:endParaRPr lang="en-US" smtClean="0"/>
          </a:p>
        </p:txBody>
      </p:sp>
      <p:sp>
        <p:nvSpPr>
          <p:cNvPr id="205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28650" y="2463800"/>
            <a:ext cx="7886700" cy="3713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D0E3D227-65F5-41D6-9FF0-CB91992D9D0E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85" r:id="rId1"/>
    <p:sldLayoutId id="2147483886" r:id="rId2"/>
    <p:sldLayoutId id="2147483887" r:id="rId3"/>
    <p:sldLayoutId id="2147483888" r:id="rId4"/>
    <p:sldLayoutId id="2147483889" r:id="rId5"/>
    <p:sldLayoutId id="2147483890" r:id="rId6"/>
    <p:sldLayoutId id="2147483891" r:id="rId7"/>
    <p:sldLayoutId id="2147483892" r:id="rId8"/>
    <p:sldLayoutId id="2147483893" r:id="rId9"/>
    <p:sldLayoutId id="2147483894" r:id="rId10"/>
    <p:sldLayoutId id="2147483895" r:id="rId11"/>
  </p:sldLayoutIdLst>
  <p:timing>
    <p:tnLst>
      <p:par>
        <p:cTn id="1" dur="indefinite" restart="never" nodeType="tmRoot"/>
      </p:par>
    </p:tnLst>
  </p:timing>
  <p:txStyles>
    <p:titleStyle>
      <a:lvl1pPr algn="l" rtl="0" fontAlgn="base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228600" indent="-228600" algn="l" rtl="0" fontAlgn="base">
        <a:lnSpc>
          <a:spcPct val="90000"/>
        </a:lnSpc>
        <a:spcBef>
          <a:spcPts val="1000"/>
        </a:spcBef>
        <a:spcAft>
          <a:spcPct val="0"/>
        </a:spcAft>
        <a:buFont typeface="Arial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Placeholder 1"/>
          <p:cNvSpPr>
            <a:spLocks noGrp="1"/>
          </p:cNvSpPr>
          <p:nvPr>
            <p:ph type="title"/>
          </p:nvPr>
        </p:nvSpPr>
        <p:spPr bwMode="auto">
          <a:xfrm>
            <a:off x="628650" y="958850"/>
            <a:ext cx="7886700" cy="933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l-PL" smtClean="0"/>
              <a:t>Kliknij, aby edytować styl</a:t>
            </a:r>
            <a:endParaRPr lang="en-US" smtClean="0"/>
          </a:p>
        </p:txBody>
      </p:sp>
      <p:sp>
        <p:nvSpPr>
          <p:cNvPr id="3075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28650" y="2463800"/>
            <a:ext cx="7886700" cy="3713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E983C021-3010-4D38-B0AE-05F7B41075F7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96" r:id="rId1"/>
    <p:sldLayoutId id="2147483897" r:id="rId2"/>
    <p:sldLayoutId id="2147483898" r:id="rId3"/>
    <p:sldLayoutId id="2147483899" r:id="rId4"/>
    <p:sldLayoutId id="2147483900" r:id="rId5"/>
    <p:sldLayoutId id="2147483901" r:id="rId6"/>
    <p:sldLayoutId id="2147483902" r:id="rId7"/>
    <p:sldLayoutId id="2147483903" r:id="rId8"/>
    <p:sldLayoutId id="2147483904" r:id="rId9"/>
    <p:sldLayoutId id="2147483905" r:id="rId10"/>
    <p:sldLayoutId id="2147483906" r:id="rId11"/>
  </p:sldLayoutIdLst>
  <p:timing>
    <p:tnLst>
      <p:par>
        <p:cTn id="1" dur="indefinite" restart="never" nodeType="tmRoot"/>
      </p:par>
    </p:tnLst>
  </p:timing>
  <p:txStyles>
    <p:titleStyle>
      <a:lvl1pPr algn="l" rtl="0" fontAlgn="base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228600" indent="-228600" algn="l" rtl="0" fontAlgn="base">
        <a:lnSpc>
          <a:spcPct val="90000"/>
        </a:lnSpc>
        <a:spcBef>
          <a:spcPts val="1000"/>
        </a:spcBef>
        <a:spcAft>
          <a:spcPct val="0"/>
        </a:spcAft>
        <a:buFont typeface="Arial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Placeholder 1"/>
          <p:cNvSpPr>
            <a:spLocks noGrp="1"/>
          </p:cNvSpPr>
          <p:nvPr>
            <p:ph type="title"/>
          </p:nvPr>
        </p:nvSpPr>
        <p:spPr bwMode="auto">
          <a:xfrm>
            <a:off x="628650" y="958850"/>
            <a:ext cx="7886700" cy="933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l-PL" smtClean="0"/>
              <a:t>Kliknij, aby edytować styl</a:t>
            </a:r>
            <a:endParaRPr lang="en-US" smtClean="0"/>
          </a:p>
        </p:txBody>
      </p:sp>
      <p:sp>
        <p:nvSpPr>
          <p:cNvPr id="4099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28650" y="2463800"/>
            <a:ext cx="7886700" cy="3713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9B28F23A-CBF3-4888-95E0-3BE0338B7A44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07" r:id="rId1"/>
    <p:sldLayoutId id="2147483908" r:id="rId2"/>
    <p:sldLayoutId id="2147483909" r:id="rId3"/>
    <p:sldLayoutId id="2147483910" r:id="rId4"/>
    <p:sldLayoutId id="2147483911" r:id="rId5"/>
    <p:sldLayoutId id="2147483912" r:id="rId6"/>
    <p:sldLayoutId id="2147483913" r:id="rId7"/>
    <p:sldLayoutId id="2147483914" r:id="rId8"/>
    <p:sldLayoutId id="2147483915" r:id="rId9"/>
    <p:sldLayoutId id="2147483916" r:id="rId10"/>
    <p:sldLayoutId id="2147483917" r:id="rId11"/>
  </p:sldLayoutIdLst>
  <p:timing>
    <p:tnLst>
      <p:par>
        <p:cTn id="1" dur="indefinite" restart="never" nodeType="tmRoot"/>
      </p:par>
    </p:tnLst>
  </p:timing>
  <p:txStyles>
    <p:titleStyle>
      <a:lvl1pPr algn="l" rtl="0" fontAlgn="base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228600" indent="-228600" algn="l" rtl="0" fontAlgn="base">
        <a:lnSpc>
          <a:spcPct val="90000"/>
        </a:lnSpc>
        <a:spcBef>
          <a:spcPts val="1000"/>
        </a:spcBef>
        <a:spcAft>
          <a:spcPct val="0"/>
        </a:spcAft>
        <a:buFont typeface="Arial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4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Placeholder 1"/>
          <p:cNvSpPr>
            <a:spLocks noGrp="1"/>
          </p:cNvSpPr>
          <p:nvPr>
            <p:ph type="title"/>
          </p:nvPr>
        </p:nvSpPr>
        <p:spPr bwMode="auto">
          <a:xfrm>
            <a:off x="628650" y="958850"/>
            <a:ext cx="7886700" cy="933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l-PL" smtClean="0"/>
              <a:t>Kliknij, aby edytować styl</a:t>
            </a:r>
            <a:endParaRPr lang="en-US" smtClean="0"/>
          </a:p>
        </p:txBody>
      </p:sp>
      <p:sp>
        <p:nvSpPr>
          <p:cNvPr id="5123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28650" y="2463800"/>
            <a:ext cx="7886700" cy="3713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D4186C02-8285-4183-8CE5-567C165FE023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18" r:id="rId1"/>
    <p:sldLayoutId id="2147483919" r:id="rId2"/>
    <p:sldLayoutId id="2147483920" r:id="rId3"/>
    <p:sldLayoutId id="2147483921" r:id="rId4"/>
    <p:sldLayoutId id="2147483922" r:id="rId5"/>
    <p:sldLayoutId id="2147483923" r:id="rId6"/>
    <p:sldLayoutId id="2147483924" r:id="rId7"/>
    <p:sldLayoutId id="2147483925" r:id="rId8"/>
    <p:sldLayoutId id="2147483926" r:id="rId9"/>
    <p:sldLayoutId id="2147483927" r:id="rId10"/>
    <p:sldLayoutId id="2147483928" r:id="rId11"/>
    <p:sldLayoutId id="2147483929" r:id="rId12"/>
  </p:sldLayoutIdLst>
  <p:timing>
    <p:tnLst>
      <p:par>
        <p:cTn id="1" dur="indefinite" restart="never" nodeType="tmRoot"/>
      </p:par>
    </p:tnLst>
  </p:timing>
  <p:txStyles>
    <p:titleStyle>
      <a:lvl1pPr algn="l" rtl="0" fontAlgn="base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228600" indent="-228600" algn="l" rtl="0" fontAlgn="base">
        <a:lnSpc>
          <a:spcPct val="90000"/>
        </a:lnSpc>
        <a:spcBef>
          <a:spcPts val="1000"/>
        </a:spcBef>
        <a:spcAft>
          <a:spcPct val="0"/>
        </a:spcAft>
        <a:buFont typeface="Arial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Placeholder 1"/>
          <p:cNvSpPr>
            <a:spLocks noGrp="1"/>
          </p:cNvSpPr>
          <p:nvPr>
            <p:ph type="title"/>
          </p:nvPr>
        </p:nvSpPr>
        <p:spPr bwMode="auto">
          <a:xfrm>
            <a:off x="628650" y="958850"/>
            <a:ext cx="7886700" cy="933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l-PL" smtClean="0"/>
              <a:t>Kliknij, aby edytować styl</a:t>
            </a:r>
            <a:endParaRPr lang="en-US" smtClean="0"/>
          </a:p>
        </p:txBody>
      </p:sp>
      <p:sp>
        <p:nvSpPr>
          <p:cNvPr id="614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28650" y="2463800"/>
            <a:ext cx="7886700" cy="3713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BD58C33E-ADAB-48A0-8B9B-17F117630432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30" r:id="rId1"/>
    <p:sldLayoutId id="2147483931" r:id="rId2"/>
    <p:sldLayoutId id="2147483932" r:id="rId3"/>
    <p:sldLayoutId id="2147483933" r:id="rId4"/>
    <p:sldLayoutId id="2147483934" r:id="rId5"/>
    <p:sldLayoutId id="2147483935" r:id="rId6"/>
    <p:sldLayoutId id="2147483936" r:id="rId7"/>
    <p:sldLayoutId id="2147483937" r:id="rId8"/>
    <p:sldLayoutId id="2147483938" r:id="rId9"/>
    <p:sldLayoutId id="2147483939" r:id="rId10"/>
    <p:sldLayoutId id="2147483940" r:id="rId11"/>
  </p:sldLayoutIdLst>
  <p:timing>
    <p:tnLst>
      <p:par>
        <p:cTn id="1" dur="indefinite" restart="never" nodeType="tmRoot"/>
      </p:par>
    </p:tnLst>
  </p:timing>
  <p:txStyles>
    <p:titleStyle>
      <a:lvl1pPr algn="l" rtl="0" fontAlgn="base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228600" indent="-228600" algn="l" rtl="0" fontAlgn="base">
        <a:lnSpc>
          <a:spcPct val="90000"/>
        </a:lnSpc>
        <a:spcBef>
          <a:spcPts val="1000"/>
        </a:spcBef>
        <a:spcAft>
          <a:spcPct val="0"/>
        </a:spcAft>
        <a:buFont typeface="Arial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4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Placeholder 1"/>
          <p:cNvSpPr>
            <a:spLocks noGrp="1"/>
          </p:cNvSpPr>
          <p:nvPr>
            <p:ph type="title"/>
          </p:nvPr>
        </p:nvSpPr>
        <p:spPr bwMode="auto">
          <a:xfrm>
            <a:off x="628650" y="958850"/>
            <a:ext cx="7886700" cy="933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l-PL" smtClean="0"/>
              <a:t>Kliknij, aby edytować styl</a:t>
            </a:r>
            <a:endParaRPr lang="en-US" smtClean="0"/>
          </a:p>
        </p:txBody>
      </p:sp>
      <p:sp>
        <p:nvSpPr>
          <p:cNvPr id="717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28650" y="2463800"/>
            <a:ext cx="7886700" cy="3713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A9765B23-C968-43EA-AA3A-412F9C20CECC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41" r:id="rId1"/>
    <p:sldLayoutId id="2147483942" r:id="rId2"/>
    <p:sldLayoutId id="2147483943" r:id="rId3"/>
    <p:sldLayoutId id="2147483944" r:id="rId4"/>
    <p:sldLayoutId id="2147483945" r:id="rId5"/>
    <p:sldLayoutId id="2147483946" r:id="rId6"/>
    <p:sldLayoutId id="2147483947" r:id="rId7"/>
    <p:sldLayoutId id="2147483948" r:id="rId8"/>
    <p:sldLayoutId id="2147483949" r:id="rId9"/>
    <p:sldLayoutId id="2147483950" r:id="rId10"/>
    <p:sldLayoutId id="2147483951" r:id="rId11"/>
    <p:sldLayoutId id="2147483952" r:id="rId12"/>
  </p:sldLayoutIdLst>
  <p:timing>
    <p:tnLst>
      <p:par>
        <p:cTn id="1" dur="indefinite" restart="never" nodeType="tmRoot"/>
      </p:par>
    </p:tnLst>
  </p:timing>
  <p:txStyles>
    <p:titleStyle>
      <a:lvl1pPr algn="l" rtl="0" fontAlgn="base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228600" indent="-228600" algn="l" rtl="0" fontAlgn="base">
        <a:lnSpc>
          <a:spcPct val="90000"/>
        </a:lnSpc>
        <a:spcBef>
          <a:spcPts val="1000"/>
        </a:spcBef>
        <a:spcAft>
          <a:spcPct val="0"/>
        </a:spcAft>
        <a:buFont typeface="Arial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Placeholder 1"/>
          <p:cNvSpPr>
            <a:spLocks noGrp="1"/>
          </p:cNvSpPr>
          <p:nvPr>
            <p:ph type="title"/>
          </p:nvPr>
        </p:nvSpPr>
        <p:spPr bwMode="auto">
          <a:xfrm>
            <a:off x="628650" y="958850"/>
            <a:ext cx="7886700" cy="933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l-PL" smtClean="0"/>
              <a:t>Kliknij, aby edytować styl</a:t>
            </a:r>
            <a:endParaRPr lang="en-US" smtClean="0"/>
          </a:p>
        </p:txBody>
      </p:sp>
      <p:sp>
        <p:nvSpPr>
          <p:cNvPr id="8195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28650" y="2463800"/>
            <a:ext cx="7886700" cy="3713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8BF9AE73-FA79-43E8-8745-CD970851BBAC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53" r:id="rId1"/>
    <p:sldLayoutId id="2147483954" r:id="rId2"/>
    <p:sldLayoutId id="2147483955" r:id="rId3"/>
    <p:sldLayoutId id="2147483956" r:id="rId4"/>
    <p:sldLayoutId id="2147483957" r:id="rId5"/>
    <p:sldLayoutId id="2147483958" r:id="rId6"/>
    <p:sldLayoutId id="2147483959" r:id="rId7"/>
    <p:sldLayoutId id="2147483960" r:id="rId8"/>
    <p:sldLayoutId id="2147483961" r:id="rId9"/>
    <p:sldLayoutId id="2147483962" r:id="rId10"/>
    <p:sldLayoutId id="2147483963" r:id="rId11"/>
  </p:sldLayoutIdLst>
  <p:timing>
    <p:tnLst>
      <p:par>
        <p:cTn id="1" dur="indefinite" restart="never" nodeType="tmRoot"/>
      </p:par>
    </p:tnLst>
  </p:timing>
  <p:txStyles>
    <p:titleStyle>
      <a:lvl1pPr algn="l" rtl="0" fontAlgn="base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228600" indent="-228600" algn="l" rtl="0" fontAlgn="base">
        <a:lnSpc>
          <a:spcPct val="90000"/>
        </a:lnSpc>
        <a:spcBef>
          <a:spcPts val="1000"/>
        </a:spcBef>
        <a:spcAft>
          <a:spcPct val="0"/>
        </a:spcAft>
        <a:buFont typeface="Arial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Placeholder 1"/>
          <p:cNvSpPr>
            <a:spLocks noGrp="1"/>
          </p:cNvSpPr>
          <p:nvPr>
            <p:ph type="title"/>
          </p:nvPr>
        </p:nvSpPr>
        <p:spPr bwMode="auto">
          <a:xfrm>
            <a:off x="628650" y="958850"/>
            <a:ext cx="7886700" cy="933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l-PL" smtClean="0"/>
              <a:t>Kliknij, aby edytować styl</a:t>
            </a:r>
            <a:endParaRPr lang="en-US" smtClean="0"/>
          </a:p>
        </p:txBody>
      </p:sp>
      <p:sp>
        <p:nvSpPr>
          <p:cNvPr id="717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28650" y="2463800"/>
            <a:ext cx="7886700" cy="3713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A9765B23-C968-43EA-AA3A-412F9C20CECC}" type="slidenum">
              <a:rPr lang="pl-P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96853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66" r:id="rId1"/>
    <p:sldLayoutId id="2147483967" r:id="rId2"/>
    <p:sldLayoutId id="2147483968" r:id="rId3"/>
    <p:sldLayoutId id="2147483969" r:id="rId4"/>
    <p:sldLayoutId id="2147483970" r:id="rId5"/>
    <p:sldLayoutId id="2147483971" r:id="rId6"/>
    <p:sldLayoutId id="2147483972" r:id="rId7"/>
    <p:sldLayoutId id="2147483973" r:id="rId8"/>
    <p:sldLayoutId id="2147483974" r:id="rId9"/>
    <p:sldLayoutId id="2147483975" r:id="rId10"/>
    <p:sldLayoutId id="2147483976" r:id="rId11"/>
    <p:sldLayoutId id="2147483977" r:id="rId12"/>
  </p:sldLayoutIdLst>
  <p:timing>
    <p:tnLst>
      <p:par>
        <p:cTn id="1" dur="indefinite" restart="never" nodeType="tmRoot"/>
      </p:par>
    </p:tnLst>
  </p:timing>
  <p:hf hdr="0" ftr="0" dt="0"/>
  <p:txStyles>
    <p:titleStyle>
      <a:lvl1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228600" indent="-228600" algn="l" rtl="0" eaLnBrk="1" fontAlgn="base" hangingPunct="1">
        <a:lnSpc>
          <a:spcPct val="90000"/>
        </a:lnSpc>
        <a:spcBef>
          <a:spcPts val="1000"/>
        </a:spcBef>
        <a:spcAft>
          <a:spcPct val="0"/>
        </a:spcAft>
        <a:buFont typeface="Arial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69.xml"/><Relationship Id="rId4" Type="http://schemas.openxmlformats.org/officeDocument/2006/relationships/image" Target="../media/image39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5.xml"/><Relationship Id="rId5" Type="http://schemas.openxmlformats.org/officeDocument/2006/relationships/image" Target="../media/image42.jpeg"/><Relationship Id="rId4" Type="http://schemas.openxmlformats.org/officeDocument/2006/relationships/image" Target="../media/image41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97.xml"/><Relationship Id="rId4" Type="http://schemas.openxmlformats.org/officeDocument/2006/relationships/image" Target="../media/image42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95.xml"/><Relationship Id="rId5" Type="http://schemas.openxmlformats.org/officeDocument/2006/relationships/image" Target="../media/image42.jpeg"/><Relationship Id="rId4" Type="http://schemas.openxmlformats.org/officeDocument/2006/relationships/image" Target="../media/image41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95.xml"/><Relationship Id="rId4" Type="http://schemas.openxmlformats.org/officeDocument/2006/relationships/image" Target="../media/image42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95.xml"/><Relationship Id="rId4" Type="http://schemas.openxmlformats.org/officeDocument/2006/relationships/image" Target="../media/image42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95.xml"/><Relationship Id="rId4" Type="http://schemas.openxmlformats.org/officeDocument/2006/relationships/image" Target="../media/image42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95.xml"/><Relationship Id="rId4" Type="http://schemas.openxmlformats.org/officeDocument/2006/relationships/image" Target="../media/image42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95.xml"/><Relationship Id="rId4" Type="http://schemas.openxmlformats.org/officeDocument/2006/relationships/image" Target="../media/image42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95.xml"/><Relationship Id="rId4" Type="http://schemas.openxmlformats.org/officeDocument/2006/relationships/image" Target="../media/image42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95.xml"/><Relationship Id="rId4" Type="http://schemas.openxmlformats.org/officeDocument/2006/relationships/image" Target="../media/image4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95.xml"/><Relationship Id="rId5" Type="http://schemas.openxmlformats.org/officeDocument/2006/relationships/image" Target="../media/image42.jpeg"/><Relationship Id="rId4" Type="http://schemas.openxmlformats.org/officeDocument/2006/relationships/image" Target="../media/image41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95.xml"/><Relationship Id="rId4" Type="http://schemas.openxmlformats.org/officeDocument/2006/relationships/image" Target="../media/image42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95.xml"/><Relationship Id="rId4" Type="http://schemas.openxmlformats.org/officeDocument/2006/relationships/image" Target="../media/image42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95.xml"/><Relationship Id="rId5" Type="http://schemas.openxmlformats.org/officeDocument/2006/relationships/image" Target="../media/image42.jpeg"/><Relationship Id="rId4" Type="http://schemas.openxmlformats.org/officeDocument/2006/relationships/image" Target="../media/image41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95.xml"/><Relationship Id="rId4" Type="http://schemas.openxmlformats.org/officeDocument/2006/relationships/image" Target="../media/image42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95.xml"/><Relationship Id="rId4" Type="http://schemas.openxmlformats.org/officeDocument/2006/relationships/image" Target="../media/image42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95.xml"/><Relationship Id="rId4" Type="http://schemas.openxmlformats.org/officeDocument/2006/relationships/image" Target="../media/image42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95.xml"/><Relationship Id="rId4" Type="http://schemas.openxmlformats.org/officeDocument/2006/relationships/image" Target="../media/image42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95.xml"/><Relationship Id="rId4" Type="http://schemas.openxmlformats.org/officeDocument/2006/relationships/image" Target="../media/image42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95.xml"/><Relationship Id="rId4" Type="http://schemas.openxmlformats.org/officeDocument/2006/relationships/image" Target="../media/image42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95.xml"/><Relationship Id="rId4" Type="http://schemas.openxmlformats.org/officeDocument/2006/relationships/image" Target="../media/image42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5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5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5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5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95.xml"/><Relationship Id="rId4" Type="http://schemas.openxmlformats.org/officeDocument/2006/relationships/image" Target="../media/image42.jpe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95.xml"/><Relationship Id="rId5" Type="http://schemas.openxmlformats.org/officeDocument/2006/relationships/image" Target="../media/image42.jpeg"/><Relationship Id="rId4" Type="http://schemas.openxmlformats.org/officeDocument/2006/relationships/image" Target="../media/image41.jpe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95.xml"/><Relationship Id="rId4" Type="http://schemas.openxmlformats.org/officeDocument/2006/relationships/image" Target="../media/image42.jpe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95.xml"/><Relationship Id="rId4" Type="http://schemas.openxmlformats.org/officeDocument/2006/relationships/image" Target="../media/image42.jpe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95.xml"/><Relationship Id="rId4" Type="http://schemas.openxmlformats.org/officeDocument/2006/relationships/image" Target="../media/image42.jpe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95.xml"/><Relationship Id="rId5" Type="http://schemas.openxmlformats.org/officeDocument/2006/relationships/image" Target="../media/image42.jpeg"/><Relationship Id="rId4" Type="http://schemas.openxmlformats.org/officeDocument/2006/relationships/image" Target="../media/image41.jpe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95.xml"/><Relationship Id="rId5" Type="http://schemas.openxmlformats.org/officeDocument/2006/relationships/image" Target="../media/image42.jpeg"/><Relationship Id="rId4" Type="http://schemas.openxmlformats.org/officeDocument/2006/relationships/image" Target="../media/image41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5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95.xml"/><Relationship Id="rId5" Type="http://schemas.openxmlformats.org/officeDocument/2006/relationships/image" Target="../media/image42.jpeg"/><Relationship Id="rId4" Type="http://schemas.openxmlformats.org/officeDocument/2006/relationships/image" Target="../media/image41.jpe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95.xml"/><Relationship Id="rId4" Type="http://schemas.openxmlformats.org/officeDocument/2006/relationships/image" Target="../media/image42.jpe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95.xml"/><Relationship Id="rId4" Type="http://schemas.openxmlformats.org/officeDocument/2006/relationships/image" Target="../media/image42.jpeg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5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95.xml"/><Relationship Id="rId4" Type="http://schemas.openxmlformats.org/officeDocument/2006/relationships/image" Target="../media/image42.jpe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95.xml"/><Relationship Id="rId4" Type="http://schemas.openxmlformats.org/officeDocument/2006/relationships/image" Target="../media/image42.jpe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95.xml"/><Relationship Id="rId4" Type="http://schemas.openxmlformats.org/officeDocument/2006/relationships/image" Target="../media/image42.jpeg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5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5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5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5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5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95.xml"/><Relationship Id="rId4" Type="http://schemas.openxmlformats.org/officeDocument/2006/relationships/image" Target="../media/image42.jpeg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95.xml"/><Relationship Id="rId4" Type="http://schemas.openxmlformats.org/officeDocument/2006/relationships/image" Target="../media/image42.jpeg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5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5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95.xml"/><Relationship Id="rId4" Type="http://schemas.openxmlformats.org/officeDocument/2006/relationships/image" Target="../media/image42.jpeg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5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5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5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5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5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5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5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5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5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5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5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5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5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5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5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5.xml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95.xml"/><Relationship Id="rId4" Type="http://schemas.openxmlformats.org/officeDocument/2006/relationships/image" Target="../media/image42.jpeg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95.xml"/><Relationship Id="rId4" Type="http://schemas.openxmlformats.org/officeDocument/2006/relationships/image" Target="../media/image42.jpeg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95.xml"/><Relationship Id="rId4" Type="http://schemas.openxmlformats.org/officeDocument/2006/relationships/image" Target="../media/image42.jpeg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95.xml"/><Relationship Id="rId4" Type="http://schemas.openxmlformats.org/officeDocument/2006/relationships/image" Target="../media/image42.jpeg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95.xml"/><Relationship Id="rId4" Type="http://schemas.openxmlformats.org/officeDocument/2006/relationships/image" Target="../media/image42.jpeg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95.xml"/><Relationship Id="rId4" Type="http://schemas.openxmlformats.org/officeDocument/2006/relationships/image" Target="../media/image42.jpeg"/></Relationships>
</file>

<file path=ppt/slides/_rels/slide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95.xml"/><Relationship Id="rId4" Type="http://schemas.openxmlformats.org/officeDocument/2006/relationships/image" Target="../media/image42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5.xml"/></Relationships>
</file>

<file path=ppt/slides/_rels/slide8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95.xml"/><Relationship Id="rId4" Type="http://schemas.openxmlformats.org/officeDocument/2006/relationships/image" Target="../media/image42.jpeg"/></Relationships>
</file>

<file path=ppt/slides/_rels/slide8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95.xml"/><Relationship Id="rId4" Type="http://schemas.openxmlformats.org/officeDocument/2006/relationships/image" Target="../media/image42.jpeg"/></Relationships>
</file>

<file path=ppt/slides/_rels/slide8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95.xml"/><Relationship Id="rId4" Type="http://schemas.openxmlformats.org/officeDocument/2006/relationships/image" Target="../media/image42.jpeg"/></Relationships>
</file>

<file path=ppt/slides/_rels/slide8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95.xml"/><Relationship Id="rId4" Type="http://schemas.openxmlformats.org/officeDocument/2006/relationships/image" Target="../media/image42.jpeg"/></Relationships>
</file>

<file path=ppt/slides/_rels/slide8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95.xml"/><Relationship Id="rId4" Type="http://schemas.openxmlformats.org/officeDocument/2006/relationships/image" Target="../media/image42.jpeg"/></Relationships>
</file>

<file path=ppt/slides/_rels/slide8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wroclaw.pl/zit-wrof" TargetMode="External"/><Relationship Id="rId7" Type="http://schemas.openxmlformats.org/officeDocument/2006/relationships/image" Target="../media/image42.jpeg"/><Relationship Id="rId2" Type="http://schemas.openxmlformats.org/officeDocument/2006/relationships/hyperlink" Target="http://www.rpo.dwup.pl/" TargetMode="External"/><Relationship Id="rId1" Type="http://schemas.openxmlformats.org/officeDocument/2006/relationships/slideLayout" Target="../slideLayouts/slideLayout95.xml"/><Relationship Id="rId6" Type="http://schemas.openxmlformats.org/officeDocument/2006/relationships/image" Target="../media/image41.jpeg"/><Relationship Id="rId5" Type="http://schemas.openxmlformats.org/officeDocument/2006/relationships/image" Target="../media/image40.jpeg"/><Relationship Id="rId4" Type="http://schemas.openxmlformats.org/officeDocument/2006/relationships/hyperlink" Target="http://bip.um.wroc.pl/contents/content/309/5852" TargetMode="External"/></Relationships>
</file>

<file path=ppt/slides/_rels/slide8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95.xml"/><Relationship Id="rId4" Type="http://schemas.openxmlformats.org/officeDocument/2006/relationships/image" Target="../media/image42.jpeg"/></Relationships>
</file>

<file path=ppt/slides/_rels/slide8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95.xml"/><Relationship Id="rId4" Type="http://schemas.openxmlformats.org/officeDocument/2006/relationships/image" Target="../media/image42.jpeg"/></Relationships>
</file>

<file path=ppt/slides/_rels/slide8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95.xml"/><Relationship Id="rId4" Type="http://schemas.openxmlformats.org/officeDocument/2006/relationships/image" Target="../media/image42.jpeg"/></Relationships>
</file>

<file path=ppt/slides/_rels/slide8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95.xml"/><Relationship Id="rId4" Type="http://schemas.openxmlformats.org/officeDocument/2006/relationships/image" Target="../media/image42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5.xml"/></Relationships>
</file>

<file path=ppt/slides/_rels/slide9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95.xml"/><Relationship Id="rId5" Type="http://schemas.openxmlformats.org/officeDocument/2006/relationships/image" Target="../media/image42.jpeg"/><Relationship Id="rId4" Type="http://schemas.openxmlformats.org/officeDocument/2006/relationships/image" Target="../media/image41.jpeg"/></Relationships>
</file>

<file path=ppt/slides/_rels/slide9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95.xml"/><Relationship Id="rId4" Type="http://schemas.openxmlformats.org/officeDocument/2006/relationships/image" Target="../media/image42.jpeg"/></Relationships>
</file>

<file path=ppt/slides/_rels/slide9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5.xml"/></Relationships>
</file>

<file path=ppt/slides/_rels/slide9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95.xml"/><Relationship Id="rId4" Type="http://schemas.openxmlformats.org/officeDocument/2006/relationships/image" Target="../media/image42.jpeg"/></Relationships>
</file>

<file path=ppt/slides/_rels/slide9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jpeg"/><Relationship Id="rId3" Type="http://schemas.openxmlformats.org/officeDocument/2006/relationships/hyperlink" Target="http://www.rpo.dwup.pl/" TargetMode="External"/><Relationship Id="rId7" Type="http://schemas.openxmlformats.org/officeDocument/2006/relationships/image" Target="../media/image41.jpe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95.xml"/><Relationship Id="rId6" Type="http://schemas.openxmlformats.org/officeDocument/2006/relationships/image" Target="../media/image40.jpeg"/><Relationship Id="rId5" Type="http://schemas.openxmlformats.org/officeDocument/2006/relationships/hyperlink" Target="mailto:zit@um.wroc.pl" TargetMode="External"/><Relationship Id="rId4" Type="http://schemas.openxmlformats.org/officeDocument/2006/relationships/hyperlink" Target="mailto:promocja@dwup.pl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/>
          <p:cNvSpPr/>
          <p:nvPr/>
        </p:nvSpPr>
        <p:spPr>
          <a:xfrm>
            <a:off x="1216241" y="5069150"/>
            <a:ext cx="7288567" cy="523782"/>
          </a:xfrm>
          <a:prstGeom prst="rect">
            <a:avLst/>
          </a:prstGeom>
          <a:solidFill>
            <a:srgbClr val="FBBA00"/>
          </a:solidFill>
          <a:ln>
            <a:solidFill>
              <a:srgbClr val="FBBA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01378" name="Symbol zastępczy zawartości 1"/>
          <p:cNvSpPr>
            <a:spLocks noGrp="1"/>
          </p:cNvSpPr>
          <p:nvPr>
            <p:ph idx="1"/>
          </p:nvPr>
        </p:nvSpPr>
        <p:spPr>
          <a:xfrm>
            <a:off x="972306" y="5110568"/>
            <a:ext cx="7886700" cy="1485541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pl-PL" sz="2000" b="1" dirty="0" smtClean="0"/>
              <a:t>Rola Dolnośląskiego Wojewódzkiego Urzędu Pracy</a:t>
            </a:r>
          </a:p>
          <a:p>
            <a:pPr>
              <a:lnSpc>
                <a:spcPct val="100000"/>
              </a:lnSpc>
            </a:pPr>
            <a:r>
              <a:rPr lang="pl-PL" sz="2000" b="1" dirty="0" smtClean="0"/>
              <a:t>we wdrażaniu  Europejskiego Funduszu Społecznego</a:t>
            </a:r>
          </a:p>
          <a:p>
            <a:pPr>
              <a:lnSpc>
                <a:spcPct val="100000"/>
              </a:lnSpc>
            </a:pPr>
            <a:r>
              <a:rPr lang="pl-PL" sz="2000" b="1" dirty="0" smtClean="0"/>
              <a:t>w ramach perspektywy finansowej 2007-2013 oraz 2014-2020   </a:t>
            </a:r>
          </a:p>
        </p:txBody>
      </p:sp>
      <p:sp>
        <p:nvSpPr>
          <p:cNvPr id="8" name="Prostokąt 7"/>
          <p:cNvSpPr/>
          <p:nvPr/>
        </p:nvSpPr>
        <p:spPr>
          <a:xfrm>
            <a:off x="330200" y="311150"/>
            <a:ext cx="4235450" cy="55245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l-PL"/>
          </a:p>
        </p:txBody>
      </p:sp>
      <p:grpSp>
        <p:nvGrpSpPr>
          <p:cNvPr id="6" name="Grupa 5"/>
          <p:cNvGrpSpPr/>
          <p:nvPr/>
        </p:nvGrpSpPr>
        <p:grpSpPr>
          <a:xfrm>
            <a:off x="35489" y="88314"/>
            <a:ext cx="4823135" cy="798172"/>
            <a:chOff x="35489" y="88314"/>
            <a:chExt cx="4823135" cy="798172"/>
          </a:xfrm>
        </p:grpSpPr>
        <p:pic>
          <p:nvPicPr>
            <p:cNvPr id="12" name="Obraz 11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23955" y="205858"/>
              <a:ext cx="2034669" cy="609132"/>
            </a:xfrm>
            <a:prstGeom prst="rect">
              <a:avLst/>
            </a:prstGeom>
          </p:spPr>
        </p:pic>
        <p:pic>
          <p:nvPicPr>
            <p:cNvPr id="13" name="Picture 3" descr="FE_PR_POZIOM-Kolor-01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489" y="88314"/>
              <a:ext cx="1533656" cy="7981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" name="Obraz 2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52671" y="293394"/>
              <a:ext cx="1082545" cy="396000"/>
            </a:xfrm>
            <a:prstGeom prst="rect">
              <a:avLst/>
            </a:prstGeom>
          </p:spPr>
        </p:pic>
      </p:grpSp>
      <p:sp>
        <p:nvSpPr>
          <p:cNvPr id="7" name="Schemat blokowy: proces 6"/>
          <p:cNvSpPr/>
          <p:nvPr/>
        </p:nvSpPr>
        <p:spPr>
          <a:xfrm>
            <a:off x="2095130" y="4962617"/>
            <a:ext cx="6763876" cy="1482571"/>
          </a:xfrm>
          <a:prstGeom prst="flowChartProcess">
            <a:avLst/>
          </a:prstGeom>
          <a:solidFill>
            <a:srgbClr val="FBBA00"/>
          </a:solidFill>
          <a:ln>
            <a:solidFill>
              <a:srgbClr val="FBBA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4" name="Tytuł 3"/>
          <p:cNvSpPr txBox="1">
            <a:spLocks/>
          </p:cNvSpPr>
          <p:nvPr/>
        </p:nvSpPr>
        <p:spPr>
          <a:xfrm>
            <a:off x="624643" y="5110568"/>
            <a:ext cx="8346009" cy="1127213"/>
          </a:xfrm>
          <a:prstGeom prst="rect">
            <a:avLst/>
          </a:prstGeom>
        </p:spPr>
        <p:txBody>
          <a:bodyPr/>
          <a:lstStyle>
            <a:lvl1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/>
            <a:r>
              <a:rPr lang="pl-PL" sz="2600" b="1" dirty="0" smtClean="0">
                <a:effectLst>
                  <a:outerShdw blurRad="63500" dist="12700" dir="2700000" algn="tl">
                    <a:srgbClr val="000000">
                      <a:alpha val="43137"/>
                    </a:srgbClr>
                  </a:outerShdw>
                </a:effectLst>
              </a:rPr>
              <a:t>Aktywna integracja</a:t>
            </a:r>
          </a:p>
          <a:p>
            <a:pPr algn="r"/>
            <a:r>
              <a:rPr lang="pl-PL" sz="2600" b="1" dirty="0" smtClean="0">
                <a:effectLst>
                  <a:outerShdw blurRad="63500" dist="12700" dir="2700000" algn="tl">
                    <a:srgbClr val="000000">
                      <a:alpha val="43137"/>
                    </a:srgbClr>
                  </a:outerShdw>
                </a:effectLst>
              </a:rPr>
              <a:t>RPO WD 2014-2020  </a:t>
            </a:r>
            <a:br>
              <a:rPr lang="pl-PL" sz="2600" b="1" dirty="0" smtClean="0">
                <a:effectLst>
                  <a:outerShdw blurRad="63500" dist="127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pl-PL" sz="2600" dirty="0"/>
          </a:p>
        </p:txBody>
      </p:sp>
      <p:sp>
        <p:nvSpPr>
          <p:cNvPr id="16" name="Podtytuł 2"/>
          <p:cNvSpPr txBox="1">
            <a:spLocks/>
          </p:cNvSpPr>
          <p:nvPr/>
        </p:nvSpPr>
        <p:spPr bwMode="auto">
          <a:xfrm>
            <a:off x="1045903" y="6591251"/>
            <a:ext cx="7886700" cy="2534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rmAutofit fontScale="92500" lnSpcReduction="10000"/>
          </a:bodyPr>
          <a:lstStyle>
            <a:lvl1pPr marL="0" indent="0" algn="r" rtl="0" fontAlgn="base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charset="0"/>
              <a:buNone/>
              <a:defRPr sz="2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l-PL" sz="1400" b="1" dirty="0" smtClean="0">
                <a:solidFill>
                  <a:schemeClr val="tx1"/>
                </a:solidFill>
              </a:rPr>
              <a:t>Wrocław, 19 luty 2016 r.</a:t>
            </a:r>
          </a:p>
          <a:p>
            <a:endParaRPr lang="pl-PL" b="1" i="1" dirty="0" smtClean="0">
              <a:solidFill>
                <a:schemeClr val="tx1"/>
              </a:solidFill>
            </a:endParaRPr>
          </a:p>
          <a:p>
            <a:endParaRPr lang="pl-P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755576" y="1268760"/>
            <a:ext cx="7886700" cy="5112568"/>
          </a:xfrm>
        </p:spPr>
        <p:txBody>
          <a:bodyPr>
            <a:normAutofit/>
          </a:bodyPr>
          <a:lstStyle/>
          <a:p>
            <a:pPr marL="252000" algn="ctr">
              <a:spcBef>
                <a:spcPts val="0"/>
              </a:spcBef>
              <a:buNone/>
            </a:pPr>
            <a:r>
              <a:rPr lang="pl-PL" sz="3100" dirty="0" smtClean="0">
                <a:latin typeface="+mj-lt"/>
              </a:rPr>
              <a:t>Kwota przeznaczona </a:t>
            </a:r>
            <a:r>
              <a:rPr lang="pl-PL" sz="3100" dirty="0">
                <a:latin typeface="+mj-lt"/>
              </a:rPr>
              <a:t>na dofinansowanie projektów w ramach konkursu </a:t>
            </a:r>
            <a:r>
              <a:rPr lang="pl-PL" sz="3100" dirty="0" smtClean="0">
                <a:latin typeface="+mj-lt"/>
              </a:rPr>
              <a:t>(alokacja):</a:t>
            </a:r>
            <a:endParaRPr lang="pl-PL" sz="3100" dirty="0">
              <a:latin typeface="+mj-lt"/>
            </a:endParaRPr>
          </a:p>
          <a:p>
            <a:pPr marL="252000" algn="ctr">
              <a:spcBef>
                <a:spcPts val="0"/>
              </a:spcBef>
              <a:buNone/>
            </a:pPr>
            <a:endParaRPr lang="pl-PL" sz="4100" b="1" dirty="0" smtClean="0">
              <a:latin typeface="+mj-lt"/>
            </a:endParaRPr>
          </a:p>
          <a:p>
            <a:pPr algn="ctr">
              <a:buNone/>
            </a:pPr>
            <a:r>
              <a:rPr lang="pl-PL" sz="4400" b="1" dirty="0"/>
              <a:t>10 567 </a:t>
            </a:r>
            <a:r>
              <a:rPr lang="pl-PL" sz="4400" b="1" dirty="0" smtClean="0"/>
              <a:t>500,00 </a:t>
            </a:r>
            <a:r>
              <a:rPr lang="pl-PL" sz="4100" b="1" dirty="0" smtClean="0">
                <a:latin typeface="+mj-lt"/>
              </a:rPr>
              <a:t>PLN </a:t>
            </a:r>
            <a:r>
              <a:rPr lang="pl-PL" sz="4100" dirty="0" smtClean="0">
                <a:latin typeface="+mj-lt"/>
              </a:rPr>
              <a:t>dla ZIT </a:t>
            </a:r>
            <a:r>
              <a:rPr lang="pl-PL" sz="4100" dirty="0" err="1" smtClean="0">
                <a:latin typeface="+mj-lt"/>
              </a:rPr>
              <a:t>WrOF</a:t>
            </a:r>
            <a:endParaRPr lang="pl-PL" sz="4100" dirty="0" smtClean="0">
              <a:latin typeface="+mj-lt"/>
            </a:endParaRPr>
          </a:p>
          <a:p>
            <a:pPr algn="ctr">
              <a:buNone/>
            </a:pPr>
            <a:r>
              <a:rPr lang="pl-PL" sz="3100" dirty="0" smtClean="0">
                <a:latin typeface="+mj-lt"/>
              </a:rPr>
              <a:t>(co stanowi maksymalny dopuszczalny poziom dofinansowania)</a:t>
            </a:r>
          </a:p>
          <a:p>
            <a:pPr algn="ctr">
              <a:buNone/>
            </a:pPr>
            <a:endParaRPr lang="pl-PL" sz="3100" dirty="0" smtClean="0">
              <a:latin typeface="+mj-lt"/>
            </a:endParaRPr>
          </a:p>
          <a:p>
            <a:pPr algn="ctr">
              <a:buNone/>
            </a:pPr>
            <a:endParaRPr lang="pl-PL" sz="3100" dirty="0" smtClean="0">
              <a:latin typeface="+mj-lt"/>
            </a:endParaRPr>
          </a:p>
          <a:p>
            <a:pPr algn="ctr">
              <a:buNone/>
            </a:pPr>
            <a:endParaRPr lang="pl-PL" sz="3100" dirty="0" smtClean="0">
              <a:latin typeface="+mj-lt"/>
            </a:endParaRP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CB52235-1339-48E5-A73B-3694FDF843BF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grpSp>
        <p:nvGrpSpPr>
          <p:cNvPr id="5" name="Grupa 4"/>
          <p:cNvGrpSpPr/>
          <p:nvPr/>
        </p:nvGrpSpPr>
        <p:grpSpPr>
          <a:xfrm>
            <a:off x="4820575" y="0"/>
            <a:ext cx="4323425" cy="949911"/>
            <a:chOff x="4820575" y="0"/>
            <a:chExt cx="4323425" cy="949911"/>
          </a:xfrm>
        </p:grpSpPr>
        <p:sp>
          <p:nvSpPr>
            <p:cNvPr id="6" name="Prostokąt 5"/>
            <p:cNvSpPr/>
            <p:nvPr/>
          </p:nvSpPr>
          <p:spPr>
            <a:xfrm>
              <a:off x="4820575" y="0"/>
              <a:ext cx="4323425" cy="949911"/>
            </a:xfrm>
            <a:prstGeom prst="rect">
              <a:avLst/>
            </a:prstGeom>
            <a:solidFill>
              <a:srgbClr val="FFB900"/>
            </a:solidFill>
            <a:ln>
              <a:solidFill>
                <a:srgbClr val="FBBA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7" name="Prostokąt 6"/>
            <p:cNvSpPr/>
            <p:nvPr/>
          </p:nvSpPr>
          <p:spPr>
            <a:xfrm>
              <a:off x="5000626" y="128588"/>
              <a:ext cx="3848100" cy="67627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l-PL"/>
            </a:p>
          </p:txBody>
        </p:sp>
        <p:grpSp>
          <p:nvGrpSpPr>
            <p:cNvPr id="8" name="Grupa 7"/>
            <p:cNvGrpSpPr/>
            <p:nvPr/>
          </p:nvGrpSpPr>
          <p:grpSpPr>
            <a:xfrm>
              <a:off x="5000626" y="150460"/>
              <a:ext cx="3861839" cy="639089"/>
              <a:chOff x="35489" y="88314"/>
              <a:chExt cx="4823135" cy="798172"/>
            </a:xfrm>
          </p:grpSpPr>
          <p:pic>
            <p:nvPicPr>
              <p:cNvPr id="9" name="Obraz 8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823955" y="205858"/>
                <a:ext cx="2034669" cy="609132"/>
              </a:xfrm>
              <a:prstGeom prst="rect">
                <a:avLst/>
              </a:prstGeom>
            </p:spPr>
          </p:pic>
          <p:pic>
            <p:nvPicPr>
              <p:cNvPr id="10" name="Picture 3" descr="FE_PR_POZIOM-Kolor-01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5489" y="88314"/>
                <a:ext cx="1533656" cy="79817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1" name="Obraz 10"/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652671" y="293394"/>
                <a:ext cx="1082545" cy="396000"/>
              </a:xfrm>
              <a:prstGeom prst="rect">
                <a:avLst/>
              </a:prstGeom>
            </p:spPr>
          </p:pic>
        </p:grpSp>
      </p:grpSp>
    </p:spTree>
    <p:extLst>
      <p:ext uri="{BB962C8B-B14F-4D97-AF65-F5344CB8AC3E}">
        <p14:creationId xmlns:p14="http://schemas.microsoft.com/office/powerpoint/2010/main" val="35637341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ytuł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z="2000" u="sng" dirty="0" smtClean="0"/>
              <a:t/>
            </a:r>
            <a:br>
              <a:rPr lang="pl-PL" sz="2000" u="sng" dirty="0" smtClean="0"/>
            </a:br>
            <a:r>
              <a:rPr lang="pl-PL" sz="2000" u="sng" dirty="0" smtClean="0"/>
              <a:t/>
            </a:r>
            <a:br>
              <a:rPr lang="pl-PL" sz="2000" u="sng" dirty="0" smtClean="0"/>
            </a:br>
            <a:r>
              <a:rPr lang="pl-PL" sz="2000" u="sng" dirty="0" smtClean="0"/>
              <a:t/>
            </a:r>
            <a:br>
              <a:rPr lang="pl-PL" sz="2000" u="sng" dirty="0" smtClean="0"/>
            </a:br>
            <a:r>
              <a:rPr lang="pl-PL" sz="2000" b="1" dirty="0" smtClean="0"/>
              <a:t>Wsparcie w ramach konkursu adresowane jest do obszarów Dolnego Śląska, które są objęte mechanizmem ZIT </a:t>
            </a:r>
            <a:r>
              <a:rPr lang="pl-PL" sz="2000" b="1" dirty="0" err="1" smtClean="0"/>
              <a:t>WrOF</a:t>
            </a:r>
            <a:r>
              <a:rPr lang="pl-PL" sz="2000" b="1" dirty="0" smtClean="0"/>
              <a:t>, tj.:</a:t>
            </a:r>
            <a:r>
              <a:rPr lang="pl-PL" dirty="0" smtClean="0"/>
              <a:t/>
            </a:r>
            <a:br>
              <a:rPr lang="pl-PL" dirty="0" smtClean="0"/>
            </a:br>
            <a:endParaRPr lang="pl-PL" dirty="0"/>
          </a:p>
        </p:txBody>
      </p:sp>
      <p:sp>
        <p:nvSpPr>
          <p:cNvPr id="7" name="Symbol zastępczy zawartości 6"/>
          <p:cNvSpPr>
            <a:spLocks noGrp="1"/>
          </p:cNvSpPr>
          <p:nvPr>
            <p:ph sz="half" idx="1"/>
          </p:nvPr>
        </p:nvSpPr>
        <p:spPr>
          <a:xfrm>
            <a:off x="628650" y="2250039"/>
            <a:ext cx="3886200" cy="3926923"/>
          </a:xfrm>
        </p:spPr>
        <p:txBody>
          <a:bodyPr/>
          <a:lstStyle/>
          <a:p>
            <a:pPr lvl="0"/>
            <a:r>
              <a:rPr lang="pl-PL" sz="2000" dirty="0" smtClean="0"/>
              <a:t>Gmina Wrocław.</a:t>
            </a:r>
          </a:p>
          <a:p>
            <a:pPr lvl="0"/>
            <a:r>
              <a:rPr lang="pl-PL" sz="2000" dirty="0" smtClean="0"/>
              <a:t> Gmina Jelcz-Laskowice,</a:t>
            </a:r>
          </a:p>
          <a:p>
            <a:pPr lvl="0"/>
            <a:r>
              <a:rPr lang="pl-PL" sz="2000" dirty="0" smtClean="0"/>
              <a:t>Miasto i Gmina Kąty Wrocławskie, </a:t>
            </a:r>
          </a:p>
          <a:p>
            <a:pPr lvl="0"/>
            <a:r>
              <a:rPr lang="pl-PL" sz="2000" dirty="0" smtClean="0"/>
              <a:t>Gmina Siechnice, </a:t>
            </a:r>
          </a:p>
          <a:p>
            <a:pPr lvl="0"/>
            <a:r>
              <a:rPr lang="pl-PL" sz="2000" dirty="0" smtClean="0"/>
              <a:t>Gmina Trzebnica, </a:t>
            </a:r>
          </a:p>
          <a:p>
            <a:pPr lvl="0"/>
            <a:r>
              <a:rPr lang="pl-PL" sz="2000" dirty="0" smtClean="0"/>
              <a:t>Miasto i Gmina Sobótka, </a:t>
            </a:r>
          </a:p>
          <a:p>
            <a:pPr lvl="0"/>
            <a:r>
              <a:rPr lang="pl-PL" sz="2000" dirty="0" smtClean="0"/>
              <a:t>Miasto Oleśnica, </a:t>
            </a:r>
          </a:p>
          <a:p>
            <a:pPr lvl="0"/>
            <a:r>
              <a:rPr lang="pl-PL" sz="2000" dirty="0" smtClean="0"/>
              <a:t>Gmina Długołęka, </a:t>
            </a:r>
          </a:p>
        </p:txBody>
      </p:sp>
      <p:sp>
        <p:nvSpPr>
          <p:cNvPr id="5" name="Symbol zastępczy zawartości 4"/>
          <p:cNvSpPr>
            <a:spLocks noGrp="1"/>
          </p:cNvSpPr>
          <p:nvPr>
            <p:ph sz="half" idx="2"/>
          </p:nvPr>
        </p:nvSpPr>
        <p:spPr>
          <a:xfrm>
            <a:off x="4629150" y="2239765"/>
            <a:ext cx="3886200" cy="3937197"/>
          </a:xfrm>
        </p:spPr>
        <p:txBody>
          <a:bodyPr/>
          <a:lstStyle/>
          <a:p>
            <a:r>
              <a:rPr lang="pl-PL" sz="2000" dirty="0" smtClean="0"/>
              <a:t>Gmina Czernica, </a:t>
            </a:r>
          </a:p>
          <a:p>
            <a:pPr lvl="0"/>
            <a:r>
              <a:rPr lang="pl-PL" sz="2000" dirty="0" smtClean="0"/>
              <a:t>Gmina Kobierzyce, </a:t>
            </a:r>
          </a:p>
          <a:p>
            <a:pPr lvl="0"/>
            <a:r>
              <a:rPr lang="pl-PL" sz="2000" dirty="0" smtClean="0"/>
              <a:t>Gmina Miękinia,</a:t>
            </a:r>
          </a:p>
          <a:p>
            <a:pPr lvl="0"/>
            <a:r>
              <a:rPr lang="pl-PL" sz="2000" dirty="0" smtClean="0"/>
              <a:t>Gmina Oleśnica </a:t>
            </a:r>
          </a:p>
          <a:p>
            <a:pPr lvl="0"/>
            <a:r>
              <a:rPr lang="pl-PL" sz="2000" dirty="0" smtClean="0"/>
              <a:t>Gmina Wisznia Mała, </a:t>
            </a:r>
          </a:p>
          <a:p>
            <a:pPr lvl="0"/>
            <a:r>
              <a:rPr lang="pl-PL" sz="2000" dirty="0" smtClean="0"/>
              <a:t>Gmina Żórawina, </a:t>
            </a:r>
          </a:p>
          <a:p>
            <a:pPr lvl="0"/>
            <a:r>
              <a:rPr lang="pl-PL" sz="2000" dirty="0" smtClean="0"/>
              <a:t>Gmina Oborniki Śląskie.</a:t>
            </a:r>
          </a:p>
          <a:p>
            <a:r>
              <a:rPr lang="pl-PL" sz="2000" dirty="0" smtClean="0"/>
              <a:t>Wsparciem w ramach ZIT WROF objęty jest w całości powiat Miasto Wrocław.</a:t>
            </a:r>
          </a:p>
          <a:p>
            <a:pPr lvl="0"/>
            <a:endParaRPr lang="pl-PL" sz="2000" dirty="0" smtClean="0"/>
          </a:p>
          <a:p>
            <a:endParaRPr lang="pl-PL" sz="2000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B52235-1339-48E5-A73B-3694FDF843BF}" type="slidenum">
              <a:rPr lang="pl-PL" smtClean="0"/>
              <a:pPr/>
              <a:t>11</a:t>
            </a:fld>
            <a:endParaRPr lang="pl-PL"/>
          </a:p>
        </p:txBody>
      </p:sp>
      <p:grpSp>
        <p:nvGrpSpPr>
          <p:cNvPr id="8" name="Grupa 7"/>
          <p:cNvGrpSpPr/>
          <p:nvPr/>
        </p:nvGrpSpPr>
        <p:grpSpPr>
          <a:xfrm>
            <a:off x="4820575" y="0"/>
            <a:ext cx="4323425" cy="949911"/>
            <a:chOff x="4820575" y="0"/>
            <a:chExt cx="4323425" cy="949911"/>
          </a:xfrm>
        </p:grpSpPr>
        <p:sp>
          <p:nvSpPr>
            <p:cNvPr id="9" name="Prostokąt 8"/>
            <p:cNvSpPr/>
            <p:nvPr/>
          </p:nvSpPr>
          <p:spPr>
            <a:xfrm>
              <a:off x="4820575" y="0"/>
              <a:ext cx="4323425" cy="949911"/>
            </a:xfrm>
            <a:prstGeom prst="rect">
              <a:avLst/>
            </a:prstGeom>
            <a:solidFill>
              <a:srgbClr val="FFB900"/>
            </a:solidFill>
            <a:ln>
              <a:solidFill>
                <a:srgbClr val="FBBA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10" name="Prostokąt 9"/>
            <p:cNvSpPr/>
            <p:nvPr/>
          </p:nvSpPr>
          <p:spPr>
            <a:xfrm>
              <a:off x="5000626" y="128588"/>
              <a:ext cx="3848100" cy="67627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l-PL"/>
            </a:p>
          </p:txBody>
        </p:sp>
        <p:grpSp>
          <p:nvGrpSpPr>
            <p:cNvPr id="11" name="Grupa 10"/>
            <p:cNvGrpSpPr/>
            <p:nvPr/>
          </p:nvGrpSpPr>
          <p:grpSpPr>
            <a:xfrm>
              <a:off x="5000626" y="150460"/>
              <a:ext cx="3861839" cy="639089"/>
              <a:chOff x="35489" y="88314"/>
              <a:chExt cx="4823135" cy="798172"/>
            </a:xfrm>
          </p:grpSpPr>
          <p:pic>
            <p:nvPicPr>
              <p:cNvPr id="12" name="Obraz 11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823955" y="205858"/>
                <a:ext cx="2034669" cy="609132"/>
              </a:xfrm>
              <a:prstGeom prst="rect">
                <a:avLst/>
              </a:prstGeom>
            </p:spPr>
          </p:pic>
          <p:pic>
            <p:nvPicPr>
              <p:cNvPr id="13" name="Picture 3" descr="FE_PR_POZIOM-Kolor-01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5489" y="88314"/>
                <a:ext cx="1533656" cy="79817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4" name="Obraz 13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652671" y="293394"/>
                <a:ext cx="1082545" cy="396000"/>
              </a:xfrm>
              <a:prstGeom prst="rect">
                <a:avLst/>
              </a:prstGeom>
            </p:spPr>
          </p:pic>
        </p:grpSp>
      </p:grpSp>
    </p:spTree>
    <p:extLst>
      <p:ext uri="{BB962C8B-B14F-4D97-AF65-F5344CB8AC3E}">
        <p14:creationId xmlns:p14="http://schemas.microsoft.com/office/powerpoint/2010/main" val="9622437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628650" y="1194487"/>
            <a:ext cx="7886700" cy="5161863"/>
          </a:xfrm>
        </p:spPr>
        <p:txBody>
          <a:bodyPr/>
          <a:lstStyle/>
          <a:p>
            <a:pPr marL="0" indent="0">
              <a:buNone/>
            </a:pPr>
            <a:r>
              <a:rPr lang="pl-PL" sz="2400" b="1" dirty="0"/>
              <a:t>Przedmiot </a:t>
            </a:r>
            <a:r>
              <a:rPr lang="pl-PL" sz="2400" b="1" dirty="0" smtClean="0"/>
              <a:t>konkursu</a:t>
            </a:r>
            <a:endParaRPr lang="en-US" sz="2400" b="1" dirty="0" smtClean="0"/>
          </a:p>
          <a:p>
            <a:pPr marL="0" indent="0">
              <a:buNone/>
            </a:pPr>
            <a:r>
              <a:rPr lang="pl-PL" sz="1800" dirty="0" smtClean="0"/>
              <a:t>Niniejszy </a:t>
            </a:r>
            <a:r>
              <a:rPr lang="pl-PL" sz="1800" dirty="0"/>
              <a:t>konkurs dotyczy naboru projektów składanych w ramach: </a:t>
            </a:r>
            <a:endParaRPr lang="en-US" sz="1800" dirty="0"/>
          </a:p>
          <a:p>
            <a:pPr>
              <a:buFont typeface="Wingdings" panose="05000000000000000000" pitchFamily="2" charset="2"/>
              <a:buChar char="Ø"/>
            </a:pPr>
            <a:r>
              <a:rPr lang="pl-PL" sz="1800" dirty="0" smtClean="0"/>
              <a:t> </a:t>
            </a:r>
            <a:r>
              <a:rPr lang="pl-PL" sz="1800" b="1" dirty="0"/>
              <a:t>drugiego typu operacji 9.1.A.</a:t>
            </a:r>
            <a:r>
              <a:rPr lang="pl-PL" sz="1800" dirty="0"/>
              <a:t>, tj. projektów na rzecz integracji społeczno- zawodowej, obejmujące następujące instrumenty: </a:t>
            </a:r>
          </a:p>
          <a:p>
            <a:pPr marL="0" indent="0">
              <a:buNone/>
            </a:pPr>
            <a:r>
              <a:rPr lang="pl-PL" sz="1800" b="1" dirty="0"/>
              <a:t>a) </a:t>
            </a:r>
            <a:r>
              <a:rPr lang="pl-PL" sz="1800" dirty="0"/>
              <a:t>usługi specjalistycznego poradnictwa (prawnego, rodzinnego, psychologicznego), prowadzące do integracji społecznej i zawodowej – jedynie jako element </a:t>
            </a:r>
            <a:r>
              <a:rPr lang="pl-PL" sz="1800" dirty="0" smtClean="0"/>
              <a:t>projektu  (społ.); </a:t>
            </a:r>
            <a:endParaRPr lang="pl-PL" sz="1800" dirty="0"/>
          </a:p>
          <a:p>
            <a:pPr marL="0" indent="0">
              <a:buNone/>
            </a:pPr>
            <a:r>
              <a:rPr lang="pl-PL" sz="1800" b="1" dirty="0"/>
              <a:t>b) </a:t>
            </a:r>
            <a:r>
              <a:rPr lang="pl-PL" sz="1800" dirty="0"/>
              <a:t>wdrożenie/ zastosowanie form i metod wsparcia indywidualnego </a:t>
            </a:r>
            <a:r>
              <a:rPr lang="pl-PL" sz="1800" dirty="0" smtClean="0"/>
              <a:t/>
            </a:r>
            <a:br>
              <a:rPr lang="pl-PL" sz="1800" dirty="0" smtClean="0"/>
            </a:br>
            <a:r>
              <a:rPr lang="pl-PL" sz="1800" dirty="0" smtClean="0"/>
              <a:t>i </a:t>
            </a:r>
            <a:r>
              <a:rPr lang="pl-PL" sz="1800" dirty="0"/>
              <a:t>środowiskowego na rzecz integracji zawodowej i społecznej </a:t>
            </a:r>
            <a:r>
              <a:rPr lang="pl-PL" sz="1800" dirty="0" smtClean="0"/>
              <a:t/>
            </a:r>
            <a:br>
              <a:rPr lang="pl-PL" sz="1800" dirty="0" smtClean="0"/>
            </a:br>
            <a:r>
              <a:rPr lang="pl-PL" sz="1800" dirty="0" smtClean="0"/>
              <a:t>(</a:t>
            </a:r>
            <a:r>
              <a:rPr lang="pl-PL" sz="1800" dirty="0"/>
              <a:t>w tym np. środowiskowej pracy socjalnej, centrów aktywizacji zawodowej, animacji lokalnej, streetworkingu, coachingu, treningu pracy</a:t>
            </a:r>
            <a:r>
              <a:rPr lang="pl-PL" sz="1800" dirty="0" smtClean="0"/>
              <a:t>)(społ./</a:t>
            </a:r>
            <a:r>
              <a:rPr lang="pl-PL" sz="1800" dirty="0" err="1" smtClean="0"/>
              <a:t>zawod</a:t>
            </a:r>
            <a:r>
              <a:rPr lang="pl-PL" sz="1800" dirty="0" smtClean="0"/>
              <a:t>.); </a:t>
            </a:r>
            <a:endParaRPr lang="pl-PL" sz="1800" dirty="0"/>
          </a:p>
          <a:p>
            <a:pPr marL="0" indent="0">
              <a:buNone/>
            </a:pPr>
            <a:r>
              <a:rPr lang="pl-PL" sz="1800" b="1" dirty="0"/>
              <a:t>c) </a:t>
            </a:r>
            <a:r>
              <a:rPr lang="pl-PL" sz="1800" dirty="0"/>
              <a:t>działania o charakterze środowiskowym, w tym w szczególności działania edukacyjne i integracyjne, mające na celu adaptację pracownika w środowisku pracy (jedynie łącznie z główną grupą docelową</a:t>
            </a:r>
            <a:r>
              <a:rPr lang="pl-PL" sz="1800" dirty="0" smtClean="0"/>
              <a:t>)(społ.); </a:t>
            </a:r>
            <a:endParaRPr lang="pl-PL" sz="1800" dirty="0"/>
          </a:p>
          <a:p>
            <a:pPr marL="0" indent="0">
              <a:buNone/>
            </a:pPr>
            <a:r>
              <a:rPr lang="pl-PL" sz="1800" b="1" dirty="0"/>
              <a:t>d) </a:t>
            </a:r>
            <a:r>
              <a:rPr lang="pl-PL" sz="1800" dirty="0"/>
              <a:t>usługi społeczne świadczone w interesie ogólnym (wyłącznie pod warunkiem, gdy jej udzielenie jest niezbędne, aby zapewnić indywidualizację i kompleksowość wsparcia dla uczestnika projektu) (np. usługi asystenckie</a:t>
            </a:r>
            <a:r>
              <a:rPr lang="pl-PL" sz="1800" dirty="0" smtClean="0"/>
              <a:t>)(społ.); </a:t>
            </a:r>
            <a:endParaRPr lang="pl-PL" sz="1800" dirty="0"/>
          </a:p>
          <a:p>
            <a:endParaRPr lang="pl-PL" dirty="0" smtClean="0"/>
          </a:p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CB52235-1339-48E5-A73B-3694FDF843BF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grpSp>
        <p:nvGrpSpPr>
          <p:cNvPr id="5" name="Grupa 4"/>
          <p:cNvGrpSpPr/>
          <p:nvPr/>
        </p:nvGrpSpPr>
        <p:grpSpPr>
          <a:xfrm>
            <a:off x="4820575" y="0"/>
            <a:ext cx="4323425" cy="949911"/>
            <a:chOff x="4820575" y="0"/>
            <a:chExt cx="4323425" cy="949911"/>
          </a:xfrm>
        </p:grpSpPr>
        <p:sp>
          <p:nvSpPr>
            <p:cNvPr id="6" name="Prostokąt 5"/>
            <p:cNvSpPr/>
            <p:nvPr/>
          </p:nvSpPr>
          <p:spPr>
            <a:xfrm>
              <a:off x="4820575" y="0"/>
              <a:ext cx="4323425" cy="949911"/>
            </a:xfrm>
            <a:prstGeom prst="rect">
              <a:avLst/>
            </a:prstGeom>
            <a:solidFill>
              <a:srgbClr val="FBBA00"/>
            </a:solidFill>
            <a:ln>
              <a:solidFill>
                <a:srgbClr val="FBBA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7" name="Prostokąt 6"/>
            <p:cNvSpPr/>
            <p:nvPr/>
          </p:nvSpPr>
          <p:spPr>
            <a:xfrm>
              <a:off x="5000626" y="128588"/>
              <a:ext cx="3848100" cy="67627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l-PL"/>
            </a:p>
          </p:txBody>
        </p:sp>
        <p:grpSp>
          <p:nvGrpSpPr>
            <p:cNvPr id="8" name="Grupa 7"/>
            <p:cNvGrpSpPr/>
            <p:nvPr/>
          </p:nvGrpSpPr>
          <p:grpSpPr>
            <a:xfrm>
              <a:off x="5000626" y="150460"/>
              <a:ext cx="3861839" cy="639089"/>
              <a:chOff x="35489" y="88314"/>
              <a:chExt cx="4823135" cy="798172"/>
            </a:xfrm>
          </p:grpSpPr>
          <p:pic>
            <p:nvPicPr>
              <p:cNvPr id="9" name="Obraz 8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823955" y="205858"/>
                <a:ext cx="2034669" cy="609132"/>
              </a:xfrm>
              <a:prstGeom prst="rect">
                <a:avLst/>
              </a:prstGeom>
            </p:spPr>
          </p:pic>
          <p:pic>
            <p:nvPicPr>
              <p:cNvPr id="10" name="Picture 3" descr="FE_PR_POZIOM-Kolor-01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5489" y="88314"/>
                <a:ext cx="1533656" cy="79817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1" name="Obraz 10"/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652671" y="293394"/>
                <a:ext cx="1082545" cy="396000"/>
              </a:xfrm>
              <a:prstGeom prst="rect">
                <a:avLst/>
              </a:prstGeom>
            </p:spPr>
          </p:pic>
        </p:grpSp>
      </p:grpSp>
    </p:spTree>
    <p:extLst>
      <p:ext uri="{BB962C8B-B14F-4D97-AF65-F5344CB8AC3E}">
        <p14:creationId xmlns:p14="http://schemas.microsoft.com/office/powerpoint/2010/main" val="25272779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628649" y="1151792"/>
            <a:ext cx="8075735" cy="5284177"/>
          </a:xfrm>
        </p:spPr>
        <p:txBody>
          <a:bodyPr/>
          <a:lstStyle/>
          <a:p>
            <a:pPr marL="0" indent="0">
              <a:buNone/>
            </a:pPr>
            <a:r>
              <a:rPr lang="pl-PL" sz="1800" b="1" dirty="0"/>
              <a:t>e) </a:t>
            </a:r>
            <a:r>
              <a:rPr lang="pl-PL" sz="1800" dirty="0"/>
              <a:t>wsparcie tworzenia i działalności środowiskowych instytucji aktywizujących osoby niepełnosprawne, w tym zaburzone </a:t>
            </a:r>
            <a:r>
              <a:rPr lang="pl-PL" sz="1800" dirty="0" smtClean="0"/>
              <a:t>psychicznie (społ./</a:t>
            </a:r>
            <a:r>
              <a:rPr lang="pl-PL" sz="1800" dirty="0" err="1" smtClean="0"/>
              <a:t>zawod</a:t>
            </a:r>
            <a:r>
              <a:rPr lang="pl-PL" sz="1800" dirty="0" smtClean="0"/>
              <a:t>./</a:t>
            </a:r>
            <a:r>
              <a:rPr lang="pl-PL" sz="1800" dirty="0" err="1" smtClean="0"/>
              <a:t>zdrow</a:t>
            </a:r>
            <a:r>
              <a:rPr lang="pl-PL" sz="1800" dirty="0" smtClean="0"/>
              <a:t>.); </a:t>
            </a:r>
            <a:endParaRPr lang="pl-PL" sz="1800" dirty="0"/>
          </a:p>
          <a:p>
            <a:pPr marL="0" indent="0">
              <a:buNone/>
            </a:pPr>
            <a:r>
              <a:rPr lang="pl-PL" sz="1800" b="1" dirty="0" smtClean="0"/>
              <a:t>f</a:t>
            </a:r>
            <a:r>
              <a:rPr lang="pl-PL" sz="1800" b="1" dirty="0"/>
              <a:t>) </a:t>
            </a:r>
            <a:r>
              <a:rPr lang="pl-PL" sz="1800" dirty="0"/>
              <a:t>promocja i wsparcie wolontariatu w zakresie integracji osób zagrożonych ubóstwem lub wykluczeniem </a:t>
            </a:r>
            <a:r>
              <a:rPr lang="pl-PL" sz="1800" dirty="0" smtClean="0"/>
              <a:t>społecznym (społ.); </a:t>
            </a:r>
            <a:endParaRPr lang="pl-PL" sz="1800" dirty="0"/>
          </a:p>
          <a:p>
            <a:pPr marL="0" indent="0">
              <a:buNone/>
            </a:pPr>
            <a:r>
              <a:rPr lang="pl-PL" sz="1800" b="1" dirty="0"/>
              <a:t>g) </a:t>
            </a:r>
            <a:r>
              <a:rPr lang="pl-PL" sz="1800" dirty="0"/>
              <a:t>kursy i szkolenia umożliwiające nabycie, podniesienie lub zmianę kwalifikacji i kompetencji zawodowych oraz rozwijanie umiejętności i kompetencji społecznych, niezbędnych na rynku </a:t>
            </a:r>
            <a:r>
              <a:rPr lang="pl-PL" sz="1800" dirty="0" smtClean="0"/>
              <a:t>pracy (zaw.); </a:t>
            </a:r>
            <a:endParaRPr lang="pl-PL" sz="1800" dirty="0"/>
          </a:p>
          <a:p>
            <a:pPr marL="0" indent="0">
              <a:buNone/>
            </a:pPr>
            <a:r>
              <a:rPr lang="pl-PL" sz="1800" b="1" dirty="0"/>
              <a:t>h) </a:t>
            </a:r>
            <a:r>
              <a:rPr lang="pl-PL" sz="1800" dirty="0"/>
              <a:t>staże, praktyki zawodowe, subsydiowane zatrudnienie i zajęcia reintegracji zawodowej u pracodawcy (zaw</a:t>
            </a:r>
            <a:r>
              <a:rPr lang="pl-PL" sz="1800" dirty="0" smtClean="0"/>
              <a:t>.); </a:t>
            </a:r>
            <a:endParaRPr lang="pl-PL" sz="1800" dirty="0"/>
          </a:p>
          <a:p>
            <a:pPr marL="0" indent="0">
              <a:buNone/>
            </a:pPr>
            <a:r>
              <a:rPr lang="pl-PL" sz="1800" b="1" dirty="0"/>
              <a:t>i) </a:t>
            </a:r>
            <a:r>
              <a:rPr lang="pl-PL" sz="1800" dirty="0"/>
              <a:t>poradnictwo zawodowe, pośrednictwo pracy (zaw.); </a:t>
            </a:r>
          </a:p>
          <a:p>
            <a:pPr marL="0" indent="0">
              <a:buNone/>
            </a:pPr>
            <a:r>
              <a:rPr lang="pl-PL" sz="1800" b="1" dirty="0"/>
              <a:t>j) </a:t>
            </a:r>
            <a:r>
              <a:rPr lang="pl-PL" sz="1800" dirty="0"/>
              <a:t>wyposażenie lub doposażenie stanowiska pracy (wyłącznie w połączeniu </a:t>
            </a:r>
            <a:r>
              <a:rPr lang="pl-PL" sz="1800" dirty="0" smtClean="0"/>
              <a:t/>
            </a:r>
            <a:br>
              <a:rPr lang="pl-PL" sz="1800" dirty="0" smtClean="0"/>
            </a:br>
            <a:r>
              <a:rPr lang="pl-PL" sz="1800" dirty="0" smtClean="0"/>
              <a:t>z </a:t>
            </a:r>
            <a:r>
              <a:rPr lang="pl-PL" sz="1800" dirty="0"/>
              <a:t>subsydiowaniem zatrudnienia) oraz specjalistyczne (wynikające z danej niepełnosprawności i indywidualnych potrzeb) wyposażenie lub doposażenie stanowiska pracy dla zatrudnionej osoby z niepełnosprawnością (zaw.); </a:t>
            </a:r>
          </a:p>
          <a:p>
            <a:pPr marL="0" indent="0">
              <a:buNone/>
            </a:pPr>
            <a:r>
              <a:rPr lang="pl-PL" sz="1800" b="1" dirty="0"/>
              <a:t>k) </a:t>
            </a:r>
            <a:r>
              <a:rPr lang="pl-PL" sz="1800" dirty="0"/>
              <a:t>zatrudnienie wspomagane obejmujące wsparcie osoby z niepełnosprawnością przez trenera pracy/ asystenta zawodowego u pracodawcy (zaw.); </a:t>
            </a: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CB52235-1339-48E5-A73B-3694FDF843BF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13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grpSp>
        <p:nvGrpSpPr>
          <p:cNvPr id="5" name="Grupa 4"/>
          <p:cNvGrpSpPr/>
          <p:nvPr/>
        </p:nvGrpSpPr>
        <p:grpSpPr>
          <a:xfrm>
            <a:off x="4820575" y="0"/>
            <a:ext cx="4323425" cy="949911"/>
            <a:chOff x="4820575" y="0"/>
            <a:chExt cx="4323425" cy="949911"/>
          </a:xfrm>
        </p:grpSpPr>
        <p:sp>
          <p:nvSpPr>
            <p:cNvPr id="6" name="Prostokąt 5"/>
            <p:cNvSpPr/>
            <p:nvPr/>
          </p:nvSpPr>
          <p:spPr>
            <a:xfrm>
              <a:off x="4820575" y="0"/>
              <a:ext cx="4323425" cy="949911"/>
            </a:xfrm>
            <a:prstGeom prst="rect">
              <a:avLst/>
            </a:prstGeom>
            <a:solidFill>
              <a:srgbClr val="FBBA00"/>
            </a:solidFill>
            <a:ln>
              <a:solidFill>
                <a:srgbClr val="FBBA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7" name="Prostokąt 6"/>
            <p:cNvSpPr/>
            <p:nvPr/>
          </p:nvSpPr>
          <p:spPr>
            <a:xfrm>
              <a:off x="5000626" y="128588"/>
              <a:ext cx="3848100" cy="67627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l-PL"/>
            </a:p>
          </p:txBody>
        </p:sp>
        <p:grpSp>
          <p:nvGrpSpPr>
            <p:cNvPr id="8" name="Grupa 7"/>
            <p:cNvGrpSpPr/>
            <p:nvPr/>
          </p:nvGrpSpPr>
          <p:grpSpPr>
            <a:xfrm>
              <a:off x="5000626" y="150460"/>
              <a:ext cx="3861839" cy="639089"/>
              <a:chOff x="35489" y="88314"/>
              <a:chExt cx="4823135" cy="798172"/>
            </a:xfrm>
          </p:grpSpPr>
          <p:pic>
            <p:nvPicPr>
              <p:cNvPr id="9" name="Obraz 8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823955" y="205858"/>
                <a:ext cx="2034669" cy="609132"/>
              </a:xfrm>
              <a:prstGeom prst="rect">
                <a:avLst/>
              </a:prstGeom>
            </p:spPr>
          </p:pic>
          <p:pic>
            <p:nvPicPr>
              <p:cNvPr id="10" name="Picture 3" descr="FE_PR_POZIOM-Kolor-01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5489" y="88314"/>
                <a:ext cx="1533656" cy="79817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1" name="Obraz 10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652671" y="293394"/>
                <a:ext cx="1082545" cy="396000"/>
              </a:xfrm>
              <a:prstGeom prst="rect">
                <a:avLst/>
              </a:prstGeom>
            </p:spPr>
          </p:pic>
        </p:grpSp>
      </p:grpSp>
    </p:spTree>
    <p:extLst>
      <p:ext uri="{BB962C8B-B14F-4D97-AF65-F5344CB8AC3E}">
        <p14:creationId xmlns:p14="http://schemas.microsoft.com/office/powerpoint/2010/main" val="12978571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628650" y="1160586"/>
            <a:ext cx="7886700" cy="5016378"/>
          </a:xfrm>
        </p:spPr>
        <p:txBody>
          <a:bodyPr/>
          <a:lstStyle/>
          <a:p>
            <a:pPr marL="0" indent="0">
              <a:buNone/>
            </a:pPr>
            <a:r>
              <a:rPr lang="pl-PL" sz="1800" b="1" dirty="0" smtClean="0"/>
              <a:t>l</a:t>
            </a:r>
            <a:r>
              <a:rPr lang="pl-PL" sz="1800" b="1" dirty="0"/>
              <a:t>) </a:t>
            </a:r>
            <a:r>
              <a:rPr lang="pl-PL" sz="1800" dirty="0"/>
              <a:t>skierowanie do pracy w Zakładzie Aktywności Zawodowej i sfinansowanie kosztów zatrudnienia w ZAZ (zaw.); </a:t>
            </a:r>
          </a:p>
          <a:p>
            <a:pPr marL="0" indent="0">
              <a:buNone/>
            </a:pPr>
            <a:r>
              <a:rPr lang="pl-PL" sz="1800" b="1" dirty="0"/>
              <a:t>ł) </a:t>
            </a:r>
            <a:r>
              <a:rPr lang="pl-PL" sz="1800" dirty="0"/>
              <a:t>jednorazowy dodatek relokacyjny dla osoby, która uzyskała zatrudnienie </a:t>
            </a:r>
            <a:r>
              <a:rPr lang="pl-PL" sz="1800" dirty="0" smtClean="0"/>
              <a:t/>
            </a:r>
            <a:br>
              <a:rPr lang="pl-PL" sz="1800" dirty="0" smtClean="0"/>
            </a:br>
            <a:r>
              <a:rPr lang="pl-PL" sz="1800" dirty="0" smtClean="0"/>
              <a:t>w </a:t>
            </a:r>
            <a:r>
              <a:rPr lang="pl-PL" sz="1800" dirty="0"/>
              <a:t>odległości 50 km od miejsca stałego zamieszkania w rozumieniu przepisów Kodeksu Cywilnego, z przeznaczeniem na pokrycie kosztów dojazdu </a:t>
            </a:r>
            <a:br>
              <a:rPr lang="pl-PL" sz="1800" dirty="0"/>
            </a:br>
            <a:r>
              <a:rPr lang="pl-PL" sz="1800" dirty="0"/>
              <a:t>i/lub zakwaterowania (zaw.); </a:t>
            </a:r>
          </a:p>
          <a:p>
            <a:pPr marL="0" indent="0">
              <a:buNone/>
            </a:pPr>
            <a:r>
              <a:rPr lang="pl-PL" sz="1800" b="1" dirty="0" smtClean="0"/>
              <a:t>m</a:t>
            </a:r>
            <a:r>
              <a:rPr lang="pl-PL" sz="1800" b="1" dirty="0"/>
              <a:t>) </a:t>
            </a:r>
            <a:r>
              <a:rPr lang="pl-PL" sz="1800" dirty="0"/>
              <a:t>skierowanie i sfinansowanie terapii psychologicznej, rodzinnej </a:t>
            </a:r>
            <a:r>
              <a:rPr lang="pl-PL" sz="1800" dirty="0" smtClean="0"/>
              <a:t/>
            </a:r>
            <a:br>
              <a:rPr lang="pl-PL" sz="1800" dirty="0" smtClean="0"/>
            </a:br>
            <a:r>
              <a:rPr lang="pl-PL" sz="1800" dirty="0" smtClean="0"/>
              <a:t>lub </a:t>
            </a:r>
            <a:r>
              <a:rPr lang="pl-PL" sz="1800" dirty="0"/>
              <a:t>psychospołecznej dla rodzin lub </a:t>
            </a:r>
            <a:r>
              <a:rPr lang="pl-PL" sz="1800" dirty="0" smtClean="0"/>
              <a:t>osób (</a:t>
            </a:r>
            <a:r>
              <a:rPr lang="pl-PL" sz="1800" dirty="0" err="1" smtClean="0"/>
              <a:t>zdrow</a:t>
            </a:r>
            <a:r>
              <a:rPr lang="pl-PL" sz="1800" dirty="0" smtClean="0"/>
              <a:t>.); </a:t>
            </a:r>
            <a:endParaRPr lang="pl-PL" sz="1800" dirty="0"/>
          </a:p>
          <a:p>
            <a:pPr marL="0" indent="0">
              <a:buNone/>
            </a:pPr>
            <a:r>
              <a:rPr lang="pl-PL" sz="1800" b="1" dirty="0"/>
              <a:t>n) </a:t>
            </a:r>
            <a:r>
              <a:rPr lang="pl-PL" sz="1800" dirty="0"/>
              <a:t>skierowanie i sfinansowanie programu korekcyjno-edukacyjnego dla osób stosujących przemoc w rodzinie, o którym mowa w przepisach o przeciwdziałaniu przemocy w rodzinie (</a:t>
            </a:r>
            <a:r>
              <a:rPr lang="pl-PL" sz="1800" dirty="0" err="1"/>
              <a:t>zdrow</a:t>
            </a:r>
            <a:r>
              <a:rPr lang="pl-PL" sz="1800" dirty="0"/>
              <a:t>.); </a:t>
            </a:r>
          </a:p>
          <a:p>
            <a:pPr marL="0" indent="0">
              <a:buNone/>
            </a:pPr>
            <a:r>
              <a:rPr lang="pl-PL" sz="1800" b="1" dirty="0"/>
              <a:t>o) </a:t>
            </a:r>
            <a:r>
              <a:rPr lang="pl-PL" sz="1800" dirty="0"/>
              <a:t>skierowanie i sfinansowanie programu psychoterapii w zakładzie lecznictwa odwykowego w przypadku osób uzależnionych od alkoholu, w rozumieniu przepisów o wychowaniu w trzeźwości i przeciwdziałaniu alkoholizmowi (</a:t>
            </a:r>
            <a:r>
              <a:rPr lang="pl-PL" sz="1800" dirty="0" err="1"/>
              <a:t>zdrow</a:t>
            </a:r>
            <a:r>
              <a:rPr lang="pl-PL" sz="1800" dirty="0"/>
              <a:t>.); </a:t>
            </a:r>
          </a:p>
          <a:p>
            <a:pPr marL="0" indent="0">
              <a:buNone/>
            </a:pPr>
            <a:r>
              <a:rPr lang="pl-PL" sz="1800" b="1" dirty="0"/>
              <a:t>p) </a:t>
            </a:r>
            <a:r>
              <a:rPr lang="pl-PL" sz="1800" dirty="0"/>
              <a:t>skierowanie i sfinansowanie programu terapeutycznego w zakładzie opieki zdrowotnej dla osób uzależnionych od narkotyków lub innych środków odurzających w rozumieniu przepisów o przeciwdziałaniu narkomanii (</a:t>
            </a:r>
            <a:r>
              <a:rPr lang="pl-PL" sz="1800" dirty="0" err="1"/>
              <a:t>zdrow</a:t>
            </a:r>
            <a:r>
              <a:rPr lang="pl-PL" sz="1800" dirty="0"/>
              <a:t>.). </a:t>
            </a: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CB52235-1339-48E5-A73B-3694FDF843BF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14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grpSp>
        <p:nvGrpSpPr>
          <p:cNvPr id="5" name="Grupa 4"/>
          <p:cNvGrpSpPr/>
          <p:nvPr/>
        </p:nvGrpSpPr>
        <p:grpSpPr>
          <a:xfrm>
            <a:off x="4820575" y="0"/>
            <a:ext cx="4323425" cy="949911"/>
            <a:chOff x="4820575" y="0"/>
            <a:chExt cx="4323425" cy="949911"/>
          </a:xfrm>
        </p:grpSpPr>
        <p:sp>
          <p:nvSpPr>
            <p:cNvPr id="6" name="Prostokąt 5"/>
            <p:cNvSpPr/>
            <p:nvPr/>
          </p:nvSpPr>
          <p:spPr>
            <a:xfrm>
              <a:off x="4820575" y="0"/>
              <a:ext cx="4323425" cy="949911"/>
            </a:xfrm>
            <a:prstGeom prst="rect">
              <a:avLst/>
            </a:prstGeom>
            <a:solidFill>
              <a:srgbClr val="FBBA00"/>
            </a:solidFill>
            <a:ln>
              <a:solidFill>
                <a:srgbClr val="FBBA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7" name="Prostokąt 6"/>
            <p:cNvSpPr/>
            <p:nvPr/>
          </p:nvSpPr>
          <p:spPr>
            <a:xfrm>
              <a:off x="5000626" y="128588"/>
              <a:ext cx="3848100" cy="67627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l-PL"/>
            </a:p>
          </p:txBody>
        </p:sp>
        <p:grpSp>
          <p:nvGrpSpPr>
            <p:cNvPr id="8" name="Grupa 7"/>
            <p:cNvGrpSpPr/>
            <p:nvPr/>
          </p:nvGrpSpPr>
          <p:grpSpPr>
            <a:xfrm>
              <a:off x="5000626" y="150460"/>
              <a:ext cx="3861839" cy="639089"/>
              <a:chOff x="35489" y="88314"/>
              <a:chExt cx="4823135" cy="798172"/>
            </a:xfrm>
          </p:grpSpPr>
          <p:pic>
            <p:nvPicPr>
              <p:cNvPr id="9" name="Obraz 8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823955" y="205858"/>
                <a:ext cx="2034669" cy="609132"/>
              </a:xfrm>
              <a:prstGeom prst="rect">
                <a:avLst/>
              </a:prstGeom>
            </p:spPr>
          </p:pic>
          <p:pic>
            <p:nvPicPr>
              <p:cNvPr id="10" name="Picture 3" descr="FE_PR_POZIOM-Kolor-01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5489" y="88314"/>
                <a:ext cx="1533656" cy="79817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1" name="Obraz 10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652671" y="293394"/>
                <a:ext cx="1082545" cy="396000"/>
              </a:xfrm>
              <a:prstGeom prst="rect">
                <a:avLst/>
              </a:prstGeom>
            </p:spPr>
          </p:pic>
        </p:grpSp>
      </p:grpSp>
    </p:spTree>
    <p:extLst>
      <p:ext uri="{BB962C8B-B14F-4D97-AF65-F5344CB8AC3E}">
        <p14:creationId xmlns:p14="http://schemas.microsoft.com/office/powerpoint/2010/main" val="21280013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817685" y="1318846"/>
            <a:ext cx="7332784" cy="4519246"/>
          </a:xfrm>
        </p:spPr>
        <p:txBody>
          <a:bodyPr/>
          <a:lstStyle/>
          <a:p>
            <a:pPr marL="0" indent="0">
              <a:buNone/>
            </a:pPr>
            <a:r>
              <a:rPr lang="pl-PL" b="1" dirty="0"/>
              <a:t>UWAGA! </a:t>
            </a:r>
            <a:endParaRPr lang="pl-PL" dirty="0"/>
          </a:p>
          <a:p>
            <a:pPr marL="0" indent="0">
              <a:buNone/>
            </a:pPr>
            <a:r>
              <a:rPr lang="pl-PL" sz="2000" dirty="0"/>
              <a:t>Instrumenty wskazane w punktach: </a:t>
            </a:r>
            <a:r>
              <a:rPr lang="pl-PL" sz="2000" b="1" dirty="0"/>
              <a:t>a), b), c), d), e), f) </a:t>
            </a:r>
            <a:r>
              <a:rPr lang="pl-PL" sz="2000" dirty="0"/>
              <a:t>to usługi aktywnej integracji o </a:t>
            </a:r>
            <a:r>
              <a:rPr lang="pl-PL" sz="2000" b="1" dirty="0"/>
              <a:t>charakterze społecznym</a:t>
            </a:r>
            <a:r>
              <a:rPr lang="pl-PL" sz="2000" dirty="0"/>
              <a:t>. </a:t>
            </a:r>
          </a:p>
          <a:p>
            <a:pPr marL="0" indent="0">
              <a:buNone/>
            </a:pPr>
            <a:r>
              <a:rPr lang="pl-PL" sz="2000" dirty="0"/>
              <a:t>Instrumenty wskazane w punktach: </a:t>
            </a:r>
            <a:r>
              <a:rPr lang="pl-PL" sz="2000" b="1" dirty="0"/>
              <a:t>b), e), g), h), i), j) k), l), ł) </a:t>
            </a:r>
            <a:r>
              <a:rPr lang="en-US" sz="2000" b="1" dirty="0" smtClean="0"/>
              <a:t/>
            </a:r>
            <a:br>
              <a:rPr lang="en-US" sz="2000" b="1" dirty="0" smtClean="0"/>
            </a:br>
            <a:r>
              <a:rPr lang="pl-PL" sz="2000" dirty="0" smtClean="0"/>
              <a:t>to </a:t>
            </a:r>
            <a:r>
              <a:rPr lang="pl-PL" sz="2000" dirty="0"/>
              <a:t>usługi aktywnej integracji o </a:t>
            </a:r>
            <a:r>
              <a:rPr lang="pl-PL" sz="2000" b="1" dirty="0"/>
              <a:t>charakterze zawodowym</a:t>
            </a:r>
            <a:r>
              <a:rPr lang="pl-PL" sz="2000" dirty="0"/>
              <a:t>. </a:t>
            </a:r>
          </a:p>
          <a:p>
            <a:pPr marL="0" indent="0">
              <a:buNone/>
            </a:pPr>
            <a:r>
              <a:rPr lang="pl-PL" sz="2000" dirty="0"/>
              <a:t>Instrumenty wskazane w punktach: </a:t>
            </a:r>
            <a:r>
              <a:rPr lang="pl-PL" sz="2000" b="1" dirty="0"/>
              <a:t>e), m), n), o), p)</a:t>
            </a:r>
            <a:r>
              <a:rPr lang="pl-PL" sz="2000" dirty="0"/>
              <a:t> to usługi aktywnej integracji o </a:t>
            </a:r>
            <a:r>
              <a:rPr lang="pl-PL" sz="2000" b="1" dirty="0"/>
              <a:t>charakterze zdrowotnym</a:t>
            </a:r>
            <a:r>
              <a:rPr lang="pl-PL" sz="2000" dirty="0"/>
              <a:t>. </a:t>
            </a:r>
          </a:p>
          <a:p>
            <a:pPr marL="0" indent="0">
              <a:buNone/>
            </a:pPr>
            <a:r>
              <a:rPr lang="pl-PL" sz="2000" dirty="0"/>
              <a:t>W przypadku usług wymienionych w podpunktach</a:t>
            </a:r>
            <a:r>
              <a:rPr lang="pl-PL" sz="2000" b="1" dirty="0"/>
              <a:t> b) </a:t>
            </a:r>
            <a:r>
              <a:rPr lang="pl-PL" sz="2000" dirty="0"/>
              <a:t>i </a:t>
            </a:r>
            <a:r>
              <a:rPr lang="pl-PL" sz="2000" b="1" dirty="0"/>
              <a:t>e) </a:t>
            </a:r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pl-PL" sz="2000" dirty="0" smtClean="0"/>
              <a:t>o </a:t>
            </a:r>
            <a:r>
              <a:rPr lang="pl-PL" sz="2000" dirty="0"/>
              <a:t>zaliczeniu danej formy wsparcia do usług o</a:t>
            </a:r>
            <a:r>
              <a:rPr lang="pl-PL" sz="2000" b="1" dirty="0"/>
              <a:t> charakterze społecznym, zawodowym lub zdrowotnym decyduje dominujący charakter konkretnego instrumentu </a:t>
            </a:r>
            <a:r>
              <a:rPr lang="pl-PL" sz="2000" dirty="0"/>
              <a:t>(np. świadczenie środowiskowej pracy socjalnej będzie zaliczane do usług o charakterze społecznym, </a:t>
            </a:r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pl-PL" sz="2000" dirty="0" smtClean="0"/>
              <a:t>a </a:t>
            </a:r>
            <a:r>
              <a:rPr lang="pl-PL" sz="2000" dirty="0"/>
              <a:t>wsparcie trenera pracy – do usług o charakterze zawodowym). </a:t>
            </a: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CB52235-1339-48E5-A73B-3694FDF843BF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15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grpSp>
        <p:nvGrpSpPr>
          <p:cNvPr id="5" name="Grupa 4"/>
          <p:cNvGrpSpPr/>
          <p:nvPr/>
        </p:nvGrpSpPr>
        <p:grpSpPr>
          <a:xfrm>
            <a:off x="4820575" y="0"/>
            <a:ext cx="4323425" cy="949911"/>
            <a:chOff x="4820575" y="0"/>
            <a:chExt cx="4323425" cy="949911"/>
          </a:xfrm>
        </p:grpSpPr>
        <p:sp>
          <p:nvSpPr>
            <p:cNvPr id="6" name="Prostokąt 5"/>
            <p:cNvSpPr/>
            <p:nvPr/>
          </p:nvSpPr>
          <p:spPr>
            <a:xfrm>
              <a:off x="4820575" y="0"/>
              <a:ext cx="4323425" cy="949911"/>
            </a:xfrm>
            <a:prstGeom prst="rect">
              <a:avLst/>
            </a:prstGeom>
            <a:solidFill>
              <a:srgbClr val="FBBA00"/>
            </a:solidFill>
            <a:ln>
              <a:solidFill>
                <a:srgbClr val="FBBA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7" name="Prostokąt 6"/>
            <p:cNvSpPr/>
            <p:nvPr/>
          </p:nvSpPr>
          <p:spPr>
            <a:xfrm>
              <a:off x="5000626" y="128588"/>
              <a:ext cx="3848100" cy="67627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l-PL"/>
            </a:p>
          </p:txBody>
        </p:sp>
        <p:grpSp>
          <p:nvGrpSpPr>
            <p:cNvPr id="8" name="Grupa 7"/>
            <p:cNvGrpSpPr/>
            <p:nvPr/>
          </p:nvGrpSpPr>
          <p:grpSpPr>
            <a:xfrm>
              <a:off x="5000626" y="150460"/>
              <a:ext cx="3861839" cy="639089"/>
              <a:chOff x="35489" y="88314"/>
              <a:chExt cx="4823135" cy="798172"/>
            </a:xfrm>
          </p:grpSpPr>
          <p:pic>
            <p:nvPicPr>
              <p:cNvPr id="9" name="Obraz 8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823955" y="205858"/>
                <a:ext cx="2034669" cy="609132"/>
              </a:xfrm>
              <a:prstGeom prst="rect">
                <a:avLst/>
              </a:prstGeom>
            </p:spPr>
          </p:pic>
          <p:pic>
            <p:nvPicPr>
              <p:cNvPr id="10" name="Picture 3" descr="FE_PR_POZIOM-Kolor-01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5489" y="88314"/>
                <a:ext cx="1533656" cy="79817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1" name="Obraz 10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652671" y="293394"/>
                <a:ext cx="1082545" cy="396000"/>
              </a:xfrm>
              <a:prstGeom prst="rect">
                <a:avLst/>
              </a:prstGeom>
            </p:spPr>
          </p:pic>
        </p:grpSp>
      </p:grpSp>
    </p:spTree>
    <p:extLst>
      <p:ext uri="{BB962C8B-B14F-4D97-AF65-F5344CB8AC3E}">
        <p14:creationId xmlns:p14="http://schemas.microsoft.com/office/powerpoint/2010/main" val="3741239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628650" y="1157654"/>
            <a:ext cx="7886700" cy="5172807"/>
          </a:xfrm>
        </p:spPr>
        <p:txBody>
          <a:bodyPr/>
          <a:lstStyle/>
          <a:p>
            <a:pPr marL="0" indent="0">
              <a:buNone/>
            </a:pPr>
            <a:r>
              <a:rPr lang="pl-PL" sz="1600" dirty="0"/>
              <a:t>Dokonany powyżej podział ma znaczenie przy planowaniu ścieżki reintegracji, która - zgodnie z kryterium dostępu nr 4 - w stosunku do każdego uczestnika musi przewidywać realizację usług aktywnej integracji o charakterze </a:t>
            </a:r>
            <a:r>
              <a:rPr lang="pl-PL" sz="1600" b="1" dirty="0"/>
              <a:t>co najmniej społecznym</a:t>
            </a:r>
            <a:r>
              <a:rPr lang="pl-PL" sz="1600" dirty="0"/>
              <a:t>. </a:t>
            </a:r>
          </a:p>
          <a:p>
            <a:pPr marL="0" indent="0">
              <a:buNone/>
            </a:pPr>
            <a:r>
              <a:rPr lang="pl-PL" sz="1600" b="1" dirty="0"/>
              <a:t>i/lub </a:t>
            </a:r>
            <a:endParaRPr lang="en-US" sz="1600" b="1" dirty="0" smtClean="0"/>
          </a:p>
          <a:p>
            <a:pPr marL="0" indent="0">
              <a:buNone/>
            </a:pPr>
            <a:r>
              <a:rPr lang="en-US" sz="1600" dirty="0" smtClean="0"/>
              <a:t>- </a:t>
            </a:r>
            <a:r>
              <a:rPr lang="pl-PL" sz="1600" b="1" dirty="0" smtClean="0"/>
              <a:t>typu </a:t>
            </a:r>
            <a:r>
              <a:rPr lang="pl-PL" sz="1600" b="1" dirty="0"/>
              <a:t>operacji 9.1.C.</a:t>
            </a:r>
            <a:r>
              <a:rPr lang="pl-PL" sz="1600" dirty="0"/>
              <a:t>, tj.: </a:t>
            </a:r>
          </a:p>
          <a:p>
            <a:pPr marL="0" indent="0">
              <a:buNone/>
            </a:pPr>
            <a:r>
              <a:rPr lang="pl-PL" sz="1600" dirty="0"/>
              <a:t>1) wsparcia służącego poprawie dostępu do usług reintegracji zawodowej i społecznej realizowanych przez podmioty, o których mowa w ustawie o zatrudnieniu socjalnym </a:t>
            </a:r>
            <a:r>
              <a:rPr lang="en-US" sz="1600" dirty="0" smtClean="0"/>
              <a:t/>
            </a:r>
            <a:br>
              <a:rPr lang="en-US" sz="1600" dirty="0" smtClean="0"/>
            </a:br>
            <a:r>
              <a:rPr lang="pl-PL" sz="1600" dirty="0" smtClean="0"/>
              <a:t>(</a:t>
            </a:r>
            <a:r>
              <a:rPr lang="pl-PL" sz="1600" dirty="0"/>
              <a:t>tj. Centra Integracji Społecznej (CIS), Kluby Integracji Społecznej (KIS)) poprzez stworzenie nowych miejsc reintegracji społecznej i zawodowej: </a:t>
            </a:r>
          </a:p>
          <a:p>
            <a:pPr marL="457200" lvl="1" indent="0">
              <a:buNone/>
            </a:pPr>
            <a:r>
              <a:rPr lang="pl-PL" sz="1600" dirty="0"/>
              <a:t>a) w istniejących CIS lub KIS; </a:t>
            </a:r>
          </a:p>
          <a:p>
            <a:pPr marL="457200" lvl="1" indent="0">
              <a:buNone/>
            </a:pPr>
            <a:r>
              <a:rPr lang="pl-PL" sz="1600" dirty="0"/>
              <a:t>b) poprzez utworzenie nowych CIS lub KIS. </a:t>
            </a:r>
          </a:p>
          <a:p>
            <a:pPr marL="0" indent="0">
              <a:buNone/>
            </a:pPr>
            <a:r>
              <a:rPr lang="pl-PL" sz="1600" dirty="0"/>
              <a:t>i/lub </a:t>
            </a:r>
          </a:p>
          <a:p>
            <a:pPr marL="0" indent="0">
              <a:buNone/>
            </a:pPr>
            <a:r>
              <a:rPr lang="pl-PL" sz="1600" dirty="0"/>
              <a:t>2) wsparcia dla zatrudnienia i usług rehabilitacji zawodowej i społecznej osób </a:t>
            </a:r>
            <a:r>
              <a:rPr lang="pl-PL" sz="1600" dirty="0" smtClean="0"/>
              <a:t/>
            </a:r>
            <a:br>
              <a:rPr lang="pl-PL" sz="1600" dirty="0" smtClean="0"/>
            </a:br>
            <a:r>
              <a:rPr lang="pl-PL" sz="1600" dirty="0" smtClean="0"/>
              <a:t>z </a:t>
            </a:r>
            <a:r>
              <a:rPr lang="pl-PL" sz="1600" dirty="0"/>
              <a:t>niepełnosprawnościami poprzez: </a:t>
            </a:r>
          </a:p>
          <a:p>
            <a:pPr marL="800100" lvl="1" indent="-342900">
              <a:buFont typeface="+mj-lt"/>
              <a:buAutoNum type="alphaLcParenR"/>
            </a:pPr>
            <a:r>
              <a:rPr lang="pl-PL" sz="1600" dirty="0" smtClean="0"/>
              <a:t>zwiększenie </a:t>
            </a:r>
            <a:r>
              <a:rPr lang="pl-PL" sz="1600" dirty="0"/>
              <a:t>liczby osób z niepełnosprawnościami zatrudnionych w istniejących ZAZ </a:t>
            </a:r>
            <a:r>
              <a:rPr lang="en-US" sz="1600" dirty="0" smtClean="0"/>
              <a:t/>
            </a:r>
            <a:br>
              <a:rPr lang="en-US" sz="1600" dirty="0" smtClean="0"/>
            </a:br>
            <a:r>
              <a:rPr lang="pl-PL" sz="1600" dirty="0" smtClean="0"/>
              <a:t>z </a:t>
            </a:r>
            <a:r>
              <a:rPr lang="pl-PL" sz="1600" dirty="0"/>
              <a:t>możliwością objęcia tych osób usługami aktywnej integracji; </a:t>
            </a: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CB52235-1339-48E5-A73B-3694FDF843BF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16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grpSp>
        <p:nvGrpSpPr>
          <p:cNvPr id="5" name="Grupa 4"/>
          <p:cNvGrpSpPr/>
          <p:nvPr/>
        </p:nvGrpSpPr>
        <p:grpSpPr>
          <a:xfrm>
            <a:off x="4820575" y="0"/>
            <a:ext cx="4323425" cy="949911"/>
            <a:chOff x="4820575" y="0"/>
            <a:chExt cx="4323425" cy="949911"/>
          </a:xfrm>
        </p:grpSpPr>
        <p:sp>
          <p:nvSpPr>
            <p:cNvPr id="6" name="Prostokąt 5"/>
            <p:cNvSpPr/>
            <p:nvPr/>
          </p:nvSpPr>
          <p:spPr>
            <a:xfrm>
              <a:off x="4820575" y="0"/>
              <a:ext cx="4323425" cy="949911"/>
            </a:xfrm>
            <a:prstGeom prst="rect">
              <a:avLst/>
            </a:prstGeom>
            <a:solidFill>
              <a:srgbClr val="FBBA00"/>
            </a:solidFill>
            <a:ln>
              <a:solidFill>
                <a:srgbClr val="FBBA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7" name="Prostokąt 6"/>
            <p:cNvSpPr/>
            <p:nvPr/>
          </p:nvSpPr>
          <p:spPr>
            <a:xfrm>
              <a:off x="5000626" y="128588"/>
              <a:ext cx="3848100" cy="67627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l-PL"/>
            </a:p>
          </p:txBody>
        </p:sp>
        <p:grpSp>
          <p:nvGrpSpPr>
            <p:cNvPr id="8" name="Grupa 7"/>
            <p:cNvGrpSpPr/>
            <p:nvPr/>
          </p:nvGrpSpPr>
          <p:grpSpPr>
            <a:xfrm>
              <a:off x="5000626" y="150460"/>
              <a:ext cx="3861839" cy="639089"/>
              <a:chOff x="35489" y="88314"/>
              <a:chExt cx="4823135" cy="798172"/>
            </a:xfrm>
          </p:grpSpPr>
          <p:pic>
            <p:nvPicPr>
              <p:cNvPr id="9" name="Obraz 8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823955" y="205858"/>
                <a:ext cx="2034669" cy="609132"/>
              </a:xfrm>
              <a:prstGeom prst="rect">
                <a:avLst/>
              </a:prstGeom>
            </p:spPr>
          </p:pic>
          <p:pic>
            <p:nvPicPr>
              <p:cNvPr id="10" name="Picture 3" descr="FE_PR_POZIOM-Kolor-01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5489" y="88314"/>
                <a:ext cx="1533656" cy="79817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1" name="Obraz 10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652671" y="293394"/>
                <a:ext cx="1082545" cy="396000"/>
              </a:xfrm>
              <a:prstGeom prst="rect">
                <a:avLst/>
              </a:prstGeom>
            </p:spPr>
          </p:pic>
        </p:grpSp>
      </p:grpSp>
    </p:spTree>
    <p:extLst>
      <p:ext uri="{BB962C8B-B14F-4D97-AF65-F5344CB8AC3E}">
        <p14:creationId xmlns:p14="http://schemas.microsoft.com/office/powerpoint/2010/main" val="36267675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1063870"/>
            <a:ext cx="8159262" cy="5113094"/>
          </a:xfrm>
        </p:spPr>
        <p:txBody>
          <a:bodyPr/>
          <a:lstStyle/>
          <a:p>
            <a:pPr marL="342900" indent="-342900">
              <a:spcBef>
                <a:spcPts val="600"/>
              </a:spcBef>
              <a:buFont typeface="+mj-lt"/>
              <a:buAutoNum type="alphaLcParenR" startAt="2"/>
            </a:pPr>
            <a:r>
              <a:rPr lang="pl-PL" sz="1500" dirty="0" smtClean="0"/>
              <a:t>wsparcie </a:t>
            </a:r>
            <a:r>
              <a:rPr lang="pl-PL" sz="1500" dirty="0"/>
              <a:t>osób z niepełnosprawnościami dotychczas zatrudnionych w ZAZ nową ofertą w postaci usług aktywnej integracji ukierunkowaną na przygotowanie osób zatrudnionych w ZAZ do podjęcia zatrudnienia poza ZAZ na otwartym rynku pracy lub w przedsiębiorczości społecznej, w tym wsparcie dla osób zatrudnionych w ZAZ usługami asystenckimi oraz usługami trenera pracy, umożliwiającymi uzyskanie lub utrzymanie zatrudnienie, w szczególności w początkowym okresie zatrudnienia; </a:t>
            </a:r>
            <a:endParaRPr lang="en-US" sz="1500" dirty="0" smtClean="0"/>
          </a:p>
          <a:p>
            <a:pPr marL="342900" indent="-342900">
              <a:spcBef>
                <a:spcPts val="600"/>
              </a:spcBef>
              <a:buFont typeface="+mj-lt"/>
              <a:buAutoNum type="alphaLcParenR" startAt="2"/>
            </a:pPr>
            <a:r>
              <a:rPr lang="pl-PL" sz="1500" dirty="0" smtClean="0"/>
              <a:t>tworzenie </a:t>
            </a:r>
            <a:r>
              <a:rPr lang="pl-PL" sz="1500" dirty="0"/>
              <a:t>nowych WTZ (wyłącznie w przypadku, gdy projekt przewiduje utworzenie nowego WTZ na terenie co najmniej jednego z następujących powiatów: bolesławiecki, głogowski, górowski, legnicki, lwówecki, milicki, oławski, wałbrzyski, m. Wałbrzych, wrocławski, zgorzelecki, kamiennogórski, wołowski, lubański, trzebnicki, jaworski, m. Jelenia Góra, polkowicki, dzierżoniowski, ząbkowicki); </a:t>
            </a:r>
            <a:endParaRPr lang="en-US" sz="1500" dirty="0" smtClean="0"/>
          </a:p>
          <a:p>
            <a:pPr marL="342900" indent="-342900">
              <a:spcBef>
                <a:spcPts val="600"/>
              </a:spcBef>
              <a:buFont typeface="+mj-lt"/>
              <a:buAutoNum type="alphaLcParenR" startAt="2"/>
            </a:pPr>
            <a:r>
              <a:rPr lang="pl-PL" sz="1500" dirty="0" smtClean="0"/>
              <a:t>wsparcie </a:t>
            </a:r>
            <a:r>
              <a:rPr lang="pl-PL" sz="1500" dirty="0"/>
              <a:t>usługami aktywnej integracji nowych osób w istniejących Warsztatach Terapii Zajęciowej (WTZ); </a:t>
            </a:r>
            <a:endParaRPr lang="en-US" sz="1500" dirty="0" smtClean="0"/>
          </a:p>
          <a:p>
            <a:pPr marL="342900" indent="-342900">
              <a:spcBef>
                <a:spcPts val="600"/>
              </a:spcBef>
              <a:buFont typeface="+mj-lt"/>
              <a:buAutoNum type="alphaLcParenR" startAt="2"/>
            </a:pPr>
            <a:r>
              <a:rPr lang="pl-PL" sz="1500" dirty="0" smtClean="0"/>
              <a:t>wsparcie </a:t>
            </a:r>
            <a:r>
              <a:rPr lang="pl-PL" sz="1500" dirty="0"/>
              <a:t>dotychczasowych uczestników WTZ nową ofertą w postaci usług aktywnej integracji, obowiązkowo ukierunkowaną na przygotowanie uczestników WTZ do podjęcia zatrudnienia </a:t>
            </a:r>
            <a:r>
              <a:rPr lang="pl-PL" sz="1500" dirty="0" smtClean="0"/>
              <a:t>i </a:t>
            </a:r>
            <a:r>
              <a:rPr lang="pl-PL" sz="1500" dirty="0"/>
              <a:t>ich zatrudnienie: w ZAZ, na otwartym lub chronionym rynku pracy lub w przedsiębiorczości społecznej. </a:t>
            </a:r>
            <a:r>
              <a:rPr lang="en-US" sz="1500" dirty="0" smtClean="0"/>
              <a:t/>
            </a:r>
            <a:br>
              <a:rPr lang="en-US" sz="1500" dirty="0" smtClean="0"/>
            </a:br>
            <a:r>
              <a:rPr lang="pl-PL" sz="1500" dirty="0" smtClean="0"/>
              <a:t>W </a:t>
            </a:r>
            <a:r>
              <a:rPr lang="pl-PL" sz="1500" dirty="0"/>
              <a:t>tej formie wsparcia istnieje możliwość wsparcia uczestników WTZ usługami asystenckimi oraz usługami trenera pracy, umożliwiającymi uzyskanie lub utrzymanie zatrudnienia, w szczególności </a:t>
            </a:r>
            <a:r>
              <a:rPr lang="en-US" sz="1500" dirty="0" smtClean="0"/>
              <a:t/>
            </a:r>
            <a:br>
              <a:rPr lang="en-US" sz="1500" dirty="0" smtClean="0"/>
            </a:br>
            <a:r>
              <a:rPr lang="pl-PL" sz="1500" dirty="0" smtClean="0"/>
              <a:t>w </a:t>
            </a:r>
            <a:r>
              <a:rPr lang="pl-PL" sz="1500" dirty="0"/>
              <a:t>początkowym okresie zatrudnienia, umożliwia także realizację praktyk lub staży dla uczestników WTZ; </a:t>
            </a:r>
            <a:endParaRPr lang="en-US" sz="1500" dirty="0" smtClean="0"/>
          </a:p>
          <a:p>
            <a:pPr marL="342900" indent="-342900">
              <a:spcBef>
                <a:spcPts val="600"/>
              </a:spcBef>
              <a:buFont typeface="+mj-lt"/>
              <a:buAutoNum type="alphaLcParenR" startAt="2"/>
            </a:pPr>
            <a:r>
              <a:rPr lang="pl-PL" sz="1500" dirty="0" smtClean="0"/>
              <a:t>wyposażenie </a:t>
            </a:r>
            <a:r>
              <a:rPr lang="pl-PL" sz="1500" dirty="0"/>
              <a:t>lub doposażenie stanowiska pracy na potrzeby zatrudnienia osoby </a:t>
            </a:r>
            <a:r>
              <a:rPr lang="pl-PL" sz="1500" dirty="0" smtClean="0"/>
              <a:t/>
            </a:r>
            <a:br>
              <a:rPr lang="pl-PL" sz="1500" dirty="0" smtClean="0"/>
            </a:br>
            <a:r>
              <a:rPr lang="pl-PL" sz="1500" dirty="0" smtClean="0"/>
              <a:t>z </a:t>
            </a:r>
            <a:r>
              <a:rPr lang="pl-PL" sz="1500" dirty="0"/>
              <a:t>niepełnosprawnością lub dostosowanie stanowiska pracy do potrzeb osób </a:t>
            </a:r>
            <a:r>
              <a:rPr lang="pl-PL" sz="1500" dirty="0" smtClean="0"/>
              <a:t/>
            </a:r>
            <a:br>
              <a:rPr lang="pl-PL" sz="1500" dirty="0" smtClean="0"/>
            </a:br>
            <a:r>
              <a:rPr lang="pl-PL" sz="1500" dirty="0" smtClean="0"/>
              <a:t>z </a:t>
            </a:r>
            <a:r>
              <a:rPr lang="pl-PL" sz="1500" dirty="0"/>
              <a:t>niepełnosprawnościami (jako element kompleksowego projektu). </a:t>
            </a: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CB52235-1339-48E5-A73B-3694FDF843BF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17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grpSp>
        <p:nvGrpSpPr>
          <p:cNvPr id="5" name="Grupa 4"/>
          <p:cNvGrpSpPr/>
          <p:nvPr/>
        </p:nvGrpSpPr>
        <p:grpSpPr>
          <a:xfrm>
            <a:off x="4820575" y="0"/>
            <a:ext cx="4323425" cy="949911"/>
            <a:chOff x="4820575" y="0"/>
            <a:chExt cx="4323425" cy="949911"/>
          </a:xfrm>
        </p:grpSpPr>
        <p:sp>
          <p:nvSpPr>
            <p:cNvPr id="6" name="Prostokąt 5"/>
            <p:cNvSpPr/>
            <p:nvPr/>
          </p:nvSpPr>
          <p:spPr>
            <a:xfrm>
              <a:off x="4820575" y="0"/>
              <a:ext cx="4323425" cy="949911"/>
            </a:xfrm>
            <a:prstGeom prst="rect">
              <a:avLst/>
            </a:prstGeom>
            <a:solidFill>
              <a:srgbClr val="FBBA00"/>
            </a:solidFill>
            <a:ln>
              <a:solidFill>
                <a:srgbClr val="FBBA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7" name="Prostokąt 6"/>
            <p:cNvSpPr/>
            <p:nvPr/>
          </p:nvSpPr>
          <p:spPr>
            <a:xfrm>
              <a:off x="5000626" y="128588"/>
              <a:ext cx="3848100" cy="67627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l-PL"/>
            </a:p>
          </p:txBody>
        </p:sp>
        <p:grpSp>
          <p:nvGrpSpPr>
            <p:cNvPr id="8" name="Grupa 7"/>
            <p:cNvGrpSpPr/>
            <p:nvPr/>
          </p:nvGrpSpPr>
          <p:grpSpPr>
            <a:xfrm>
              <a:off x="5000626" y="150460"/>
              <a:ext cx="3861839" cy="639089"/>
              <a:chOff x="35489" y="88314"/>
              <a:chExt cx="4823135" cy="798172"/>
            </a:xfrm>
          </p:grpSpPr>
          <p:pic>
            <p:nvPicPr>
              <p:cNvPr id="9" name="Obraz 8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823955" y="205858"/>
                <a:ext cx="2034669" cy="609132"/>
              </a:xfrm>
              <a:prstGeom prst="rect">
                <a:avLst/>
              </a:prstGeom>
            </p:spPr>
          </p:pic>
          <p:pic>
            <p:nvPicPr>
              <p:cNvPr id="10" name="Picture 3" descr="FE_PR_POZIOM-Kolor-01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5489" y="88314"/>
                <a:ext cx="1533656" cy="79817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1" name="Obraz 10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652671" y="293394"/>
                <a:ext cx="1082545" cy="396000"/>
              </a:xfrm>
              <a:prstGeom prst="rect">
                <a:avLst/>
              </a:prstGeom>
            </p:spPr>
          </p:pic>
        </p:grpSp>
      </p:grpSp>
    </p:spTree>
    <p:extLst>
      <p:ext uri="{BB962C8B-B14F-4D97-AF65-F5344CB8AC3E}">
        <p14:creationId xmlns:p14="http://schemas.microsoft.com/office/powerpoint/2010/main" val="25329921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628650" y="1336431"/>
            <a:ext cx="7886700" cy="4840532"/>
          </a:xfrm>
        </p:spPr>
        <p:txBody>
          <a:bodyPr/>
          <a:lstStyle/>
          <a:p>
            <a:pPr marL="0" indent="0">
              <a:spcBef>
                <a:spcPct val="0"/>
              </a:spcBef>
              <a:buNone/>
            </a:pPr>
            <a:r>
              <a:rPr lang="pl-PL" sz="2000" b="1" dirty="0">
                <a:latin typeface="+mj-lt"/>
                <a:ea typeface="+mj-ea"/>
                <a:cs typeface="+mj-cs"/>
              </a:rPr>
              <a:t>UWAGA! </a:t>
            </a:r>
            <a:endParaRPr lang="en-US" sz="1600" dirty="0" smtClean="0"/>
          </a:p>
          <a:p>
            <a:pPr marL="228600" lvl="1" algn="just">
              <a:spcBef>
                <a:spcPts val="1000"/>
              </a:spcBef>
            </a:pPr>
            <a:r>
              <a:rPr lang="pl-PL" sz="1800" dirty="0"/>
              <a:t>Zgodnie z Wytycznymi Ministra Infrastruktury i Rozwoju w zakresie realizacji przedsięwzięć w obszarze włączenia społecznego i zwalczania ubóstwa </a:t>
            </a:r>
            <a:r>
              <a:rPr lang="pl-PL" sz="1800" dirty="0" smtClean="0"/>
              <a:t>z </a:t>
            </a:r>
            <a:r>
              <a:rPr lang="pl-PL" sz="1800" dirty="0"/>
              <a:t>wykorzystaniem środków Europejskiego Funduszu Społecznego i Europejskiego Funduszu Rozwoju Regionalnego na lata 2014-2020 z dnia 28.05.2015 r. </a:t>
            </a:r>
            <a:r>
              <a:rPr lang="pl-PL" sz="1800" u="sng" dirty="0"/>
              <a:t>okres zatrudnienia osób </a:t>
            </a:r>
            <a:r>
              <a:rPr lang="pl-PL" sz="1800" u="sng" dirty="0" smtClean="0"/>
              <a:t>z </a:t>
            </a:r>
            <a:r>
              <a:rPr lang="pl-PL" sz="1800" u="sng" dirty="0"/>
              <a:t>niepełnosprawnościami w ZAZ po zakończeniu realizacji projektu jest co najmniej równy okresowy zatrudnienia w ramach projektu</a:t>
            </a:r>
            <a:r>
              <a:rPr lang="pl-PL" sz="1800" dirty="0"/>
              <a:t>; okres może być krótszy wyłącznie, o ile osoba z niepełnosprawnością podejmie w tym okresie zatrudnienie poza ZAZ. </a:t>
            </a:r>
            <a:endParaRPr lang="pl-PL" sz="1800" dirty="0" smtClean="0"/>
          </a:p>
          <a:p>
            <a:pPr marL="228600" lvl="1" algn="just">
              <a:spcBef>
                <a:spcPts val="1000"/>
              </a:spcBef>
            </a:pPr>
            <a:r>
              <a:rPr lang="pl-PL" sz="1800" dirty="0" smtClean="0"/>
              <a:t>Proces </a:t>
            </a:r>
            <a:r>
              <a:rPr lang="pl-PL" sz="1800" dirty="0"/>
              <a:t>wsparcia osób, rodzin i środowisk zagrożonych ubóstwem </a:t>
            </a:r>
            <a:br>
              <a:rPr lang="pl-PL" sz="1800" dirty="0"/>
            </a:br>
            <a:r>
              <a:rPr lang="pl-PL" sz="1800" dirty="0"/>
              <a:t>lub wykluczeniem społecznym odbywa się </a:t>
            </a:r>
            <a:r>
              <a:rPr lang="pl-PL" sz="1800" u="sng" dirty="0"/>
              <a:t>w oparciu o ścieżkę reintegracji, stworzoną indywidualnie dla każdej osoby, rodziny, środowiska</a:t>
            </a:r>
            <a:r>
              <a:rPr lang="pl-PL" sz="1800" dirty="0"/>
              <a:t> zagrożonego ubóstwem lub wykluczeniem społecznym, </a:t>
            </a:r>
            <a:r>
              <a:rPr lang="pl-PL" sz="1800" dirty="0" smtClean="0"/>
              <a:t>z </a:t>
            </a:r>
            <a:r>
              <a:rPr lang="pl-PL" sz="1800" dirty="0"/>
              <a:t>uwzględnieniem diagnozy sytuacji problemowej, zasobów, potencjału, predyspozycji, potrzeb. </a:t>
            </a:r>
            <a:endParaRPr lang="pl-PL" sz="1800" dirty="0" smtClean="0"/>
          </a:p>
          <a:p>
            <a:pPr marL="228600" lvl="1" algn="just">
              <a:spcBef>
                <a:spcPts val="1000"/>
              </a:spcBef>
            </a:pPr>
            <a:r>
              <a:rPr lang="pl-PL" sz="1800" dirty="0"/>
              <a:t>Usługi aktywnej integracji </a:t>
            </a:r>
            <a:r>
              <a:rPr lang="pl-PL" sz="1800" u="sng" dirty="0"/>
              <a:t>o charakterze zawodowym </a:t>
            </a:r>
            <a:r>
              <a:rPr lang="pl-PL" sz="1800" dirty="0"/>
              <a:t>dla osób, rodzin </a:t>
            </a:r>
            <a:br>
              <a:rPr lang="pl-PL" sz="1800" dirty="0"/>
            </a:br>
            <a:r>
              <a:rPr lang="pl-PL" sz="1800" dirty="0"/>
              <a:t>i środowisk zagrożonych ubóstwem lub wykluczeniem społecznym </a:t>
            </a:r>
            <a:r>
              <a:rPr lang="pl-PL" sz="1800" u="sng" dirty="0"/>
              <a:t>nie mogą stanowić pierwszego elementu wsparcia </a:t>
            </a:r>
            <a:r>
              <a:rPr lang="pl-PL" sz="1800" dirty="0"/>
              <a:t>w ramach ścieżki reintegracji. </a:t>
            </a: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CB52235-1339-48E5-A73B-3694FDF843BF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18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grpSp>
        <p:nvGrpSpPr>
          <p:cNvPr id="5" name="Grupa 4"/>
          <p:cNvGrpSpPr/>
          <p:nvPr/>
        </p:nvGrpSpPr>
        <p:grpSpPr>
          <a:xfrm>
            <a:off x="4820575" y="0"/>
            <a:ext cx="4323425" cy="949911"/>
            <a:chOff x="4820575" y="0"/>
            <a:chExt cx="4323425" cy="949911"/>
          </a:xfrm>
        </p:grpSpPr>
        <p:sp>
          <p:nvSpPr>
            <p:cNvPr id="6" name="Prostokąt 5"/>
            <p:cNvSpPr/>
            <p:nvPr/>
          </p:nvSpPr>
          <p:spPr>
            <a:xfrm>
              <a:off x="4820575" y="0"/>
              <a:ext cx="4323425" cy="949911"/>
            </a:xfrm>
            <a:prstGeom prst="rect">
              <a:avLst/>
            </a:prstGeom>
            <a:solidFill>
              <a:srgbClr val="FBBA00"/>
            </a:solidFill>
            <a:ln>
              <a:solidFill>
                <a:srgbClr val="FBBA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7" name="Prostokąt 6"/>
            <p:cNvSpPr/>
            <p:nvPr/>
          </p:nvSpPr>
          <p:spPr>
            <a:xfrm>
              <a:off x="5000626" y="128588"/>
              <a:ext cx="3848100" cy="67627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l-PL"/>
            </a:p>
          </p:txBody>
        </p:sp>
        <p:grpSp>
          <p:nvGrpSpPr>
            <p:cNvPr id="8" name="Grupa 7"/>
            <p:cNvGrpSpPr/>
            <p:nvPr/>
          </p:nvGrpSpPr>
          <p:grpSpPr>
            <a:xfrm>
              <a:off x="5000626" y="150460"/>
              <a:ext cx="3861839" cy="639089"/>
              <a:chOff x="35489" y="88314"/>
              <a:chExt cx="4823135" cy="798172"/>
            </a:xfrm>
          </p:grpSpPr>
          <p:pic>
            <p:nvPicPr>
              <p:cNvPr id="9" name="Obraz 8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823955" y="205858"/>
                <a:ext cx="2034669" cy="609132"/>
              </a:xfrm>
              <a:prstGeom prst="rect">
                <a:avLst/>
              </a:prstGeom>
            </p:spPr>
          </p:pic>
          <p:pic>
            <p:nvPicPr>
              <p:cNvPr id="10" name="Picture 3" descr="FE_PR_POZIOM-Kolor-01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5489" y="88314"/>
                <a:ext cx="1533656" cy="79817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1" name="Obraz 10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652671" y="293394"/>
                <a:ext cx="1082545" cy="396000"/>
              </a:xfrm>
              <a:prstGeom prst="rect">
                <a:avLst/>
              </a:prstGeom>
            </p:spPr>
          </p:pic>
        </p:grpSp>
      </p:grpSp>
    </p:spTree>
    <p:extLst>
      <p:ext uri="{BB962C8B-B14F-4D97-AF65-F5344CB8AC3E}">
        <p14:creationId xmlns:p14="http://schemas.microsoft.com/office/powerpoint/2010/main" val="27668403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z="2000" b="1" dirty="0" smtClean="0"/>
              <a:t>Uwaga!</a:t>
            </a:r>
            <a:endParaRPr lang="pl-PL" sz="2000" b="1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628650" y="1747319"/>
            <a:ext cx="7886700" cy="4429645"/>
          </a:xfrm>
        </p:spPr>
        <p:txBody>
          <a:bodyPr/>
          <a:lstStyle/>
          <a:p>
            <a:pPr algn="just"/>
            <a:r>
              <a:rPr lang="pl-PL" sz="1800" dirty="0" smtClean="0"/>
              <a:t>W </a:t>
            </a:r>
            <a:r>
              <a:rPr lang="pl-PL" sz="1800" dirty="0"/>
              <a:t>ramach ścieżki reintegracji, obok usług aktywnej integracji, </a:t>
            </a:r>
            <a:r>
              <a:rPr lang="pl-PL" sz="1800" u="sng" dirty="0"/>
              <a:t>mogą być realizowane usługi społeczne, o ile jest to niezbędne dla zapewnienia indywidualizacji i kompleksowości wsparcia </a:t>
            </a:r>
            <a:r>
              <a:rPr lang="pl-PL" sz="1800" dirty="0"/>
              <a:t>dla konkretnej osoby, rodziny </a:t>
            </a:r>
            <a:r>
              <a:rPr lang="pl-PL" sz="1800" dirty="0" smtClean="0"/>
              <a:t/>
            </a:r>
            <a:br>
              <a:rPr lang="pl-PL" sz="1800" dirty="0" smtClean="0"/>
            </a:br>
            <a:r>
              <a:rPr lang="pl-PL" sz="1800" dirty="0" smtClean="0"/>
              <a:t>czy </a:t>
            </a:r>
            <a:r>
              <a:rPr lang="pl-PL" sz="1800" dirty="0"/>
              <a:t>środowiska i przyczynia się do realizacji celów aktywnej integracji, </a:t>
            </a:r>
            <a:r>
              <a:rPr lang="pl-PL" sz="1800" dirty="0" smtClean="0"/>
              <a:t>przy </a:t>
            </a:r>
            <a:r>
              <a:rPr lang="pl-PL" sz="1800" dirty="0"/>
              <a:t>czym wsparcie jest skoncentrowane na osobie i jej potrzebach, </a:t>
            </a:r>
            <a:r>
              <a:rPr lang="pl-PL" sz="1800" dirty="0" smtClean="0"/>
              <a:t>a </a:t>
            </a:r>
            <a:r>
              <a:rPr lang="pl-PL" sz="1800" dirty="0"/>
              <a:t>nie na rozwijaniu usług. </a:t>
            </a:r>
            <a:endParaRPr lang="pl-PL" sz="1800" dirty="0" smtClean="0"/>
          </a:p>
          <a:p>
            <a:pPr marL="0" indent="0" algn="just">
              <a:buNone/>
            </a:pPr>
            <a:endParaRPr lang="pl-PL" sz="1800" dirty="0" smtClean="0"/>
          </a:p>
          <a:p>
            <a:pPr algn="just">
              <a:spcBef>
                <a:spcPts val="500"/>
              </a:spcBef>
            </a:pPr>
            <a:r>
              <a:rPr lang="pl-PL" sz="1800" dirty="0" smtClean="0"/>
              <a:t>Poprzez </a:t>
            </a:r>
            <a:r>
              <a:rPr lang="pl-PL" sz="1800" u="sng" dirty="0"/>
              <a:t>usługi aktywnej integracji </a:t>
            </a:r>
            <a:r>
              <a:rPr lang="pl-PL" sz="1800" dirty="0"/>
              <a:t>należy rozumieć usługi, których celem jest: </a:t>
            </a:r>
          </a:p>
          <a:p>
            <a:pPr marL="914400" lvl="1" indent="-457200">
              <a:buFont typeface="+mj-lt"/>
              <a:buAutoNum type="alphaLcParenR"/>
            </a:pPr>
            <a:r>
              <a:rPr lang="pl-PL" sz="1800" dirty="0"/>
              <a:t>odbudowa i podtrzymanie umiejętności uczestniczenia w życiu społeczności lokalnej i pełnienia ról społecznych w miejscu pracy, zamieszkania lub pobytu (reintegracja społeczna) lub</a:t>
            </a:r>
            <a:endParaRPr lang="en-US" sz="1800" dirty="0"/>
          </a:p>
          <a:p>
            <a:pPr marL="914400" lvl="1" indent="-457200">
              <a:buFont typeface="+mj-lt"/>
              <a:buAutoNum type="alphaLcParenR"/>
            </a:pPr>
            <a:r>
              <a:rPr lang="pl-PL" sz="1800" dirty="0"/>
              <a:t>odbudowa i podtrzymanie zdolności do samodzielnego świadczenia pracy na rynku pracy (reintegracja zawodowa) lub</a:t>
            </a:r>
            <a:endParaRPr lang="en-US" sz="1800" dirty="0"/>
          </a:p>
          <a:p>
            <a:pPr marL="914400" lvl="1" indent="-457200">
              <a:buFont typeface="+mj-lt"/>
              <a:buAutoNum type="alphaLcParenR"/>
            </a:pPr>
            <a:r>
              <a:rPr lang="pl-PL" sz="1800" dirty="0"/>
              <a:t>zapobieganie procesom ubóstwa, marginalizacji i wykluczenia społecznego. </a:t>
            </a: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CB52235-1339-48E5-A73B-3694FDF843BF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19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grpSp>
        <p:nvGrpSpPr>
          <p:cNvPr id="5" name="Grupa 4"/>
          <p:cNvGrpSpPr/>
          <p:nvPr/>
        </p:nvGrpSpPr>
        <p:grpSpPr>
          <a:xfrm>
            <a:off x="4820575" y="0"/>
            <a:ext cx="4323425" cy="949911"/>
            <a:chOff x="4820575" y="0"/>
            <a:chExt cx="4323425" cy="949911"/>
          </a:xfrm>
        </p:grpSpPr>
        <p:sp>
          <p:nvSpPr>
            <p:cNvPr id="6" name="Prostokąt 5"/>
            <p:cNvSpPr/>
            <p:nvPr/>
          </p:nvSpPr>
          <p:spPr>
            <a:xfrm>
              <a:off x="4820575" y="0"/>
              <a:ext cx="4323425" cy="949911"/>
            </a:xfrm>
            <a:prstGeom prst="rect">
              <a:avLst/>
            </a:prstGeom>
            <a:solidFill>
              <a:srgbClr val="FBBA00"/>
            </a:solidFill>
            <a:ln>
              <a:solidFill>
                <a:srgbClr val="FBBA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7" name="Prostokąt 6"/>
            <p:cNvSpPr/>
            <p:nvPr/>
          </p:nvSpPr>
          <p:spPr>
            <a:xfrm>
              <a:off x="5000626" y="128588"/>
              <a:ext cx="3848100" cy="67627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l-PL"/>
            </a:p>
          </p:txBody>
        </p:sp>
        <p:grpSp>
          <p:nvGrpSpPr>
            <p:cNvPr id="8" name="Grupa 7"/>
            <p:cNvGrpSpPr/>
            <p:nvPr/>
          </p:nvGrpSpPr>
          <p:grpSpPr>
            <a:xfrm>
              <a:off x="5000626" y="150460"/>
              <a:ext cx="3861839" cy="639089"/>
              <a:chOff x="35489" y="88314"/>
              <a:chExt cx="4823135" cy="798172"/>
            </a:xfrm>
          </p:grpSpPr>
          <p:pic>
            <p:nvPicPr>
              <p:cNvPr id="9" name="Obraz 8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823955" y="205858"/>
                <a:ext cx="2034669" cy="609132"/>
              </a:xfrm>
              <a:prstGeom prst="rect">
                <a:avLst/>
              </a:prstGeom>
            </p:spPr>
          </p:pic>
          <p:pic>
            <p:nvPicPr>
              <p:cNvPr id="10" name="Picture 3" descr="FE_PR_POZIOM-Kolor-01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5489" y="88314"/>
                <a:ext cx="1533656" cy="79817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1" name="Obraz 10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652671" y="293394"/>
                <a:ext cx="1082545" cy="396000"/>
              </a:xfrm>
              <a:prstGeom prst="rect">
                <a:avLst/>
              </a:prstGeom>
            </p:spPr>
          </p:pic>
        </p:grpSp>
      </p:grpSp>
    </p:spTree>
    <p:extLst>
      <p:ext uri="{BB962C8B-B14F-4D97-AF65-F5344CB8AC3E}">
        <p14:creationId xmlns:p14="http://schemas.microsoft.com/office/powerpoint/2010/main" val="20271848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740229" y="1340767"/>
            <a:ext cx="7902047" cy="5380707"/>
          </a:xfrm>
        </p:spPr>
        <p:txBody>
          <a:bodyPr/>
          <a:lstStyle/>
          <a:p>
            <a:pPr algn="ctr">
              <a:buNone/>
            </a:pPr>
            <a:r>
              <a:rPr lang="pl-PL" sz="2000" b="1" dirty="0" smtClean="0"/>
              <a:t>Konkurs </a:t>
            </a:r>
            <a:r>
              <a:rPr lang="pl-PL" sz="2000" b="1" dirty="0"/>
              <a:t>nr</a:t>
            </a:r>
            <a:r>
              <a:rPr lang="pl-PL" sz="2000" b="1" dirty="0" smtClean="0"/>
              <a:t> </a:t>
            </a:r>
            <a:r>
              <a:rPr lang="pl-PL" sz="2000" b="1" dirty="0"/>
              <a:t>RPDS. </a:t>
            </a:r>
            <a:r>
              <a:rPr lang="pl-PL" sz="2000" b="1" dirty="0" smtClean="0"/>
              <a:t>09.01.02-IP.02-02-068/16 </a:t>
            </a:r>
          </a:p>
          <a:p>
            <a:pPr algn="ctr">
              <a:buNone/>
            </a:pPr>
            <a:r>
              <a:rPr lang="pl-PL" sz="2000" b="1" dirty="0" smtClean="0"/>
              <a:t>przeprowadzany jest w ramach:</a:t>
            </a:r>
          </a:p>
          <a:p>
            <a:pPr algn="ctr">
              <a:buNone/>
            </a:pPr>
            <a:r>
              <a:rPr lang="pl-PL" sz="2000" dirty="0" smtClean="0"/>
              <a:t>Regionalnego Programu Operacyjnego</a:t>
            </a:r>
          </a:p>
          <a:p>
            <a:pPr algn="ctr">
              <a:buNone/>
            </a:pPr>
            <a:r>
              <a:rPr lang="pl-PL" sz="2000" dirty="0" smtClean="0"/>
              <a:t>Województwa Dolnośląskiego 2014-2020</a:t>
            </a:r>
            <a:endParaRPr lang="pl-PL" sz="1000" dirty="0" smtClean="0"/>
          </a:p>
          <a:p>
            <a:pPr algn="ctr">
              <a:buNone/>
            </a:pPr>
            <a:r>
              <a:rPr lang="pl-PL" sz="2000" b="1" dirty="0" smtClean="0"/>
              <a:t>Oś priorytetowa 9 </a:t>
            </a:r>
            <a:r>
              <a:rPr lang="pl-PL" sz="2000" i="1" dirty="0" smtClean="0"/>
              <a:t>Włączenie społeczne</a:t>
            </a:r>
          </a:p>
          <a:p>
            <a:pPr algn="ctr">
              <a:buNone/>
            </a:pPr>
            <a:r>
              <a:rPr lang="pl-PL" sz="2000" b="1" dirty="0" smtClean="0"/>
              <a:t>Poddziałanie 9.1.1</a:t>
            </a:r>
            <a:r>
              <a:rPr lang="pl-PL" sz="2000" dirty="0" smtClean="0"/>
              <a:t> </a:t>
            </a:r>
            <a:r>
              <a:rPr lang="pl-PL" sz="2000" i="1" dirty="0" smtClean="0"/>
              <a:t>Aktywna integracja </a:t>
            </a:r>
            <a:r>
              <a:rPr lang="pl-PL" sz="2000" i="1" dirty="0"/>
              <a:t>– konkursy </a:t>
            </a:r>
            <a:r>
              <a:rPr lang="pl-PL" sz="2000" i="1" dirty="0" smtClean="0"/>
              <a:t>horyzontalne </a:t>
            </a:r>
            <a:r>
              <a:rPr lang="pl-PL" sz="2000" b="1" dirty="0" smtClean="0"/>
              <a:t>Poddziałanie 9.1.2</a:t>
            </a:r>
            <a:r>
              <a:rPr lang="pl-PL" sz="2000" dirty="0" smtClean="0"/>
              <a:t> </a:t>
            </a:r>
            <a:r>
              <a:rPr lang="pl-PL" sz="2000" i="1" dirty="0" smtClean="0"/>
              <a:t>Aktywna integracja – ZIT WROF</a:t>
            </a:r>
          </a:p>
          <a:p>
            <a:pPr algn="just"/>
            <a:endParaRPr lang="pl-PL" sz="1400" dirty="0" smtClean="0"/>
          </a:p>
          <a:p>
            <a:pPr algn="just"/>
            <a:r>
              <a:rPr lang="pl-PL" sz="1400" dirty="0" smtClean="0"/>
              <a:t>(</a:t>
            </a:r>
            <a:r>
              <a:rPr lang="x-none" sz="1400" dirty="0"/>
              <a:t>na projekty</a:t>
            </a:r>
            <a:r>
              <a:rPr lang="pl-PL" sz="1400" dirty="0"/>
              <a:t> na rzecz integracji społeczno- zawodowej z elementami usług specjalistycznego poradnictwa (prawnego, rodzinnego, psychologicznego) dla osób zagrożonych ubóstwem </a:t>
            </a:r>
            <a:r>
              <a:rPr lang="pl-PL" sz="1400" dirty="0" smtClean="0"/>
              <a:t/>
            </a:r>
            <a:br>
              <a:rPr lang="pl-PL" sz="1400" dirty="0" smtClean="0"/>
            </a:br>
            <a:r>
              <a:rPr lang="pl-PL" sz="1400" dirty="0" smtClean="0"/>
              <a:t>lub </a:t>
            </a:r>
            <a:r>
              <a:rPr lang="pl-PL" sz="1400" dirty="0"/>
              <a:t>wykluczeniem społecznym, ich rodzin oraz osób z ich otoczenia w celu poprawy ich sytuacji społeczno-zawodowej i/lub w zakresie wsparcia służącego poprawie dostępu do usług reintegracji zawodowej i społecznej realizowanych przez podmioty, o których mowa w ustawie o zatrudnieniu socjalnym </a:t>
            </a:r>
            <a:r>
              <a:rPr lang="pl-PL" sz="1400" dirty="0" smtClean="0"/>
              <a:t>(</a:t>
            </a:r>
            <a:r>
              <a:rPr lang="pl-PL" sz="1400" dirty="0"/>
              <a:t>tj.</a:t>
            </a:r>
            <a:r>
              <a:rPr lang="en-US" sz="1400" dirty="0"/>
              <a:t> </a:t>
            </a:r>
            <a:r>
              <a:rPr lang="pl-PL" sz="1400" dirty="0"/>
              <a:t>Centra Integracji Społecznej (CIS), Kluby Integracji Społecznej (KIS)) poprzez stworzenie nowych miejsc reintegracji społecznej i zawodowej i/lub wsparcia dla zatrudnienia i usług rehabilitacji zawodowej i społecznej osób z niepełnosprawnościami)</a:t>
            </a:r>
          </a:p>
          <a:p>
            <a:pPr algn="ctr">
              <a:buNone/>
            </a:pPr>
            <a:endParaRPr lang="pl-PL" sz="1800" dirty="0"/>
          </a:p>
          <a:p>
            <a:pPr algn="ctr">
              <a:buNone/>
            </a:pPr>
            <a:r>
              <a:rPr lang="pl-PL" dirty="0" smtClean="0"/>
              <a:t> </a:t>
            </a:r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CB52235-1339-48E5-A73B-3694FDF843BF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</a:t>
            </a:fld>
            <a:endParaRPr lang="pl-PL" dirty="0">
              <a:solidFill>
                <a:prstClr val="black">
                  <a:tint val="75000"/>
                </a:prstClr>
              </a:solidFill>
            </a:endParaRPr>
          </a:p>
        </p:txBody>
      </p:sp>
      <p:grpSp>
        <p:nvGrpSpPr>
          <p:cNvPr id="5" name="Grupa 4"/>
          <p:cNvGrpSpPr/>
          <p:nvPr/>
        </p:nvGrpSpPr>
        <p:grpSpPr>
          <a:xfrm>
            <a:off x="4802469" y="0"/>
            <a:ext cx="4323425" cy="949911"/>
            <a:chOff x="4820575" y="0"/>
            <a:chExt cx="4323425" cy="949911"/>
          </a:xfrm>
        </p:grpSpPr>
        <p:sp>
          <p:nvSpPr>
            <p:cNvPr id="6" name="Prostokąt 5"/>
            <p:cNvSpPr/>
            <p:nvPr/>
          </p:nvSpPr>
          <p:spPr>
            <a:xfrm>
              <a:off x="4820575" y="0"/>
              <a:ext cx="4323425" cy="949911"/>
            </a:xfrm>
            <a:prstGeom prst="rect">
              <a:avLst/>
            </a:prstGeom>
            <a:solidFill>
              <a:srgbClr val="FBBA00"/>
            </a:solidFill>
            <a:ln>
              <a:solidFill>
                <a:srgbClr val="FBBA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7" name="Prostokąt 6"/>
            <p:cNvSpPr/>
            <p:nvPr/>
          </p:nvSpPr>
          <p:spPr>
            <a:xfrm>
              <a:off x="5000626" y="128588"/>
              <a:ext cx="3848100" cy="67627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l-PL"/>
            </a:p>
          </p:txBody>
        </p:sp>
        <p:grpSp>
          <p:nvGrpSpPr>
            <p:cNvPr id="8" name="Grupa 7"/>
            <p:cNvGrpSpPr/>
            <p:nvPr/>
          </p:nvGrpSpPr>
          <p:grpSpPr>
            <a:xfrm>
              <a:off x="5000626" y="150460"/>
              <a:ext cx="3861839" cy="639089"/>
              <a:chOff x="35489" y="88314"/>
              <a:chExt cx="4823135" cy="798172"/>
            </a:xfrm>
          </p:grpSpPr>
          <p:pic>
            <p:nvPicPr>
              <p:cNvPr id="9" name="Obraz 8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823955" y="205858"/>
                <a:ext cx="2034669" cy="609132"/>
              </a:xfrm>
              <a:prstGeom prst="rect">
                <a:avLst/>
              </a:prstGeom>
            </p:spPr>
          </p:pic>
          <p:pic>
            <p:nvPicPr>
              <p:cNvPr id="10" name="Picture 3" descr="FE_PR_POZIOM-Kolor-01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5489" y="88314"/>
                <a:ext cx="1533656" cy="79817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1" name="Obraz 10"/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652671" y="293394"/>
                <a:ext cx="1082545" cy="396000"/>
              </a:xfrm>
              <a:prstGeom prst="rect">
                <a:avLst/>
              </a:prstGeom>
            </p:spPr>
          </p:pic>
        </p:grpSp>
      </p:grpSp>
    </p:spTree>
    <p:extLst>
      <p:ext uri="{BB962C8B-B14F-4D97-AF65-F5344CB8AC3E}">
        <p14:creationId xmlns:p14="http://schemas.microsoft.com/office/powerpoint/2010/main" val="35125257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28650" y="949911"/>
            <a:ext cx="7886700" cy="514033"/>
          </a:xfrm>
        </p:spPr>
        <p:txBody>
          <a:bodyPr/>
          <a:lstStyle/>
          <a:p>
            <a:r>
              <a:rPr lang="pl-PL" sz="2000" b="1" dirty="0" smtClean="0"/>
              <a:t>Uwaga!</a:t>
            </a:r>
            <a:endParaRPr lang="pl-PL" sz="2000" b="1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628650" y="1475667"/>
            <a:ext cx="7886700" cy="4813764"/>
          </a:xfrm>
        </p:spPr>
        <p:txBody>
          <a:bodyPr/>
          <a:lstStyle/>
          <a:p>
            <a:pPr algn="just"/>
            <a:r>
              <a:rPr lang="pl-PL" sz="1800" dirty="0"/>
              <a:t>Ze środków EFS w ramach projektów OPS i PCPR nie są finansowane bierne formy pomocy w postaci zasiłków. Świadczenia te mogą być uznane za wkład własny do projektu. </a:t>
            </a:r>
          </a:p>
          <a:p>
            <a:pPr algn="just"/>
            <a:r>
              <a:rPr lang="pl-PL" sz="1800" dirty="0"/>
              <a:t>Praca socjalna, stanowiąca instrument aktywnej integracji o charakterze społecznym, może być stosowana w projektach OPS i PCPR, stanowiąc jego element. </a:t>
            </a:r>
            <a:r>
              <a:rPr lang="pl-PL" sz="1800" b="1" dirty="0"/>
              <a:t>Projekty obejmujące wyłącznie pracę socjalną nie są przyjmowane </a:t>
            </a:r>
            <a:r>
              <a:rPr lang="pl-PL" sz="1800" b="1" dirty="0" smtClean="0"/>
              <a:t/>
            </a:r>
            <a:br>
              <a:rPr lang="pl-PL" sz="1800" b="1" dirty="0" smtClean="0"/>
            </a:br>
            <a:r>
              <a:rPr lang="pl-PL" sz="1800" b="1" dirty="0" smtClean="0"/>
              <a:t>do </a:t>
            </a:r>
            <a:r>
              <a:rPr lang="pl-PL" sz="1800" b="1" dirty="0"/>
              <a:t>dofinansowania. </a:t>
            </a:r>
            <a:endParaRPr lang="pl-PL" sz="1800" dirty="0"/>
          </a:p>
          <a:p>
            <a:pPr algn="just"/>
            <a:r>
              <a:rPr lang="pl-PL" sz="1800" dirty="0"/>
              <a:t>Turnusy rehabilitacyjne, o których mowa w ustawie z dnia 27 sierpnia 1997 r. </a:t>
            </a:r>
            <a:r>
              <a:rPr lang="en-US" sz="1800" dirty="0" smtClean="0"/>
              <a:t/>
            </a:r>
            <a:br>
              <a:rPr lang="en-US" sz="1800" dirty="0" smtClean="0"/>
            </a:br>
            <a:r>
              <a:rPr lang="pl-PL" sz="1800" dirty="0" smtClean="0"/>
              <a:t>o </a:t>
            </a:r>
            <a:r>
              <a:rPr lang="pl-PL" sz="1800" dirty="0"/>
              <a:t>rehabilitacji zawodowej i społecznej oraz zatrudnianiu osób niepełnosprawnych nie są traktowane jako instrument aktywnej integracji. Kwota przeznaczona na turnus rehabilitacyjny aktywizowanej osoby </a:t>
            </a:r>
            <a:r>
              <a:rPr lang="pl-PL" sz="1800" dirty="0" smtClean="0"/>
              <a:t/>
            </a:r>
            <a:br>
              <a:rPr lang="pl-PL" sz="1800" dirty="0" smtClean="0"/>
            </a:br>
            <a:r>
              <a:rPr lang="pl-PL" sz="1800" dirty="0" smtClean="0"/>
              <a:t>z </a:t>
            </a:r>
            <a:r>
              <a:rPr lang="pl-PL" sz="1800" dirty="0"/>
              <a:t>niepełnosprawnością może być jednak uznana za wkład własny do projektu. </a:t>
            </a:r>
          </a:p>
          <a:p>
            <a:pPr algn="just"/>
            <a:r>
              <a:rPr lang="pl-PL" sz="1800" dirty="0"/>
              <a:t>W przypadku zastosowania kontraktu socjalnego, indywidualnych programów, </a:t>
            </a:r>
            <a:r>
              <a:rPr lang="en-US" sz="1800" dirty="0" smtClean="0"/>
              <a:t/>
            </a:r>
            <a:br>
              <a:rPr lang="en-US" sz="1800" dirty="0" smtClean="0"/>
            </a:br>
            <a:r>
              <a:rPr lang="pl-PL" sz="1800" dirty="0" smtClean="0"/>
              <a:t>o </a:t>
            </a:r>
            <a:r>
              <a:rPr lang="pl-PL" sz="1800" dirty="0"/>
              <a:t>których mowa w ustawie z dnia 12 marca 2004 r. o pomocy społecznej </a:t>
            </a:r>
            <a:r>
              <a:rPr lang="pl-PL" sz="1800" dirty="0" smtClean="0"/>
              <a:t/>
            </a:r>
            <a:br>
              <a:rPr lang="pl-PL" sz="1800" dirty="0" smtClean="0"/>
            </a:br>
            <a:r>
              <a:rPr lang="pl-PL" sz="1800" dirty="0" smtClean="0"/>
              <a:t>oraz </a:t>
            </a:r>
            <a:r>
              <a:rPr lang="pl-PL" sz="1800" dirty="0"/>
              <a:t>programów aktywności lokalnej w formie lokalnych programów pomocy społecznej, o których mowa w ustawie z dnia 12 marca 2004 r. o pomocy społecznej, obowiązkowe jest zastosowanie usług aktywnej integracji. </a:t>
            </a:r>
            <a:endParaRPr lang="pl-PL" sz="1800" dirty="0" smtClean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CB52235-1339-48E5-A73B-3694FDF843BF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</a:t>
            </a:fld>
            <a:endParaRPr lang="pl-PL" dirty="0">
              <a:solidFill>
                <a:prstClr val="black">
                  <a:tint val="75000"/>
                </a:prstClr>
              </a:solidFill>
            </a:endParaRPr>
          </a:p>
        </p:txBody>
      </p:sp>
      <p:grpSp>
        <p:nvGrpSpPr>
          <p:cNvPr id="5" name="Grupa 4"/>
          <p:cNvGrpSpPr/>
          <p:nvPr/>
        </p:nvGrpSpPr>
        <p:grpSpPr>
          <a:xfrm>
            <a:off x="4820575" y="0"/>
            <a:ext cx="4323425" cy="949911"/>
            <a:chOff x="4820575" y="0"/>
            <a:chExt cx="4323425" cy="949911"/>
          </a:xfrm>
        </p:grpSpPr>
        <p:sp>
          <p:nvSpPr>
            <p:cNvPr id="6" name="Prostokąt 5"/>
            <p:cNvSpPr/>
            <p:nvPr/>
          </p:nvSpPr>
          <p:spPr>
            <a:xfrm>
              <a:off x="4820575" y="0"/>
              <a:ext cx="4323425" cy="949911"/>
            </a:xfrm>
            <a:prstGeom prst="rect">
              <a:avLst/>
            </a:prstGeom>
            <a:solidFill>
              <a:srgbClr val="FBBA00"/>
            </a:solidFill>
            <a:ln>
              <a:solidFill>
                <a:srgbClr val="FBBA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7" name="Prostokąt 6"/>
            <p:cNvSpPr/>
            <p:nvPr/>
          </p:nvSpPr>
          <p:spPr>
            <a:xfrm>
              <a:off x="5000626" y="128588"/>
              <a:ext cx="3848100" cy="67627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l-PL"/>
            </a:p>
          </p:txBody>
        </p:sp>
        <p:grpSp>
          <p:nvGrpSpPr>
            <p:cNvPr id="8" name="Grupa 7"/>
            <p:cNvGrpSpPr/>
            <p:nvPr/>
          </p:nvGrpSpPr>
          <p:grpSpPr>
            <a:xfrm>
              <a:off x="5000626" y="150460"/>
              <a:ext cx="3861839" cy="639089"/>
              <a:chOff x="35489" y="88314"/>
              <a:chExt cx="4823135" cy="798172"/>
            </a:xfrm>
          </p:grpSpPr>
          <p:pic>
            <p:nvPicPr>
              <p:cNvPr id="9" name="Obraz 8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823955" y="205858"/>
                <a:ext cx="2034669" cy="609132"/>
              </a:xfrm>
              <a:prstGeom prst="rect">
                <a:avLst/>
              </a:prstGeom>
            </p:spPr>
          </p:pic>
          <p:pic>
            <p:nvPicPr>
              <p:cNvPr id="10" name="Picture 3" descr="FE_PR_POZIOM-Kolor-01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5489" y="88314"/>
                <a:ext cx="1533656" cy="79817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1" name="Obraz 10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652671" y="293394"/>
                <a:ext cx="1082545" cy="396000"/>
              </a:xfrm>
              <a:prstGeom prst="rect">
                <a:avLst/>
              </a:prstGeom>
            </p:spPr>
          </p:pic>
        </p:grpSp>
      </p:grpSp>
    </p:spTree>
    <p:extLst>
      <p:ext uri="{BB962C8B-B14F-4D97-AF65-F5344CB8AC3E}">
        <p14:creationId xmlns:p14="http://schemas.microsoft.com/office/powerpoint/2010/main" val="22148987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628650" y="1071154"/>
            <a:ext cx="7886700" cy="5431246"/>
          </a:xfrm>
        </p:spPr>
        <p:txBody>
          <a:bodyPr/>
          <a:lstStyle/>
          <a:p>
            <a:pPr>
              <a:buNone/>
            </a:pPr>
            <a:r>
              <a:rPr lang="pl-PL" sz="2400" b="1" dirty="0"/>
              <a:t>Kto może składać wnioski?</a:t>
            </a:r>
            <a:endParaRPr lang="pl-PL" sz="2400" dirty="0"/>
          </a:p>
          <a:p>
            <a:pPr marL="0" lvl="0" indent="0" algn="just">
              <a:buNone/>
            </a:pPr>
            <a:r>
              <a:rPr lang="pl-PL" sz="1800" dirty="0"/>
              <a:t>W ramach konkursu o dofinansowanie realizacji projektu mogą ubiegać się następujące  podmioty wyszczególnione w SZOOP RPO WD</a:t>
            </a:r>
            <a:r>
              <a:rPr lang="pl-PL" sz="1800" dirty="0" smtClean="0"/>
              <a:t>:</a:t>
            </a:r>
            <a:endParaRPr lang="pl-PL" sz="1800" dirty="0"/>
          </a:p>
          <a:p>
            <a:pPr marL="0" indent="0" algn="just">
              <a:buNone/>
            </a:pPr>
            <a:r>
              <a:rPr lang="pl-PL" sz="2000" b="1" dirty="0" smtClean="0"/>
              <a:t>w </a:t>
            </a:r>
            <a:r>
              <a:rPr lang="pl-PL" sz="2000" b="1" dirty="0"/>
              <a:t>zakresie drugiego typu projektów w ramach operacji </a:t>
            </a:r>
            <a:r>
              <a:rPr lang="pl-PL" sz="2000" b="1" dirty="0" smtClean="0"/>
              <a:t>9.1.A i 9.1.C: </a:t>
            </a:r>
            <a:endParaRPr lang="pl-PL" sz="2000" b="1" dirty="0"/>
          </a:p>
          <a:p>
            <a:pPr algn="just">
              <a:buFont typeface="Calibri" panose="020F0502020204030204" pitchFamily="34" charset="0"/>
              <a:buChar char="‒"/>
            </a:pPr>
            <a:r>
              <a:rPr lang="pl-PL" sz="1800" dirty="0"/>
              <a:t>jednostki samorządu terytorialnego, ich związki i stowarzyszenia; </a:t>
            </a:r>
          </a:p>
          <a:p>
            <a:pPr algn="just">
              <a:buFont typeface="Calibri" panose="020F0502020204030204" pitchFamily="34" charset="0"/>
              <a:buChar char="‒"/>
            </a:pPr>
            <a:r>
              <a:rPr lang="pl-PL" sz="1800" dirty="0"/>
              <a:t>jednostki organizacyjne j.s.t.; </a:t>
            </a:r>
          </a:p>
          <a:p>
            <a:pPr algn="just">
              <a:buFont typeface="Calibri" panose="020F0502020204030204" pitchFamily="34" charset="0"/>
              <a:buChar char="‒"/>
            </a:pPr>
            <a:r>
              <a:rPr lang="pl-PL" sz="1800" dirty="0"/>
              <a:t>jednostki organizacyjne pomocy społecznej; </a:t>
            </a:r>
          </a:p>
          <a:p>
            <a:pPr algn="just">
              <a:buFont typeface="Calibri" panose="020F0502020204030204" pitchFamily="34" charset="0"/>
              <a:buChar char="‒"/>
            </a:pPr>
            <a:r>
              <a:rPr lang="pl-PL" sz="1800" dirty="0"/>
              <a:t>organizacje pozarządowe; </a:t>
            </a:r>
          </a:p>
          <a:p>
            <a:pPr algn="just">
              <a:buFont typeface="Calibri" panose="020F0502020204030204" pitchFamily="34" charset="0"/>
              <a:buChar char="‒"/>
            </a:pPr>
            <a:r>
              <a:rPr lang="pl-PL" sz="1800" dirty="0"/>
              <a:t>lokalne grupy działania; </a:t>
            </a:r>
          </a:p>
          <a:p>
            <a:pPr algn="just">
              <a:buFont typeface="Calibri" panose="020F0502020204030204" pitchFamily="34" charset="0"/>
              <a:buChar char="‒"/>
            </a:pPr>
            <a:r>
              <a:rPr lang="pl-PL" sz="1800" dirty="0"/>
              <a:t>podmioty ekonomii społecznej oraz przedsiębiorstwa społeczne; </a:t>
            </a:r>
          </a:p>
          <a:p>
            <a:pPr algn="just">
              <a:buFont typeface="Calibri" panose="020F0502020204030204" pitchFamily="34" charset="0"/>
              <a:buChar char="‒"/>
            </a:pPr>
            <a:r>
              <a:rPr lang="pl-PL" sz="1800" dirty="0"/>
              <a:t>kościoły, związki wyznaniowe oraz osoby prawne kościołów i związków wyznaniowych; </a:t>
            </a:r>
          </a:p>
          <a:p>
            <a:pPr algn="just">
              <a:buNone/>
            </a:pPr>
            <a:r>
              <a:rPr lang="pl-PL" sz="1800" dirty="0" smtClean="0"/>
              <a:t>oraz tylko </a:t>
            </a:r>
            <a:r>
              <a:rPr lang="pl-PL" sz="2000" b="1" dirty="0" smtClean="0"/>
              <a:t>w zakresie drugiego typu projektów w ramach operacji 9.1.A</a:t>
            </a:r>
          </a:p>
          <a:p>
            <a:pPr>
              <a:buFont typeface="Calibri" pitchFamily="34" charset="0"/>
              <a:buChar char="-"/>
            </a:pPr>
            <a:r>
              <a:rPr lang="pl-PL" sz="2000" dirty="0" smtClean="0"/>
              <a:t>PFRON;</a:t>
            </a:r>
            <a:endParaRPr lang="pl-PL" sz="2000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CB52235-1339-48E5-A73B-3694FDF843BF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21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grpSp>
        <p:nvGrpSpPr>
          <p:cNvPr id="2" name="Grupa 4"/>
          <p:cNvGrpSpPr/>
          <p:nvPr/>
        </p:nvGrpSpPr>
        <p:grpSpPr>
          <a:xfrm>
            <a:off x="4820575" y="0"/>
            <a:ext cx="4323425" cy="949911"/>
            <a:chOff x="4820575" y="0"/>
            <a:chExt cx="4323425" cy="949911"/>
          </a:xfrm>
        </p:grpSpPr>
        <p:sp>
          <p:nvSpPr>
            <p:cNvPr id="6" name="Prostokąt 5"/>
            <p:cNvSpPr/>
            <p:nvPr/>
          </p:nvSpPr>
          <p:spPr>
            <a:xfrm>
              <a:off x="4820575" y="0"/>
              <a:ext cx="4323425" cy="949911"/>
            </a:xfrm>
            <a:prstGeom prst="rect">
              <a:avLst/>
            </a:prstGeom>
            <a:solidFill>
              <a:srgbClr val="FFB900"/>
            </a:solidFill>
            <a:ln>
              <a:solidFill>
                <a:srgbClr val="FBBA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7" name="Prostokąt 6"/>
            <p:cNvSpPr/>
            <p:nvPr/>
          </p:nvSpPr>
          <p:spPr>
            <a:xfrm>
              <a:off x="5000626" y="128588"/>
              <a:ext cx="3848100" cy="67627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l-PL"/>
            </a:p>
          </p:txBody>
        </p:sp>
        <p:grpSp>
          <p:nvGrpSpPr>
            <p:cNvPr id="5" name="Grupa 7"/>
            <p:cNvGrpSpPr/>
            <p:nvPr/>
          </p:nvGrpSpPr>
          <p:grpSpPr>
            <a:xfrm>
              <a:off x="5000626" y="150460"/>
              <a:ext cx="3861839" cy="639089"/>
              <a:chOff x="35489" y="88314"/>
              <a:chExt cx="4823135" cy="798172"/>
            </a:xfrm>
          </p:grpSpPr>
          <p:pic>
            <p:nvPicPr>
              <p:cNvPr id="9" name="Obraz 8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823955" y="205858"/>
                <a:ext cx="2034669" cy="609132"/>
              </a:xfrm>
              <a:prstGeom prst="rect">
                <a:avLst/>
              </a:prstGeom>
            </p:spPr>
          </p:pic>
          <p:pic>
            <p:nvPicPr>
              <p:cNvPr id="10" name="Picture 3" descr="FE_PR_POZIOM-Kolor-01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5489" y="88314"/>
                <a:ext cx="1533656" cy="79817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1" name="Obraz 10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652671" y="293394"/>
                <a:ext cx="1082545" cy="396000"/>
              </a:xfrm>
              <a:prstGeom prst="rect">
                <a:avLst/>
              </a:prstGeom>
            </p:spPr>
          </p:pic>
        </p:grpSp>
      </p:grpSp>
    </p:spTree>
    <p:extLst>
      <p:ext uri="{BB962C8B-B14F-4D97-AF65-F5344CB8AC3E}">
        <p14:creationId xmlns:p14="http://schemas.microsoft.com/office/powerpoint/2010/main" val="7120588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23528" y="1520676"/>
            <a:ext cx="8568952" cy="4716635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pl-PL" sz="1600" dirty="0" smtClean="0"/>
              <a:t>Zgodnie </a:t>
            </a:r>
            <a:r>
              <a:rPr lang="pl-PL" sz="1600" dirty="0"/>
              <a:t>z SZOOP RPO WD </a:t>
            </a:r>
            <a:r>
              <a:rPr lang="pl-PL" sz="1600" b="1" dirty="0"/>
              <a:t>grupa docelowa/ostateczni odbiorcy wsparcia </a:t>
            </a:r>
            <a:r>
              <a:rPr lang="pl-PL" sz="1600" dirty="0"/>
              <a:t>to</a:t>
            </a:r>
            <a:r>
              <a:rPr lang="pl-PL" sz="1600" b="1" dirty="0"/>
              <a:t>: </a:t>
            </a:r>
            <a:endParaRPr lang="pl-PL" sz="1600" dirty="0"/>
          </a:p>
          <a:p>
            <a:pPr marL="0" indent="0">
              <a:buNone/>
            </a:pPr>
            <a:r>
              <a:rPr lang="pl-PL" sz="1600" dirty="0" smtClean="0"/>
              <a:t>a</a:t>
            </a:r>
            <a:r>
              <a:rPr lang="pl-PL" sz="1600" dirty="0"/>
              <a:t>) w zakresie drugiego typu projektów w ramach operacji 9.1.A.: </a:t>
            </a:r>
            <a:endParaRPr lang="pl-PL" sz="1600" dirty="0" smtClean="0"/>
          </a:p>
          <a:p>
            <a:pPr lvl="1">
              <a:buFont typeface="Wingdings" panose="05000000000000000000" pitchFamily="2" charset="2"/>
              <a:buChar char="Ø"/>
            </a:pPr>
            <a:r>
              <a:rPr lang="pl-PL" sz="1600" u="sng" dirty="0" smtClean="0"/>
              <a:t>osoby zagrożone ubóstwem lub wykluczeniem społecznym</a:t>
            </a:r>
            <a:r>
              <a:rPr lang="pl-PL" sz="1600" dirty="0" smtClean="0"/>
              <a:t>, w tym osoby bezrobotne sprofilowane jako najbardziej oddalone od rynku pracy zgodnie z </a:t>
            </a:r>
            <a:r>
              <a:rPr lang="pl-PL" sz="1600" i="1" dirty="0" smtClean="0"/>
              <a:t>Ustawą o promocji zatrudnienia i instytucjach rynku pracy </a:t>
            </a:r>
            <a:r>
              <a:rPr lang="pl-PL" sz="1600" dirty="0" smtClean="0"/>
              <a:t>oraz osoby nieaktywne wymagające aktywizacji społeczno-zawodowej; 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pl-PL" sz="1600" u="sng" dirty="0" smtClean="0"/>
              <a:t>najbliższe </a:t>
            </a:r>
            <a:r>
              <a:rPr lang="pl-PL" sz="1600" u="sng" dirty="0"/>
              <a:t>otoczenie </a:t>
            </a:r>
            <a:r>
              <a:rPr lang="pl-PL" sz="1600" dirty="0"/>
              <a:t>osób wykluczonych bądź zagrożonych ubóstwem lub wykluczeniem społecznym (w takim zakresie, w jakim jest to niezbędne dla udzielenia wsparcia dla osób zagrożonych ubóstwem lub wykluczeniem społecznym objętych wsparciem w ramach projektu); </a:t>
            </a:r>
          </a:p>
          <a:p>
            <a:pPr marL="0" indent="0">
              <a:buNone/>
            </a:pPr>
            <a:r>
              <a:rPr lang="pl-PL" sz="1600" dirty="0"/>
              <a:t>b) w zakresie projektów typu 9.1.C: 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pl-PL" sz="1600" u="sng" dirty="0" smtClean="0"/>
              <a:t>osoby </a:t>
            </a:r>
            <a:r>
              <a:rPr lang="pl-PL" sz="1600" u="sng" dirty="0"/>
              <a:t>zagrożone ubóstwem lub wykluczeniem społecznym</a:t>
            </a:r>
            <a:r>
              <a:rPr lang="pl-PL" sz="1600" dirty="0"/>
              <a:t>, w tym osoby bezrobotne sprofilowane jako najbardziej oddalone od rynku pracy zgodnie z </a:t>
            </a:r>
            <a:r>
              <a:rPr lang="pl-PL" sz="1600" i="1" dirty="0"/>
              <a:t>Ustawą o promocji zatrudnienia i instytucjach rynku pracy </a:t>
            </a:r>
            <a:r>
              <a:rPr lang="pl-PL" sz="1600" dirty="0"/>
              <a:t>oraz osoby nieaktywne wymagające aktywizacji społeczno-zawodowej; 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pl-PL" sz="1600" u="sng" dirty="0" smtClean="0"/>
              <a:t>rodzina</a:t>
            </a:r>
            <a:r>
              <a:rPr lang="pl-PL" sz="1600" dirty="0" smtClean="0"/>
              <a:t> </a:t>
            </a:r>
            <a:r>
              <a:rPr lang="pl-PL" sz="1600" dirty="0"/>
              <a:t>osób wykluczonych bądź zagrożonych ubóstwem lub wykluczeniem społecznym </a:t>
            </a:r>
            <a:r>
              <a:rPr lang="en-US" sz="1600" dirty="0" smtClean="0"/>
              <a:t/>
            </a:r>
            <a:br>
              <a:rPr lang="en-US" sz="1600" dirty="0" smtClean="0"/>
            </a:br>
            <a:r>
              <a:rPr lang="pl-PL" sz="1600" dirty="0" smtClean="0"/>
              <a:t>(</a:t>
            </a:r>
            <a:r>
              <a:rPr lang="pl-PL" sz="1600" dirty="0"/>
              <a:t>w takim zakresie, w jakim jest to niezbędne dla udzielenia wsparcia dla osób zagrożonych ubóstwem lub wykluczeniem społecznym objętych wsparciem w ramach projektu). </a:t>
            </a: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CB52235-1339-48E5-A73B-3694FDF843BF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22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grpSp>
        <p:nvGrpSpPr>
          <p:cNvPr id="5" name="Grupa 4"/>
          <p:cNvGrpSpPr/>
          <p:nvPr/>
        </p:nvGrpSpPr>
        <p:grpSpPr>
          <a:xfrm>
            <a:off x="4820575" y="0"/>
            <a:ext cx="4323425" cy="949911"/>
            <a:chOff x="4820575" y="0"/>
            <a:chExt cx="4323425" cy="949911"/>
          </a:xfrm>
        </p:grpSpPr>
        <p:sp>
          <p:nvSpPr>
            <p:cNvPr id="6" name="Prostokąt 5"/>
            <p:cNvSpPr/>
            <p:nvPr/>
          </p:nvSpPr>
          <p:spPr>
            <a:xfrm>
              <a:off x="4820575" y="0"/>
              <a:ext cx="4323425" cy="949911"/>
            </a:xfrm>
            <a:prstGeom prst="rect">
              <a:avLst/>
            </a:prstGeom>
            <a:solidFill>
              <a:srgbClr val="FBBA00"/>
            </a:solidFill>
            <a:ln>
              <a:solidFill>
                <a:srgbClr val="FBBA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7" name="Prostokąt 6"/>
            <p:cNvSpPr/>
            <p:nvPr/>
          </p:nvSpPr>
          <p:spPr>
            <a:xfrm>
              <a:off x="5000626" y="128588"/>
              <a:ext cx="3848100" cy="67627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l-PL"/>
            </a:p>
          </p:txBody>
        </p:sp>
        <p:grpSp>
          <p:nvGrpSpPr>
            <p:cNvPr id="8" name="Grupa 7"/>
            <p:cNvGrpSpPr/>
            <p:nvPr/>
          </p:nvGrpSpPr>
          <p:grpSpPr>
            <a:xfrm>
              <a:off x="5000626" y="150460"/>
              <a:ext cx="3861839" cy="639089"/>
              <a:chOff x="35489" y="88314"/>
              <a:chExt cx="4823135" cy="798172"/>
            </a:xfrm>
          </p:grpSpPr>
          <p:pic>
            <p:nvPicPr>
              <p:cNvPr id="9" name="Obraz 8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823955" y="205858"/>
                <a:ext cx="2034669" cy="609132"/>
              </a:xfrm>
              <a:prstGeom prst="rect">
                <a:avLst/>
              </a:prstGeom>
            </p:spPr>
          </p:pic>
          <p:pic>
            <p:nvPicPr>
              <p:cNvPr id="10" name="Picture 3" descr="FE_PR_POZIOM-Kolor-01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5489" y="88314"/>
                <a:ext cx="1533656" cy="79817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1" name="Obraz 10"/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652671" y="293394"/>
                <a:ext cx="1082545" cy="396000"/>
              </a:xfrm>
              <a:prstGeom prst="rect">
                <a:avLst/>
              </a:prstGeom>
            </p:spPr>
          </p:pic>
        </p:grpSp>
      </p:grpSp>
      <p:sp>
        <p:nvSpPr>
          <p:cNvPr id="12" name="Tytuł 11"/>
          <p:cNvSpPr>
            <a:spLocks noGrp="1"/>
          </p:cNvSpPr>
          <p:nvPr>
            <p:ph type="title"/>
          </p:nvPr>
        </p:nvSpPr>
        <p:spPr>
          <a:xfrm>
            <a:off x="628650" y="958850"/>
            <a:ext cx="7886700" cy="552887"/>
          </a:xfrm>
        </p:spPr>
        <p:txBody>
          <a:bodyPr/>
          <a:lstStyle/>
          <a:p>
            <a:pPr algn="ctr">
              <a:buNone/>
            </a:pPr>
            <a:r>
              <a:rPr lang="pl-PL" sz="2800" b="1" u="sng" dirty="0"/>
              <a:t>Grupa docelowa/ostateczni odbiorcy wsparcia</a:t>
            </a:r>
          </a:p>
        </p:txBody>
      </p:sp>
    </p:spTree>
    <p:extLst>
      <p:ext uri="{BB962C8B-B14F-4D97-AF65-F5344CB8AC3E}">
        <p14:creationId xmlns:p14="http://schemas.microsoft.com/office/powerpoint/2010/main" val="3063007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ytuł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z="2800" b="1" dirty="0" smtClean="0"/>
              <a:t>Mechanizm racjonalnych usprawnień</a:t>
            </a:r>
            <a:endParaRPr lang="pl-PL" sz="2800" b="1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628650" y="2011680"/>
            <a:ext cx="7886700" cy="4165283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pl-PL" sz="1800" dirty="0" smtClean="0"/>
              <a:t>Mechanizm racjonalnych usprawnień to konieczne i odpowiednie zmiany </a:t>
            </a:r>
            <a:br>
              <a:rPr lang="pl-PL" sz="1800" dirty="0" smtClean="0"/>
            </a:br>
            <a:r>
              <a:rPr lang="pl-PL" sz="1800" dirty="0" smtClean="0"/>
              <a:t>oraz dostosowania, nienakładające nieproporcjonalnego lub nadmiernego obciążenia, rozpatrywane osobno dla każdego konkretnego przypadku, w celu zapewnienia osobom z niepełnosprawnościami możliwości korzystania z wszelkich praw człowieka </a:t>
            </a:r>
            <a:br>
              <a:rPr lang="pl-PL" sz="1800" dirty="0" smtClean="0"/>
            </a:br>
            <a:r>
              <a:rPr lang="pl-PL" sz="1800" dirty="0" smtClean="0"/>
              <a:t>i podstawowych wolności oraz ich wykonywania na zasadzie równości z innymi osobami.</a:t>
            </a:r>
          </a:p>
          <a:p>
            <a:r>
              <a:rPr lang="pl-PL" sz="1800" u="sng" dirty="0" smtClean="0"/>
              <a:t>W projektach ogólnodostępnych </a:t>
            </a:r>
            <a:r>
              <a:rPr lang="pl-PL" sz="1800" dirty="0" smtClean="0"/>
              <a:t>w celu zapewnienia możliwości pełnego uczestnictwa osób z </a:t>
            </a:r>
            <a:r>
              <a:rPr lang="pl-PL" sz="1800" dirty="0" err="1" smtClean="0"/>
              <a:t>niepełnosprawnościami</a:t>
            </a:r>
            <a:r>
              <a:rPr lang="pl-PL" sz="1800" dirty="0" smtClean="0"/>
              <a:t> należy zastosować mechanizm racjonalnych usprawnień.	</a:t>
            </a:r>
          </a:p>
          <a:p>
            <a:r>
              <a:rPr lang="pl-PL" sz="1800" u="sng" dirty="0" smtClean="0"/>
              <a:t>W projektach dedykowanych</a:t>
            </a:r>
            <a:r>
              <a:rPr lang="pl-PL" sz="1800" dirty="0" smtClean="0"/>
              <a:t>, w tym zorientowanych wyłącznie lub przede wszystkim na osoby z </a:t>
            </a:r>
            <a:r>
              <a:rPr lang="pl-PL" sz="1800" dirty="0" err="1" smtClean="0"/>
              <a:t>niepełnosprawnościami</a:t>
            </a:r>
            <a:r>
              <a:rPr lang="pl-PL" sz="1800" dirty="0" smtClean="0"/>
              <a:t> (np. osoby z niepełnosprawnościami sprzężonymi) oraz projektach skierowanych </a:t>
            </a:r>
            <a:br>
              <a:rPr lang="pl-PL" sz="1800" dirty="0" smtClean="0"/>
            </a:br>
            <a:r>
              <a:rPr lang="pl-PL" sz="1800" dirty="0" smtClean="0"/>
              <a:t>do zamkniętej grupy uczestników (np. dzieci określonego ośrodka wychowania przedszkolnego), wydatki na sfinansowanie mechanizmu racjonalnych usprawnień </a:t>
            </a:r>
            <a:br>
              <a:rPr lang="pl-PL" sz="1800" dirty="0" smtClean="0"/>
            </a:br>
            <a:r>
              <a:rPr lang="pl-PL" sz="1800" dirty="0" smtClean="0"/>
              <a:t>są wskazane we wniosku o dofinansowanie projektu.</a:t>
            </a:r>
          </a:p>
          <a:p>
            <a:pPr algn="ctr">
              <a:buNone/>
            </a:pPr>
            <a:endParaRPr lang="pl-PL" altLang="pl-PL" sz="1800" b="1" dirty="0" smtClean="0">
              <a:solidFill>
                <a:prstClr val="black"/>
              </a:solidFill>
              <a:latin typeface="Arial" panose="020B0604020202020204" pitchFamily="34" charset="0"/>
            </a:endParaRPr>
          </a:p>
          <a:p>
            <a:pPr algn="ctr">
              <a:buNone/>
            </a:pPr>
            <a:endParaRPr lang="pl-PL" altLang="pl-PL" sz="1800" b="1" dirty="0" smtClean="0">
              <a:solidFill>
                <a:prstClr val="black"/>
              </a:solidFill>
              <a:latin typeface="Arial" panose="020B0604020202020204" pitchFamily="34" charset="0"/>
            </a:endParaRPr>
          </a:p>
          <a:p>
            <a:pPr algn="ctr">
              <a:buNone/>
            </a:pPr>
            <a:endParaRPr lang="pl-PL" altLang="pl-PL" sz="1800" b="1" dirty="0" smtClean="0">
              <a:solidFill>
                <a:prstClr val="black"/>
              </a:solidFill>
              <a:latin typeface="Arial" panose="020B0604020202020204" pitchFamily="34" charset="0"/>
            </a:endParaRPr>
          </a:p>
          <a:p>
            <a:pPr algn="ctr">
              <a:buNone/>
            </a:pPr>
            <a:endParaRPr lang="pl-PL" altLang="pl-PL" sz="1800" b="1" dirty="0" smtClean="0">
              <a:solidFill>
                <a:prstClr val="black"/>
              </a:solidFill>
              <a:latin typeface="Arial" panose="020B0604020202020204" pitchFamily="34" charset="0"/>
            </a:endParaRPr>
          </a:p>
          <a:p>
            <a:pPr algn="ctr">
              <a:buNone/>
            </a:pPr>
            <a:endParaRPr lang="pl-PL" altLang="pl-PL" sz="1800" b="1" dirty="0" smtClean="0">
              <a:solidFill>
                <a:prstClr val="black"/>
              </a:solidFill>
              <a:latin typeface="Arial" panose="020B0604020202020204" pitchFamily="34" charset="0"/>
            </a:endParaRPr>
          </a:p>
          <a:p>
            <a:pPr algn="ctr">
              <a:buNone/>
            </a:pPr>
            <a:endParaRPr lang="pl-PL" altLang="pl-PL" sz="3200" b="1" dirty="0" smtClean="0">
              <a:solidFill>
                <a:prstClr val="black"/>
              </a:solidFill>
            </a:endParaRPr>
          </a:p>
          <a:p>
            <a:pPr algn="ctr">
              <a:buNone/>
            </a:pPr>
            <a:endParaRPr lang="pl-PL" altLang="pl-PL" sz="3200" b="1" dirty="0" smtClean="0">
              <a:solidFill>
                <a:prstClr val="black"/>
              </a:solidFill>
            </a:endParaRPr>
          </a:p>
          <a:p>
            <a:pPr algn="ctr">
              <a:buNone/>
            </a:pPr>
            <a:endParaRPr lang="pl-PL" altLang="pl-PL" sz="3200" dirty="0" smtClean="0"/>
          </a:p>
          <a:p>
            <a:pPr>
              <a:buNone/>
            </a:pPr>
            <a:endParaRPr lang="pl-PL" sz="1800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CB52235-1339-48E5-A73B-3694FDF843BF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23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grpSp>
        <p:nvGrpSpPr>
          <p:cNvPr id="2" name="Grupa 4"/>
          <p:cNvGrpSpPr/>
          <p:nvPr/>
        </p:nvGrpSpPr>
        <p:grpSpPr>
          <a:xfrm>
            <a:off x="4820575" y="0"/>
            <a:ext cx="4323425" cy="949911"/>
            <a:chOff x="4820575" y="0"/>
            <a:chExt cx="4323425" cy="949911"/>
          </a:xfrm>
        </p:grpSpPr>
        <p:sp>
          <p:nvSpPr>
            <p:cNvPr id="6" name="Prostokąt 5"/>
            <p:cNvSpPr/>
            <p:nvPr/>
          </p:nvSpPr>
          <p:spPr>
            <a:xfrm>
              <a:off x="4820575" y="0"/>
              <a:ext cx="4323425" cy="949911"/>
            </a:xfrm>
            <a:prstGeom prst="rect">
              <a:avLst/>
            </a:prstGeom>
            <a:solidFill>
              <a:srgbClr val="FBBA00"/>
            </a:solidFill>
            <a:ln>
              <a:solidFill>
                <a:srgbClr val="FBBA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7" name="Prostokąt 6"/>
            <p:cNvSpPr/>
            <p:nvPr/>
          </p:nvSpPr>
          <p:spPr>
            <a:xfrm>
              <a:off x="5000626" y="128588"/>
              <a:ext cx="3848100" cy="67627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l-PL"/>
            </a:p>
          </p:txBody>
        </p:sp>
        <p:grpSp>
          <p:nvGrpSpPr>
            <p:cNvPr id="5" name="Grupa 7"/>
            <p:cNvGrpSpPr/>
            <p:nvPr/>
          </p:nvGrpSpPr>
          <p:grpSpPr>
            <a:xfrm>
              <a:off x="5000626" y="150460"/>
              <a:ext cx="3861839" cy="639089"/>
              <a:chOff x="35489" y="88314"/>
              <a:chExt cx="4823135" cy="798172"/>
            </a:xfrm>
          </p:grpSpPr>
          <p:pic>
            <p:nvPicPr>
              <p:cNvPr id="9" name="Obraz 8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823955" y="205858"/>
                <a:ext cx="2034669" cy="609132"/>
              </a:xfrm>
              <a:prstGeom prst="rect">
                <a:avLst/>
              </a:prstGeom>
            </p:spPr>
          </p:pic>
          <p:pic>
            <p:nvPicPr>
              <p:cNvPr id="10" name="Picture 3" descr="FE_PR_POZIOM-Kolor-01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5489" y="88314"/>
                <a:ext cx="1533656" cy="79817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1" name="Obraz 10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652671" y="293394"/>
                <a:ext cx="1082545" cy="396000"/>
              </a:xfrm>
              <a:prstGeom prst="rect">
                <a:avLst/>
              </a:prstGeom>
            </p:spPr>
          </p:pic>
        </p:grpSp>
      </p:grpSp>
    </p:spTree>
    <p:extLst>
      <p:ext uri="{BB962C8B-B14F-4D97-AF65-F5344CB8AC3E}">
        <p14:creationId xmlns:p14="http://schemas.microsoft.com/office/powerpoint/2010/main" val="12239473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ytuł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z="2800" b="1" dirty="0" smtClean="0"/>
              <a:t>Mechanizm racjonalnych usprawnień</a:t>
            </a:r>
            <a:endParaRPr lang="pl-PL" sz="2800" b="1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628650" y="2022438"/>
            <a:ext cx="7886700" cy="415452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l-PL" sz="1800" dirty="0" smtClean="0"/>
              <a:t>Za osoby z niepełnosprawnościami należy uznać osoby niepełnosprawne </a:t>
            </a:r>
            <a:br>
              <a:rPr lang="pl-PL" sz="1800" dirty="0" smtClean="0"/>
            </a:br>
            <a:r>
              <a:rPr lang="pl-PL" sz="1800" dirty="0" smtClean="0"/>
              <a:t>w rozumieniu ustawy z dnia 27 sierpnia 1997 r. o rehabilitacji zawodowej </a:t>
            </a:r>
            <a:br>
              <a:rPr lang="pl-PL" sz="1800" dirty="0" smtClean="0"/>
            </a:br>
            <a:r>
              <a:rPr lang="pl-PL" sz="1800" dirty="0" smtClean="0"/>
              <a:t>i społecznej oraz zatrudnianiu osób niepełnosprawnych (Dz. U. z 2011 r. Nr 127, poz. 721, z </a:t>
            </a:r>
            <a:r>
              <a:rPr lang="pl-PL" sz="1800" dirty="0" err="1" smtClean="0"/>
              <a:t>późn</a:t>
            </a:r>
            <a:r>
              <a:rPr lang="pl-PL" sz="1800" dirty="0" smtClean="0"/>
              <a:t>. zm.), a także osoby z zaburzeniami psychicznymi, w rozumieniu ustawy z dnia 19 sierpnia 1994 r. o ochronie zdrowia psychicznego (Dz. U. z 2011 r. Nr 231, poz. 1375).</a:t>
            </a:r>
          </a:p>
          <a:p>
            <a:pPr>
              <a:buNone/>
            </a:pPr>
            <a:endParaRPr lang="pl-PL" altLang="pl-PL" sz="1800" b="1" dirty="0" smtClean="0">
              <a:solidFill>
                <a:prstClr val="black"/>
              </a:solidFill>
              <a:latin typeface="Arial" panose="020B0604020202020204" pitchFamily="34" charset="0"/>
            </a:endParaRPr>
          </a:p>
          <a:p>
            <a:pPr marL="0" indent="0">
              <a:buNone/>
            </a:pPr>
            <a:r>
              <a:rPr lang="pl-PL" sz="1800" dirty="0" smtClean="0"/>
              <a:t>Każde racjonalne usprawnienie wynika z relacji przynajmniej trzech czynników: </a:t>
            </a:r>
          </a:p>
          <a:p>
            <a:pPr marL="342900" indent="-342900">
              <a:buAutoNum type="arabicPeriod"/>
            </a:pPr>
            <a:r>
              <a:rPr lang="pl-PL" sz="1800" dirty="0" smtClean="0"/>
              <a:t>dysfunkcji związanej z danym uczestnikiem projektu, </a:t>
            </a:r>
          </a:p>
          <a:p>
            <a:pPr marL="342900" indent="-342900">
              <a:buAutoNum type="arabicPeriod"/>
            </a:pPr>
            <a:r>
              <a:rPr lang="pl-PL" sz="1800" dirty="0" smtClean="0"/>
              <a:t>barier otoczenia,</a:t>
            </a:r>
          </a:p>
          <a:p>
            <a:pPr marL="342900" indent="-342900">
              <a:buAutoNum type="arabicPeriod"/>
            </a:pPr>
            <a:r>
              <a:rPr lang="pl-PL" sz="1800" dirty="0" smtClean="0"/>
              <a:t>charakteru usługi realizowanej w ramach projektu.</a:t>
            </a:r>
            <a:endParaRPr lang="pl-PL" altLang="pl-PL" sz="1800" b="1" dirty="0" smtClean="0">
              <a:solidFill>
                <a:prstClr val="black"/>
              </a:solidFill>
              <a:latin typeface="Arial" panose="020B0604020202020204" pitchFamily="34" charset="0"/>
            </a:endParaRPr>
          </a:p>
          <a:p>
            <a:pPr algn="ctr">
              <a:buNone/>
            </a:pPr>
            <a:endParaRPr lang="pl-PL" altLang="pl-PL" sz="1800" b="1" dirty="0" smtClean="0">
              <a:solidFill>
                <a:prstClr val="black"/>
              </a:solidFill>
              <a:latin typeface="Arial" panose="020B0604020202020204" pitchFamily="34" charset="0"/>
            </a:endParaRPr>
          </a:p>
          <a:p>
            <a:pPr algn="ctr">
              <a:buNone/>
            </a:pPr>
            <a:endParaRPr lang="pl-PL" altLang="pl-PL" sz="3200" b="1" dirty="0" smtClean="0">
              <a:solidFill>
                <a:prstClr val="black"/>
              </a:solidFill>
            </a:endParaRPr>
          </a:p>
          <a:p>
            <a:pPr algn="ctr">
              <a:buNone/>
            </a:pPr>
            <a:endParaRPr lang="pl-PL" altLang="pl-PL" sz="3200" b="1" dirty="0" smtClean="0">
              <a:solidFill>
                <a:prstClr val="black"/>
              </a:solidFill>
            </a:endParaRPr>
          </a:p>
          <a:p>
            <a:pPr algn="ctr">
              <a:buNone/>
            </a:pPr>
            <a:endParaRPr lang="pl-PL" altLang="pl-PL" sz="3200" dirty="0" smtClean="0"/>
          </a:p>
          <a:p>
            <a:pPr>
              <a:buNone/>
            </a:pPr>
            <a:endParaRPr lang="pl-PL" sz="1800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CB52235-1339-48E5-A73B-3694FDF843BF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24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grpSp>
        <p:nvGrpSpPr>
          <p:cNvPr id="2" name="Grupa 4"/>
          <p:cNvGrpSpPr/>
          <p:nvPr/>
        </p:nvGrpSpPr>
        <p:grpSpPr>
          <a:xfrm>
            <a:off x="4820575" y="0"/>
            <a:ext cx="4323425" cy="949911"/>
            <a:chOff x="4820575" y="0"/>
            <a:chExt cx="4323425" cy="949911"/>
          </a:xfrm>
        </p:grpSpPr>
        <p:sp>
          <p:nvSpPr>
            <p:cNvPr id="6" name="Prostokąt 5"/>
            <p:cNvSpPr/>
            <p:nvPr/>
          </p:nvSpPr>
          <p:spPr>
            <a:xfrm>
              <a:off x="4820575" y="0"/>
              <a:ext cx="4323425" cy="949911"/>
            </a:xfrm>
            <a:prstGeom prst="rect">
              <a:avLst/>
            </a:prstGeom>
            <a:solidFill>
              <a:srgbClr val="FBBA00"/>
            </a:solidFill>
            <a:ln>
              <a:solidFill>
                <a:srgbClr val="FBBA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7" name="Prostokąt 6"/>
            <p:cNvSpPr/>
            <p:nvPr/>
          </p:nvSpPr>
          <p:spPr>
            <a:xfrm>
              <a:off x="5000626" y="128588"/>
              <a:ext cx="3848100" cy="67627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l-PL"/>
            </a:p>
          </p:txBody>
        </p:sp>
        <p:grpSp>
          <p:nvGrpSpPr>
            <p:cNvPr id="5" name="Grupa 7"/>
            <p:cNvGrpSpPr/>
            <p:nvPr/>
          </p:nvGrpSpPr>
          <p:grpSpPr>
            <a:xfrm>
              <a:off x="5000626" y="150460"/>
              <a:ext cx="3861839" cy="639089"/>
              <a:chOff x="35489" y="88314"/>
              <a:chExt cx="4823135" cy="798172"/>
            </a:xfrm>
          </p:grpSpPr>
          <p:pic>
            <p:nvPicPr>
              <p:cNvPr id="9" name="Obraz 8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823955" y="205858"/>
                <a:ext cx="2034669" cy="609132"/>
              </a:xfrm>
              <a:prstGeom prst="rect">
                <a:avLst/>
              </a:prstGeom>
            </p:spPr>
          </p:pic>
          <p:pic>
            <p:nvPicPr>
              <p:cNvPr id="10" name="Picture 3" descr="FE_PR_POZIOM-Kolor-01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5489" y="88314"/>
                <a:ext cx="1533656" cy="79817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1" name="Obraz 10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652671" y="293394"/>
                <a:ext cx="1082545" cy="396000"/>
              </a:xfrm>
              <a:prstGeom prst="rect">
                <a:avLst/>
              </a:prstGeom>
            </p:spPr>
          </p:pic>
        </p:grpSp>
      </p:grpSp>
    </p:spTree>
    <p:extLst>
      <p:ext uri="{BB962C8B-B14F-4D97-AF65-F5344CB8AC3E}">
        <p14:creationId xmlns:p14="http://schemas.microsoft.com/office/powerpoint/2010/main" val="29181784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ytuł 11"/>
          <p:cNvSpPr>
            <a:spLocks noGrp="1"/>
          </p:cNvSpPr>
          <p:nvPr>
            <p:ph type="title"/>
          </p:nvPr>
        </p:nvSpPr>
        <p:spPr>
          <a:xfrm>
            <a:off x="628650" y="958850"/>
            <a:ext cx="7886700" cy="567474"/>
          </a:xfrm>
        </p:spPr>
        <p:txBody>
          <a:bodyPr/>
          <a:lstStyle/>
          <a:p>
            <a:r>
              <a:rPr lang="pl-PL" sz="2800" b="1" dirty="0" smtClean="0"/>
              <a:t>Mechanizm racjonalnych usprawnień</a:t>
            </a:r>
            <a:endParaRPr lang="pl-PL" sz="2800" b="1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16523" y="1526324"/>
            <a:ext cx="8317523" cy="4830026"/>
          </a:xfrm>
        </p:spPr>
        <p:txBody>
          <a:bodyPr>
            <a:normAutofit fontScale="47500" lnSpcReduction="20000"/>
          </a:bodyPr>
          <a:lstStyle/>
          <a:p>
            <a:pPr>
              <a:buNone/>
            </a:pPr>
            <a:r>
              <a:rPr lang="pl-PL" sz="2700" dirty="0" smtClean="0"/>
              <a:t>W ramach przykładowego katalogu kosztów racjonalnych usprawnień jest możliwe sfinansowanie:</a:t>
            </a:r>
          </a:p>
          <a:p>
            <a:pPr>
              <a:buNone/>
            </a:pPr>
            <a:r>
              <a:rPr lang="pl-PL" sz="2700" dirty="0" smtClean="0"/>
              <a:t>a) kosztów specjalistycznego transportu na miejsce realizacji wsparcia;</a:t>
            </a:r>
          </a:p>
          <a:p>
            <a:pPr>
              <a:buNone/>
            </a:pPr>
            <a:r>
              <a:rPr lang="pl-PL" sz="2700" dirty="0" smtClean="0"/>
              <a:t>b) dostosowania architektonicznego budynków niedostępnych (np. zmiana miejsca realizacji projektu; budowa tymczasowych podjazdów; montaż platform, wind, podnośników; właściwe oznakowanie budynków poprzez wprowadzanie elementów kontrastowych i wypukłych celem właściwego oznakowania dla osób niewidomych </a:t>
            </a:r>
            <a:br>
              <a:rPr lang="pl-PL" sz="2700" dirty="0" smtClean="0"/>
            </a:br>
            <a:r>
              <a:rPr lang="pl-PL" sz="2700" dirty="0" smtClean="0"/>
              <a:t>i słabowidzących itp.);</a:t>
            </a:r>
          </a:p>
          <a:p>
            <a:pPr>
              <a:buNone/>
            </a:pPr>
            <a:r>
              <a:rPr lang="pl-PL" sz="2700" dirty="0" smtClean="0"/>
              <a:t>c) dostosowania infrastruktury komputerowej (np. wynajęcie lub zakup i instalacja programów powiększających, mówiących, kamer do kontaktu z osobą posługującą się językiem migowym, drukarek materiałów w alfabecie </a:t>
            </a:r>
            <a:r>
              <a:rPr lang="pl-PL" sz="2700" dirty="0" err="1" smtClean="0"/>
              <a:t>Braille’a</a:t>
            </a:r>
            <a:r>
              <a:rPr lang="pl-PL" sz="2700" dirty="0" smtClean="0"/>
              <a:t>);</a:t>
            </a:r>
          </a:p>
          <a:p>
            <a:pPr>
              <a:buNone/>
            </a:pPr>
            <a:r>
              <a:rPr lang="pl-PL" sz="2700" dirty="0" smtClean="0"/>
              <a:t>d) dostosowania akustycznego (wynajęcie lub zakup i montaż systemów wspomagających słyszenie, np. pętli indukcyjnych, systemów FM);</a:t>
            </a:r>
          </a:p>
          <a:p>
            <a:pPr>
              <a:buNone/>
            </a:pPr>
            <a:r>
              <a:rPr lang="pl-PL" sz="2700" dirty="0" smtClean="0"/>
              <a:t>e) asystenta tłumaczącego na język łatwy;</a:t>
            </a:r>
          </a:p>
          <a:p>
            <a:pPr>
              <a:buNone/>
            </a:pPr>
            <a:r>
              <a:rPr lang="pl-PL" sz="2700" dirty="0" smtClean="0"/>
              <a:t>f) asystenta osoby z niepełnosprawnością;</a:t>
            </a:r>
          </a:p>
          <a:p>
            <a:pPr>
              <a:buNone/>
            </a:pPr>
            <a:r>
              <a:rPr lang="pl-PL" sz="2700" dirty="0" smtClean="0"/>
              <a:t>g) tłumacza języka migowego lub tłumacza-przewodnika;</a:t>
            </a:r>
          </a:p>
          <a:p>
            <a:pPr>
              <a:buNone/>
            </a:pPr>
            <a:r>
              <a:rPr lang="pl-PL" sz="2700" dirty="0" smtClean="0"/>
              <a:t>h) przewodnika dla osoby mającej trudności w widzeniu;</a:t>
            </a:r>
          </a:p>
          <a:p>
            <a:pPr>
              <a:buNone/>
            </a:pPr>
            <a:r>
              <a:rPr lang="pl-PL" sz="2700" dirty="0" smtClean="0"/>
              <a:t>i) alternatywnych form przygotowania materiałów projektowych (szkoleniowych, informacyjnych, np. wersje elektroniczne dokumentów, wersje w druku powiększonym, wersje pisane alfabetem </a:t>
            </a:r>
            <a:r>
              <a:rPr lang="pl-PL" sz="2700" dirty="0" err="1" smtClean="0"/>
              <a:t>Braille’a</a:t>
            </a:r>
            <a:r>
              <a:rPr lang="pl-PL" sz="2700" dirty="0" smtClean="0"/>
              <a:t>, wersje w języku łatwym, nagranie tłumaczenia na język migowy na nośniku elektronicznym, itp.);</a:t>
            </a:r>
          </a:p>
          <a:p>
            <a:pPr>
              <a:buNone/>
            </a:pPr>
            <a:r>
              <a:rPr lang="pl-PL" sz="2700" dirty="0" smtClean="0"/>
              <a:t>j) zmiany procedur;</a:t>
            </a:r>
          </a:p>
          <a:p>
            <a:pPr>
              <a:buNone/>
            </a:pPr>
            <a:r>
              <a:rPr lang="pl-PL" sz="2700" dirty="0" smtClean="0"/>
              <a:t>k) wydłużonego czasu wsparcia (wynikającego np. z konieczności wolniejszego tłumaczenia na język migowy, wolnego mówienia, odczytywania komunikatów z ust, stosowania języka łatwego itp.);</a:t>
            </a:r>
          </a:p>
          <a:p>
            <a:pPr>
              <a:buNone/>
            </a:pPr>
            <a:r>
              <a:rPr lang="pl-PL" sz="2700" dirty="0" smtClean="0"/>
              <a:t>l) dostosowania posiłków, uwzględniania specyficznych potrzeb żywieniowych wynikających z niepełnosprawności</a:t>
            </a:r>
            <a:endParaRPr lang="pl-PL" altLang="pl-PL" sz="2700" b="1" dirty="0" smtClean="0">
              <a:solidFill>
                <a:prstClr val="black"/>
              </a:solidFill>
              <a:latin typeface="Arial" panose="020B0604020202020204" pitchFamily="34" charset="0"/>
            </a:endParaRPr>
          </a:p>
          <a:p>
            <a:pPr algn="ctr">
              <a:buNone/>
            </a:pPr>
            <a:endParaRPr lang="pl-PL" altLang="pl-PL" sz="1800" b="1" dirty="0" smtClean="0">
              <a:solidFill>
                <a:prstClr val="black"/>
              </a:solidFill>
              <a:latin typeface="Arial" panose="020B0604020202020204" pitchFamily="34" charset="0"/>
            </a:endParaRPr>
          </a:p>
          <a:p>
            <a:pPr algn="ctr">
              <a:buNone/>
            </a:pPr>
            <a:endParaRPr lang="pl-PL" altLang="pl-PL" sz="1800" b="1" dirty="0" smtClean="0">
              <a:solidFill>
                <a:prstClr val="black"/>
              </a:solidFill>
              <a:latin typeface="Arial" panose="020B0604020202020204" pitchFamily="34" charset="0"/>
            </a:endParaRPr>
          </a:p>
          <a:p>
            <a:pPr algn="ctr">
              <a:buNone/>
            </a:pPr>
            <a:endParaRPr lang="pl-PL" altLang="pl-PL" sz="1800" b="1" dirty="0" smtClean="0">
              <a:solidFill>
                <a:prstClr val="black"/>
              </a:solidFill>
              <a:latin typeface="Arial" panose="020B0604020202020204" pitchFamily="34" charset="0"/>
            </a:endParaRPr>
          </a:p>
          <a:p>
            <a:pPr algn="ctr">
              <a:buNone/>
            </a:pPr>
            <a:endParaRPr lang="pl-PL" altLang="pl-PL" sz="1800" b="1" dirty="0" smtClean="0">
              <a:solidFill>
                <a:prstClr val="black"/>
              </a:solidFill>
              <a:latin typeface="Arial" panose="020B0604020202020204" pitchFamily="34" charset="0"/>
            </a:endParaRPr>
          </a:p>
          <a:p>
            <a:pPr algn="ctr">
              <a:buNone/>
            </a:pPr>
            <a:endParaRPr lang="pl-PL" altLang="pl-PL" sz="3200" b="1" dirty="0" smtClean="0">
              <a:solidFill>
                <a:prstClr val="black"/>
              </a:solidFill>
            </a:endParaRPr>
          </a:p>
          <a:p>
            <a:pPr algn="ctr">
              <a:buNone/>
            </a:pPr>
            <a:endParaRPr lang="pl-PL" altLang="pl-PL" sz="3200" b="1" dirty="0" smtClean="0">
              <a:solidFill>
                <a:prstClr val="black"/>
              </a:solidFill>
            </a:endParaRPr>
          </a:p>
          <a:p>
            <a:pPr algn="ctr">
              <a:buNone/>
            </a:pPr>
            <a:endParaRPr lang="pl-PL" altLang="pl-PL" sz="3200" dirty="0" smtClean="0"/>
          </a:p>
          <a:p>
            <a:pPr>
              <a:buNone/>
            </a:pPr>
            <a:endParaRPr lang="pl-PL" sz="1800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CB52235-1339-48E5-A73B-3694FDF843BF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25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grpSp>
        <p:nvGrpSpPr>
          <p:cNvPr id="2" name="Grupa 4"/>
          <p:cNvGrpSpPr/>
          <p:nvPr/>
        </p:nvGrpSpPr>
        <p:grpSpPr>
          <a:xfrm>
            <a:off x="4820575" y="0"/>
            <a:ext cx="4323425" cy="949911"/>
            <a:chOff x="4820575" y="0"/>
            <a:chExt cx="4323425" cy="949911"/>
          </a:xfrm>
        </p:grpSpPr>
        <p:sp>
          <p:nvSpPr>
            <p:cNvPr id="6" name="Prostokąt 5"/>
            <p:cNvSpPr/>
            <p:nvPr/>
          </p:nvSpPr>
          <p:spPr>
            <a:xfrm>
              <a:off x="4820575" y="0"/>
              <a:ext cx="4323425" cy="949911"/>
            </a:xfrm>
            <a:prstGeom prst="rect">
              <a:avLst/>
            </a:prstGeom>
            <a:solidFill>
              <a:srgbClr val="FBBA00"/>
            </a:solidFill>
            <a:ln>
              <a:solidFill>
                <a:srgbClr val="FBBA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7" name="Prostokąt 6"/>
            <p:cNvSpPr/>
            <p:nvPr/>
          </p:nvSpPr>
          <p:spPr>
            <a:xfrm>
              <a:off x="5000626" y="128588"/>
              <a:ext cx="3848100" cy="67627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l-PL"/>
            </a:p>
          </p:txBody>
        </p:sp>
        <p:grpSp>
          <p:nvGrpSpPr>
            <p:cNvPr id="5" name="Grupa 7"/>
            <p:cNvGrpSpPr/>
            <p:nvPr/>
          </p:nvGrpSpPr>
          <p:grpSpPr>
            <a:xfrm>
              <a:off x="5000626" y="150460"/>
              <a:ext cx="3861839" cy="639089"/>
              <a:chOff x="35489" y="88314"/>
              <a:chExt cx="4823135" cy="798172"/>
            </a:xfrm>
          </p:grpSpPr>
          <p:pic>
            <p:nvPicPr>
              <p:cNvPr id="9" name="Obraz 8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823955" y="205858"/>
                <a:ext cx="2034669" cy="609132"/>
              </a:xfrm>
              <a:prstGeom prst="rect">
                <a:avLst/>
              </a:prstGeom>
            </p:spPr>
          </p:pic>
          <p:pic>
            <p:nvPicPr>
              <p:cNvPr id="10" name="Picture 3" descr="FE_PR_POZIOM-Kolor-01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5489" y="88314"/>
                <a:ext cx="1533656" cy="79817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1" name="Obraz 10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652671" y="293394"/>
                <a:ext cx="1082545" cy="396000"/>
              </a:xfrm>
              <a:prstGeom prst="rect">
                <a:avLst/>
              </a:prstGeom>
            </p:spPr>
          </p:pic>
        </p:grpSp>
      </p:grpSp>
    </p:spTree>
    <p:extLst>
      <p:ext uri="{BB962C8B-B14F-4D97-AF65-F5344CB8AC3E}">
        <p14:creationId xmlns:p14="http://schemas.microsoft.com/office/powerpoint/2010/main" val="20000187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ytuł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z="2800" b="1" dirty="0" smtClean="0"/>
              <a:t>Mechanizm racjonalnych usprawnień</a:t>
            </a:r>
            <a:endParaRPr lang="pl-PL" sz="2800" b="1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628650" y="1979408"/>
            <a:ext cx="7886700" cy="4197556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pl-PL" sz="1800" dirty="0" smtClean="0"/>
              <a:t>Każdy wydatek poniesiony w celu ułatwienia dostępu i uczestnictwa w projekcie osób                z niepełnosprawnościami jest kwalifikowalny, o ile nie stanowi wydatku niekwalifikowalnego na mocy przepisów unijnych oraz Wytycznych Ministra Infrastruktury i Rozwoju w zakresie kwalifikowalności wydatków w ramach Europejskiego Funduszu Rozwoju Regionalnego, Europejskiego Funduszu Społecznego oraz Funduszu Spójności na lata 2014-2020.</a:t>
            </a:r>
          </a:p>
          <a:p>
            <a:pPr marL="0" indent="0">
              <a:buNone/>
            </a:pPr>
            <a:r>
              <a:rPr lang="pl-PL" sz="1800" b="1" dirty="0" smtClean="0"/>
              <a:t>Łączny koszt racjonalnych usprawnień na jednego uczestnika w projekcie nie może przekroczyć 12 tys. PLN.</a:t>
            </a:r>
          </a:p>
          <a:p>
            <a:pPr marL="0" indent="0">
              <a:buNone/>
            </a:pPr>
            <a:r>
              <a:rPr lang="pl-PL" sz="1800" dirty="0" smtClean="0"/>
              <a:t>Wydatki na wdrożenie mechanizmu racjonalnych usprawnień nie wlicza się do kosztu wsparcia na jednego uczestnika projektu. </a:t>
            </a:r>
          </a:p>
          <a:p>
            <a:pPr marL="0" indent="0">
              <a:buNone/>
            </a:pPr>
            <a:r>
              <a:rPr lang="pl-PL" sz="1800" dirty="0" smtClean="0"/>
              <a:t>W przypadku kalkulowanego przeciętnego kosztu wsparcia (uśrednionego),  wydatki                w ramach mechanizmu racjonalnych usprawnień nie wlicza się do ustalonego limitu koszu na kontrakt socjalny i/lub program aktywności lokalnej.</a:t>
            </a:r>
          </a:p>
          <a:p>
            <a:pPr marL="0" indent="0">
              <a:buNone/>
            </a:pPr>
            <a:r>
              <a:rPr lang="pl-PL" sz="1800" dirty="0" smtClean="0"/>
              <a:t>Beneficjent powinien uzasadnić konieczność poniesienia kosztu racjonalnego usprawnienia z zastosowaniem najbardziej efektywnego dla danego przypadku sposobu (np. prymat wynajmu nad zakupem).</a:t>
            </a:r>
          </a:p>
          <a:p>
            <a:pPr algn="ctr">
              <a:buNone/>
            </a:pPr>
            <a:endParaRPr lang="pl-PL" altLang="pl-PL" sz="1800" b="1" dirty="0" smtClean="0">
              <a:solidFill>
                <a:prstClr val="black"/>
              </a:solidFill>
              <a:latin typeface="Arial" panose="020B0604020202020204" pitchFamily="34" charset="0"/>
            </a:endParaRPr>
          </a:p>
          <a:p>
            <a:pPr algn="ctr">
              <a:buNone/>
            </a:pPr>
            <a:endParaRPr lang="pl-PL" altLang="pl-PL" sz="1800" b="1" dirty="0" smtClean="0">
              <a:solidFill>
                <a:prstClr val="black"/>
              </a:solidFill>
              <a:latin typeface="Arial" panose="020B0604020202020204" pitchFamily="34" charset="0"/>
            </a:endParaRPr>
          </a:p>
          <a:p>
            <a:pPr algn="ctr">
              <a:buNone/>
            </a:pPr>
            <a:endParaRPr lang="pl-PL" altLang="pl-PL" sz="1800" b="1" dirty="0" smtClean="0">
              <a:solidFill>
                <a:prstClr val="black"/>
              </a:solidFill>
              <a:latin typeface="Arial" panose="020B0604020202020204" pitchFamily="34" charset="0"/>
            </a:endParaRPr>
          </a:p>
          <a:p>
            <a:pPr algn="ctr">
              <a:buNone/>
            </a:pPr>
            <a:endParaRPr lang="pl-PL" altLang="pl-PL" sz="1800" b="1" dirty="0" smtClean="0">
              <a:solidFill>
                <a:prstClr val="black"/>
              </a:solidFill>
              <a:latin typeface="Arial" panose="020B0604020202020204" pitchFamily="34" charset="0"/>
            </a:endParaRPr>
          </a:p>
          <a:p>
            <a:pPr algn="ctr">
              <a:buNone/>
            </a:pPr>
            <a:endParaRPr lang="pl-PL" altLang="pl-PL" sz="1800" b="1" dirty="0" smtClean="0">
              <a:solidFill>
                <a:prstClr val="black"/>
              </a:solidFill>
              <a:latin typeface="Arial" panose="020B0604020202020204" pitchFamily="34" charset="0"/>
            </a:endParaRPr>
          </a:p>
          <a:p>
            <a:pPr algn="ctr">
              <a:buNone/>
            </a:pPr>
            <a:endParaRPr lang="pl-PL" altLang="pl-PL" sz="1800" b="1" dirty="0" smtClean="0">
              <a:solidFill>
                <a:prstClr val="black"/>
              </a:solidFill>
              <a:latin typeface="Arial" panose="020B0604020202020204" pitchFamily="34" charset="0"/>
            </a:endParaRPr>
          </a:p>
          <a:p>
            <a:pPr algn="ctr">
              <a:buNone/>
            </a:pPr>
            <a:endParaRPr lang="pl-PL" altLang="pl-PL" sz="3200" b="1" dirty="0" smtClean="0">
              <a:solidFill>
                <a:prstClr val="black"/>
              </a:solidFill>
            </a:endParaRPr>
          </a:p>
          <a:p>
            <a:pPr algn="ctr">
              <a:buNone/>
            </a:pPr>
            <a:endParaRPr lang="pl-PL" altLang="pl-PL" sz="3200" b="1" dirty="0" smtClean="0">
              <a:solidFill>
                <a:prstClr val="black"/>
              </a:solidFill>
            </a:endParaRPr>
          </a:p>
          <a:p>
            <a:pPr algn="ctr">
              <a:buNone/>
            </a:pPr>
            <a:endParaRPr lang="pl-PL" altLang="pl-PL" sz="3200" dirty="0" smtClean="0"/>
          </a:p>
          <a:p>
            <a:pPr>
              <a:buNone/>
            </a:pPr>
            <a:endParaRPr lang="pl-PL" sz="1800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CB52235-1339-48E5-A73B-3694FDF843BF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26</a:t>
            </a:fld>
            <a:endParaRPr lang="pl-PL" dirty="0">
              <a:solidFill>
                <a:prstClr val="black">
                  <a:tint val="75000"/>
                </a:prstClr>
              </a:solidFill>
            </a:endParaRPr>
          </a:p>
        </p:txBody>
      </p:sp>
      <p:grpSp>
        <p:nvGrpSpPr>
          <p:cNvPr id="2" name="Grupa 4"/>
          <p:cNvGrpSpPr/>
          <p:nvPr/>
        </p:nvGrpSpPr>
        <p:grpSpPr>
          <a:xfrm>
            <a:off x="4820575" y="0"/>
            <a:ext cx="4323425" cy="949911"/>
            <a:chOff x="4820575" y="0"/>
            <a:chExt cx="4323425" cy="949911"/>
          </a:xfrm>
        </p:grpSpPr>
        <p:sp>
          <p:nvSpPr>
            <p:cNvPr id="6" name="Prostokąt 5"/>
            <p:cNvSpPr/>
            <p:nvPr/>
          </p:nvSpPr>
          <p:spPr>
            <a:xfrm>
              <a:off x="4820575" y="0"/>
              <a:ext cx="4323425" cy="949911"/>
            </a:xfrm>
            <a:prstGeom prst="rect">
              <a:avLst/>
            </a:prstGeom>
            <a:solidFill>
              <a:srgbClr val="FBBA00"/>
            </a:solidFill>
            <a:ln>
              <a:solidFill>
                <a:srgbClr val="FBBA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7" name="Prostokąt 6"/>
            <p:cNvSpPr/>
            <p:nvPr/>
          </p:nvSpPr>
          <p:spPr>
            <a:xfrm>
              <a:off x="5000626" y="128588"/>
              <a:ext cx="3848100" cy="67627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l-PL"/>
            </a:p>
          </p:txBody>
        </p:sp>
        <p:grpSp>
          <p:nvGrpSpPr>
            <p:cNvPr id="5" name="Grupa 7"/>
            <p:cNvGrpSpPr/>
            <p:nvPr/>
          </p:nvGrpSpPr>
          <p:grpSpPr>
            <a:xfrm>
              <a:off x="5000626" y="150460"/>
              <a:ext cx="3861839" cy="639089"/>
              <a:chOff x="35489" y="88314"/>
              <a:chExt cx="4823135" cy="798172"/>
            </a:xfrm>
          </p:grpSpPr>
          <p:pic>
            <p:nvPicPr>
              <p:cNvPr id="9" name="Obraz 8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823955" y="205858"/>
                <a:ext cx="2034669" cy="609132"/>
              </a:xfrm>
              <a:prstGeom prst="rect">
                <a:avLst/>
              </a:prstGeom>
            </p:spPr>
          </p:pic>
          <p:pic>
            <p:nvPicPr>
              <p:cNvPr id="10" name="Picture 3" descr="FE_PR_POZIOM-Kolor-01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5489" y="88314"/>
                <a:ext cx="1533656" cy="79817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1" name="Obraz 10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652671" y="293394"/>
                <a:ext cx="1082545" cy="396000"/>
              </a:xfrm>
              <a:prstGeom prst="rect">
                <a:avLst/>
              </a:prstGeom>
            </p:spPr>
          </p:pic>
        </p:grpSp>
      </p:grpSp>
    </p:spTree>
    <p:extLst>
      <p:ext uri="{BB962C8B-B14F-4D97-AF65-F5344CB8AC3E}">
        <p14:creationId xmlns:p14="http://schemas.microsoft.com/office/powerpoint/2010/main" val="24538393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23528" y="2655518"/>
            <a:ext cx="8568952" cy="3581794"/>
          </a:xfrm>
        </p:spPr>
        <p:txBody>
          <a:bodyPr>
            <a:normAutofit/>
          </a:bodyPr>
          <a:lstStyle/>
          <a:p>
            <a:pPr algn="ctr">
              <a:buNone/>
            </a:pPr>
            <a:endParaRPr lang="pl-PL" altLang="pl-PL" sz="1800" b="1" dirty="0" smtClean="0">
              <a:solidFill>
                <a:prstClr val="black"/>
              </a:solidFill>
              <a:latin typeface="Arial" panose="020B0604020202020204" pitchFamily="34" charset="0"/>
            </a:endParaRPr>
          </a:p>
          <a:p>
            <a:pPr algn="ctr">
              <a:buNone/>
            </a:pPr>
            <a:endParaRPr lang="pl-PL" altLang="pl-PL" sz="1800" b="1" dirty="0" smtClean="0">
              <a:solidFill>
                <a:prstClr val="black"/>
              </a:solidFill>
              <a:latin typeface="Arial" panose="020B0604020202020204" pitchFamily="34" charset="0"/>
            </a:endParaRPr>
          </a:p>
          <a:p>
            <a:pPr marL="0" indent="0" algn="ctr">
              <a:buNone/>
            </a:pPr>
            <a:r>
              <a:rPr lang="pl-PL" sz="3200" dirty="0"/>
              <a:t>W konkursie w ramach Poddziałania 9.1.2 pierwszym etapem oceny wniosku jest ocena zgodności ze strategią ZIT. Szczegółowe kryteria oceny na tym etapie zawiera odrębna prezentacja.</a:t>
            </a: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CB52235-1339-48E5-A73B-3694FDF843BF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27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grpSp>
        <p:nvGrpSpPr>
          <p:cNvPr id="2" name="Grupa 4"/>
          <p:cNvGrpSpPr/>
          <p:nvPr/>
        </p:nvGrpSpPr>
        <p:grpSpPr>
          <a:xfrm>
            <a:off x="4820575" y="0"/>
            <a:ext cx="4323425" cy="949911"/>
            <a:chOff x="4820575" y="0"/>
            <a:chExt cx="4323425" cy="949911"/>
          </a:xfrm>
        </p:grpSpPr>
        <p:sp>
          <p:nvSpPr>
            <p:cNvPr id="6" name="Prostokąt 5"/>
            <p:cNvSpPr/>
            <p:nvPr/>
          </p:nvSpPr>
          <p:spPr>
            <a:xfrm>
              <a:off x="4820575" y="0"/>
              <a:ext cx="4323425" cy="949911"/>
            </a:xfrm>
            <a:prstGeom prst="rect">
              <a:avLst/>
            </a:prstGeom>
            <a:solidFill>
              <a:srgbClr val="FBBA00"/>
            </a:solidFill>
            <a:ln>
              <a:solidFill>
                <a:srgbClr val="FBBA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7" name="Prostokąt 6"/>
            <p:cNvSpPr/>
            <p:nvPr/>
          </p:nvSpPr>
          <p:spPr>
            <a:xfrm>
              <a:off x="5000626" y="128588"/>
              <a:ext cx="3848100" cy="67627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l-PL"/>
            </a:p>
          </p:txBody>
        </p:sp>
        <p:grpSp>
          <p:nvGrpSpPr>
            <p:cNvPr id="5" name="Grupa 7"/>
            <p:cNvGrpSpPr/>
            <p:nvPr/>
          </p:nvGrpSpPr>
          <p:grpSpPr>
            <a:xfrm>
              <a:off x="5000626" y="150460"/>
              <a:ext cx="3861839" cy="639089"/>
              <a:chOff x="35489" y="88314"/>
              <a:chExt cx="4823135" cy="798172"/>
            </a:xfrm>
          </p:grpSpPr>
          <p:pic>
            <p:nvPicPr>
              <p:cNvPr id="9" name="Obraz 8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823955" y="205858"/>
                <a:ext cx="2034669" cy="609132"/>
              </a:xfrm>
              <a:prstGeom prst="rect">
                <a:avLst/>
              </a:prstGeom>
            </p:spPr>
          </p:pic>
          <p:pic>
            <p:nvPicPr>
              <p:cNvPr id="10" name="Picture 3" descr="FE_PR_POZIOM-Kolor-01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5489" y="88314"/>
                <a:ext cx="1533656" cy="79817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1" name="Obraz 10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652671" y="293394"/>
                <a:ext cx="1082545" cy="396000"/>
              </a:xfrm>
              <a:prstGeom prst="rect">
                <a:avLst/>
              </a:prstGeom>
            </p:spPr>
          </p:pic>
        </p:grpSp>
      </p:grpSp>
      <p:sp>
        <p:nvSpPr>
          <p:cNvPr id="12" name="Tytuł 1"/>
          <p:cNvSpPr>
            <a:spLocks noGrp="1"/>
          </p:cNvSpPr>
          <p:nvPr>
            <p:ph type="title"/>
          </p:nvPr>
        </p:nvSpPr>
        <p:spPr>
          <a:xfrm>
            <a:off x="628650" y="1163592"/>
            <a:ext cx="7886700" cy="1325563"/>
          </a:xfrm>
        </p:spPr>
        <p:txBody>
          <a:bodyPr/>
          <a:lstStyle/>
          <a:p>
            <a:pPr algn="ctr"/>
            <a:r>
              <a:rPr lang="pl-PL" b="1" dirty="0" smtClean="0"/>
              <a:t>Kryteria oceny </a:t>
            </a:r>
            <a:r>
              <a:rPr lang="pl-PL" b="1" smtClean="0"/>
              <a:t>zgodności </a:t>
            </a:r>
            <a:br>
              <a:rPr lang="pl-PL" b="1" smtClean="0"/>
            </a:br>
            <a:r>
              <a:rPr lang="pl-PL" b="1" smtClean="0"/>
              <a:t>ze </a:t>
            </a:r>
            <a:r>
              <a:rPr lang="pl-PL" b="1" dirty="0" smtClean="0"/>
              <a:t>strategią ZIT</a:t>
            </a:r>
            <a:endParaRPr lang="pl-PL" b="1" dirty="0"/>
          </a:p>
        </p:txBody>
      </p:sp>
    </p:spTree>
    <p:extLst>
      <p:ext uri="{BB962C8B-B14F-4D97-AF65-F5344CB8AC3E}">
        <p14:creationId xmlns:p14="http://schemas.microsoft.com/office/powerpoint/2010/main" val="87495616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23528" y="1124744"/>
            <a:ext cx="8568952" cy="5112568"/>
          </a:xfrm>
        </p:spPr>
        <p:txBody>
          <a:bodyPr>
            <a:normAutofit/>
          </a:bodyPr>
          <a:lstStyle/>
          <a:p>
            <a:pPr algn="ctr">
              <a:buNone/>
            </a:pPr>
            <a:endParaRPr lang="pl-PL" altLang="pl-PL" sz="1800" b="1" dirty="0" smtClean="0">
              <a:solidFill>
                <a:prstClr val="black"/>
              </a:solidFill>
              <a:latin typeface="Arial" panose="020B0604020202020204" pitchFamily="34" charset="0"/>
            </a:endParaRPr>
          </a:p>
          <a:p>
            <a:pPr algn="ctr">
              <a:buNone/>
            </a:pPr>
            <a:endParaRPr lang="pl-PL" altLang="pl-PL" sz="1800" b="1" dirty="0" smtClean="0">
              <a:solidFill>
                <a:prstClr val="black"/>
              </a:solidFill>
              <a:latin typeface="Arial" panose="020B0604020202020204" pitchFamily="34" charset="0"/>
            </a:endParaRPr>
          </a:p>
          <a:p>
            <a:pPr algn="ctr">
              <a:buNone/>
            </a:pPr>
            <a:endParaRPr lang="pl-PL" altLang="pl-PL" sz="1800" b="1" dirty="0" smtClean="0">
              <a:solidFill>
                <a:prstClr val="black"/>
              </a:solidFill>
              <a:latin typeface="Arial" panose="020B0604020202020204" pitchFamily="34" charset="0"/>
            </a:endParaRPr>
          </a:p>
          <a:p>
            <a:pPr algn="ctr">
              <a:buNone/>
            </a:pPr>
            <a:endParaRPr lang="pl-PL" altLang="pl-PL" sz="1800" b="1" dirty="0" smtClean="0">
              <a:solidFill>
                <a:prstClr val="black"/>
              </a:solidFill>
              <a:latin typeface="Arial" panose="020B0604020202020204" pitchFamily="34" charset="0"/>
            </a:endParaRPr>
          </a:p>
          <a:p>
            <a:pPr algn="ctr">
              <a:buNone/>
            </a:pPr>
            <a:endParaRPr lang="pl-PL" altLang="pl-PL" sz="1800" b="1" dirty="0" smtClean="0">
              <a:solidFill>
                <a:prstClr val="black"/>
              </a:solidFill>
              <a:latin typeface="Arial" panose="020B0604020202020204" pitchFamily="34" charset="0"/>
            </a:endParaRPr>
          </a:p>
          <a:p>
            <a:pPr algn="ctr">
              <a:buNone/>
            </a:pPr>
            <a:endParaRPr lang="pl-PL" altLang="pl-PL" sz="1800" b="1" dirty="0" smtClean="0">
              <a:solidFill>
                <a:prstClr val="black"/>
              </a:solidFill>
              <a:latin typeface="Arial" panose="020B0604020202020204" pitchFamily="34" charset="0"/>
            </a:endParaRPr>
          </a:p>
          <a:p>
            <a:pPr algn="ctr">
              <a:buNone/>
            </a:pPr>
            <a:r>
              <a:rPr lang="pl-PL" altLang="pl-PL" sz="3200" b="1" dirty="0" smtClean="0">
                <a:solidFill>
                  <a:prstClr val="black"/>
                </a:solidFill>
              </a:rPr>
              <a:t>Kryteria formalne</a:t>
            </a:r>
          </a:p>
          <a:p>
            <a:pPr algn="ctr">
              <a:buNone/>
            </a:pPr>
            <a:endParaRPr lang="pl-PL" altLang="pl-PL" sz="3200" b="1" dirty="0" smtClean="0">
              <a:solidFill>
                <a:prstClr val="black"/>
              </a:solidFill>
            </a:endParaRPr>
          </a:p>
          <a:p>
            <a:pPr algn="ctr">
              <a:buNone/>
            </a:pPr>
            <a:endParaRPr lang="pl-PL" altLang="pl-PL" sz="3200" b="1" dirty="0" smtClean="0">
              <a:solidFill>
                <a:prstClr val="black"/>
              </a:solidFill>
            </a:endParaRPr>
          </a:p>
          <a:p>
            <a:pPr algn="ctr">
              <a:buNone/>
            </a:pPr>
            <a:endParaRPr lang="pl-PL" altLang="pl-PL" sz="3200" dirty="0" smtClean="0"/>
          </a:p>
          <a:p>
            <a:pPr>
              <a:buNone/>
            </a:pPr>
            <a:endParaRPr lang="pl-PL" sz="1800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CB52235-1339-48E5-A73B-3694FDF843BF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28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grpSp>
        <p:nvGrpSpPr>
          <p:cNvPr id="2" name="Grupa 4"/>
          <p:cNvGrpSpPr/>
          <p:nvPr/>
        </p:nvGrpSpPr>
        <p:grpSpPr>
          <a:xfrm>
            <a:off x="4820575" y="0"/>
            <a:ext cx="4323425" cy="949911"/>
            <a:chOff x="4820575" y="0"/>
            <a:chExt cx="4323425" cy="949911"/>
          </a:xfrm>
        </p:grpSpPr>
        <p:sp>
          <p:nvSpPr>
            <p:cNvPr id="6" name="Prostokąt 5"/>
            <p:cNvSpPr/>
            <p:nvPr/>
          </p:nvSpPr>
          <p:spPr>
            <a:xfrm>
              <a:off x="4820575" y="0"/>
              <a:ext cx="4323425" cy="949911"/>
            </a:xfrm>
            <a:prstGeom prst="rect">
              <a:avLst/>
            </a:prstGeom>
            <a:solidFill>
              <a:srgbClr val="FBBA00"/>
            </a:solidFill>
            <a:ln>
              <a:solidFill>
                <a:srgbClr val="FBBA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7" name="Prostokąt 6"/>
            <p:cNvSpPr/>
            <p:nvPr/>
          </p:nvSpPr>
          <p:spPr>
            <a:xfrm>
              <a:off x="5000626" y="128588"/>
              <a:ext cx="3848100" cy="67627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l-PL"/>
            </a:p>
          </p:txBody>
        </p:sp>
        <p:grpSp>
          <p:nvGrpSpPr>
            <p:cNvPr id="5" name="Grupa 7"/>
            <p:cNvGrpSpPr/>
            <p:nvPr/>
          </p:nvGrpSpPr>
          <p:grpSpPr>
            <a:xfrm>
              <a:off x="5000626" y="150460"/>
              <a:ext cx="3861839" cy="639089"/>
              <a:chOff x="35489" y="88314"/>
              <a:chExt cx="4823135" cy="798172"/>
            </a:xfrm>
          </p:grpSpPr>
          <p:pic>
            <p:nvPicPr>
              <p:cNvPr id="9" name="Obraz 8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823955" y="205858"/>
                <a:ext cx="2034669" cy="609132"/>
              </a:xfrm>
              <a:prstGeom prst="rect">
                <a:avLst/>
              </a:prstGeom>
            </p:spPr>
          </p:pic>
          <p:pic>
            <p:nvPicPr>
              <p:cNvPr id="10" name="Picture 3" descr="FE_PR_POZIOM-Kolor-01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5489" y="88314"/>
                <a:ext cx="1533656" cy="79817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1" name="Obraz 10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652671" y="293394"/>
                <a:ext cx="1082545" cy="396000"/>
              </a:xfrm>
              <a:prstGeom prst="rect">
                <a:avLst/>
              </a:prstGeom>
            </p:spPr>
          </p:pic>
        </p:grpSp>
      </p:grpSp>
    </p:spTree>
    <p:extLst>
      <p:ext uri="{BB962C8B-B14F-4D97-AF65-F5344CB8AC3E}">
        <p14:creationId xmlns:p14="http://schemas.microsoft.com/office/powerpoint/2010/main" val="3936554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23528" y="1124744"/>
            <a:ext cx="8568952" cy="5112568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pl-PL" sz="2400" b="1" dirty="0" smtClean="0"/>
              <a:t>Poprawność wypełnienia wniosku </a:t>
            </a:r>
          </a:p>
          <a:p>
            <a:pPr>
              <a:buNone/>
            </a:pPr>
            <a:endParaRPr lang="pl-PL" sz="1800" dirty="0" smtClean="0"/>
          </a:p>
          <a:p>
            <a:pPr marL="342900" indent="-342900" algn="just">
              <a:buFont typeface="+mj-lt"/>
              <a:buAutoNum type="arabicPeriod"/>
            </a:pPr>
            <a:r>
              <a:rPr lang="pl-PL" sz="1800" b="1" dirty="0" smtClean="0"/>
              <a:t>Wniosek o dofinansowanie został sporządzony w języku polskim oraz został podpisany zgodnie z prawem reprezentacji. </a:t>
            </a:r>
          </a:p>
          <a:p>
            <a:pPr algn="just">
              <a:buNone/>
            </a:pPr>
            <a:endParaRPr lang="pl-PL" sz="1800" dirty="0" smtClean="0"/>
          </a:p>
          <a:p>
            <a:pPr algn="just">
              <a:buNone/>
            </a:pPr>
            <a:r>
              <a:rPr lang="pl-PL" sz="1800" dirty="0" smtClean="0"/>
              <a:t>	</a:t>
            </a:r>
            <a:r>
              <a:rPr lang="pl-PL" sz="1800" i="1" dirty="0" smtClean="0"/>
              <a:t>Kryterium jest weryfikowane na podstawie zapisów wniosku o dofinansowanie lub załączników. </a:t>
            </a:r>
          </a:p>
          <a:p>
            <a:pPr>
              <a:buNone/>
            </a:pPr>
            <a:endParaRPr lang="pl-PL" sz="1800" dirty="0" smtClean="0"/>
          </a:p>
          <a:p>
            <a:pPr>
              <a:buNone/>
            </a:pPr>
            <a:r>
              <a:rPr lang="pl-PL" sz="3200" dirty="0" smtClean="0"/>
              <a:t>	</a:t>
            </a:r>
          </a:p>
          <a:p>
            <a:pPr>
              <a:buNone/>
            </a:pPr>
            <a:endParaRPr lang="pl-PL" sz="3200" dirty="0" smtClean="0"/>
          </a:p>
          <a:p>
            <a:pPr>
              <a:buNone/>
            </a:pPr>
            <a:endParaRPr lang="pl-PL" sz="3200" dirty="0" smtClean="0"/>
          </a:p>
          <a:p>
            <a:pPr>
              <a:buNone/>
            </a:pPr>
            <a:endParaRPr lang="pl-PL" sz="1800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CB52235-1339-48E5-A73B-3694FDF843BF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29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grpSp>
        <p:nvGrpSpPr>
          <p:cNvPr id="2" name="Grupa 4"/>
          <p:cNvGrpSpPr/>
          <p:nvPr/>
        </p:nvGrpSpPr>
        <p:grpSpPr>
          <a:xfrm>
            <a:off x="4820575" y="0"/>
            <a:ext cx="4323425" cy="949911"/>
            <a:chOff x="4820575" y="0"/>
            <a:chExt cx="4323425" cy="949911"/>
          </a:xfrm>
        </p:grpSpPr>
        <p:sp>
          <p:nvSpPr>
            <p:cNvPr id="6" name="Prostokąt 5"/>
            <p:cNvSpPr/>
            <p:nvPr/>
          </p:nvSpPr>
          <p:spPr>
            <a:xfrm>
              <a:off x="4820575" y="0"/>
              <a:ext cx="4323425" cy="949911"/>
            </a:xfrm>
            <a:prstGeom prst="rect">
              <a:avLst/>
            </a:prstGeom>
            <a:solidFill>
              <a:srgbClr val="FBBA00"/>
            </a:solidFill>
            <a:ln>
              <a:solidFill>
                <a:srgbClr val="FBBA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7" name="Prostokąt 6"/>
            <p:cNvSpPr/>
            <p:nvPr/>
          </p:nvSpPr>
          <p:spPr>
            <a:xfrm>
              <a:off x="5000626" y="128588"/>
              <a:ext cx="3848100" cy="67627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l-PL"/>
            </a:p>
          </p:txBody>
        </p:sp>
        <p:grpSp>
          <p:nvGrpSpPr>
            <p:cNvPr id="5" name="Grupa 7"/>
            <p:cNvGrpSpPr/>
            <p:nvPr/>
          </p:nvGrpSpPr>
          <p:grpSpPr>
            <a:xfrm>
              <a:off x="5000626" y="150460"/>
              <a:ext cx="3861839" cy="639089"/>
              <a:chOff x="35489" y="88314"/>
              <a:chExt cx="4823135" cy="798172"/>
            </a:xfrm>
          </p:grpSpPr>
          <p:pic>
            <p:nvPicPr>
              <p:cNvPr id="9" name="Obraz 8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823955" y="205858"/>
                <a:ext cx="2034669" cy="609132"/>
              </a:xfrm>
              <a:prstGeom prst="rect">
                <a:avLst/>
              </a:prstGeom>
            </p:spPr>
          </p:pic>
          <p:pic>
            <p:nvPicPr>
              <p:cNvPr id="10" name="Picture 3" descr="FE_PR_POZIOM-Kolor-01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5489" y="88314"/>
                <a:ext cx="1533656" cy="79817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1" name="Obraz 10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652671" y="293394"/>
                <a:ext cx="1082545" cy="396000"/>
              </a:xfrm>
              <a:prstGeom prst="rect">
                <a:avLst/>
              </a:prstGeom>
            </p:spPr>
          </p:pic>
        </p:grpSp>
      </p:grpSp>
    </p:spTree>
    <p:extLst>
      <p:ext uri="{BB962C8B-B14F-4D97-AF65-F5344CB8AC3E}">
        <p14:creationId xmlns:p14="http://schemas.microsoft.com/office/powerpoint/2010/main" val="3936554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pl-PL" sz="4000" b="1" dirty="0">
                <a:cs typeface="Arial" pitchFamily="34" charset="0"/>
              </a:rPr>
              <a:t>Ogólne informacje dotyczące </a:t>
            </a:r>
            <a:r>
              <a:rPr lang="pl-PL" sz="4000" b="1" dirty="0" smtClean="0">
                <a:cs typeface="Arial" pitchFamily="34" charset="0"/>
              </a:rPr>
              <a:t>konkursu 9.1.1 </a:t>
            </a:r>
            <a:endParaRPr lang="pl-PL" sz="4000" b="1" dirty="0">
              <a:cs typeface="Arial" pitchFamily="34" charset="0"/>
            </a:endParaRP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pl-PL" i="1" dirty="0"/>
              <a:t>Aktywna integracja – konkursy </a:t>
            </a:r>
            <a:r>
              <a:rPr lang="pl-PL" i="1" dirty="0" smtClean="0"/>
              <a:t>horyzontalne</a:t>
            </a: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pl-PL" dirty="0">
                <a:solidFill>
                  <a:srgbClr val="FF0000"/>
                </a:solidFill>
                <a:cs typeface="Arial" pitchFamily="34" charset="0"/>
              </a:rPr>
              <a:t>(9.1. A. – drugi typ operacji oraz 9.1.C.)</a:t>
            </a: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endParaRPr lang="pl-PL" b="1" dirty="0">
              <a:cs typeface="Arial" pitchFamily="34" charset="0"/>
            </a:endParaRPr>
          </a:p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CB52235-1339-48E5-A73B-3694FDF843BF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468936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628650" y="1105990"/>
            <a:ext cx="7886700" cy="5070974"/>
          </a:xfrm>
        </p:spPr>
        <p:txBody>
          <a:bodyPr/>
          <a:lstStyle/>
          <a:p>
            <a:pPr lvl="0">
              <a:buNone/>
            </a:pPr>
            <a:r>
              <a:rPr lang="pl-PL" sz="2200" b="1" dirty="0">
                <a:solidFill>
                  <a:prstClr val="black"/>
                </a:solidFill>
              </a:rPr>
              <a:t>Wskaźniki obligatoryjne dla danego typu projektu </a:t>
            </a:r>
            <a:r>
              <a:rPr lang="pl-PL" sz="3100" b="1" dirty="0">
                <a:solidFill>
                  <a:prstClr val="black"/>
                </a:solidFill>
              </a:rPr>
              <a:t>	</a:t>
            </a:r>
          </a:p>
          <a:p>
            <a:pPr lvl="0">
              <a:buNone/>
            </a:pPr>
            <a:r>
              <a:rPr lang="pl-PL" sz="1900" b="1" dirty="0">
                <a:solidFill>
                  <a:srgbClr val="FF0000"/>
                </a:solidFill>
              </a:rPr>
              <a:t>Kryterium dotyczy wyłącznie konkursu 9.1.1</a:t>
            </a:r>
          </a:p>
          <a:p>
            <a:pPr marL="342900" lvl="0" indent="-342900" algn="just">
              <a:buFont typeface="+mj-lt"/>
              <a:buAutoNum type="arabicPeriod" startAt="2"/>
            </a:pPr>
            <a:r>
              <a:rPr lang="pl-PL" sz="1800" b="1" dirty="0"/>
              <a:t>Wniosek o dofinansowanie projektu zawiera wszystkie wskaźniki obligatoryjne dla danego typu projektu (w tym wskaźniki z ram wykonania, jeśli są takie, które odpowiadają zakresowi projektu) z przypisaną wartością docelową większą od zera.</a:t>
            </a:r>
          </a:p>
          <a:p>
            <a:pPr marL="0" lvl="0" algn="just">
              <a:buNone/>
            </a:pPr>
            <a:r>
              <a:rPr lang="pl-PL" sz="1800" i="1" dirty="0">
                <a:solidFill>
                  <a:prstClr val="black"/>
                </a:solidFill>
              </a:rPr>
              <a:t>Weryfikowane jest czy we wniosku o dofinansowanie zostały zawarte wskaźniki obligatoryjne dla danego konkursu, określone w Regulaminie konkursu. Kryterium nie dotyczy konkursów dla poddziałań objętych mechanizmem ZIT.</a:t>
            </a:r>
          </a:p>
          <a:p>
            <a:pPr marL="0" lvl="0" algn="just">
              <a:buNone/>
            </a:pPr>
            <a:r>
              <a:rPr lang="pl-PL" sz="1800" i="1" dirty="0"/>
              <a:t>Kryterium jest weryfikowane na podstawie zapisów w części O.2 i O.3 wniosku </a:t>
            </a:r>
            <a:r>
              <a:rPr lang="pl-PL" sz="1800" i="1" dirty="0" smtClean="0"/>
              <a:t/>
            </a:r>
            <a:br>
              <a:rPr lang="pl-PL" sz="1800" i="1" dirty="0" smtClean="0"/>
            </a:br>
            <a:r>
              <a:rPr lang="pl-PL" sz="1800" i="1" dirty="0" smtClean="0"/>
              <a:t>o </a:t>
            </a:r>
            <a:r>
              <a:rPr lang="pl-PL" sz="1800" i="1" dirty="0"/>
              <a:t>dofinansowanie.</a:t>
            </a: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CB52235-1339-48E5-A73B-3694FDF843BF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30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829586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628650" y="1158240"/>
            <a:ext cx="7886700" cy="5018723"/>
          </a:xfrm>
        </p:spPr>
        <p:txBody>
          <a:bodyPr/>
          <a:lstStyle/>
          <a:p>
            <a:pPr marL="0" lvl="0" indent="0">
              <a:buNone/>
            </a:pPr>
            <a:r>
              <a:rPr lang="pl-PL" b="1" dirty="0">
                <a:solidFill>
                  <a:prstClr val="black"/>
                </a:solidFill>
              </a:rPr>
              <a:t>Lista wskaźników produktu</a:t>
            </a:r>
          </a:p>
          <a:p>
            <a:pPr lvl="0">
              <a:buNone/>
            </a:pPr>
            <a:r>
              <a:rPr lang="pl-PL" sz="1900" b="1" dirty="0">
                <a:solidFill>
                  <a:srgbClr val="FF0000"/>
                </a:solidFill>
              </a:rPr>
              <a:t>Kryterium dotyczy wyłącznie konkursu </a:t>
            </a:r>
            <a:r>
              <a:rPr lang="pl-PL" sz="1900" b="1" dirty="0" smtClean="0">
                <a:solidFill>
                  <a:srgbClr val="FF0000"/>
                </a:solidFill>
              </a:rPr>
              <a:t>9.1.1</a:t>
            </a:r>
            <a:endParaRPr lang="pl-PL" sz="2400" dirty="0">
              <a:solidFill>
                <a:prstClr val="black"/>
              </a:solidFill>
            </a:endParaRPr>
          </a:p>
          <a:p>
            <a:pPr marL="342900" lvl="0" indent="-342900" algn="just">
              <a:buFont typeface="Arial" charset="0"/>
              <a:buAutoNum type="arabicPeriod"/>
            </a:pPr>
            <a:r>
              <a:rPr lang="pl-PL" sz="1800" dirty="0">
                <a:solidFill>
                  <a:prstClr val="black"/>
                </a:solidFill>
              </a:rPr>
              <a:t>Liczba osób zagrożonych ubóstwem lub wykluczeniem społecznym objętych wsparciem w programie.</a:t>
            </a:r>
          </a:p>
          <a:p>
            <a:pPr marL="342900" lvl="0" indent="-342900" algn="just">
              <a:buFont typeface="Arial" charset="0"/>
              <a:buAutoNum type="arabicPeriod"/>
            </a:pPr>
            <a:r>
              <a:rPr lang="pl-PL" sz="1800" dirty="0">
                <a:solidFill>
                  <a:prstClr val="black"/>
                </a:solidFill>
              </a:rPr>
              <a:t>Liczba osób z niepełnosprawnościami objętych wsparciem w programie</a:t>
            </a:r>
          </a:p>
          <a:p>
            <a:pPr marL="0" lvl="0" indent="-342900" algn="just">
              <a:buNone/>
            </a:pPr>
            <a:endParaRPr lang="pl-PL" sz="1800" i="1" dirty="0" smtClean="0">
              <a:solidFill>
                <a:prstClr val="black"/>
              </a:solidFill>
            </a:endParaRPr>
          </a:p>
          <a:p>
            <a:pPr marL="0" lvl="0" indent="-342900" algn="just">
              <a:buNone/>
            </a:pPr>
            <a:r>
              <a:rPr lang="pl-PL" sz="1800" i="1" dirty="0" smtClean="0">
                <a:solidFill>
                  <a:prstClr val="black"/>
                </a:solidFill>
              </a:rPr>
              <a:t>Poza </a:t>
            </a:r>
            <a:r>
              <a:rPr lang="pl-PL" sz="1800" i="1" dirty="0">
                <a:solidFill>
                  <a:prstClr val="black"/>
                </a:solidFill>
              </a:rPr>
              <a:t>wskazanymi powyżej wskaźnikami, Wnioskodawca obowiązany jest wybrać wszystkie adekwatne dla zaplanowanego w projekcie wsparcia, wspólne wskaźniki produktu z listy WLWK tj.</a:t>
            </a:r>
          </a:p>
          <a:p>
            <a:pPr lvl="0" algn="just">
              <a:buFont typeface="Calibri" panose="020F0502020204030204" pitchFamily="34" charset="0"/>
              <a:buChar char="‒"/>
            </a:pPr>
            <a:r>
              <a:rPr lang="pl-PL" sz="1800" i="1" dirty="0">
                <a:solidFill>
                  <a:prstClr val="black"/>
                </a:solidFill>
              </a:rPr>
              <a:t>liczba obiektów dostosowanych do potrzeb osób z niepełnosprawnościami [szt</a:t>
            </a:r>
            <a:r>
              <a:rPr lang="pl-PL" sz="1800" i="1" dirty="0" smtClean="0">
                <a:solidFill>
                  <a:prstClr val="black"/>
                </a:solidFill>
              </a:rPr>
              <a:t>.]</a:t>
            </a:r>
          </a:p>
          <a:p>
            <a:pPr lvl="0" algn="just">
              <a:buFont typeface="Calibri" panose="020F0502020204030204" pitchFamily="34" charset="0"/>
              <a:buChar char="‒"/>
            </a:pPr>
            <a:r>
              <a:rPr lang="pl-PL" sz="1800" i="1" dirty="0" smtClean="0">
                <a:solidFill>
                  <a:prstClr val="black"/>
                </a:solidFill>
              </a:rPr>
              <a:t>liczba </a:t>
            </a:r>
            <a:r>
              <a:rPr lang="pl-PL" sz="1800" i="1" dirty="0">
                <a:solidFill>
                  <a:prstClr val="black"/>
                </a:solidFill>
              </a:rPr>
              <a:t>osób objętych szkoleniami/doradztwem w zakresie kompetencji cyfrowych [</a:t>
            </a:r>
            <a:r>
              <a:rPr lang="pl-PL" sz="1800" i="1" dirty="0" smtClean="0">
                <a:solidFill>
                  <a:prstClr val="black"/>
                </a:solidFill>
              </a:rPr>
              <a:t>osoby]</a:t>
            </a:r>
          </a:p>
          <a:p>
            <a:pPr lvl="0" algn="just">
              <a:buFont typeface="Calibri" panose="020F0502020204030204" pitchFamily="34" charset="0"/>
              <a:buChar char="‒"/>
            </a:pPr>
            <a:r>
              <a:rPr lang="pl-PL" sz="1800" i="1" dirty="0" smtClean="0">
                <a:solidFill>
                  <a:prstClr val="black"/>
                </a:solidFill>
              </a:rPr>
              <a:t>liczba projektów, w których sfinansowano koszty racjonalnych usprawnień </a:t>
            </a:r>
            <a:br>
              <a:rPr lang="pl-PL" sz="1800" i="1" dirty="0" smtClean="0">
                <a:solidFill>
                  <a:prstClr val="black"/>
                </a:solidFill>
              </a:rPr>
            </a:br>
            <a:r>
              <a:rPr lang="pl-PL" sz="1800" i="1" dirty="0" smtClean="0">
                <a:solidFill>
                  <a:prstClr val="black"/>
                </a:solidFill>
              </a:rPr>
              <a:t>dla osób z niepełnosprawnościami</a:t>
            </a:r>
          </a:p>
          <a:p>
            <a:pPr marL="0" indent="0">
              <a:buNone/>
            </a:pPr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CB52235-1339-48E5-A73B-3694FDF843BF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31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13803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z="2800" b="1" dirty="0">
                <a:solidFill>
                  <a:prstClr val="black"/>
                </a:solidFill>
              </a:rPr>
              <a:t>Lista wskaźników rezultatu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628650" y="1698171"/>
            <a:ext cx="7886700" cy="4478793"/>
          </a:xfrm>
        </p:spPr>
        <p:txBody>
          <a:bodyPr/>
          <a:lstStyle/>
          <a:p>
            <a:pPr lvl="0">
              <a:buNone/>
            </a:pPr>
            <a:r>
              <a:rPr lang="pl-PL" sz="1900" b="1" dirty="0">
                <a:solidFill>
                  <a:srgbClr val="FF0000"/>
                </a:solidFill>
              </a:rPr>
              <a:t>Kryterium dotyczy wyłącznie konkursu </a:t>
            </a:r>
            <a:r>
              <a:rPr lang="pl-PL" sz="1900" b="1" dirty="0" smtClean="0">
                <a:solidFill>
                  <a:srgbClr val="FF0000"/>
                </a:solidFill>
              </a:rPr>
              <a:t>9.1.1</a:t>
            </a:r>
          </a:p>
          <a:p>
            <a:pPr lvl="0">
              <a:buNone/>
            </a:pPr>
            <a:endParaRPr lang="pl-PL" sz="1800" dirty="0" smtClean="0"/>
          </a:p>
          <a:p>
            <a:pPr marL="342900" indent="-342900" algn="just">
              <a:buAutoNum type="arabicPeriod"/>
            </a:pPr>
            <a:r>
              <a:rPr lang="pl-PL" sz="1800" dirty="0" smtClean="0"/>
              <a:t>Liczba </a:t>
            </a:r>
            <a:r>
              <a:rPr lang="pl-PL" sz="1800" dirty="0"/>
              <a:t>osób zagrożonych ubóstwem lub wykluczeniem społecznym uzyska kwalifikacje po opuszczeniu </a:t>
            </a:r>
            <a:r>
              <a:rPr lang="pl-PL" sz="1800" dirty="0" smtClean="0"/>
              <a:t>projektu – </a:t>
            </a:r>
            <a:r>
              <a:rPr lang="pl-PL" sz="1800" dirty="0"/>
              <a:t>minimalny poziom tego wskaźnika </a:t>
            </a:r>
            <a:r>
              <a:rPr lang="pl-PL" sz="1800" dirty="0" smtClean="0"/>
              <a:t/>
            </a:r>
            <a:br>
              <a:rPr lang="pl-PL" sz="1800" dirty="0" smtClean="0"/>
            </a:br>
            <a:r>
              <a:rPr lang="pl-PL" sz="1800" dirty="0" smtClean="0"/>
              <a:t>w </a:t>
            </a:r>
            <a:r>
              <a:rPr lang="pl-PL" sz="1800" dirty="0"/>
              <a:t>projekcie wynosi co najmniej </a:t>
            </a:r>
            <a:r>
              <a:rPr lang="pl-PL" sz="1800" b="1" dirty="0"/>
              <a:t>12</a:t>
            </a:r>
            <a:r>
              <a:rPr lang="pl-PL" sz="1800" b="1" dirty="0" smtClean="0"/>
              <a:t>%</a:t>
            </a:r>
          </a:p>
          <a:p>
            <a:pPr marL="342900" indent="-342900" algn="just">
              <a:buAutoNum type="arabicPeriod"/>
            </a:pPr>
            <a:endParaRPr lang="pl-PL" sz="1800" dirty="0"/>
          </a:p>
          <a:p>
            <a:pPr marL="342900" indent="-342900" algn="just">
              <a:buAutoNum type="arabicPeriod"/>
            </a:pPr>
            <a:r>
              <a:rPr lang="pl-PL" sz="1800" dirty="0" smtClean="0"/>
              <a:t>Liczba </a:t>
            </a:r>
            <a:r>
              <a:rPr lang="pl-PL" sz="1800" dirty="0"/>
              <a:t>osób zagrożonych ubóstwem lub wykluczeniem społecznym poszukuje pracy po opuszczeniu </a:t>
            </a:r>
            <a:r>
              <a:rPr lang="pl-PL" sz="1800" dirty="0" smtClean="0"/>
              <a:t>projektu – </a:t>
            </a:r>
            <a:r>
              <a:rPr lang="pl-PL" sz="1800" dirty="0"/>
              <a:t>minimalny poziom tego wskaźnika w projekcie wynosi co najmniej </a:t>
            </a:r>
            <a:r>
              <a:rPr lang="pl-PL" sz="1800" b="1" dirty="0"/>
              <a:t>56%</a:t>
            </a:r>
            <a:r>
              <a:rPr lang="pl-PL" sz="1800" dirty="0"/>
              <a:t> </a:t>
            </a:r>
            <a:endParaRPr lang="pl-PL" sz="1800" dirty="0" smtClean="0"/>
          </a:p>
          <a:p>
            <a:pPr marL="342900" indent="-342900" algn="just">
              <a:buAutoNum type="arabicPeriod"/>
            </a:pPr>
            <a:endParaRPr lang="pl-PL" sz="1800" dirty="0"/>
          </a:p>
          <a:p>
            <a:pPr marL="342900" indent="-342900" algn="just">
              <a:buAutoNum type="arabicPeriod"/>
            </a:pPr>
            <a:r>
              <a:rPr lang="pl-PL" sz="1800" dirty="0" smtClean="0"/>
              <a:t>Liczba </a:t>
            </a:r>
            <a:r>
              <a:rPr lang="pl-PL" sz="1800" dirty="0"/>
              <a:t>osób zagrożonych ubóstwem lub wykluczeniem społecznym pracuje </a:t>
            </a:r>
            <a:r>
              <a:rPr lang="pl-PL" sz="1800" dirty="0" smtClean="0"/>
              <a:t/>
            </a:r>
            <a:br>
              <a:rPr lang="pl-PL" sz="1800" dirty="0" smtClean="0"/>
            </a:br>
            <a:r>
              <a:rPr lang="pl-PL" sz="1800" dirty="0" smtClean="0"/>
              <a:t>po </a:t>
            </a:r>
            <a:r>
              <a:rPr lang="pl-PL" sz="1800" dirty="0"/>
              <a:t>opuszczeniu projektu (łącznie z pracującymi na własny rachunek</a:t>
            </a:r>
            <a:r>
              <a:rPr lang="pl-PL" sz="1800" dirty="0" smtClean="0"/>
              <a:t>) –  </a:t>
            </a:r>
            <a:r>
              <a:rPr lang="pl-PL" sz="1800" dirty="0"/>
              <a:t>minimalny poziom tego wskaźnika w projekcie wynosi co najmniej </a:t>
            </a:r>
            <a:r>
              <a:rPr lang="pl-PL" sz="1800" b="1" dirty="0"/>
              <a:t>20%</a:t>
            </a:r>
          </a:p>
          <a:p>
            <a:pPr marL="0" indent="0">
              <a:buNone/>
            </a:pPr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CB52235-1339-48E5-A73B-3694FDF843BF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32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608878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23528" y="1124744"/>
            <a:ext cx="8568952" cy="5112568"/>
          </a:xfrm>
        </p:spPr>
        <p:txBody>
          <a:bodyPr>
            <a:normAutofit lnSpcReduction="10000"/>
          </a:bodyPr>
          <a:lstStyle/>
          <a:p>
            <a:pPr>
              <a:buNone/>
            </a:pPr>
            <a:endParaRPr lang="pl-PL" sz="2400" b="1" dirty="0" smtClean="0"/>
          </a:p>
          <a:p>
            <a:pPr>
              <a:buNone/>
            </a:pPr>
            <a:r>
              <a:rPr lang="pl-PL" sz="2400" b="1" dirty="0" smtClean="0"/>
              <a:t>Kwalifikowalność typu projektu 	</a:t>
            </a:r>
            <a:endParaRPr lang="pl-PL" sz="2400" dirty="0" smtClean="0"/>
          </a:p>
          <a:p>
            <a:pPr marL="342900" indent="-342900" algn="just">
              <a:buFont typeface="+mj-lt"/>
              <a:buAutoNum type="arabicPeriod" startAt="2"/>
            </a:pPr>
            <a:r>
              <a:rPr lang="pl-PL" sz="1800" b="1" dirty="0" smtClean="0"/>
              <a:t>Projekt jest zgodny z typem projektów dopuszczonych do dofinansowania </a:t>
            </a:r>
            <a:br>
              <a:rPr lang="pl-PL" sz="1800" b="1" dirty="0" smtClean="0"/>
            </a:br>
            <a:r>
              <a:rPr lang="pl-PL" sz="1800" b="1" dirty="0" smtClean="0"/>
              <a:t>w </a:t>
            </a:r>
            <a:r>
              <a:rPr lang="pl-PL" sz="1800" b="1" i="1" dirty="0" smtClean="0"/>
              <a:t>Regulaminie konkursu. </a:t>
            </a:r>
          </a:p>
          <a:p>
            <a:pPr algn="just">
              <a:buNone/>
            </a:pPr>
            <a:r>
              <a:rPr lang="pl-PL" sz="1800" i="1" dirty="0" smtClean="0"/>
              <a:t>	Kryterium jest weryfikowane na podstawie zapisów w części A.1.4 wniosku </a:t>
            </a:r>
            <a:br>
              <a:rPr lang="pl-PL" sz="1800" i="1" dirty="0" smtClean="0"/>
            </a:br>
            <a:r>
              <a:rPr lang="pl-PL" sz="1800" i="1" dirty="0" smtClean="0"/>
              <a:t>o dofinansowanie. </a:t>
            </a:r>
            <a:r>
              <a:rPr lang="pl-PL" sz="1800" dirty="0" smtClean="0"/>
              <a:t>	</a:t>
            </a:r>
          </a:p>
          <a:p>
            <a:pPr>
              <a:buNone/>
            </a:pPr>
            <a:endParaRPr lang="pl-PL" sz="2400" b="1" dirty="0" smtClean="0"/>
          </a:p>
          <a:p>
            <a:pPr>
              <a:buNone/>
            </a:pPr>
            <a:r>
              <a:rPr lang="pl-PL" sz="2400" b="1" dirty="0" smtClean="0"/>
              <a:t>Kwalifikowalność Wnioskodawcy 	</a:t>
            </a:r>
          </a:p>
          <a:p>
            <a:pPr marL="342900" indent="-342900" algn="just">
              <a:buFont typeface="+mj-lt"/>
              <a:buAutoNum type="arabicPeriod" startAt="3"/>
            </a:pPr>
            <a:r>
              <a:rPr lang="pl-PL" sz="1800" b="1" dirty="0" smtClean="0"/>
              <a:t>Wnioskodawca jest uprawniony do ubiegania się o wsparcie zgodnie z zapisami </a:t>
            </a:r>
            <a:r>
              <a:rPr lang="pl-PL" sz="1800" b="1" i="1" dirty="0" smtClean="0"/>
              <a:t>Regulaminu konkursu. </a:t>
            </a:r>
            <a:r>
              <a:rPr lang="pl-PL" sz="1800" i="1" dirty="0" smtClean="0"/>
              <a:t>	</a:t>
            </a:r>
          </a:p>
          <a:p>
            <a:pPr algn="just">
              <a:buNone/>
            </a:pPr>
            <a:r>
              <a:rPr lang="pl-PL" sz="1800" dirty="0" smtClean="0"/>
              <a:t>	</a:t>
            </a:r>
            <a:r>
              <a:rPr lang="pl-PL" sz="1800" i="1" dirty="0" smtClean="0"/>
              <a:t>Kryterium jest weryfikowane na podstawie zapisów w części B.1.2 wniosku </a:t>
            </a:r>
            <a:br>
              <a:rPr lang="pl-PL" sz="1800" i="1" dirty="0" smtClean="0"/>
            </a:br>
            <a:r>
              <a:rPr lang="pl-PL" sz="1800" i="1" dirty="0" smtClean="0"/>
              <a:t>o dofinansowanie. </a:t>
            </a:r>
            <a:r>
              <a:rPr lang="pl-PL" sz="1800" dirty="0" smtClean="0"/>
              <a:t>	</a:t>
            </a:r>
          </a:p>
          <a:p>
            <a:pPr>
              <a:buNone/>
            </a:pPr>
            <a:endParaRPr lang="pl-PL" sz="2400" b="1" dirty="0" smtClean="0"/>
          </a:p>
          <a:p>
            <a:pPr>
              <a:buNone/>
            </a:pPr>
            <a:endParaRPr lang="pl-PL" sz="1800" i="1" dirty="0" smtClean="0"/>
          </a:p>
          <a:p>
            <a:pPr>
              <a:buNone/>
            </a:pPr>
            <a:r>
              <a:rPr lang="pl-PL" sz="1800" dirty="0" smtClean="0"/>
              <a:t>	</a:t>
            </a:r>
          </a:p>
          <a:p>
            <a:pPr>
              <a:buNone/>
            </a:pPr>
            <a:endParaRPr lang="pl-PL" sz="1800" dirty="0" smtClean="0"/>
          </a:p>
          <a:p>
            <a:pPr>
              <a:buNone/>
            </a:pPr>
            <a:endParaRPr lang="pl-PL" sz="1800" dirty="0" smtClean="0"/>
          </a:p>
          <a:p>
            <a:pPr>
              <a:buNone/>
            </a:pPr>
            <a:endParaRPr lang="pl-PL" sz="1800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CB52235-1339-48E5-A73B-3694FDF843BF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33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grpSp>
        <p:nvGrpSpPr>
          <p:cNvPr id="2" name="Grupa 4"/>
          <p:cNvGrpSpPr/>
          <p:nvPr/>
        </p:nvGrpSpPr>
        <p:grpSpPr>
          <a:xfrm>
            <a:off x="4820575" y="0"/>
            <a:ext cx="4323425" cy="949911"/>
            <a:chOff x="4820575" y="0"/>
            <a:chExt cx="4323425" cy="949911"/>
          </a:xfrm>
        </p:grpSpPr>
        <p:sp>
          <p:nvSpPr>
            <p:cNvPr id="6" name="Prostokąt 5"/>
            <p:cNvSpPr/>
            <p:nvPr/>
          </p:nvSpPr>
          <p:spPr>
            <a:xfrm>
              <a:off x="4820575" y="0"/>
              <a:ext cx="4323425" cy="949911"/>
            </a:xfrm>
            <a:prstGeom prst="rect">
              <a:avLst/>
            </a:prstGeom>
            <a:solidFill>
              <a:srgbClr val="FBBA00"/>
            </a:solidFill>
            <a:ln>
              <a:solidFill>
                <a:srgbClr val="FBBA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7" name="Prostokąt 6"/>
            <p:cNvSpPr/>
            <p:nvPr/>
          </p:nvSpPr>
          <p:spPr>
            <a:xfrm>
              <a:off x="5000626" y="128588"/>
              <a:ext cx="3848100" cy="67627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l-PL"/>
            </a:p>
          </p:txBody>
        </p:sp>
        <p:grpSp>
          <p:nvGrpSpPr>
            <p:cNvPr id="5" name="Grupa 7"/>
            <p:cNvGrpSpPr/>
            <p:nvPr/>
          </p:nvGrpSpPr>
          <p:grpSpPr>
            <a:xfrm>
              <a:off x="5000626" y="150460"/>
              <a:ext cx="3861839" cy="639089"/>
              <a:chOff x="35489" y="88314"/>
              <a:chExt cx="4823135" cy="798172"/>
            </a:xfrm>
          </p:grpSpPr>
          <p:pic>
            <p:nvPicPr>
              <p:cNvPr id="9" name="Obraz 8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823955" y="205858"/>
                <a:ext cx="2034669" cy="609132"/>
              </a:xfrm>
              <a:prstGeom prst="rect">
                <a:avLst/>
              </a:prstGeom>
            </p:spPr>
          </p:pic>
          <p:pic>
            <p:nvPicPr>
              <p:cNvPr id="10" name="Picture 3" descr="FE_PR_POZIOM-Kolor-01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5489" y="88314"/>
                <a:ext cx="1533656" cy="79817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1" name="Obraz 10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652671" y="293394"/>
                <a:ext cx="1082545" cy="396000"/>
              </a:xfrm>
              <a:prstGeom prst="rect">
                <a:avLst/>
              </a:prstGeom>
            </p:spPr>
          </p:pic>
        </p:grpSp>
      </p:grpSp>
    </p:spTree>
    <p:extLst>
      <p:ext uri="{BB962C8B-B14F-4D97-AF65-F5344CB8AC3E}">
        <p14:creationId xmlns:p14="http://schemas.microsoft.com/office/powerpoint/2010/main" val="3936554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23528" y="1124743"/>
            <a:ext cx="8568952" cy="5491813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pl-PL" sz="2400" b="1" dirty="0" smtClean="0"/>
              <a:t>Prawidłowość wyboru partnerów w projekcie</a:t>
            </a:r>
            <a:r>
              <a:rPr lang="pl-PL" sz="2400" dirty="0" smtClean="0"/>
              <a:t> 	</a:t>
            </a:r>
          </a:p>
          <a:p>
            <a:pPr marL="342900" indent="-342900" algn="just">
              <a:buFont typeface="+mj-lt"/>
              <a:buAutoNum type="arabicPeriod" startAt="4"/>
            </a:pPr>
            <a:r>
              <a:rPr lang="pl-PL" sz="1800" b="1" dirty="0" smtClean="0"/>
              <a:t>Wybór partnerów został dokonany w sposób prawidłowy, to znaczy: </a:t>
            </a:r>
          </a:p>
          <a:p>
            <a:pPr lvl="1" algn="just">
              <a:buFont typeface="Calibri" panose="020F0502020204030204" pitchFamily="34" charset="0"/>
              <a:buChar char="‒"/>
            </a:pPr>
            <a:r>
              <a:rPr lang="pl-PL" sz="1800" b="1" dirty="0" smtClean="0"/>
              <a:t>Wnioskodawca oraz partner/partnerzy nie stanowią podmiotów powiązanych </a:t>
            </a:r>
            <a:br>
              <a:rPr lang="pl-PL" sz="1800" b="1" dirty="0" smtClean="0"/>
            </a:br>
            <a:r>
              <a:rPr lang="pl-PL" sz="1800" b="1" dirty="0" smtClean="0"/>
              <a:t>w rozumieniu załącznika I do rozporządzenia Komisji (UE) nr 651/2014 z dnia </a:t>
            </a:r>
            <a:br>
              <a:rPr lang="pl-PL" sz="1800" b="1" dirty="0" smtClean="0"/>
            </a:br>
            <a:r>
              <a:rPr lang="pl-PL" sz="1800" b="1" dirty="0" smtClean="0"/>
              <a:t>17 czerwca 2014 r. uznającego niektóre rodzaje pomocy za zgodne z rynkiem wewnętrznym w zastosowaniu art. 107 i 108 Traktatu (Dz. Urz. UE L 187 </a:t>
            </a:r>
            <a:br>
              <a:rPr lang="pl-PL" sz="1800" b="1" dirty="0" smtClean="0"/>
            </a:br>
            <a:r>
              <a:rPr lang="pl-PL" sz="1800" b="1" dirty="0" smtClean="0"/>
              <a:t>z 26.06.2014, str. 1); </a:t>
            </a:r>
          </a:p>
          <a:p>
            <a:pPr lvl="1" algn="just">
              <a:buFont typeface="Calibri" panose="020F0502020204030204" pitchFamily="34" charset="0"/>
              <a:buChar char="‒"/>
            </a:pPr>
            <a:r>
              <a:rPr lang="pl-PL" sz="1800" b="1" dirty="0" smtClean="0"/>
              <a:t>w przypadku, gdy Wnioskodawca jest podmiotem, o którym mowa w art. 3 ust. 1 ustawy z dnia 29 stycznia 2004 r. – prawo zamówień publicznych (Dz. U. z 2013 r. </a:t>
            </a:r>
            <a:br>
              <a:rPr lang="pl-PL" sz="1800" b="1" dirty="0" smtClean="0"/>
            </a:br>
            <a:r>
              <a:rPr lang="pl-PL" sz="1800" b="1" dirty="0" smtClean="0"/>
              <a:t>poz. 907, z </a:t>
            </a:r>
            <a:r>
              <a:rPr lang="pl-PL" sz="1800" b="1" dirty="0" err="1" smtClean="0"/>
              <a:t>późn</a:t>
            </a:r>
            <a:r>
              <a:rPr lang="pl-PL" sz="1800" b="1" dirty="0" smtClean="0"/>
              <a:t>. zm.), wybór partnerów spoza sektora finansów publicznych został dokonany z zachowaniem zasady przejrzystości i równego traktowania podmiotów; </a:t>
            </a:r>
          </a:p>
          <a:p>
            <a:pPr marL="457200" lvl="1" indent="0" algn="just">
              <a:buNone/>
            </a:pPr>
            <a:r>
              <a:rPr lang="pl-PL" sz="1800" b="1" dirty="0"/>
              <a:t>wybór partnerów spoza sektora finansów publicznych został dokonany przed złożeniem wniosku o dofinansowanie projektu partnerskiego. </a:t>
            </a:r>
          </a:p>
          <a:p>
            <a:pPr>
              <a:buNone/>
            </a:pPr>
            <a:r>
              <a:rPr lang="pl-PL" sz="1800" dirty="0" smtClean="0"/>
              <a:t>	</a:t>
            </a:r>
          </a:p>
          <a:p>
            <a:pPr marL="0" indent="0" algn="just">
              <a:buNone/>
            </a:pPr>
            <a:r>
              <a:rPr lang="pl-PL" sz="1800" i="1" dirty="0" smtClean="0"/>
              <a:t>Spełnienie kryterium jest weryfikowane na podstawie podpisanego oświadczenia Wnioskodawcy. </a:t>
            </a:r>
            <a:r>
              <a:rPr lang="pl-PL" sz="1800" i="1" u="sng" dirty="0" smtClean="0"/>
              <a:t>Kryterium nie dotyczy projektów realizowanych bez udziału partnerów. </a:t>
            </a:r>
          </a:p>
          <a:p>
            <a:pPr>
              <a:buNone/>
            </a:pPr>
            <a:endParaRPr lang="pl-PL" sz="1200" dirty="0" smtClean="0"/>
          </a:p>
          <a:p>
            <a:pPr>
              <a:buNone/>
            </a:pPr>
            <a:r>
              <a:rPr lang="pl-PL" sz="1200" dirty="0" smtClean="0"/>
              <a:t>	</a:t>
            </a:r>
            <a:endParaRPr lang="pl-PL" sz="1800" dirty="0" smtClean="0"/>
          </a:p>
          <a:p>
            <a:pPr>
              <a:buNone/>
            </a:pPr>
            <a:r>
              <a:rPr lang="pl-PL" sz="1800" dirty="0" smtClean="0"/>
              <a:t>	</a:t>
            </a:r>
          </a:p>
          <a:p>
            <a:pPr>
              <a:buNone/>
            </a:pPr>
            <a:endParaRPr lang="pl-PL" sz="1800" dirty="0" smtClean="0"/>
          </a:p>
          <a:p>
            <a:pPr>
              <a:buNone/>
            </a:pPr>
            <a:r>
              <a:rPr lang="pl-PL" sz="2400" b="1" dirty="0" smtClean="0"/>
              <a:t>	</a:t>
            </a:r>
          </a:p>
          <a:p>
            <a:pPr>
              <a:buNone/>
            </a:pPr>
            <a:endParaRPr lang="pl-PL" sz="1800" i="1" dirty="0" smtClean="0"/>
          </a:p>
          <a:p>
            <a:pPr>
              <a:buNone/>
            </a:pPr>
            <a:r>
              <a:rPr lang="pl-PL" sz="1800" dirty="0" smtClean="0"/>
              <a:t>	</a:t>
            </a:r>
          </a:p>
          <a:p>
            <a:pPr>
              <a:buNone/>
            </a:pPr>
            <a:endParaRPr lang="pl-PL" sz="1800" dirty="0" smtClean="0"/>
          </a:p>
          <a:p>
            <a:pPr>
              <a:buNone/>
            </a:pPr>
            <a:endParaRPr lang="pl-PL" sz="1800" dirty="0" smtClean="0"/>
          </a:p>
          <a:p>
            <a:pPr>
              <a:buNone/>
            </a:pPr>
            <a:endParaRPr lang="pl-PL" sz="1800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CB52235-1339-48E5-A73B-3694FDF843BF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34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grpSp>
        <p:nvGrpSpPr>
          <p:cNvPr id="2" name="Grupa 4"/>
          <p:cNvGrpSpPr/>
          <p:nvPr/>
        </p:nvGrpSpPr>
        <p:grpSpPr>
          <a:xfrm>
            <a:off x="4820575" y="0"/>
            <a:ext cx="4323425" cy="949911"/>
            <a:chOff x="4820575" y="0"/>
            <a:chExt cx="4323425" cy="949911"/>
          </a:xfrm>
        </p:grpSpPr>
        <p:sp>
          <p:nvSpPr>
            <p:cNvPr id="6" name="Prostokąt 5"/>
            <p:cNvSpPr/>
            <p:nvPr/>
          </p:nvSpPr>
          <p:spPr>
            <a:xfrm>
              <a:off x="4820575" y="0"/>
              <a:ext cx="4323425" cy="949911"/>
            </a:xfrm>
            <a:prstGeom prst="rect">
              <a:avLst/>
            </a:prstGeom>
            <a:solidFill>
              <a:srgbClr val="FBBA00"/>
            </a:solidFill>
            <a:ln>
              <a:solidFill>
                <a:srgbClr val="FBBA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7" name="Prostokąt 6"/>
            <p:cNvSpPr/>
            <p:nvPr/>
          </p:nvSpPr>
          <p:spPr>
            <a:xfrm>
              <a:off x="5000626" y="128588"/>
              <a:ext cx="3848100" cy="67627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l-PL"/>
            </a:p>
          </p:txBody>
        </p:sp>
        <p:grpSp>
          <p:nvGrpSpPr>
            <p:cNvPr id="5" name="Grupa 7"/>
            <p:cNvGrpSpPr/>
            <p:nvPr/>
          </p:nvGrpSpPr>
          <p:grpSpPr>
            <a:xfrm>
              <a:off x="5000626" y="150460"/>
              <a:ext cx="3861839" cy="639089"/>
              <a:chOff x="35489" y="88314"/>
              <a:chExt cx="4823135" cy="798172"/>
            </a:xfrm>
          </p:grpSpPr>
          <p:pic>
            <p:nvPicPr>
              <p:cNvPr id="9" name="Obraz 8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823955" y="205858"/>
                <a:ext cx="2034669" cy="609132"/>
              </a:xfrm>
              <a:prstGeom prst="rect">
                <a:avLst/>
              </a:prstGeom>
            </p:spPr>
          </p:pic>
          <p:pic>
            <p:nvPicPr>
              <p:cNvPr id="10" name="Picture 3" descr="FE_PR_POZIOM-Kolor-01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5489" y="88314"/>
                <a:ext cx="1533656" cy="79817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1" name="Obraz 10"/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652671" y="293394"/>
                <a:ext cx="1082545" cy="396000"/>
              </a:xfrm>
              <a:prstGeom prst="rect">
                <a:avLst/>
              </a:prstGeom>
            </p:spPr>
          </p:pic>
        </p:grpSp>
      </p:grpSp>
    </p:spTree>
    <p:extLst>
      <p:ext uri="{BB962C8B-B14F-4D97-AF65-F5344CB8AC3E}">
        <p14:creationId xmlns:p14="http://schemas.microsoft.com/office/powerpoint/2010/main" val="3936554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23528" y="1124744"/>
            <a:ext cx="8568952" cy="511256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pl-PL" sz="2400" b="1" dirty="0" smtClean="0"/>
              <a:t>Niepodleganie wykluczeniu z możliwości otrzymania dofinansowania ze środków Unii Europejskiej 	</a:t>
            </a:r>
          </a:p>
          <a:p>
            <a:pPr marL="342900" indent="-342900">
              <a:buFont typeface="+mj-lt"/>
              <a:buAutoNum type="arabicPeriod" startAt="5"/>
            </a:pPr>
            <a:r>
              <a:rPr lang="pl-PL" sz="1800" b="1" dirty="0" smtClean="0"/>
              <a:t>Wnioskodawca oraz partnerzy (jeśli dotyczy) nie podlegają wykluczeniu z możliwości otrzymania dofinansowania ze środków Unii Europejskiej na podstawie: </a:t>
            </a:r>
          </a:p>
          <a:p>
            <a:pPr lvl="1">
              <a:buFont typeface="Calibri" panose="020F0502020204030204" pitchFamily="34" charset="0"/>
              <a:buChar char="‒"/>
            </a:pPr>
            <a:r>
              <a:rPr lang="pl-PL" sz="1800" b="1" dirty="0" smtClean="0"/>
              <a:t>art. 207 ust. 4 ustawy z dnia 27 sierpnia 2009 r. o finansach publicznych (tekst jednolity: Dz.U.2013 r. 885 ze zm.), </a:t>
            </a:r>
          </a:p>
          <a:p>
            <a:pPr lvl="1">
              <a:buFont typeface="Calibri" panose="020F0502020204030204" pitchFamily="34" charset="0"/>
              <a:buChar char="‒"/>
            </a:pPr>
            <a:r>
              <a:rPr lang="pl-PL" sz="1800" b="1" dirty="0" smtClean="0"/>
              <a:t>art.12 ust. 1 </a:t>
            </a:r>
            <a:r>
              <a:rPr lang="pl-PL" sz="1800" b="1" dirty="0" err="1" smtClean="0"/>
              <a:t>pkt</a:t>
            </a:r>
            <a:r>
              <a:rPr lang="pl-PL" sz="1800" b="1" dirty="0" smtClean="0"/>
              <a:t> 1 ustawy z dnia 15 czerwca 2012 r. o skutkach powierzania wykonywania pracy cudzoziemcom przebywającym wbrew przepisom na terytorium Rzeczypospolitej Polskiej (Dz. U. 2012 r. poz. 769), </a:t>
            </a:r>
            <a:endParaRPr lang="pl-PL" sz="1800" b="1" dirty="0"/>
          </a:p>
          <a:p>
            <a:pPr lvl="1">
              <a:buFont typeface="Calibri" panose="020F0502020204030204" pitchFamily="34" charset="0"/>
              <a:buChar char="‒"/>
            </a:pPr>
            <a:r>
              <a:rPr lang="pl-PL" sz="1800" b="1" dirty="0" smtClean="0"/>
              <a:t>art. 9 ust. 1 </a:t>
            </a:r>
            <a:r>
              <a:rPr lang="pl-PL" sz="1800" b="1" dirty="0" err="1" smtClean="0"/>
              <a:t>pkt</a:t>
            </a:r>
            <a:r>
              <a:rPr lang="pl-PL" sz="1800" b="1" dirty="0" smtClean="0"/>
              <a:t> 2a ustawy z dnia 28 października 2002 r. o odpowiedzialności podmiotów zbiorowych za czyny zabronione pod groźbą kary (tekst jednolity: </a:t>
            </a:r>
            <a:br>
              <a:rPr lang="pl-PL" sz="1800" b="1" dirty="0" smtClean="0"/>
            </a:br>
            <a:r>
              <a:rPr lang="pl-PL" sz="1800" b="1" dirty="0" smtClean="0"/>
              <a:t>Dz. U. 2014 r. poz. 1417). </a:t>
            </a:r>
          </a:p>
          <a:p>
            <a:pPr>
              <a:buNone/>
            </a:pPr>
            <a:endParaRPr lang="pl-PL" sz="1800" dirty="0" smtClean="0"/>
          </a:p>
          <a:p>
            <a:pPr marL="0" indent="0" algn="just">
              <a:buNone/>
            </a:pPr>
            <a:r>
              <a:rPr lang="pl-PL" sz="1800" i="1" dirty="0" smtClean="0"/>
              <a:t>Spełnienie kryterium jest weryfikowane na podstawie podpisanego oświadczenia Wnioskodawcy. </a:t>
            </a:r>
            <a:r>
              <a:rPr lang="pl-PL" sz="1800" i="1" u="sng" dirty="0" smtClean="0"/>
              <a:t>Kryterium nie dotyczy podmiotów, wobec których nie stosuje się powyżej wskazanych przepisów</a:t>
            </a:r>
            <a:r>
              <a:rPr lang="pl-PL" sz="1800" i="1" dirty="0" smtClean="0"/>
              <a:t>. </a:t>
            </a:r>
            <a:r>
              <a:rPr lang="pl-PL" sz="1800" dirty="0" smtClean="0"/>
              <a:t>	</a:t>
            </a:r>
            <a:endParaRPr lang="pl-PL" sz="2400" dirty="0" smtClean="0"/>
          </a:p>
          <a:p>
            <a:pPr>
              <a:buNone/>
            </a:pPr>
            <a:endParaRPr lang="pl-PL" sz="2400" dirty="0" smtClean="0"/>
          </a:p>
          <a:p>
            <a:pPr algn="just">
              <a:buNone/>
            </a:pPr>
            <a:r>
              <a:rPr lang="pl-PL" sz="1800" dirty="0" smtClean="0"/>
              <a:t>	</a:t>
            </a:r>
          </a:p>
          <a:p>
            <a:pPr>
              <a:buNone/>
            </a:pPr>
            <a:endParaRPr lang="pl-PL" sz="1800" dirty="0" smtClean="0"/>
          </a:p>
          <a:p>
            <a:pPr>
              <a:buNone/>
            </a:pPr>
            <a:r>
              <a:rPr lang="pl-PL" sz="2400" b="1" dirty="0" smtClean="0"/>
              <a:t>	</a:t>
            </a:r>
          </a:p>
          <a:p>
            <a:pPr>
              <a:buNone/>
            </a:pPr>
            <a:endParaRPr lang="pl-PL" sz="1800" i="1" dirty="0" smtClean="0"/>
          </a:p>
          <a:p>
            <a:pPr>
              <a:buNone/>
            </a:pPr>
            <a:r>
              <a:rPr lang="pl-PL" sz="1800" dirty="0" smtClean="0"/>
              <a:t>	</a:t>
            </a:r>
          </a:p>
          <a:p>
            <a:pPr>
              <a:buNone/>
            </a:pPr>
            <a:endParaRPr lang="pl-PL" sz="1800" dirty="0" smtClean="0"/>
          </a:p>
          <a:p>
            <a:pPr>
              <a:buNone/>
            </a:pPr>
            <a:endParaRPr lang="pl-PL" sz="1800" dirty="0" smtClean="0"/>
          </a:p>
          <a:p>
            <a:pPr>
              <a:buNone/>
            </a:pPr>
            <a:endParaRPr lang="pl-PL" sz="1800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CB52235-1339-48E5-A73B-3694FDF843BF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35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grpSp>
        <p:nvGrpSpPr>
          <p:cNvPr id="2" name="Grupa 4"/>
          <p:cNvGrpSpPr/>
          <p:nvPr/>
        </p:nvGrpSpPr>
        <p:grpSpPr>
          <a:xfrm>
            <a:off x="4820575" y="0"/>
            <a:ext cx="4323425" cy="949911"/>
            <a:chOff x="4820575" y="0"/>
            <a:chExt cx="4323425" cy="949911"/>
          </a:xfrm>
        </p:grpSpPr>
        <p:sp>
          <p:nvSpPr>
            <p:cNvPr id="6" name="Prostokąt 5"/>
            <p:cNvSpPr/>
            <p:nvPr/>
          </p:nvSpPr>
          <p:spPr>
            <a:xfrm>
              <a:off x="4820575" y="0"/>
              <a:ext cx="4323425" cy="949911"/>
            </a:xfrm>
            <a:prstGeom prst="rect">
              <a:avLst/>
            </a:prstGeom>
            <a:solidFill>
              <a:srgbClr val="FBBA00"/>
            </a:solidFill>
            <a:ln>
              <a:solidFill>
                <a:srgbClr val="FBBA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7" name="Prostokąt 6"/>
            <p:cNvSpPr/>
            <p:nvPr/>
          </p:nvSpPr>
          <p:spPr>
            <a:xfrm>
              <a:off x="5000626" y="128588"/>
              <a:ext cx="3848100" cy="67627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l-PL"/>
            </a:p>
          </p:txBody>
        </p:sp>
        <p:grpSp>
          <p:nvGrpSpPr>
            <p:cNvPr id="5" name="Grupa 7"/>
            <p:cNvGrpSpPr/>
            <p:nvPr/>
          </p:nvGrpSpPr>
          <p:grpSpPr>
            <a:xfrm>
              <a:off x="5000626" y="150460"/>
              <a:ext cx="3861839" cy="639089"/>
              <a:chOff x="35489" y="88314"/>
              <a:chExt cx="4823135" cy="798172"/>
            </a:xfrm>
          </p:grpSpPr>
          <p:pic>
            <p:nvPicPr>
              <p:cNvPr id="9" name="Obraz 8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823955" y="205858"/>
                <a:ext cx="2034669" cy="609132"/>
              </a:xfrm>
              <a:prstGeom prst="rect">
                <a:avLst/>
              </a:prstGeom>
            </p:spPr>
          </p:pic>
          <p:pic>
            <p:nvPicPr>
              <p:cNvPr id="10" name="Picture 3" descr="FE_PR_POZIOM-Kolor-01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5489" y="88314"/>
                <a:ext cx="1533656" cy="79817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1" name="Obraz 10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652671" y="293394"/>
                <a:ext cx="1082545" cy="396000"/>
              </a:xfrm>
              <a:prstGeom prst="rect">
                <a:avLst/>
              </a:prstGeom>
            </p:spPr>
          </p:pic>
        </p:grpSp>
      </p:grpSp>
    </p:spTree>
    <p:extLst>
      <p:ext uri="{BB962C8B-B14F-4D97-AF65-F5344CB8AC3E}">
        <p14:creationId xmlns:p14="http://schemas.microsoft.com/office/powerpoint/2010/main" val="3936554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23528" y="1124743"/>
            <a:ext cx="8568952" cy="5337017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pl-PL" sz="2300" b="1" dirty="0" smtClean="0"/>
              <a:t>Zgodność z przepisami art. 65 ust. 6 i art. 125 ust. 3 lit. e) i f) Rozporządzenia Parlamentu Europejskiego i Rady (UE) nr 1303/2013 z dnia 17 grudnia 2013 r. </a:t>
            </a:r>
            <a:r>
              <a:rPr lang="pl-PL" sz="2400" b="1" dirty="0" smtClean="0"/>
              <a:t>	</a:t>
            </a:r>
          </a:p>
          <a:p>
            <a:pPr marL="342900" indent="-342900">
              <a:buFont typeface="+mj-lt"/>
              <a:buAutoNum type="arabicPeriod" startAt="6"/>
            </a:pPr>
            <a:r>
              <a:rPr lang="pl-PL" sz="1800" b="1" dirty="0" smtClean="0"/>
              <a:t>Wnioskodawca złożył oświadczenie, że: </a:t>
            </a:r>
          </a:p>
          <a:p>
            <a:pPr lvl="1" algn="just">
              <a:buFont typeface="Calibri" panose="020F0502020204030204" pitchFamily="34" charset="0"/>
              <a:buChar char="‒"/>
            </a:pPr>
            <a:r>
              <a:rPr lang="pl-PL" sz="1800" b="1" dirty="0"/>
              <a:t>projekt nie został zakończony w rozumieniu art. 65 ust. 6, </a:t>
            </a:r>
            <a:endParaRPr lang="pl-PL" sz="1800" b="1" dirty="0" smtClean="0"/>
          </a:p>
          <a:p>
            <a:pPr lvl="1" algn="just">
              <a:buFont typeface="Calibri" panose="020F0502020204030204" pitchFamily="34" charset="0"/>
              <a:buChar char="‒"/>
            </a:pPr>
            <a:r>
              <a:rPr lang="pl-PL" sz="1800" b="1" dirty="0" smtClean="0"/>
              <a:t>nie rozpoczął realizacji projektu przed dniem złożenia wniosku o dofinansowanie, </a:t>
            </a:r>
          </a:p>
          <a:p>
            <a:pPr marL="457200" lvl="1" indent="0" algn="just">
              <a:buNone/>
            </a:pPr>
            <a:r>
              <a:rPr lang="pl-PL" sz="1800" b="1" dirty="0" smtClean="0"/>
              <a:t>lub jeśli dotyczy </a:t>
            </a:r>
          </a:p>
          <a:p>
            <a:pPr lvl="1" algn="just">
              <a:buFont typeface="Calibri" panose="020F0502020204030204" pitchFamily="34" charset="0"/>
              <a:buChar char="‒"/>
            </a:pPr>
            <a:r>
              <a:rPr lang="pl-PL" sz="1800" b="1" dirty="0"/>
              <a:t>projekt nie obejmuje przedsięwzięć będących częścią operacji, które zostały objęte </a:t>
            </a:r>
            <a:r>
              <a:rPr lang="pl-PL" sz="1800" b="1" dirty="0" smtClean="0"/>
              <a:t>lub </a:t>
            </a:r>
            <a:r>
              <a:rPr lang="pl-PL" sz="1800" b="1" dirty="0"/>
              <a:t>powinny były zostać objęte procedurą odzyskiwania środków zgodnie z art. 71 (trwałość operacji) w następstwie przeniesienia działalności produkcyjnej poza obszar objęty programem. </a:t>
            </a:r>
          </a:p>
          <a:p>
            <a:pPr marL="0" indent="0" algn="just">
              <a:buNone/>
            </a:pPr>
            <a:endParaRPr lang="pl-PL" sz="1800" i="1" dirty="0" smtClean="0"/>
          </a:p>
          <a:p>
            <a:pPr marL="0" indent="0" algn="just">
              <a:buNone/>
            </a:pPr>
            <a:r>
              <a:rPr lang="pl-PL" sz="1800" i="1" dirty="0" smtClean="0"/>
              <a:t>Spełnienie kryterium jest weryfikowane na podstawie podpisanych oświadczeń Wnioskodawcy. </a:t>
            </a:r>
          </a:p>
          <a:p>
            <a:pPr marL="0" indent="0" algn="just">
              <a:buNone/>
            </a:pPr>
            <a:r>
              <a:rPr lang="pl-PL" sz="1400" dirty="0" smtClean="0"/>
              <a:t>Przez projekt ukończony/zrealizowany należy rozumieć projekt, w ramach którego przed dniem złożenia wniosku </a:t>
            </a:r>
            <a:br>
              <a:rPr lang="pl-PL" sz="1400" dirty="0" smtClean="0"/>
            </a:br>
            <a:r>
              <a:rPr lang="pl-PL" sz="1400" dirty="0" smtClean="0"/>
              <a:t>o dofinansowanie zrealizowano całość założonych w projekcie działań merytorycznych i dla którego przed dniem złożenia wniosku o dofinansowanie nastąpił odbiór ostatnich robót, dostaw lub usług. 	</a:t>
            </a:r>
          </a:p>
          <a:p>
            <a:pPr>
              <a:buNone/>
            </a:pPr>
            <a:endParaRPr lang="pl-PL" sz="1800" dirty="0" smtClean="0"/>
          </a:p>
          <a:p>
            <a:pPr>
              <a:buNone/>
            </a:pPr>
            <a:endParaRPr lang="pl-PL" sz="2400" dirty="0" smtClean="0"/>
          </a:p>
          <a:p>
            <a:pPr algn="just">
              <a:buNone/>
            </a:pPr>
            <a:r>
              <a:rPr lang="pl-PL" sz="1800" dirty="0" smtClean="0"/>
              <a:t>	</a:t>
            </a:r>
          </a:p>
          <a:p>
            <a:pPr>
              <a:buNone/>
            </a:pPr>
            <a:endParaRPr lang="pl-PL" sz="1800" dirty="0" smtClean="0"/>
          </a:p>
          <a:p>
            <a:pPr>
              <a:buNone/>
            </a:pPr>
            <a:r>
              <a:rPr lang="pl-PL" sz="2400" b="1" dirty="0" smtClean="0"/>
              <a:t>	</a:t>
            </a:r>
          </a:p>
          <a:p>
            <a:pPr>
              <a:buNone/>
            </a:pPr>
            <a:endParaRPr lang="pl-PL" sz="1800" i="1" dirty="0" smtClean="0"/>
          </a:p>
          <a:p>
            <a:pPr>
              <a:buNone/>
            </a:pPr>
            <a:r>
              <a:rPr lang="pl-PL" sz="1800" dirty="0" smtClean="0"/>
              <a:t>	</a:t>
            </a:r>
          </a:p>
          <a:p>
            <a:pPr>
              <a:buNone/>
            </a:pPr>
            <a:endParaRPr lang="pl-PL" sz="1800" dirty="0" smtClean="0"/>
          </a:p>
          <a:p>
            <a:pPr>
              <a:buNone/>
            </a:pPr>
            <a:endParaRPr lang="pl-PL" sz="1800" dirty="0" smtClean="0"/>
          </a:p>
          <a:p>
            <a:pPr>
              <a:buNone/>
            </a:pPr>
            <a:endParaRPr lang="pl-PL" sz="1800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CB52235-1339-48E5-A73B-3694FDF843BF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36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grpSp>
        <p:nvGrpSpPr>
          <p:cNvPr id="2" name="Grupa 4"/>
          <p:cNvGrpSpPr/>
          <p:nvPr/>
        </p:nvGrpSpPr>
        <p:grpSpPr>
          <a:xfrm>
            <a:off x="4820575" y="0"/>
            <a:ext cx="4323425" cy="949911"/>
            <a:chOff x="4820575" y="0"/>
            <a:chExt cx="4323425" cy="949911"/>
          </a:xfrm>
        </p:grpSpPr>
        <p:sp>
          <p:nvSpPr>
            <p:cNvPr id="6" name="Prostokąt 5"/>
            <p:cNvSpPr/>
            <p:nvPr/>
          </p:nvSpPr>
          <p:spPr>
            <a:xfrm>
              <a:off x="4820575" y="0"/>
              <a:ext cx="4323425" cy="949911"/>
            </a:xfrm>
            <a:prstGeom prst="rect">
              <a:avLst/>
            </a:prstGeom>
            <a:solidFill>
              <a:srgbClr val="FBBA00"/>
            </a:solidFill>
            <a:ln>
              <a:solidFill>
                <a:srgbClr val="FBBA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7" name="Prostokąt 6"/>
            <p:cNvSpPr/>
            <p:nvPr/>
          </p:nvSpPr>
          <p:spPr>
            <a:xfrm>
              <a:off x="5000626" y="128588"/>
              <a:ext cx="3848100" cy="67627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l-PL"/>
            </a:p>
          </p:txBody>
        </p:sp>
        <p:grpSp>
          <p:nvGrpSpPr>
            <p:cNvPr id="5" name="Grupa 7"/>
            <p:cNvGrpSpPr/>
            <p:nvPr/>
          </p:nvGrpSpPr>
          <p:grpSpPr>
            <a:xfrm>
              <a:off x="5000626" y="150460"/>
              <a:ext cx="3861839" cy="639089"/>
              <a:chOff x="35489" y="88314"/>
              <a:chExt cx="4823135" cy="798172"/>
            </a:xfrm>
          </p:grpSpPr>
          <p:pic>
            <p:nvPicPr>
              <p:cNvPr id="9" name="Obraz 8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823955" y="205858"/>
                <a:ext cx="2034669" cy="609132"/>
              </a:xfrm>
              <a:prstGeom prst="rect">
                <a:avLst/>
              </a:prstGeom>
            </p:spPr>
          </p:pic>
          <p:pic>
            <p:nvPicPr>
              <p:cNvPr id="10" name="Picture 3" descr="FE_PR_POZIOM-Kolor-01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5489" y="88314"/>
                <a:ext cx="1533656" cy="79817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1" name="Obraz 10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652671" y="293394"/>
                <a:ext cx="1082545" cy="396000"/>
              </a:xfrm>
              <a:prstGeom prst="rect">
                <a:avLst/>
              </a:prstGeom>
            </p:spPr>
          </p:pic>
        </p:grpSp>
      </p:grpSp>
    </p:spTree>
    <p:extLst>
      <p:ext uri="{BB962C8B-B14F-4D97-AF65-F5344CB8AC3E}">
        <p14:creationId xmlns:p14="http://schemas.microsoft.com/office/powerpoint/2010/main" val="3936554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23528" y="1124743"/>
            <a:ext cx="8568952" cy="5414601"/>
          </a:xfrm>
        </p:spPr>
        <p:txBody>
          <a:bodyPr>
            <a:noAutofit/>
          </a:bodyPr>
          <a:lstStyle/>
          <a:p>
            <a:pPr>
              <a:buNone/>
            </a:pPr>
            <a:endParaRPr lang="pl-PL" sz="2400" b="1" dirty="0" smtClean="0"/>
          </a:p>
          <a:p>
            <a:pPr>
              <a:buNone/>
            </a:pPr>
            <a:r>
              <a:rPr lang="pl-PL" sz="2400" b="1" dirty="0" smtClean="0"/>
              <a:t>Zakaz podwójnego finansowania 	</a:t>
            </a:r>
          </a:p>
          <a:p>
            <a:pPr marL="342900" indent="-342900" algn="just">
              <a:buFont typeface="+mj-lt"/>
              <a:buAutoNum type="arabicPeriod" startAt="7"/>
            </a:pPr>
            <a:r>
              <a:rPr lang="pl-PL" sz="1800" b="1" dirty="0" smtClean="0"/>
              <a:t>W wyniku otrzymania przez projekt dofinansowania we wnioskowanej wysokości, </a:t>
            </a:r>
            <a:br>
              <a:rPr lang="pl-PL" sz="1800" b="1" dirty="0" smtClean="0"/>
            </a:br>
            <a:r>
              <a:rPr lang="pl-PL" sz="1800" b="1" dirty="0" smtClean="0"/>
              <a:t>na określone wydatki kwalifikowalne, w projekcie nie dojdzie do podwójnego dofinansowania. </a:t>
            </a:r>
          </a:p>
          <a:p>
            <a:pPr marL="0" indent="0" algn="just">
              <a:buNone/>
            </a:pPr>
            <a:r>
              <a:rPr lang="pl-PL" sz="1800" i="1" dirty="0" smtClean="0"/>
              <a:t>Kryterium weryfikowane na podstawie podpisanego oświadczenia Wnioskodawcy </a:t>
            </a:r>
            <a:br>
              <a:rPr lang="pl-PL" sz="1800" i="1" dirty="0" smtClean="0"/>
            </a:br>
            <a:r>
              <a:rPr lang="pl-PL" sz="1800" i="1" dirty="0" smtClean="0"/>
              <a:t>we wniosku </a:t>
            </a:r>
            <a:r>
              <a:rPr lang="pl-PL" sz="1800" dirty="0" smtClean="0"/>
              <a:t>	</a:t>
            </a:r>
          </a:p>
          <a:p>
            <a:pPr>
              <a:buNone/>
            </a:pPr>
            <a:endParaRPr lang="pl-PL" sz="1800" dirty="0" smtClean="0"/>
          </a:p>
          <a:p>
            <a:pPr>
              <a:buNone/>
            </a:pPr>
            <a:r>
              <a:rPr lang="pl-PL" sz="2400" b="1" dirty="0" smtClean="0"/>
              <a:t>Minimalna/maksymalna wartość projektu </a:t>
            </a:r>
            <a:r>
              <a:rPr lang="pl-PL" sz="3200" b="1" dirty="0" smtClean="0"/>
              <a:t>	</a:t>
            </a:r>
          </a:p>
          <a:p>
            <a:pPr marL="342900" indent="-342900" algn="just">
              <a:buFont typeface="+mj-lt"/>
              <a:buAutoNum type="arabicPeriod" startAt="8"/>
            </a:pPr>
            <a:r>
              <a:rPr lang="pl-PL" sz="1800" b="1" dirty="0" smtClean="0"/>
              <a:t>Wartość projektu nie przekracza poziomów określonych w </a:t>
            </a:r>
            <a:r>
              <a:rPr lang="pl-PL" sz="1800" b="1" i="1" dirty="0" smtClean="0"/>
              <a:t>Regulaminie konkursu. </a:t>
            </a:r>
          </a:p>
          <a:p>
            <a:pPr marL="0" indent="0" algn="just">
              <a:buNone/>
            </a:pPr>
            <a:r>
              <a:rPr lang="pl-PL" sz="1800" i="1" dirty="0" smtClean="0"/>
              <a:t>Kryterium będzie weryfikowane na podstawie zapisów budżetu projektu. Kryterium </a:t>
            </a:r>
            <a:br>
              <a:rPr lang="pl-PL" sz="1800" i="1" dirty="0" smtClean="0"/>
            </a:br>
            <a:r>
              <a:rPr lang="pl-PL" sz="1800" i="1" dirty="0" smtClean="0"/>
              <a:t>nie dotyczy naborów dla których nie określono minimalnej lub maksymalnej wartości projektu. 	Minimalna wartość projektu wynosi: </a:t>
            </a:r>
            <a:r>
              <a:rPr lang="pl-PL" sz="1800" i="1" u="sng" dirty="0" smtClean="0"/>
              <a:t>50 000,00 PLN</a:t>
            </a:r>
            <a:endParaRPr lang="pl-PL" sz="1800" i="1" dirty="0" smtClean="0"/>
          </a:p>
          <a:p>
            <a:pPr>
              <a:buNone/>
            </a:pPr>
            <a:endParaRPr lang="pl-PL" sz="1800" dirty="0" smtClean="0"/>
          </a:p>
          <a:p>
            <a:pPr>
              <a:buNone/>
            </a:pPr>
            <a:endParaRPr lang="pl-PL" sz="2400" dirty="0" smtClean="0"/>
          </a:p>
          <a:p>
            <a:pPr algn="just">
              <a:buNone/>
            </a:pPr>
            <a:r>
              <a:rPr lang="pl-PL" sz="1800" dirty="0" smtClean="0"/>
              <a:t>	</a:t>
            </a:r>
          </a:p>
          <a:p>
            <a:pPr>
              <a:buNone/>
            </a:pPr>
            <a:endParaRPr lang="pl-PL" sz="1800" dirty="0" smtClean="0"/>
          </a:p>
          <a:p>
            <a:pPr>
              <a:buNone/>
            </a:pPr>
            <a:r>
              <a:rPr lang="pl-PL" sz="2400" b="1" dirty="0" smtClean="0"/>
              <a:t>	</a:t>
            </a:r>
          </a:p>
          <a:p>
            <a:pPr>
              <a:buNone/>
            </a:pPr>
            <a:endParaRPr lang="pl-PL" sz="1800" i="1" dirty="0" smtClean="0"/>
          </a:p>
          <a:p>
            <a:pPr>
              <a:buNone/>
            </a:pPr>
            <a:r>
              <a:rPr lang="pl-PL" sz="1800" dirty="0" smtClean="0"/>
              <a:t>	</a:t>
            </a:r>
          </a:p>
          <a:p>
            <a:pPr>
              <a:buNone/>
            </a:pPr>
            <a:endParaRPr lang="pl-PL" sz="1800" dirty="0" smtClean="0"/>
          </a:p>
          <a:p>
            <a:pPr>
              <a:buNone/>
            </a:pPr>
            <a:endParaRPr lang="pl-PL" sz="1800" dirty="0" smtClean="0"/>
          </a:p>
          <a:p>
            <a:pPr>
              <a:buNone/>
            </a:pPr>
            <a:endParaRPr lang="pl-PL" sz="1800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CB52235-1339-48E5-A73B-3694FDF843BF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37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grpSp>
        <p:nvGrpSpPr>
          <p:cNvPr id="2" name="Grupa 4"/>
          <p:cNvGrpSpPr/>
          <p:nvPr/>
        </p:nvGrpSpPr>
        <p:grpSpPr>
          <a:xfrm>
            <a:off x="4820575" y="0"/>
            <a:ext cx="4323425" cy="949911"/>
            <a:chOff x="4820575" y="0"/>
            <a:chExt cx="4323425" cy="949911"/>
          </a:xfrm>
        </p:grpSpPr>
        <p:sp>
          <p:nvSpPr>
            <p:cNvPr id="6" name="Prostokąt 5"/>
            <p:cNvSpPr/>
            <p:nvPr/>
          </p:nvSpPr>
          <p:spPr>
            <a:xfrm>
              <a:off x="4820575" y="0"/>
              <a:ext cx="4323425" cy="949911"/>
            </a:xfrm>
            <a:prstGeom prst="rect">
              <a:avLst/>
            </a:prstGeom>
            <a:solidFill>
              <a:srgbClr val="FBBA00"/>
            </a:solidFill>
            <a:ln>
              <a:solidFill>
                <a:srgbClr val="FBBA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7" name="Prostokąt 6"/>
            <p:cNvSpPr/>
            <p:nvPr/>
          </p:nvSpPr>
          <p:spPr>
            <a:xfrm>
              <a:off x="5000626" y="128588"/>
              <a:ext cx="3848100" cy="67627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l-PL"/>
            </a:p>
          </p:txBody>
        </p:sp>
        <p:grpSp>
          <p:nvGrpSpPr>
            <p:cNvPr id="5" name="Grupa 7"/>
            <p:cNvGrpSpPr/>
            <p:nvPr/>
          </p:nvGrpSpPr>
          <p:grpSpPr>
            <a:xfrm>
              <a:off x="5000626" y="150460"/>
              <a:ext cx="3861839" cy="639089"/>
              <a:chOff x="35489" y="88314"/>
              <a:chExt cx="4823135" cy="798172"/>
            </a:xfrm>
          </p:grpSpPr>
          <p:pic>
            <p:nvPicPr>
              <p:cNvPr id="9" name="Obraz 8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823955" y="205858"/>
                <a:ext cx="2034669" cy="609132"/>
              </a:xfrm>
              <a:prstGeom prst="rect">
                <a:avLst/>
              </a:prstGeom>
            </p:spPr>
          </p:pic>
          <p:pic>
            <p:nvPicPr>
              <p:cNvPr id="10" name="Picture 3" descr="FE_PR_POZIOM-Kolor-01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5489" y="88314"/>
                <a:ext cx="1533656" cy="79817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1" name="Obraz 10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652671" y="293394"/>
                <a:ext cx="1082545" cy="396000"/>
              </a:xfrm>
              <a:prstGeom prst="rect">
                <a:avLst/>
              </a:prstGeom>
            </p:spPr>
          </p:pic>
        </p:grpSp>
      </p:grpSp>
    </p:spTree>
    <p:extLst>
      <p:ext uri="{BB962C8B-B14F-4D97-AF65-F5344CB8AC3E}">
        <p14:creationId xmlns:p14="http://schemas.microsoft.com/office/powerpoint/2010/main" val="3936554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25730" y="990941"/>
            <a:ext cx="8892540" cy="5548403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pl-PL" sz="2000" b="1" dirty="0" smtClean="0"/>
              <a:t>Wkład własny </a:t>
            </a:r>
            <a:r>
              <a:rPr lang="pl-PL" sz="2400" dirty="0" smtClean="0"/>
              <a:t>	</a:t>
            </a:r>
          </a:p>
          <a:p>
            <a:pPr marL="342900" indent="-342900">
              <a:buFont typeface="+mj-lt"/>
              <a:buAutoNum type="arabicPeriod" startAt="9"/>
            </a:pPr>
            <a:r>
              <a:rPr lang="pl-PL" sz="1600" b="1" dirty="0" smtClean="0"/>
              <a:t>Wnioskodawca zapewnił odpowiedni poziom wkładu własnego określony w </a:t>
            </a:r>
            <a:r>
              <a:rPr lang="pl-PL" sz="1600" b="1" i="1" dirty="0" smtClean="0"/>
              <a:t>Regulaminie konkursu.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pl-PL" sz="1600" i="1" dirty="0" smtClean="0"/>
              <a:t>Kryterium jest weryfikowane na podstawie zapisów w części W i Y wniosku o dofinansowanie. 	</a:t>
            </a:r>
          </a:p>
          <a:p>
            <a:pPr marL="0" indent="0" algn="just">
              <a:spcBef>
                <a:spcPts val="600"/>
              </a:spcBef>
              <a:buNone/>
            </a:pPr>
            <a:r>
              <a:rPr lang="pl-PL" sz="1600" i="1" dirty="0"/>
              <a:t>Minimalny udział wkładu własnego beneficjenta w ramach konkursu:</a:t>
            </a:r>
          </a:p>
          <a:p>
            <a:pPr algn="just"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pl-PL" sz="1600" i="1" dirty="0" smtClean="0"/>
              <a:t>na </a:t>
            </a:r>
            <a:r>
              <a:rPr lang="pl-PL" sz="1600" i="1" dirty="0"/>
              <a:t>drugi typ projektów w ramach operacji 9.1. A.: dla projektów realizowanych przez </a:t>
            </a:r>
            <a:r>
              <a:rPr lang="pl-PL" sz="1600" b="1" i="1" dirty="0"/>
              <a:t>Ośrodki Pomocy Społecznej i Powiatowe Centra Pomocy Rodzinie wynosi 15% </a:t>
            </a:r>
            <a:r>
              <a:rPr lang="pl-PL" sz="1600" i="1" dirty="0"/>
              <a:t>wydatków kwalifikowalnych projektu, dla </a:t>
            </a:r>
            <a:r>
              <a:rPr lang="pl-PL" sz="1600" b="1" i="1" dirty="0"/>
              <a:t>pozostałych projektów </a:t>
            </a:r>
            <a:r>
              <a:rPr lang="pl-PL" sz="1600" i="1" dirty="0"/>
              <a:t>– </a:t>
            </a:r>
            <a:r>
              <a:rPr lang="pl-PL" sz="1600" b="1" i="1" dirty="0"/>
              <a:t>5% </a:t>
            </a:r>
            <a:r>
              <a:rPr lang="pl-PL" sz="1600" i="1" dirty="0"/>
              <a:t>wydatków kwalifikowalnych </a:t>
            </a:r>
            <a:r>
              <a:rPr lang="pl-PL" sz="1600" i="1" dirty="0" smtClean="0"/>
              <a:t>projektu;</a:t>
            </a:r>
          </a:p>
          <a:p>
            <a:pPr algn="just"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pl-PL" sz="1600" i="1" dirty="0" smtClean="0"/>
              <a:t>w </a:t>
            </a:r>
            <a:r>
              <a:rPr lang="pl-PL" sz="1600" i="1" dirty="0"/>
              <a:t>zakresie projektów typu 9.1.C.: dla projektów realizowanych przez </a:t>
            </a:r>
            <a:r>
              <a:rPr lang="pl-PL" sz="1600" b="1" i="1" dirty="0"/>
              <a:t>Ośrodki Pomocy Społecznej </a:t>
            </a:r>
            <a:r>
              <a:rPr lang="pl-PL" sz="1600" b="1" i="1" dirty="0" smtClean="0"/>
              <a:t/>
            </a:r>
            <a:br>
              <a:rPr lang="pl-PL" sz="1600" b="1" i="1" dirty="0" smtClean="0"/>
            </a:br>
            <a:r>
              <a:rPr lang="pl-PL" sz="1600" b="1" i="1" dirty="0" smtClean="0"/>
              <a:t>i </a:t>
            </a:r>
            <a:r>
              <a:rPr lang="pl-PL" sz="1600" b="1" i="1" dirty="0"/>
              <a:t>Powiatowe Centra Pomocy Rodzinie wynosi 15% </a:t>
            </a:r>
            <a:r>
              <a:rPr lang="pl-PL" sz="1600" i="1" dirty="0"/>
              <a:t>wydatków kwalifikowalnych projektu, </a:t>
            </a:r>
            <a:r>
              <a:rPr lang="pl-PL" sz="1600" i="1" dirty="0" smtClean="0"/>
              <a:t/>
            </a:r>
            <a:br>
              <a:rPr lang="pl-PL" sz="1600" i="1" dirty="0" smtClean="0"/>
            </a:br>
            <a:r>
              <a:rPr lang="pl-PL" sz="1600" i="1" dirty="0" smtClean="0"/>
              <a:t>dla </a:t>
            </a:r>
            <a:r>
              <a:rPr lang="pl-PL" sz="1600" b="1" i="1" dirty="0"/>
              <a:t>pozostałych projektów – 5% </a:t>
            </a:r>
            <a:r>
              <a:rPr lang="pl-PL" sz="1600" i="1" dirty="0"/>
              <a:t>wydatków kwalifikowalnych projektu.</a:t>
            </a:r>
            <a:endParaRPr lang="pl-PL" sz="1600" i="1" dirty="0" smtClean="0"/>
          </a:p>
          <a:p>
            <a:pPr>
              <a:buNone/>
            </a:pPr>
            <a:endParaRPr lang="pl-PL" sz="800" b="1" dirty="0"/>
          </a:p>
          <a:p>
            <a:pPr marL="0" indent="0">
              <a:buNone/>
            </a:pPr>
            <a:r>
              <a:rPr lang="pl-PL" sz="2000" b="1" dirty="0" smtClean="0"/>
              <a:t>Poprawność zakwalifikowania projektu jako objętego / nieobjętego pomocą publiczną / pomocą </a:t>
            </a:r>
            <a:r>
              <a:rPr lang="pl-PL" sz="2000" b="1" i="1" dirty="0" smtClean="0"/>
              <a:t>de minimis 	</a:t>
            </a:r>
          </a:p>
          <a:p>
            <a:pPr marL="342900" indent="-342900" algn="just">
              <a:buFont typeface="+mj-lt"/>
              <a:buAutoNum type="arabicPeriod" startAt="10"/>
            </a:pPr>
            <a:r>
              <a:rPr lang="pl-PL" sz="1600" b="1" dirty="0" smtClean="0"/>
              <a:t>Czy prawidłowo zakwalifikowano projekt pod kątem występowania pomocy publicznej/ pomocy </a:t>
            </a:r>
            <a:br>
              <a:rPr lang="pl-PL" sz="1600" b="1" dirty="0" smtClean="0"/>
            </a:br>
            <a:r>
              <a:rPr lang="pl-PL" sz="1600" b="1" i="1" dirty="0" smtClean="0"/>
              <a:t>de minimis? </a:t>
            </a:r>
          </a:p>
          <a:p>
            <a:pPr marL="0" indent="0" algn="just">
              <a:buNone/>
            </a:pPr>
            <a:r>
              <a:rPr lang="pl-PL" sz="1600" i="1" dirty="0" smtClean="0"/>
              <a:t>W ramach tego kryterium wniosek o dofinansowanie projektu będzie weryfikowany pod kątem prawidłowego zidentyfikowania przez Wnioskodawcę występowania pomocy publicznej/ pomocy </a:t>
            </a:r>
            <a:br>
              <a:rPr lang="pl-PL" sz="1600" i="1" dirty="0" smtClean="0"/>
            </a:br>
            <a:r>
              <a:rPr lang="pl-PL" sz="1600" i="1" dirty="0" smtClean="0"/>
              <a:t>de minimis, tj. czy zaznaczono w nim wydatki objęte pomocą publiczną/pomocą de minimis. Kryterium nie dotyczy projektów, w których nie występuje pomoc publiczna lub pomoc de minimis. Kryterium jest weryfikowane na podstawie zapisów w części I wniosku o dofinansowanie.</a:t>
            </a:r>
          </a:p>
          <a:p>
            <a:pPr>
              <a:buNone/>
            </a:pPr>
            <a:r>
              <a:rPr lang="pl-PL" sz="2400" b="1" dirty="0" smtClean="0"/>
              <a:t>	</a:t>
            </a:r>
          </a:p>
          <a:p>
            <a:pPr>
              <a:buNone/>
            </a:pPr>
            <a:endParaRPr lang="pl-PL" sz="1800" i="1" dirty="0" smtClean="0"/>
          </a:p>
          <a:p>
            <a:pPr>
              <a:buNone/>
            </a:pPr>
            <a:r>
              <a:rPr lang="pl-PL" sz="1800" dirty="0" smtClean="0"/>
              <a:t>	</a:t>
            </a:r>
          </a:p>
          <a:p>
            <a:pPr>
              <a:buNone/>
            </a:pPr>
            <a:endParaRPr lang="pl-PL" sz="1800" dirty="0" smtClean="0"/>
          </a:p>
          <a:p>
            <a:pPr>
              <a:buNone/>
            </a:pPr>
            <a:endParaRPr lang="pl-PL" sz="1800" dirty="0" smtClean="0"/>
          </a:p>
          <a:p>
            <a:pPr>
              <a:buNone/>
            </a:pPr>
            <a:endParaRPr lang="pl-PL" sz="1800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CB52235-1339-48E5-A73B-3694FDF843BF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38</a:t>
            </a:fld>
            <a:endParaRPr lang="pl-PL" dirty="0">
              <a:solidFill>
                <a:prstClr val="black">
                  <a:tint val="75000"/>
                </a:prstClr>
              </a:solidFill>
            </a:endParaRPr>
          </a:p>
        </p:txBody>
      </p:sp>
      <p:grpSp>
        <p:nvGrpSpPr>
          <p:cNvPr id="2" name="Grupa 4"/>
          <p:cNvGrpSpPr/>
          <p:nvPr/>
        </p:nvGrpSpPr>
        <p:grpSpPr>
          <a:xfrm>
            <a:off x="4820575" y="0"/>
            <a:ext cx="4323425" cy="949911"/>
            <a:chOff x="4820575" y="0"/>
            <a:chExt cx="4323425" cy="949911"/>
          </a:xfrm>
        </p:grpSpPr>
        <p:sp>
          <p:nvSpPr>
            <p:cNvPr id="6" name="Prostokąt 5"/>
            <p:cNvSpPr/>
            <p:nvPr/>
          </p:nvSpPr>
          <p:spPr>
            <a:xfrm>
              <a:off x="4820575" y="0"/>
              <a:ext cx="4323425" cy="949911"/>
            </a:xfrm>
            <a:prstGeom prst="rect">
              <a:avLst/>
            </a:prstGeom>
            <a:solidFill>
              <a:srgbClr val="FBBA00"/>
            </a:solidFill>
            <a:ln>
              <a:solidFill>
                <a:srgbClr val="FBBA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7" name="Prostokąt 6"/>
            <p:cNvSpPr/>
            <p:nvPr/>
          </p:nvSpPr>
          <p:spPr>
            <a:xfrm>
              <a:off x="5000626" y="128588"/>
              <a:ext cx="3848100" cy="67627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l-PL"/>
            </a:p>
          </p:txBody>
        </p:sp>
        <p:grpSp>
          <p:nvGrpSpPr>
            <p:cNvPr id="5" name="Grupa 7"/>
            <p:cNvGrpSpPr/>
            <p:nvPr/>
          </p:nvGrpSpPr>
          <p:grpSpPr>
            <a:xfrm>
              <a:off x="5000626" y="150460"/>
              <a:ext cx="3861839" cy="639089"/>
              <a:chOff x="35489" y="88314"/>
              <a:chExt cx="4823135" cy="798172"/>
            </a:xfrm>
          </p:grpSpPr>
          <p:pic>
            <p:nvPicPr>
              <p:cNvPr id="9" name="Obraz 8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823955" y="205858"/>
                <a:ext cx="2034669" cy="609132"/>
              </a:xfrm>
              <a:prstGeom prst="rect">
                <a:avLst/>
              </a:prstGeom>
            </p:spPr>
          </p:pic>
          <p:pic>
            <p:nvPicPr>
              <p:cNvPr id="10" name="Picture 3" descr="FE_PR_POZIOM-Kolor-01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5489" y="88314"/>
                <a:ext cx="1533656" cy="79817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1" name="Obraz 10"/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652671" y="293394"/>
                <a:ext cx="1082545" cy="396000"/>
              </a:xfrm>
              <a:prstGeom prst="rect">
                <a:avLst/>
              </a:prstGeom>
            </p:spPr>
          </p:pic>
        </p:grpSp>
      </p:grpSp>
    </p:spTree>
    <p:extLst>
      <p:ext uri="{BB962C8B-B14F-4D97-AF65-F5344CB8AC3E}">
        <p14:creationId xmlns:p14="http://schemas.microsoft.com/office/powerpoint/2010/main" val="3936554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93964" y="1124743"/>
            <a:ext cx="8698516" cy="5414601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pl-PL" sz="2400" b="1" dirty="0" smtClean="0"/>
              <a:t>Okres realizacji projektu </a:t>
            </a:r>
            <a:r>
              <a:rPr lang="pl-PL" sz="2400" dirty="0" smtClean="0"/>
              <a:t>	</a:t>
            </a:r>
          </a:p>
          <a:p>
            <a:pPr marL="342900" indent="-342900">
              <a:buFont typeface="+mj-lt"/>
              <a:buAutoNum type="arabicPeriod" startAt="11"/>
            </a:pPr>
            <a:r>
              <a:rPr lang="pl-PL" sz="1800" b="1" dirty="0" smtClean="0"/>
              <a:t>Okres realizacji projektu jest zgodny z podanym w </a:t>
            </a:r>
            <a:r>
              <a:rPr lang="pl-PL" sz="1800" b="1" i="1" dirty="0" smtClean="0"/>
              <a:t>Regulaminie konkursu. 	</a:t>
            </a:r>
          </a:p>
          <a:p>
            <a:pPr>
              <a:buNone/>
            </a:pPr>
            <a:r>
              <a:rPr lang="pl-PL" sz="1800" i="1" dirty="0" smtClean="0"/>
              <a:t>Kryterium jest weryfikowane na podstawie zapisów w części L wniosku o dofinansowanie. 	</a:t>
            </a:r>
          </a:p>
          <a:p>
            <a:pPr marL="0" indent="0" algn="just">
              <a:buNone/>
            </a:pPr>
            <a:r>
              <a:rPr lang="pl-PL" sz="1800" i="1" dirty="0" smtClean="0"/>
              <a:t>Zgodnie </a:t>
            </a:r>
            <a:r>
              <a:rPr lang="pl-PL" sz="1800" i="1" dirty="0"/>
              <a:t>z brzmieniem kryterium formalnego DWUP weryfikuje, czy okres realizacji projektu wskazany we wniosku jest zgodny z podanym w Regulaminie konkursu. </a:t>
            </a:r>
            <a:r>
              <a:rPr lang="pl-PL" sz="1800" i="1" dirty="0" smtClean="0"/>
              <a:t/>
            </a:r>
            <a:br>
              <a:rPr lang="pl-PL" sz="1800" i="1" dirty="0" smtClean="0"/>
            </a:br>
            <a:r>
              <a:rPr lang="pl-PL" sz="1800" i="1" dirty="0" smtClean="0"/>
              <a:t>Projekt </a:t>
            </a:r>
            <a:r>
              <a:rPr lang="pl-PL" sz="1800" i="1" dirty="0"/>
              <a:t>może trwać </a:t>
            </a:r>
            <a:r>
              <a:rPr lang="pl-PL" sz="1800" b="1" i="1" dirty="0"/>
              <a:t>nie krócej niż 12 miesięcy</a:t>
            </a:r>
            <a:r>
              <a:rPr lang="pl-PL" sz="1800" i="1" dirty="0"/>
              <a:t>, a jego realizacja zakończy się najpóźniej </a:t>
            </a:r>
            <a:r>
              <a:rPr lang="pl-PL" sz="1800" i="1" dirty="0" smtClean="0"/>
              <a:t/>
            </a:r>
            <a:br>
              <a:rPr lang="pl-PL" sz="1800" i="1" dirty="0" smtClean="0"/>
            </a:br>
            <a:r>
              <a:rPr lang="pl-PL" sz="1800" b="1" i="1" dirty="0" smtClean="0"/>
              <a:t>do </a:t>
            </a:r>
            <a:r>
              <a:rPr lang="pl-PL" sz="1800" b="1" i="1" dirty="0"/>
              <a:t>30 listopada 2018 r. </a:t>
            </a:r>
            <a:r>
              <a:rPr lang="pl-PL" sz="1800" i="1" dirty="0"/>
              <a:t>i musi zostać zaplanowana na okres pełnych miesięcy kalendarzowych</a:t>
            </a:r>
            <a:r>
              <a:rPr lang="pl-PL" sz="1800" i="1" dirty="0" smtClean="0"/>
              <a:t>.</a:t>
            </a:r>
          </a:p>
          <a:p>
            <a:pPr marL="0" indent="0">
              <a:buNone/>
            </a:pPr>
            <a:endParaRPr lang="pl-PL" sz="1800" i="1" dirty="0" smtClean="0"/>
          </a:p>
          <a:p>
            <a:pPr marL="0" indent="0" algn="just">
              <a:buNone/>
            </a:pPr>
            <a:r>
              <a:rPr lang="pl-PL" sz="1800" i="1" u="sng" dirty="0"/>
              <a:t>Przy określaniu daty rozpoczęcia realizacji projektu należy uwzględnić czas trwania procedury konkursowej – IOK szacuje, że średni czas procedury konkursowej liczony od dnia zakończenia naboru wniosków do dnia podpisania umowy o dofinansowanie projektu wyniesie około 6 miesięcy.</a:t>
            </a:r>
            <a:endParaRPr lang="pl-PL" sz="1800" i="1" u="sng" dirty="0" smtClean="0"/>
          </a:p>
          <a:p>
            <a:pPr>
              <a:buNone/>
            </a:pPr>
            <a:r>
              <a:rPr lang="pl-PL" sz="2400" b="1" dirty="0" smtClean="0"/>
              <a:t>	</a:t>
            </a:r>
          </a:p>
          <a:p>
            <a:pPr>
              <a:buNone/>
            </a:pPr>
            <a:endParaRPr lang="pl-PL" sz="1800" i="1" dirty="0" smtClean="0"/>
          </a:p>
          <a:p>
            <a:pPr>
              <a:buNone/>
            </a:pPr>
            <a:r>
              <a:rPr lang="pl-PL" sz="1800" dirty="0" smtClean="0"/>
              <a:t>	</a:t>
            </a:r>
          </a:p>
          <a:p>
            <a:pPr>
              <a:buNone/>
            </a:pPr>
            <a:endParaRPr lang="pl-PL" sz="1800" dirty="0" smtClean="0"/>
          </a:p>
          <a:p>
            <a:pPr>
              <a:buNone/>
            </a:pPr>
            <a:endParaRPr lang="pl-PL" sz="1800" dirty="0" smtClean="0"/>
          </a:p>
          <a:p>
            <a:pPr>
              <a:buNone/>
            </a:pPr>
            <a:endParaRPr lang="pl-PL" sz="1800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CB52235-1339-48E5-A73B-3694FDF843BF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39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grpSp>
        <p:nvGrpSpPr>
          <p:cNvPr id="2" name="Grupa 4"/>
          <p:cNvGrpSpPr/>
          <p:nvPr/>
        </p:nvGrpSpPr>
        <p:grpSpPr>
          <a:xfrm>
            <a:off x="4820575" y="0"/>
            <a:ext cx="4323425" cy="949911"/>
            <a:chOff x="4820575" y="0"/>
            <a:chExt cx="4323425" cy="949911"/>
          </a:xfrm>
        </p:grpSpPr>
        <p:sp>
          <p:nvSpPr>
            <p:cNvPr id="6" name="Prostokąt 5"/>
            <p:cNvSpPr/>
            <p:nvPr/>
          </p:nvSpPr>
          <p:spPr>
            <a:xfrm>
              <a:off x="4820575" y="0"/>
              <a:ext cx="4323425" cy="949911"/>
            </a:xfrm>
            <a:prstGeom prst="rect">
              <a:avLst/>
            </a:prstGeom>
            <a:solidFill>
              <a:srgbClr val="FBBA00"/>
            </a:solidFill>
            <a:ln>
              <a:solidFill>
                <a:srgbClr val="FBBA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7" name="Prostokąt 6"/>
            <p:cNvSpPr/>
            <p:nvPr/>
          </p:nvSpPr>
          <p:spPr>
            <a:xfrm>
              <a:off x="5000626" y="128588"/>
              <a:ext cx="3848100" cy="67627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l-PL"/>
            </a:p>
          </p:txBody>
        </p:sp>
        <p:grpSp>
          <p:nvGrpSpPr>
            <p:cNvPr id="5" name="Grupa 7"/>
            <p:cNvGrpSpPr/>
            <p:nvPr/>
          </p:nvGrpSpPr>
          <p:grpSpPr>
            <a:xfrm>
              <a:off x="5000626" y="150460"/>
              <a:ext cx="3861839" cy="639089"/>
              <a:chOff x="35489" y="88314"/>
              <a:chExt cx="4823135" cy="798172"/>
            </a:xfrm>
          </p:grpSpPr>
          <p:pic>
            <p:nvPicPr>
              <p:cNvPr id="9" name="Obraz 8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823955" y="205858"/>
                <a:ext cx="2034669" cy="609132"/>
              </a:xfrm>
              <a:prstGeom prst="rect">
                <a:avLst/>
              </a:prstGeom>
            </p:spPr>
          </p:pic>
          <p:pic>
            <p:nvPicPr>
              <p:cNvPr id="10" name="Picture 3" descr="FE_PR_POZIOM-Kolor-01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5489" y="88314"/>
                <a:ext cx="1533656" cy="79817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1" name="Obraz 10"/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652671" y="293394"/>
                <a:ext cx="1082545" cy="396000"/>
              </a:xfrm>
              <a:prstGeom prst="rect">
                <a:avLst/>
              </a:prstGeom>
            </p:spPr>
          </p:pic>
        </p:grpSp>
      </p:grpSp>
    </p:spTree>
    <p:extLst>
      <p:ext uri="{BB962C8B-B14F-4D97-AF65-F5344CB8AC3E}">
        <p14:creationId xmlns:p14="http://schemas.microsoft.com/office/powerpoint/2010/main" val="3936554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628650" y="1892300"/>
            <a:ext cx="7886700" cy="4284663"/>
          </a:xfrm>
        </p:spPr>
        <p:txBody>
          <a:bodyPr/>
          <a:lstStyle/>
          <a:p>
            <a:pPr lvl="0" algn="ctr">
              <a:buNone/>
            </a:pPr>
            <a:r>
              <a:rPr lang="pl-PL" sz="3200" dirty="0">
                <a:solidFill>
                  <a:prstClr val="black"/>
                </a:solidFill>
              </a:rPr>
              <a:t>Konkurs ma charakter horyzontalny, </a:t>
            </a:r>
            <a:br>
              <a:rPr lang="pl-PL" sz="3200" dirty="0">
                <a:solidFill>
                  <a:prstClr val="black"/>
                </a:solidFill>
              </a:rPr>
            </a:br>
            <a:r>
              <a:rPr lang="pl-PL" sz="3200" dirty="0">
                <a:solidFill>
                  <a:prstClr val="black"/>
                </a:solidFill>
              </a:rPr>
              <a:t>tzn. ukierunkowany jest terytorialnie na OSI oraz na projekty o znaczeniu/zasięgu wykraczającym poza obszar ZIT </a:t>
            </a:r>
            <a:br>
              <a:rPr lang="pl-PL" sz="3200" dirty="0">
                <a:solidFill>
                  <a:prstClr val="black"/>
                </a:solidFill>
              </a:rPr>
            </a:br>
            <a:r>
              <a:rPr lang="pl-PL" sz="3200" dirty="0">
                <a:solidFill>
                  <a:prstClr val="black"/>
                </a:solidFill>
              </a:rPr>
              <a:t>oraz poza obszar OSI. </a:t>
            </a:r>
            <a:endParaRPr lang="pl-PL" sz="3200" dirty="0" smtClean="0">
              <a:solidFill>
                <a:prstClr val="black"/>
              </a:solidFill>
            </a:endParaRPr>
          </a:p>
          <a:p>
            <a:pPr lvl="0" algn="ctr">
              <a:buNone/>
            </a:pPr>
            <a:r>
              <a:rPr lang="pl-PL" sz="3200" dirty="0" smtClean="0">
                <a:solidFill>
                  <a:prstClr val="black"/>
                </a:solidFill>
              </a:rPr>
              <a:t>W </a:t>
            </a:r>
            <a:r>
              <a:rPr lang="pl-PL" sz="3200" dirty="0">
                <a:solidFill>
                  <a:prstClr val="black"/>
                </a:solidFill>
              </a:rPr>
              <a:t>związku z powyższym </a:t>
            </a:r>
            <a:r>
              <a:rPr lang="pl-PL" sz="3200" dirty="0" smtClean="0">
                <a:solidFill>
                  <a:prstClr val="black"/>
                </a:solidFill>
              </a:rPr>
              <a:t>w </a:t>
            </a:r>
            <a:r>
              <a:rPr lang="pl-PL" sz="3200" dirty="0">
                <a:solidFill>
                  <a:prstClr val="black"/>
                </a:solidFill>
              </a:rPr>
              <a:t>odpowiedzi na konkurs mogą być składane </a:t>
            </a:r>
            <a:r>
              <a:rPr lang="pl-PL" sz="3200" b="1" dirty="0">
                <a:solidFill>
                  <a:prstClr val="black"/>
                </a:solidFill>
              </a:rPr>
              <a:t>projekty horyzontalne lub projekty ukierunkowane na OSI</a:t>
            </a:r>
            <a:r>
              <a:rPr lang="pl-PL" sz="3200" dirty="0">
                <a:solidFill>
                  <a:prstClr val="black"/>
                </a:solidFill>
              </a:rPr>
              <a:t>. </a:t>
            </a:r>
          </a:p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CB52235-1339-48E5-A73B-3694FDF843BF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4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1844461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93964" y="1124743"/>
            <a:ext cx="8698516" cy="5414601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pl-PL" sz="2400" b="1" dirty="0" smtClean="0"/>
              <a:t>Uproszczone metody rozliczania wydatków 	</a:t>
            </a:r>
          </a:p>
          <a:p>
            <a:pPr>
              <a:buNone/>
            </a:pPr>
            <a:endParaRPr lang="pl-PL" sz="1800" b="1" dirty="0" smtClean="0"/>
          </a:p>
          <a:p>
            <a:pPr marL="342900" indent="-342900" algn="just">
              <a:buFont typeface="+mj-lt"/>
              <a:buAutoNum type="arabicPeriod" startAt="12"/>
            </a:pPr>
            <a:r>
              <a:rPr lang="pl-PL" sz="1800" b="1" dirty="0" smtClean="0"/>
              <a:t>W projekcie, w którym wartość dofinansowania nie przekracza 100 000 EUR zastosowano kwoty ryczałtowe, o których mowa w </a:t>
            </a:r>
            <a:r>
              <a:rPr lang="pl-PL" sz="1800" b="1" i="1" dirty="0" smtClean="0"/>
              <a:t>Wytycznych w zakresie kwalifikowalności wydatków „w zakresie Europejskiego Funduszu Rozwoju Regionalnego, Europejskiego Funduszu Społecznego oraz Funduszu Spójności na lata 2014-2020. W sytuacjach określonych w Regulaminie konkursu zastosowano pozostałe uproszczone metody rozliczania wydatków, o których mowa w Wytycznych w zakresie kwalifikowalności wydatków w zakresie Europejskiego Funduszu Rozwoju Regionalnego, Europejskiego Funduszu Społecznego oraz Funduszu Spójności na lata 2014-2020. </a:t>
            </a:r>
            <a:r>
              <a:rPr lang="pl-PL" sz="1800" i="1" dirty="0" smtClean="0"/>
              <a:t>	</a:t>
            </a:r>
          </a:p>
          <a:p>
            <a:pPr marL="0" indent="0" algn="just">
              <a:buNone/>
            </a:pPr>
            <a:endParaRPr lang="pl-PL" sz="1800" i="1" dirty="0" smtClean="0"/>
          </a:p>
          <a:p>
            <a:pPr marL="0" indent="0" algn="just">
              <a:buNone/>
            </a:pPr>
            <a:r>
              <a:rPr lang="pl-PL" sz="1800" i="1" dirty="0" smtClean="0"/>
              <a:t>Kryterium jest weryfikowane na podstawie zapisów w części W i X wniosku </a:t>
            </a:r>
            <a:br>
              <a:rPr lang="pl-PL" sz="1800" i="1" dirty="0" smtClean="0"/>
            </a:br>
            <a:r>
              <a:rPr lang="pl-PL" sz="1800" i="1" dirty="0" smtClean="0"/>
              <a:t>o dofinansowanie. </a:t>
            </a:r>
          </a:p>
          <a:p>
            <a:pPr marL="0" indent="0" algn="just">
              <a:buNone/>
            </a:pPr>
            <a:endParaRPr lang="pl-PL" sz="1800" dirty="0" smtClean="0"/>
          </a:p>
          <a:p>
            <a:pPr marL="0" indent="0" algn="just">
              <a:buNone/>
            </a:pPr>
            <a:r>
              <a:rPr lang="pl-PL" sz="1800" i="1" u="sng" dirty="0" smtClean="0"/>
              <a:t>W niniejszym konkursie nie przewiduje się stosowania pozostałych uproszczonych metod rozliczania wydatków, tj. stawek jednostkowych. </a:t>
            </a:r>
            <a:r>
              <a:rPr lang="pl-PL" sz="1800" i="1" dirty="0" smtClean="0"/>
              <a:t>	</a:t>
            </a:r>
          </a:p>
          <a:p>
            <a:pPr>
              <a:buNone/>
            </a:pPr>
            <a:endParaRPr lang="pl-PL" sz="1800" i="1" dirty="0" smtClean="0"/>
          </a:p>
          <a:p>
            <a:pPr algn="just">
              <a:buNone/>
            </a:pPr>
            <a:endParaRPr lang="pl-PL" sz="1800" dirty="0" smtClean="0"/>
          </a:p>
          <a:p>
            <a:pPr>
              <a:buNone/>
            </a:pPr>
            <a:endParaRPr lang="pl-PL" sz="1800" dirty="0" smtClean="0"/>
          </a:p>
          <a:p>
            <a:pPr>
              <a:buNone/>
            </a:pPr>
            <a:r>
              <a:rPr lang="pl-PL" sz="2400" b="1" dirty="0" smtClean="0"/>
              <a:t>	</a:t>
            </a:r>
          </a:p>
          <a:p>
            <a:pPr>
              <a:buNone/>
            </a:pPr>
            <a:endParaRPr lang="pl-PL" sz="1800" i="1" dirty="0" smtClean="0"/>
          </a:p>
          <a:p>
            <a:pPr>
              <a:buNone/>
            </a:pPr>
            <a:r>
              <a:rPr lang="pl-PL" sz="1800" dirty="0" smtClean="0"/>
              <a:t>	</a:t>
            </a:r>
          </a:p>
          <a:p>
            <a:pPr>
              <a:buNone/>
            </a:pPr>
            <a:endParaRPr lang="pl-PL" sz="1800" dirty="0" smtClean="0"/>
          </a:p>
          <a:p>
            <a:pPr>
              <a:buNone/>
            </a:pPr>
            <a:endParaRPr lang="pl-PL" sz="1800" dirty="0" smtClean="0"/>
          </a:p>
          <a:p>
            <a:pPr>
              <a:buNone/>
            </a:pPr>
            <a:endParaRPr lang="pl-PL" sz="1800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CB52235-1339-48E5-A73B-3694FDF843BF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40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grpSp>
        <p:nvGrpSpPr>
          <p:cNvPr id="2" name="Grupa 4"/>
          <p:cNvGrpSpPr/>
          <p:nvPr/>
        </p:nvGrpSpPr>
        <p:grpSpPr>
          <a:xfrm>
            <a:off x="4820575" y="0"/>
            <a:ext cx="4323425" cy="949911"/>
            <a:chOff x="4820575" y="0"/>
            <a:chExt cx="4323425" cy="949911"/>
          </a:xfrm>
        </p:grpSpPr>
        <p:sp>
          <p:nvSpPr>
            <p:cNvPr id="6" name="Prostokąt 5"/>
            <p:cNvSpPr/>
            <p:nvPr/>
          </p:nvSpPr>
          <p:spPr>
            <a:xfrm>
              <a:off x="4820575" y="0"/>
              <a:ext cx="4323425" cy="949911"/>
            </a:xfrm>
            <a:prstGeom prst="rect">
              <a:avLst/>
            </a:prstGeom>
            <a:solidFill>
              <a:srgbClr val="FBBA00"/>
            </a:solidFill>
            <a:ln>
              <a:solidFill>
                <a:srgbClr val="FBBA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7" name="Prostokąt 6"/>
            <p:cNvSpPr/>
            <p:nvPr/>
          </p:nvSpPr>
          <p:spPr>
            <a:xfrm>
              <a:off x="5000626" y="128588"/>
              <a:ext cx="3848100" cy="67627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l-PL"/>
            </a:p>
          </p:txBody>
        </p:sp>
        <p:grpSp>
          <p:nvGrpSpPr>
            <p:cNvPr id="5" name="Grupa 7"/>
            <p:cNvGrpSpPr/>
            <p:nvPr/>
          </p:nvGrpSpPr>
          <p:grpSpPr>
            <a:xfrm>
              <a:off x="5000626" y="150460"/>
              <a:ext cx="3861839" cy="639089"/>
              <a:chOff x="35489" y="88314"/>
              <a:chExt cx="4823135" cy="798172"/>
            </a:xfrm>
          </p:grpSpPr>
          <p:pic>
            <p:nvPicPr>
              <p:cNvPr id="9" name="Obraz 8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823955" y="205858"/>
                <a:ext cx="2034669" cy="609132"/>
              </a:xfrm>
              <a:prstGeom prst="rect">
                <a:avLst/>
              </a:prstGeom>
            </p:spPr>
          </p:pic>
          <p:pic>
            <p:nvPicPr>
              <p:cNvPr id="10" name="Picture 3" descr="FE_PR_POZIOM-Kolor-01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5489" y="88314"/>
                <a:ext cx="1533656" cy="79817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1" name="Obraz 10"/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652671" y="293394"/>
                <a:ext cx="1082545" cy="396000"/>
              </a:xfrm>
              <a:prstGeom prst="rect">
                <a:avLst/>
              </a:prstGeom>
            </p:spPr>
          </p:pic>
        </p:grpSp>
      </p:grpSp>
    </p:spTree>
    <p:extLst>
      <p:ext uri="{BB962C8B-B14F-4D97-AF65-F5344CB8AC3E}">
        <p14:creationId xmlns:p14="http://schemas.microsoft.com/office/powerpoint/2010/main" val="3936554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93964" y="1124743"/>
            <a:ext cx="8698516" cy="5414601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pl-PL" sz="2400" b="1" dirty="0" smtClean="0"/>
              <a:t>Kryterium niezalegania z należnościami 	</a:t>
            </a:r>
          </a:p>
          <a:p>
            <a:pPr>
              <a:buNone/>
            </a:pPr>
            <a:r>
              <a:rPr lang="pl-PL" sz="1800" dirty="0" smtClean="0"/>
              <a:t>	</a:t>
            </a:r>
          </a:p>
          <a:p>
            <a:pPr marL="342900" indent="-342900" algn="just">
              <a:buFont typeface="+mj-lt"/>
              <a:buAutoNum type="arabicPeriod" startAt="13"/>
            </a:pPr>
            <a:r>
              <a:rPr lang="pl-PL" sz="1800" b="1" dirty="0" smtClean="0"/>
              <a:t>Czy Wnioskodawca nie zalega z uiszczaniem podatków, jak również z opłacaniem składek na ubezpieczenie społeczne i zdrowotne, Fundusz Pracy, Państwowy Fundusz Rehabilitacji Osób Niepełnosprawnych lub innych należności wymaganych odrębnymi przepisami prawa? </a:t>
            </a:r>
          </a:p>
          <a:p>
            <a:pPr>
              <a:buNone/>
            </a:pPr>
            <a:r>
              <a:rPr lang="pl-PL" sz="1800" dirty="0" smtClean="0"/>
              <a:t>	</a:t>
            </a:r>
          </a:p>
          <a:p>
            <a:pPr algn="just">
              <a:buNone/>
            </a:pPr>
            <a:r>
              <a:rPr lang="pl-PL" sz="1800" i="1" dirty="0" smtClean="0"/>
              <a:t>	Kryterium zostanie zweryfikowane na podstawie oświadczenia Wnioskodawcy. </a:t>
            </a:r>
            <a:r>
              <a:rPr lang="pl-PL" sz="1800" dirty="0" smtClean="0"/>
              <a:t>	</a:t>
            </a:r>
          </a:p>
          <a:p>
            <a:pPr>
              <a:buNone/>
            </a:pPr>
            <a:endParaRPr lang="pl-PL" sz="1800" i="1" dirty="0" smtClean="0"/>
          </a:p>
          <a:p>
            <a:pPr algn="just">
              <a:buNone/>
            </a:pPr>
            <a:endParaRPr lang="pl-PL" sz="1800" dirty="0" smtClean="0"/>
          </a:p>
          <a:p>
            <a:pPr>
              <a:buNone/>
            </a:pPr>
            <a:endParaRPr lang="pl-PL" sz="1800" dirty="0" smtClean="0"/>
          </a:p>
          <a:p>
            <a:pPr>
              <a:buNone/>
            </a:pPr>
            <a:r>
              <a:rPr lang="pl-PL" sz="2400" b="1" dirty="0" smtClean="0"/>
              <a:t>	</a:t>
            </a:r>
          </a:p>
          <a:p>
            <a:pPr>
              <a:buNone/>
            </a:pPr>
            <a:endParaRPr lang="pl-PL" sz="1800" i="1" dirty="0" smtClean="0"/>
          </a:p>
          <a:p>
            <a:pPr>
              <a:buNone/>
            </a:pPr>
            <a:r>
              <a:rPr lang="pl-PL" sz="1800" dirty="0" smtClean="0"/>
              <a:t>	</a:t>
            </a:r>
          </a:p>
          <a:p>
            <a:pPr>
              <a:buNone/>
            </a:pPr>
            <a:endParaRPr lang="pl-PL" sz="1800" dirty="0" smtClean="0"/>
          </a:p>
          <a:p>
            <a:pPr>
              <a:buNone/>
            </a:pPr>
            <a:endParaRPr lang="pl-PL" sz="1800" dirty="0" smtClean="0"/>
          </a:p>
          <a:p>
            <a:pPr>
              <a:buNone/>
            </a:pPr>
            <a:endParaRPr lang="pl-PL" sz="1800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CB52235-1339-48E5-A73B-3694FDF843BF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41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grpSp>
        <p:nvGrpSpPr>
          <p:cNvPr id="2" name="Grupa 4"/>
          <p:cNvGrpSpPr/>
          <p:nvPr/>
        </p:nvGrpSpPr>
        <p:grpSpPr>
          <a:xfrm>
            <a:off x="4820575" y="0"/>
            <a:ext cx="4323425" cy="949911"/>
            <a:chOff x="4820575" y="0"/>
            <a:chExt cx="4323425" cy="949911"/>
          </a:xfrm>
        </p:grpSpPr>
        <p:sp>
          <p:nvSpPr>
            <p:cNvPr id="6" name="Prostokąt 5"/>
            <p:cNvSpPr/>
            <p:nvPr/>
          </p:nvSpPr>
          <p:spPr>
            <a:xfrm>
              <a:off x="4820575" y="0"/>
              <a:ext cx="4323425" cy="949911"/>
            </a:xfrm>
            <a:prstGeom prst="rect">
              <a:avLst/>
            </a:prstGeom>
            <a:solidFill>
              <a:srgbClr val="FBBA00"/>
            </a:solidFill>
            <a:ln>
              <a:solidFill>
                <a:srgbClr val="FBBA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7" name="Prostokąt 6"/>
            <p:cNvSpPr/>
            <p:nvPr/>
          </p:nvSpPr>
          <p:spPr>
            <a:xfrm>
              <a:off x="5000626" y="128588"/>
              <a:ext cx="3848100" cy="67627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l-PL"/>
            </a:p>
          </p:txBody>
        </p:sp>
        <p:grpSp>
          <p:nvGrpSpPr>
            <p:cNvPr id="5" name="Grupa 7"/>
            <p:cNvGrpSpPr/>
            <p:nvPr/>
          </p:nvGrpSpPr>
          <p:grpSpPr>
            <a:xfrm>
              <a:off x="5000626" y="150460"/>
              <a:ext cx="3861839" cy="639089"/>
              <a:chOff x="35489" y="88314"/>
              <a:chExt cx="4823135" cy="798172"/>
            </a:xfrm>
          </p:grpSpPr>
          <p:pic>
            <p:nvPicPr>
              <p:cNvPr id="9" name="Obraz 8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823955" y="205858"/>
                <a:ext cx="2034669" cy="609132"/>
              </a:xfrm>
              <a:prstGeom prst="rect">
                <a:avLst/>
              </a:prstGeom>
            </p:spPr>
          </p:pic>
          <p:pic>
            <p:nvPicPr>
              <p:cNvPr id="10" name="Picture 3" descr="FE_PR_POZIOM-Kolor-01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5489" y="88314"/>
                <a:ext cx="1533656" cy="79817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1" name="Obraz 10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652671" y="293394"/>
                <a:ext cx="1082545" cy="396000"/>
              </a:xfrm>
              <a:prstGeom prst="rect">
                <a:avLst/>
              </a:prstGeom>
            </p:spPr>
          </p:pic>
        </p:grpSp>
      </p:grpSp>
    </p:spTree>
    <p:extLst>
      <p:ext uri="{BB962C8B-B14F-4D97-AF65-F5344CB8AC3E}">
        <p14:creationId xmlns:p14="http://schemas.microsoft.com/office/powerpoint/2010/main" val="3936554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23528" y="1124744"/>
            <a:ext cx="8568952" cy="5112568"/>
          </a:xfrm>
        </p:spPr>
        <p:txBody>
          <a:bodyPr>
            <a:normAutofit/>
          </a:bodyPr>
          <a:lstStyle/>
          <a:p>
            <a:pPr algn="ctr">
              <a:buNone/>
            </a:pPr>
            <a:endParaRPr lang="pl-PL" altLang="pl-PL" sz="1800" b="1" dirty="0" smtClean="0">
              <a:solidFill>
                <a:prstClr val="black"/>
              </a:solidFill>
              <a:latin typeface="Arial" panose="020B0604020202020204" pitchFamily="34" charset="0"/>
            </a:endParaRPr>
          </a:p>
          <a:p>
            <a:pPr algn="ctr">
              <a:buNone/>
            </a:pPr>
            <a:endParaRPr lang="pl-PL" altLang="pl-PL" sz="1800" b="1" dirty="0" smtClean="0">
              <a:solidFill>
                <a:prstClr val="black"/>
              </a:solidFill>
              <a:latin typeface="Arial" panose="020B0604020202020204" pitchFamily="34" charset="0"/>
            </a:endParaRPr>
          </a:p>
          <a:p>
            <a:pPr algn="ctr">
              <a:buNone/>
            </a:pPr>
            <a:endParaRPr lang="pl-PL" altLang="pl-PL" sz="1800" b="1" dirty="0" smtClean="0">
              <a:solidFill>
                <a:prstClr val="black"/>
              </a:solidFill>
              <a:latin typeface="Arial" panose="020B0604020202020204" pitchFamily="34" charset="0"/>
            </a:endParaRPr>
          </a:p>
          <a:p>
            <a:pPr algn="ctr">
              <a:buNone/>
            </a:pPr>
            <a:endParaRPr lang="pl-PL" altLang="pl-PL" sz="1800" b="1" dirty="0" smtClean="0">
              <a:solidFill>
                <a:prstClr val="black"/>
              </a:solidFill>
              <a:latin typeface="Arial" panose="020B0604020202020204" pitchFamily="34" charset="0"/>
            </a:endParaRPr>
          </a:p>
          <a:p>
            <a:pPr algn="ctr">
              <a:buNone/>
            </a:pPr>
            <a:endParaRPr lang="pl-PL" altLang="pl-PL" sz="1800" b="1" dirty="0" smtClean="0">
              <a:solidFill>
                <a:prstClr val="black"/>
              </a:solidFill>
              <a:latin typeface="Arial" panose="020B0604020202020204" pitchFamily="34" charset="0"/>
            </a:endParaRPr>
          </a:p>
          <a:p>
            <a:pPr algn="ctr">
              <a:buNone/>
            </a:pPr>
            <a:endParaRPr lang="pl-PL" altLang="pl-PL" sz="1800" b="1" dirty="0" smtClean="0">
              <a:solidFill>
                <a:prstClr val="black"/>
              </a:solidFill>
              <a:latin typeface="Arial" panose="020B0604020202020204" pitchFamily="34" charset="0"/>
            </a:endParaRPr>
          </a:p>
          <a:p>
            <a:pPr algn="ctr">
              <a:buNone/>
            </a:pPr>
            <a:r>
              <a:rPr lang="pl-PL" sz="3200" b="1" dirty="0" smtClean="0"/>
              <a:t>Szczegółowe kryteria dostępu </a:t>
            </a:r>
            <a:endParaRPr lang="pl-PL" sz="1800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CB52235-1339-48E5-A73B-3694FDF843BF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42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grpSp>
        <p:nvGrpSpPr>
          <p:cNvPr id="2" name="Grupa 4"/>
          <p:cNvGrpSpPr/>
          <p:nvPr/>
        </p:nvGrpSpPr>
        <p:grpSpPr>
          <a:xfrm>
            <a:off x="4820575" y="0"/>
            <a:ext cx="4323425" cy="949911"/>
            <a:chOff x="4820575" y="0"/>
            <a:chExt cx="4323425" cy="949911"/>
          </a:xfrm>
        </p:grpSpPr>
        <p:sp>
          <p:nvSpPr>
            <p:cNvPr id="6" name="Prostokąt 5"/>
            <p:cNvSpPr/>
            <p:nvPr/>
          </p:nvSpPr>
          <p:spPr>
            <a:xfrm>
              <a:off x="4820575" y="0"/>
              <a:ext cx="4323425" cy="949911"/>
            </a:xfrm>
            <a:prstGeom prst="rect">
              <a:avLst/>
            </a:prstGeom>
            <a:solidFill>
              <a:srgbClr val="FBBA00"/>
            </a:solidFill>
            <a:ln>
              <a:solidFill>
                <a:srgbClr val="FBBA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7" name="Prostokąt 6"/>
            <p:cNvSpPr/>
            <p:nvPr/>
          </p:nvSpPr>
          <p:spPr>
            <a:xfrm>
              <a:off x="5000626" y="128588"/>
              <a:ext cx="3848100" cy="67627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l-PL"/>
            </a:p>
          </p:txBody>
        </p:sp>
        <p:grpSp>
          <p:nvGrpSpPr>
            <p:cNvPr id="5" name="Grupa 7"/>
            <p:cNvGrpSpPr/>
            <p:nvPr/>
          </p:nvGrpSpPr>
          <p:grpSpPr>
            <a:xfrm>
              <a:off x="5000626" y="150460"/>
              <a:ext cx="3861839" cy="639089"/>
              <a:chOff x="35489" y="88314"/>
              <a:chExt cx="4823135" cy="798172"/>
            </a:xfrm>
          </p:grpSpPr>
          <p:pic>
            <p:nvPicPr>
              <p:cNvPr id="9" name="Obraz 8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823955" y="205858"/>
                <a:ext cx="2034669" cy="609132"/>
              </a:xfrm>
              <a:prstGeom prst="rect">
                <a:avLst/>
              </a:prstGeom>
            </p:spPr>
          </p:pic>
          <p:pic>
            <p:nvPicPr>
              <p:cNvPr id="10" name="Picture 3" descr="FE_PR_POZIOM-Kolor-01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5489" y="88314"/>
                <a:ext cx="1533656" cy="79817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1" name="Obraz 10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652671" y="293394"/>
                <a:ext cx="1082545" cy="396000"/>
              </a:xfrm>
              <a:prstGeom prst="rect">
                <a:avLst/>
              </a:prstGeom>
            </p:spPr>
          </p:pic>
        </p:grpSp>
      </p:grpSp>
    </p:spTree>
    <p:extLst>
      <p:ext uri="{BB962C8B-B14F-4D97-AF65-F5344CB8AC3E}">
        <p14:creationId xmlns:p14="http://schemas.microsoft.com/office/powerpoint/2010/main" val="31655193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522514" y="1271452"/>
            <a:ext cx="7992836" cy="4905512"/>
          </a:xfrm>
        </p:spPr>
        <p:txBody>
          <a:bodyPr/>
          <a:lstStyle/>
          <a:p>
            <a:pPr marL="0" indent="0">
              <a:buNone/>
            </a:pPr>
            <a:r>
              <a:rPr lang="pl-PL" sz="2400" b="1" dirty="0"/>
              <a:t>Kryterium biura projektu </a:t>
            </a:r>
            <a:r>
              <a:rPr lang="pl-PL" dirty="0"/>
              <a:t>	</a:t>
            </a:r>
          </a:p>
          <a:p>
            <a:pPr marL="342900" indent="-342900" algn="just">
              <a:buFont typeface="+mj-lt"/>
              <a:buAutoNum type="arabicPeriod"/>
            </a:pPr>
            <a:r>
              <a:rPr lang="pl-PL" sz="1800" b="1" dirty="0"/>
              <a:t>Czy Wnioskodawca w okresie realizacji projektu będzie prowadził biuro projektu (lub posiada siedzibę, filię, delegaturę, oddział czy inną prawnie dozwoloną formę organizacyjną działalności podmiotu) na terenie województwa dolnośląskiego z możliwością udostępnienia pełnej dokumentacji wdrażanego projektu oraz zapewni uczestnikom projektu </a:t>
            </a:r>
            <a:r>
              <a:rPr lang="pl-PL" sz="1800" b="1" dirty="0" smtClean="0"/>
              <a:t>możliwość </a:t>
            </a:r>
            <a:r>
              <a:rPr lang="pl-PL" sz="1800" b="1" dirty="0"/>
              <a:t>osobistego kontaktu z kadrą projektu</a:t>
            </a:r>
            <a:r>
              <a:rPr lang="pl-PL" sz="1800" b="1" dirty="0" smtClean="0"/>
              <a:t>?</a:t>
            </a:r>
          </a:p>
          <a:p>
            <a:pPr marL="0" indent="0" algn="just">
              <a:buNone/>
            </a:pPr>
            <a:r>
              <a:rPr lang="pl-PL" sz="1800" i="1" dirty="0"/>
              <a:t>Kryterium zostanie zweryfikowane na podstawie oświadczenia złożonego </a:t>
            </a:r>
            <a:r>
              <a:rPr lang="pl-PL" sz="1800" i="1" dirty="0" smtClean="0"/>
              <a:t/>
            </a:r>
            <a:br>
              <a:rPr lang="pl-PL" sz="1800" i="1" dirty="0" smtClean="0"/>
            </a:br>
            <a:r>
              <a:rPr lang="pl-PL" sz="1800" i="1" dirty="0" smtClean="0"/>
              <a:t>we </a:t>
            </a:r>
            <a:r>
              <a:rPr lang="pl-PL" sz="1800" i="1" dirty="0"/>
              <a:t>wniosku o dofinansowanie projektu. </a:t>
            </a:r>
            <a:endParaRPr lang="pl-PL" sz="1800" i="1" dirty="0" smtClean="0"/>
          </a:p>
          <a:p>
            <a:pPr marL="0" indent="0" algn="just">
              <a:buNone/>
            </a:pPr>
            <a:endParaRPr lang="pl-PL" sz="1600" b="1" dirty="0" smtClean="0"/>
          </a:p>
          <a:p>
            <a:pPr marL="0" indent="0" algn="just">
              <a:buNone/>
            </a:pPr>
            <a:r>
              <a:rPr lang="pl-PL" sz="2400" b="1" dirty="0" smtClean="0"/>
              <a:t>Kryterium </a:t>
            </a:r>
            <a:r>
              <a:rPr lang="pl-PL" sz="2400" b="1" dirty="0"/>
              <a:t>liczby wniosków </a:t>
            </a:r>
            <a:r>
              <a:rPr lang="pl-PL" sz="1800" dirty="0"/>
              <a:t>	</a:t>
            </a:r>
            <a:endParaRPr lang="pl-PL" sz="1800" i="1" dirty="0" smtClean="0"/>
          </a:p>
          <a:p>
            <a:pPr marL="342900" indent="-342900" algn="just">
              <a:buFont typeface="+mj-lt"/>
              <a:buAutoNum type="arabicPeriod" startAt="2"/>
            </a:pPr>
            <a:r>
              <a:rPr lang="pl-PL" sz="1800" b="1" dirty="0" smtClean="0"/>
              <a:t>Czy </a:t>
            </a:r>
            <a:r>
              <a:rPr lang="pl-PL" sz="1800" b="1" dirty="0"/>
              <a:t>Wnioskodawca złożył w ramach konkursu maksymalnie dwa wnioski </a:t>
            </a:r>
            <a:r>
              <a:rPr lang="pl-PL" sz="1800" b="1" dirty="0" smtClean="0"/>
              <a:t/>
            </a:r>
            <a:br>
              <a:rPr lang="pl-PL" sz="1800" b="1" dirty="0" smtClean="0"/>
            </a:br>
            <a:r>
              <a:rPr lang="pl-PL" sz="1800" b="1" dirty="0" smtClean="0"/>
              <a:t>o </a:t>
            </a:r>
            <a:r>
              <a:rPr lang="pl-PL" sz="1800" b="1" dirty="0"/>
              <a:t>dofinansowanie projektu</a:t>
            </a:r>
            <a:r>
              <a:rPr lang="pl-PL" sz="1800" b="1" dirty="0" smtClean="0"/>
              <a:t>?</a:t>
            </a:r>
          </a:p>
          <a:p>
            <a:pPr marL="0" indent="0" algn="just">
              <a:buNone/>
            </a:pPr>
            <a:r>
              <a:rPr lang="pl-PL" sz="1800" i="1" dirty="0"/>
              <a:t>Kryterium zostanie zweryfikowane na podstawie rejestru prowadzonego przez DWUP. </a:t>
            </a:r>
            <a:r>
              <a:rPr lang="pl-PL" sz="1800" dirty="0"/>
              <a:t>	</a:t>
            </a:r>
          </a:p>
          <a:p>
            <a:pPr marL="0" indent="0" algn="just">
              <a:buNone/>
            </a:pPr>
            <a:endParaRPr lang="pl-PL" sz="1800" b="1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CB52235-1339-48E5-A73B-3694FDF843BF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43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8681726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23528" y="1124744"/>
            <a:ext cx="8568952" cy="5112568"/>
          </a:xfrm>
        </p:spPr>
        <p:txBody>
          <a:bodyPr>
            <a:normAutofit fontScale="25000" lnSpcReduction="20000"/>
          </a:bodyPr>
          <a:lstStyle/>
          <a:p>
            <a:pPr>
              <a:buNone/>
            </a:pPr>
            <a:endParaRPr lang="pl-PL" sz="9600" b="1" dirty="0" smtClean="0"/>
          </a:p>
          <a:p>
            <a:pPr>
              <a:buNone/>
            </a:pPr>
            <a:r>
              <a:rPr lang="pl-PL" sz="9600" b="1" dirty="0" smtClean="0"/>
              <a:t>Kryterium </a:t>
            </a:r>
            <a:r>
              <a:rPr lang="pl-PL" sz="9600" b="1" dirty="0"/>
              <a:t>efektywności społeczno - zawodowej</a:t>
            </a:r>
          </a:p>
          <a:p>
            <a:pPr marL="432000" indent="-432000" algn="just">
              <a:lnSpc>
                <a:spcPct val="110000"/>
              </a:lnSpc>
              <a:buFont typeface="+mj-lt"/>
              <a:buAutoNum type="arabicPeriod" startAt="3"/>
            </a:pPr>
            <a:r>
              <a:rPr lang="pl-PL" sz="7200" b="1" dirty="0" smtClean="0"/>
              <a:t>Czy </a:t>
            </a:r>
            <a:r>
              <a:rPr lang="pl-PL" sz="7200" b="1" dirty="0"/>
              <a:t>projekt zakłada osiągnięcie minimalnych poziomów efektywności społeczno – zawodowej:</a:t>
            </a:r>
          </a:p>
          <a:p>
            <a:pPr lvl="0" algn="just">
              <a:lnSpc>
                <a:spcPct val="110000"/>
              </a:lnSpc>
              <a:buFont typeface="Calibri" panose="020F0502020204030204" pitchFamily="34" charset="0"/>
              <a:buChar char="‒"/>
            </a:pPr>
            <a:r>
              <a:rPr lang="x-none" sz="7200" b="1" dirty="0"/>
              <a:t>w odniesieniu do osób lub środowisk zagrożonych ubóstwem lub wykluczeniem społecznym minimalny poziom efektywności społeczno – zatrudnieniowej w wymiarze społecznym wynosi co najmniej 56% oraz </a:t>
            </a:r>
            <a:r>
              <a:rPr lang="x-none" sz="7200" b="1" dirty="0" smtClean="0"/>
              <a:t>w </a:t>
            </a:r>
            <a:r>
              <a:rPr lang="x-none" sz="7200" b="1" dirty="0"/>
              <a:t>wymiarze zatrudnieniowym co najmniej 22</a:t>
            </a:r>
            <a:r>
              <a:rPr lang="x-none" sz="7200" b="1" dirty="0" smtClean="0"/>
              <a:t>%,</a:t>
            </a:r>
            <a:endParaRPr lang="pl-PL" sz="7200" b="1" dirty="0" smtClean="0"/>
          </a:p>
          <a:p>
            <a:pPr lvl="0" algn="just">
              <a:lnSpc>
                <a:spcPct val="110000"/>
              </a:lnSpc>
              <a:buFont typeface="Calibri" panose="020F0502020204030204" pitchFamily="34" charset="0"/>
              <a:buChar char="‒"/>
            </a:pPr>
            <a:r>
              <a:rPr lang="x-none" sz="7200" b="1" dirty="0" smtClean="0"/>
              <a:t>w </a:t>
            </a:r>
            <a:r>
              <a:rPr lang="x-none" sz="7200" b="1" dirty="0"/>
              <a:t>odniesieniu do osób o znacznym stopniu niepełnosprawności, osób </a:t>
            </a:r>
            <a:r>
              <a:rPr lang="pl-PL" sz="7200" b="1" dirty="0" smtClean="0"/>
              <a:t/>
            </a:r>
            <a:br>
              <a:rPr lang="pl-PL" sz="7200" b="1" dirty="0" smtClean="0"/>
            </a:br>
            <a:r>
              <a:rPr lang="x-none" sz="7200" b="1" dirty="0" smtClean="0"/>
              <a:t>z </a:t>
            </a:r>
            <a:r>
              <a:rPr lang="x-none" sz="7200" b="1" dirty="0"/>
              <a:t>niepełnosprawnością intelektualną oraz osób </a:t>
            </a:r>
            <a:r>
              <a:rPr lang="x-none" sz="7200" b="1" dirty="0" smtClean="0"/>
              <a:t>z </a:t>
            </a:r>
            <a:r>
              <a:rPr lang="x-none" sz="7200" b="1" dirty="0"/>
              <a:t>niepełnosprawnościami sprzężonymi  minimalny poziom efektywności społeczno – zatrudnieniowej w wymiarze społecznym wynosi co najmniej 46% oraz w wymiarze zatrudnieniowym co najmniej 12% (jeżeli ta grupa stanowi grupę docelową lub jej część w ramach projektu)?</a:t>
            </a:r>
            <a:endParaRPr lang="pl-PL" sz="7200" b="1" dirty="0"/>
          </a:p>
          <a:p>
            <a:pPr marL="0" indent="0">
              <a:buNone/>
            </a:pPr>
            <a:endParaRPr lang="pl-PL" sz="7200" i="1" dirty="0" smtClean="0"/>
          </a:p>
          <a:p>
            <a:pPr marL="0" indent="0" algn="just">
              <a:spcBef>
                <a:spcPts val="0"/>
              </a:spcBef>
              <a:buNone/>
            </a:pPr>
            <a:r>
              <a:rPr lang="pl-PL" sz="7200" i="1" dirty="0"/>
              <a:t>Kryterium zostanie zweryfikowane na podstawie zapisów wniosku o dofinansowanie projektu.</a:t>
            </a:r>
          </a:p>
          <a:p>
            <a:pPr marL="0" indent="0">
              <a:spcBef>
                <a:spcPts val="0"/>
              </a:spcBef>
              <a:buNone/>
            </a:pPr>
            <a:endParaRPr lang="pl-PL" sz="2500" dirty="0" smtClean="0"/>
          </a:p>
          <a:p>
            <a:pPr marL="0" indent="0">
              <a:spcBef>
                <a:spcPts val="0"/>
              </a:spcBef>
              <a:buNone/>
            </a:pPr>
            <a:endParaRPr lang="pl-PL" sz="2500" dirty="0"/>
          </a:p>
          <a:p>
            <a:pPr marL="0" indent="0">
              <a:spcBef>
                <a:spcPts val="0"/>
              </a:spcBef>
              <a:buNone/>
            </a:pPr>
            <a:endParaRPr lang="pl-PL" sz="2500" dirty="0" smtClean="0"/>
          </a:p>
          <a:p>
            <a:pPr>
              <a:spcBef>
                <a:spcPts val="0"/>
              </a:spcBef>
              <a:buNone/>
            </a:pPr>
            <a:r>
              <a:rPr lang="pl-PL" sz="3700" dirty="0" smtClean="0"/>
              <a:t>	</a:t>
            </a: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CB52235-1339-48E5-A73B-3694FDF843BF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44</a:t>
            </a:fld>
            <a:endParaRPr lang="pl-PL" dirty="0">
              <a:solidFill>
                <a:prstClr val="black">
                  <a:tint val="75000"/>
                </a:prstClr>
              </a:solidFill>
            </a:endParaRPr>
          </a:p>
        </p:txBody>
      </p:sp>
      <p:grpSp>
        <p:nvGrpSpPr>
          <p:cNvPr id="2" name="Grupa 4"/>
          <p:cNvGrpSpPr/>
          <p:nvPr/>
        </p:nvGrpSpPr>
        <p:grpSpPr>
          <a:xfrm>
            <a:off x="4820575" y="0"/>
            <a:ext cx="4323425" cy="949911"/>
            <a:chOff x="4820575" y="0"/>
            <a:chExt cx="4323425" cy="949911"/>
          </a:xfrm>
        </p:grpSpPr>
        <p:sp>
          <p:nvSpPr>
            <p:cNvPr id="6" name="Prostokąt 5"/>
            <p:cNvSpPr/>
            <p:nvPr/>
          </p:nvSpPr>
          <p:spPr>
            <a:xfrm>
              <a:off x="4820575" y="0"/>
              <a:ext cx="4323425" cy="949911"/>
            </a:xfrm>
            <a:prstGeom prst="rect">
              <a:avLst/>
            </a:prstGeom>
            <a:solidFill>
              <a:srgbClr val="FBBA00"/>
            </a:solidFill>
            <a:ln>
              <a:solidFill>
                <a:srgbClr val="FBBA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7" name="Prostokąt 6"/>
            <p:cNvSpPr/>
            <p:nvPr/>
          </p:nvSpPr>
          <p:spPr>
            <a:xfrm>
              <a:off x="5000626" y="128588"/>
              <a:ext cx="3848100" cy="67627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l-PL"/>
            </a:p>
          </p:txBody>
        </p:sp>
        <p:grpSp>
          <p:nvGrpSpPr>
            <p:cNvPr id="5" name="Grupa 7"/>
            <p:cNvGrpSpPr/>
            <p:nvPr/>
          </p:nvGrpSpPr>
          <p:grpSpPr>
            <a:xfrm>
              <a:off x="5000626" y="150460"/>
              <a:ext cx="3861839" cy="639089"/>
              <a:chOff x="35489" y="88314"/>
              <a:chExt cx="4823135" cy="798172"/>
            </a:xfrm>
          </p:grpSpPr>
          <p:pic>
            <p:nvPicPr>
              <p:cNvPr id="9" name="Obraz 8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823955" y="205858"/>
                <a:ext cx="2034669" cy="609132"/>
              </a:xfrm>
              <a:prstGeom prst="rect">
                <a:avLst/>
              </a:prstGeom>
            </p:spPr>
          </p:pic>
          <p:pic>
            <p:nvPicPr>
              <p:cNvPr id="10" name="Picture 3" descr="FE_PR_POZIOM-Kolor-01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5489" y="88314"/>
                <a:ext cx="1533656" cy="79817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1" name="Obraz 10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652671" y="293394"/>
                <a:ext cx="1082545" cy="396000"/>
              </a:xfrm>
              <a:prstGeom prst="rect">
                <a:avLst/>
              </a:prstGeom>
            </p:spPr>
          </p:pic>
        </p:grpSp>
      </p:grpSp>
    </p:spTree>
    <p:extLst>
      <p:ext uri="{BB962C8B-B14F-4D97-AF65-F5344CB8AC3E}">
        <p14:creationId xmlns:p14="http://schemas.microsoft.com/office/powerpoint/2010/main" val="32928052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23528" y="1124744"/>
            <a:ext cx="8568952" cy="5112568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pl-PL" sz="2400" b="1" dirty="0"/>
              <a:t>Kryterium formy wsparcia</a:t>
            </a:r>
            <a:r>
              <a:rPr lang="pl-PL" sz="2400" b="1" dirty="0" smtClean="0"/>
              <a:t>	</a:t>
            </a:r>
          </a:p>
          <a:p>
            <a:pPr marL="342900" indent="-342900">
              <a:buFont typeface="+mj-lt"/>
              <a:buAutoNum type="arabicPeriod" startAt="4"/>
            </a:pPr>
            <a:r>
              <a:rPr lang="pl-PL" sz="1800" b="1" dirty="0"/>
              <a:t>Czy Wnioskodawca przewidział w projekcie - w stosunku do każdego uczestnika </a:t>
            </a:r>
            <a:r>
              <a:rPr lang="pl-PL" sz="1800" b="1" dirty="0" smtClean="0"/>
              <a:t>– realizację usług </a:t>
            </a:r>
            <a:r>
              <a:rPr lang="pl-PL" sz="1800" b="1" dirty="0"/>
              <a:t>aktywnej integracji o charakterze co najmniej społecznym?</a:t>
            </a:r>
          </a:p>
          <a:p>
            <a:pPr>
              <a:buNone/>
            </a:pPr>
            <a:endParaRPr lang="pl-PL" sz="1800" dirty="0" smtClean="0"/>
          </a:p>
          <a:p>
            <a:pPr marL="0" indent="0">
              <a:buNone/>
            </a:pPr>
            <a:r>
              <a:rPr lang="pl-PL" sz="1800" i="1" dirty="0"/>
              <a:t>Kryterium jest weryfikowane na podstawie zapisów w części R wniosku o dofinansowanie projektu</a:t>
            </a:r>
            <a:r>
              <a:rPr lang="pl-PL" sz="1800" i="1" dirty="0" smtClean="0"/>
              <a:t>.</a:t>
            </a:r>
          </a:p>
          <a:p>
            <a:pPr marL="0" indent="0">
              <a:buNone/>
            </a:pPr>
            <a:endParaRPr lang="pl-PL" sz="1800" i="1" dirty="0"/>
          </a:p>
          <a:p>
            <a:pPr marL="0" indent="0" algn="just">
              <a:buNone/>
            </a:pPr>
            <a:r>
              <a:rPr lang="pl-PL" sz="1600" i="1" dirty="0"/>
              <a:t>Zgodnie z przyjętą demarkacją działań realizowanych w CT8 i CT9 osoby biorące udział w projektach w Działaniu 9.1 wymagają zastosowania w pierwszej kolejności usług aktywnej integracji </a:t>
            </a:r>
            <a:r>
              <a:rPr lang="pl-PL" sz="1600" i="1" dirty="0" smtClean="0"/>
              <a:t/>
            </a:r>
            <a:br>
              <a:rPr lang="pl-PL" sz="1600" i="1" dirty="0" smtClean="0"/>
            </a:br>
            <a:r>
              <a:rPr lang="pl-PL" sz="1600" i="1" dirty="0" smtClean="0"/>
              <a:t>o </a:t>
            </a:r>
            <a:r>
              <a:rPr lang="pl-PL" sz="1600" i="1" dirty="0"/>
              <a:t>charakterze społecznym, co oznacza, że zastosowanie tych działań jest obligatoryjne. Celem usługi aktywnej integracji o charakterze społecznym jest nabycie, przywrócenie lub wzmocnienie kompetencji społecznych, zaradności, samodzielności i aktywności społecznej. Usługi aktywnej integracji o charakterze społecznym zostaną określony w Regulaminie konkursu. </a:t>
            </a:r>
          </a:p>
          <a:p>
            <a:pPr marL="0" indent="0">
              <a:buNone/>
            </a:pPr>
            <a:r>
              <a:rPr lang="pl-PL" sz="1800" dirty="0"/>
              <a:t>	</a:t>
            </a:r>
          </a:p>
          <a:p>
            <a:pPr marL="0" indent="0">
              <a:buNone/>
            </a:pPr>
            <a:endParaRPr lang="pl-PL" sz="1800" i="1" dirty="0" smtClean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CB52235-1339-48E5-A73B-3694FDF843BF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45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grpSp>
        <p:nvGrpSpPr>
          <p:cNvPr id="2" name="Grupa 4"/>
          <p:cNvGrpSpPr/>
          <p:nvPr/>
        </p:nvGrpSpPr>
        <p:grpSpPr>
          <a:xfrm>
            <a:off x="4820575" y="0"/>
            <a:ext cx="4323425" cy="949911"/>
            <a:chOff x="4820575" y="0"/>
            <a:chExt cx="4323425" cy="949911"/>
          </a:xfrm>
        </p:grpSpPr>
        <p:sp>
          <p:nvSpPr>
            <p:cNvPr id="6" name="Prostokąt 5"/>
            <p:cNvSpPr/>
            <p:nvPr/>
          </p:nvSpPr>
          <p:spPr>
            <a:xfrm>
              <a:off x="4820575" y="0"/>
              <a:ext cx="4323425" cy="949911"/>
            </a:xfrm>
            <a:prstGeom prst="rect">
              <a:avLst/>
            </a:prstGeom>
            <a:solidFill>
              <a:srgbClr val="FBBA00"/>
            </a:solidFill>
            <a:ln>
              <a:solidFill>
                <a:srgbClr val="FBBA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7" name="Prostokąt 6"/>
            <p:cNvSpPr/>
            <p:nvPr/>
          </p:nvSpPr>
          <p:spPr>
            <a:xfrm>
              <a:off x="5000626" y="128588"/>
              <a:ext cx="3848100" cy="67627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l-PL"/>
            </a:p>
          </p:txBody>
        </p:sp>
        <p:grpSp>
          <p:nvGrpSpPr>
            <p:cNvPr id="5" name="Grupa 7"/>
            <p:cNvGrpSpPr/>
            <p:nvPr/>
          </p:nvGrpSpPr>
          <p:grpSpPr>
            <a:xfrm>
              <a:off x="5000626" y="150460"/>
              <a:ext cx="3861839" cy="639089"/>
              <a:chOff x="35489" y="88314"/>
              <a:chExt cx="4823135" cy="798172"/>
            </a:xfrm>
          </p:grpSpPr>
          <p:pic>
            <p:nvPicPr>
              <p:cNvPr id="9" name="Obraz 8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823955" y="205858"/>
                <a:ext cx="2034669" cy="609132"/>
              </a:xfrm>
              <a:prstGeom prst="rect">
                <a:avLst/>
              </a:prstGeom>
            </p:spPr>
          </p:pic>
          <p:pic>
            <p:nvPicPr>
              <p:cNvPr id="10" name="Picture 3" descr="FE_PR_POZIOM-Kolor-01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5489" y="88314"/>
                <a:ext cx="1533656" cy="79817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1" name="Obraz 10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652671" y="293394"/>
                <a:ext cx="1082545" cy="396000"/>
              </a:xfrm>
              <a:prstGeom prst="rect">
                <a:avLst/>
              </a:prstGeom>
            </p:spPr>
          </p:pic>
        </p:grpSp>
      </p:grpSp>
    </p:spTree>
    <p:extLst>
      <p:ext uri="{BB962C8B-B14F-4D97-AF65-F5344CB8AC3E}">
        <p14:creationId xmlns:p14="http://schemas.microsoft.com/office/powerpoint/2010/main" val="32928052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23528" y="1124744"/>
            <a:ext cx="8568952" cy="5112568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pl-PL" sz="2400" b="1" dirty="0"/>
              <a:t>Kryterium efektywności wsparcia</a:t>
            </a:r>
            <a:r>
              <a:rPr lang="pl-PL" sz="2400" b="1" dirty="0" smtClean="0"/>
              <a:t>	</a:t>
            </a:r>
          </a:p>
          <a:p>
            <a:pPr marL="342900" indent="-342900" algn="just">
              <a:buFont typeface="+mj-lt"/>
              <a:buAutoNum type="arabicPeriod" startAt="5"/>
            </a:pPr>
            <a:r>
              <a:rPr lang="pl-PL" sz="1800" b="1" dirty="0"/>
              <a:t>Czy co najmniej: </a:t>
            </a:r>
          </a:p>
          <a:p>
            <a:pPr lvl="1" algn="just">
              <a:buFont typeface="Wingdings" panose="05000000000000000000" pitchFamily="2" charset="2"/>
              <a:buChar char="§"/>
            </a:pPr>
            <a:r>
              <a:rPr lang="pl-PL" sz="1800" b="1" dirty="0" smtClean="0"/>
              <a:t>12</a:t>
            </a:r>
            <a:r>
              <a:rPr lang="pl-PL" sz="1800" b="1" dirty="0"/>
              <a:t>% osób zagrożonych ubóstwem lub wykluczeniem społecznym uzyska kwalifikacje po opuszczeniu projektu, </a:t>
            </a:r>
            <a:endParaRPr lang="pl-PL" sz="1800" b="1" dirty="0" smtClean="0"/>
          </a:p>
          <a:p>
            <a:pPr lvl="1" algn="just">
              <a:buFont typeface="Wingdings" panose="05000000000000000000" pitchFamily="2" charset="2"/>
              <a:buChar char="§"/>
            </a:pPr>
            <a:r>
              <a:rPr lang="pl-PL" sz="1800" b="1" dirty="0" smtClean="0"/>
              <a:t>56</a:t>
            </a:r>
            <a:r>
              <a:rPr lang="pl-PL" sz="1800" b="1" dirty="0"/>
              <a:t>% osób zagrożonych ubóstwem lub wykluczeniem społecznym poszukuje pracy po opuszczeniu projektu, </a:t>
            </a:r>
            <a:endParaRPr lang="pl-PL" sz="1800" b="1" dirty="0" smtClean="0"/>
          </a:p>
          <a:p>
            <a:pPr lvl="1" algn="just">
              <a:buFont typeface="Wingdings" panose="05000000000000000000" pitchFamily="2" charset="2"/>
              <a:buChar char="§"/>
            </a:pPr>
            <a:r>
              <a:rPr lang="pl-PL" sz="1800" b="1" dirty="0" smtClean="0"/>
              <a:t>20</a:t>
            </a:r>
            <a:r>
              <a:rPr lang="pl-PL" sz="1800" b="1" dirty="0"/>
              <a:t>% osób zagrożonych ubóstwem lub wykluczeniem społecznym pracuje </a:t>
            </a:r>
            <a:r>
              <a:rPr lang="pl-PL" sz="1800" b="1" dirty="0" smtClean="0"/>
              <a:t/>
            </a:r>
            <a:br>
              <a:rPr lang="pl-PL" sz="1800" b="1" dirty="0" smtClean="0"/>
            </a:br>
            <a:r>
              <a:rPr lang="pl-PL" sz="1800" b="1" dirty="0" smtClean="0"/>
              <a:t>po </a:t>
            </a:r>
            <a:r>
              <a:rPr lang="pl-PL" sz="1800" b="1" dirty="0"/>
              <a:t>opuszczeniu projektu (łącznie z pracującymi na własny rachunek)? </a:t>
            </a:r>
          </a:p>
          <a:p>
            <a:pPr marL="0" indent="0" algn="just">
              <a:buNone/>
            </a:pPr>
            <a:endParaRPr lang="pl-PL" sz="800" i="1" dirty="0" smtClean="0"/>
          </a:p>
          <a:p>
            <a:pPr marL="0" indent="0" algn="just">
              <a:buNone/>
            </a:pPr>
            <a:r>
              <a:rPr lang="pl-PL" sz="1800" i="1" dirty="0" smtClean="0"/>
              <a:t>Kryterium </a:t>
            </a:r>
            <a:r>
              <a:rPr lang="pl-PL" sz="1800" i="1" dirty="0"/>
              <a:t>jest weryfikowane na podstawie zapisów w części O.2 i O.3 wniosku </a:t>
            </a:r>
            <a:r>
              <a:rPr lang="pl-PL" sz="1800" i="1" dirty="0" smtClean="0"/>
              <a:t/>
            </a:r>
            <a:br>
              <a:rPr lang="pl-PL" sz="1800" i="1" dirty="0" smtClean="0"/>
            </a:br>
            <a:r>
              <a:rPr lang="pl-PL" sz="1800" i="1" dirty="0" smtClean="0"/>
              <a:t>o </a:t>
            </a:r>
            <a:r>
              <a:rPr lang="pl-PL" sz="1800" i="1" dirty="0"/>
              <a:t>dofinansowanie projektu.	</a:t>
            </a:r>
          </a:p>
          <a:p>
            <a:pPr>
              <a:buNone/>
            </a:pPr>
            <a:endParaRPr lang="pl-PL" sz="1800" dirty="0" smtClean="0"/>
          </a:p>
          <a:p>
            <a:pPr marL="0" indent="0" algn="just">
              <a:buNone/>
            </a:pPr>
            <a:r>
              <a:rPr lang="pl-PL" sz="1400" dirty="0"/>
              <a:t>Wskazane wyżej efekty mierzone są zgodnie z definicjami określonymi w WLWK, które zostaną wskazane </a:t>
            </a:r>
            <a:r>
              <a:rPr lang="pl-PL" sz="1400" dirty="0" smtClean="0"/>
              <a:t/>
            </a:r>
            <a:br>
              <a:rPr lang="pl-PL" sz="1400" dirty="0" smtClean="0"/>
            </a:br>
            <a:r>
              <a:rPr lang="pl-PL" sz="1400" dirty="0" smtClean="0"/>
              <a:t>w </a:t>
            </a:r>
            <a:r>
              <a:rPr lang="pl-PL" sz="1400" dirty="0"/>
              <a:t>Regulaminie konkursu. Uzyskanie konkretnych kwalifikacji pozytywnie wpłynie na sytuację uczestnika na rynku pracy i jego zdolność do uzyskania trwałego zatrudnienia. Kwalifikacje należy rozumieć jako formalny wynik oceny </a:t>
            </a:r>
            <a:r>
              <a:rPr lang="pl-PL" sz="1400" dirty="0" smtClean="0"/>
              <a:t/>
            </a:r>
            <a:br>
              <a:rPr lang="pl-PL" sz="1400" dirty="0" smtClean="0"/>
            </a:br>
            <a:r>
              <a:rPr lang="pl-PL" sz="1400" dirty="0" smtClean="0"/>
              <a:t>i </a:t>
            </a:r>
            <a:r>
              <a:rPr lang="pl-PL" sz="1400" dirty="0"/>
              <a:t>walidacji, który uzyskuje się w sytuacji, kiedy właściwy organ uznaje, że dana osoba osiągnęła efekty uczenia się spełniające określone standardy. Efekty w postaci poszukiwania pracy po uzyskaniu wsparcia projektowego </a:t>
            </a:r>
            <a:r>
              <a:rPr lang="pl-PL" sz="1400" dirty="0" smtClean="0"/>
              <a:t/>
            </a:r>
            <a:br>
              <a:rPr lang="pl-PL" sz="1400" dirty="0" smtClean="0"/>
            </a:br>
            <a:r>
              <a:rPr lang="pl-PL" sz="1400" dirty="0" smtClean="0"/>
              <a:t>oraz </a:t>
            </a:r>
            <a:r>
              <a:rPr lang="pl-PL" sz="1400" dirty="0"/>
              <a:t>podjęcia zatrudnienia są związane z charakterem interwencji </a:t>
            </a:r>
            <a:r>
              <a:rPr lang="pl-PL" sz="1400" dirty="0" smtClean="0"/>
              <a:t>EFS. </a:t>
            </a:r>
          </a:p>
          <a:p>
            <a:pPr marL="0" indent="0" algn="just">
              <a:buNone/>
            </a:pPr>
            <a:r>
              <a:rPr lang="pl-PL" sz="1400" dirty="0" smtClean="0"/>
              <a:t>Kryterium </a:t>
            </a:r>
            <a:r>
              <a:rPr lang="pl-PL" sz="1400" dirty="0"/>
              <a:t>nie stosuje się do projektów skierowanych do uczestników WTZ.</a:t>
            </a:r>
            <a:endParaRPr lang="pl-PL" sz="1800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CB52235-1339-48E5-A73B-3694FDF843BF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46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grpSp>
        <p:nvGrpSpPr>
          <p:cNvPr id="2" name="Grupa 4"/>
          <p:cNvGrpSpPr/>
          <p:nvPr/>
        </p:nvGrpSpPr>
        <p:grpSpPr>
          <a:xfrm>
            <a:off x="4820575" y="0"/>
            <a:ext cx="4323425" cy="949911"/>
            <a:chOff x="4820575" y="0"/>
            <a:chExt cx="4323425" cy="949911"/>
          </a:xfrm>
        </p:grpSpPr>
        <p:sp>
          <p:nvSpPr>
            <p:cNvPr id="6" name="Prostokąt 5"/>
            <p:cNvSpPr/>
            <p:nvPr/>
          </p:nvSpPr>
          <p:spPr>
            <a:xfrm>
              <a:off x="4820575" y="0"/>
              <a:ext cx="4323425" cy="949911"/>
            </a:xfrm>
            <a:prstGeom prst="rect">
              <a:avLst/>
            </a:prstGeom>
            <a:solidFill>
              <a:srgbClr val="FBBA00"/>
            </a:solidFill>
            <a:ln>
              <a:solidFill>
                <a:srgbClr val="FBBA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7" name="Prostokąt 6"/>
            <p:cNvSpPr/>
            <p:nvPr/>
          </p:nvSpPr>
          <p:spPr>
            <a:xfrm>
              <a:off x="5000626" y="128588"/>
              <a:ext cx="3848100" cy="67627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l-PL"/>
            </a:p>
          </p:txBody>
        </p:sp>
        <p:grpSp>
          <p:nvGrpSpPr>
            <p:cNvPr id="5" name="Grupa 7"/>
            <p:cNvGrpSpPr/>
            <p:nvPr/>
          </p:nvGrpSpPr>
          <p:grpSpPr>
            <a:xfrm>
              <a:off x="5000626" y="150460"/>
              <a:ext cx="3861839" cy="639089"/>
              <a:chOff x="35489" y="88314"/>
              <a:chExt cx="4823135" cy="798172"/>
            </a:xfrm>
          </p:grpSpPr>
          <p:pic>
            <p:nvPicPr>
              <p:cNvPr id="9" name="Obraz 8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823955" y="205858"/>
                <a:ext cx="2034669" cy="609132"/>
              </a:xfrm>
              <a:prstGeom prst="rect">
                <a:avLst/>
              </a:prstGeom>
            </p:spPr>
          </p:pic>
          <p:pic>
            <p:nvPicPr>
              <p:cNvPr id="10" name="Picture 3" descr="FE_PR_POZIOM-Kolor-01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5489" y="88314"/>
                <a:ext cx="1533656" cy="79817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1" name="Obraz 10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652671" y="293394"/>
                <a:ext cx="1082545" cy="396000"/>
              </a:xfrm>
              <a:prstGeom prst="rect">
                <a:avLst/>
              </a:prstGeom>
            </p:spPr>
          </p:pic>
        </p:grpSp>
      </p:grpSp>
    </p:spTree>
    <p:extLst>
      <p:ext uri="{BB962C8B-B14F-4D97-AF65-F5344CB8AC3E}">
        <p14:creationId xmlns:p14="http://schemas.microsoft.com/office/powerpoint/2010/main" val="32928052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628650" y="1097280"/>
            <a:ext cx="7886700" cy="5079683"/>
          </a:xfrm>
        </p:spPr>
        <p:txBody>
          <a:bodyPr/>
          <a:lstStyle/>
          <a:p>
            <a:pPr marL="0" indent="0">
              <a:buNone/>
            </a:pPr>
            <a:r>
              <a:rPr lang="pl-PL" sz="2400" b="1" dirty="0" smtClean="0"/>
              <a:t>Kryterium </a:t>
            </a:r>
            <a:r>
              <a:rPr lang="pl-PL" sz="2400" b="1" dirty="0"/>
              <a:t>współpracy z właściwą jednostką organizacyjną pomocy </a:t>
            </a:r>
            <a:r>
              <a:rPr lang="pl-PL" sz="2400" b="1" dirty="0" smtClean="0"/>
              <a:t>społecznej</a:t>
            </a:r>
          </a:p>
          <a:p>
            <a:pPr marL="342900" indent="-342900" algn="just">
              <a:buFont typeface="+mj-lt"/>
              <a:buAutoNum type="arabicPeriod" startAt="6"/>
            </a:pPr>
            <a:r>
              <a:rPr lang="pl-PL" sz="1800" b="1" dirty="0"/>
              <a:t>Czy Wnioskodawca zobowiązał się nawiązać współpracę z daną jednostką organizacyjną pomocy społecznej (tj. OPS, PCPR) w celu co najmniej przekazania jej ogólnej informacji o realizowanym projekcie (cele, działania, opis grupy docelowej, okres rekrutacji</a:t>
            </a:r>
            <a:r>
              <a:rPr lang="pl-PL" sz="1800" b="1" dirty="0" smtClean="0"/>
              <a:t>)?</a:t>
            </a:r>
          </a:p>
          <a:p>
            <a:pPr marL="0" indent="0" algn="just">
              <a:buNone/>
            </a:pPr>
            <a:r>
              <a:rPr lang="pl-PL" sz="1800" i="1" dirty="0" smtClean="0"/>
              <a:t>Kryterium </a:t>
            </a:r>
            <a:r>
              <a:rPr lang="pl-PL" sz="1800" i="1" dirty="0"/>
              <a:t>zapewni skoordynowaną i komplementarną realizację projektów </a:t>
            </a:r>
            <a:r>
              <a:rPr lang="pl-PL" sz="1800" i="1" dirty="0" smtClean="0"/>
              <a:t/>
            </a:r>
            <a:br>
              <a:rPr lang="pl-PL" sz="1800" i="1" dirty="0" smtClean="0"/>
            </a:br>
            <a:r>
              <a:rPr lang="pl-PL" sz="1800" i="1" dirty="0" smtClean="0"/>
              <a:t>na </a:t>
            </a:r>
            <a:r>
              <a:rPr lang="pl-PL" sz="1800" i="1" dirty="0"/>
              <a:t>danym terytorium. Kryterium zostanie zweryfikowane na podstawie zapisów wniosku o dofinansowanie projektu. </a:t>
            </a:r>
            <a:r>
              <a:rPr lang="pl-PL" sz="1800" dirty="0"/>
              <a:t>	</a:t>
            </a:r>
          </a:p>
          <a:p>
            <a:pPr marL="0" indent="0" algn="just">
              <a:buNone/>
            </a:pPr>
            <a:endParaRPr lang="pl-PL" sz="800" b="1" dirty="0"/>
          </a:p>
          <a:p>
            <a:pPr marL="0" indent="0" algn="just">
              <a:buNone/>
            </a:pPr>
            <a:r>
              <a:rPr lang="pl-PL" sz="2400" b="1" dirty="0" smtClean="0"/>
              <a:t>Kryterium </a:t>
            </a:r>
            <a:r>
              <a:rPr lang="pl-PL" sz="2400" b="1" dirty="0"/>
              <a:t>współpracy </a:t>
            </a:r>
            <a:r>
              <a:rPr lang="pl-PL" sz="1800" dirty="0"/>
              <a:t>	</a:t>
            </a:r>
          </a:p>
          <a:p>
            <a:pPr marL="342900" indent="-342900" algn="just">
              <a:buFont typeface="+mj-lt"/>
              <a:buAutoNum type="arabicPeriod" startAt="7"/>
            </a:pPr>
            <a:r>
              <a:rPr lang="pl-PL" sz="1800" b="1" dirty="0"/>
              <a:t>Czy Wnioskodawca zobowiązał się we wniosku o dofinansowanie </a:t>
            </a:r>
            <a:r>
              <a:rPr lang="pl-PL" sz="1800" b="1" dirty="0" smtClean="0"/>
              <a:t/>
            </a:r>
            <a:br>
              <a:rPr lang="pl-PL" sz="1800" b="1" dirty="0" smtClean="0"/>
            </a:br>
            <a:r>
              <a:rPr lang="pl-PL" sz="1800" b="1" dirty="0" smtClean="0"/>
              <a:t>do </a:t>
            </a:r>
            <a:r>
              <a:rPr lang="pl-PL" sz="1800" b="1" dirty="0"/>
              <a:t>zawiązania współpracy z Ośrodkiem Wsparcia Ekonomii Społecznej, </a:t>
            </a:r>
            <a:r>
              <a:rPr lang="pl-PL" sz="1800" b="1" dirty="0" smtClean="0"/>
              <a:t/>
            </a:r>
            <a:br>
              <a:rPr lang="pl-PL" sz="1800" b="1" dirty="0" smtClean="0"/>
            </a:br>
            <a:r>
              <a:rPr lang="pl-PL" sz="1800" b="1" dirty="0" smtClean="0"/>
              <a:t>który </a:t>
            </a:r>
            <a:r>
              <a:rPr lang="pl-PL" sz="1800" b="1" dirty="0"/>
              <a:t>funkcjonuje na obszarze realizacji projektu</a:t>
            </a:r>
            <a:r>
              <a:rPr lang="pl-PL" sz="1800" b="1" dirty="0" smtClean="0"/>
              <a:t>?</a:t>
            </a:r>
          </a:p>
          <a:p>
            <a:pPr marL="0" indent="0" algn="just">
              <a:buNone/>
            </a:pPr>
            <a:r>
              <a:rPr lang="pl-PL" sz="1800" i="1" dirty="0"/>
              <a:t>Współpraca zapewni efekt synergii podejmowanych działań. Forma i zakres współpracy zostanie określona w Regulaminie konkursu. Kryterium zostanie zweryfikowane na podstawie zapisów wniosku o dofinansowanie projektu. </a:t>
            </a:r>
            <a:r>
              <a:rPr lang="pl-PL" sz="1800" dirty="0"/>
              <a:t>	</a:t>
            </a:r>
          </a:p>
          <a:p>
            <a:pPr marL="0" indent="0" algn="just">
              <a:buNone/>
            </a:pPr>
            <a:endParaRPr lang="pl-PL" sz="1800" b="1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CB52235-1339-48E5-A73B-3694FDF843BF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47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485808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628650" y="1097280"/>
            <a:ext cx="7886700" cy="5079683"/>
          </a:xfrm>
        </p:spPr>
        <p:txBody>
          <a:bodyPr/>
          <a:lstStyle/>
          <a:p>
            <a:pPr marL="0" indent="0">
              <a:buNone/>
            </a:pPr>
            <a:endParaRPr lang="pl-PL" sz="2400" b="1" dirty="0" smtClean="0"/>
          </a:p>
          <a:p>
            <a:pPr marL="0" indent="0">
              <a:buNone/>
            </a:pPr>
            <a:r>
              <a:rPr lang="pl-PL" sz="2400" b="1" dirty="0" smtClean="0"/>
              <a:t>Kryterium</a:t>
            </a:r>
            <a:r>
              <a:rPr lang="pl-PL" sz="1800" dirty="0" smtClean="0"/>
              <a:t> </a:t>
            </a:r>
            <a:r>
              <a:rPr lang="pl-PL" sz="2400" b="1" dirty="0"/>
              <a:t>demarkacji</a:t>
            </a:r>
            <a:r>
              <a:rPr lang="pl-PL" sz="1800" dirty="0"/>
              <a:t> </a:t>
            </a:r>
            <a:r>
              <a:rPr lang="pl-PL" sz="2400" b="1" dirty="0"/>
              <a:t>działań</a:t>
            </a:r>
            <a:r>
              <a:rPr lang="pl-PL" sz="1800" dirty="0"/>
              <a:t>	</a:t>
            </a:r>
          </a:p>
          <a:p>
            <a:pPr marL="342900" indent="-342900" algn="just">
              <a:buFont typeface="+mj-lt"/>
              <a:buAutoNum type="arabicPeriod" startAt="8"/>
            </a:pPr>
            <a:r>
              <a:rPr lang="pl-PL" sz="1800" b="1" dirty="0"/>
              <a:t>Czy w przypadku, gdy projekt przewiduje uczestnictwo osób korzystających </a:t>
            </a:r>
            <a:r>
              <a:rPr lang="pl-PL" sz="1800" b="1" dirty="0" smtClean="0"/>
              <a:t/>
            </a:r>
            <a:br>
              <a:rPr lang="pl-PL" sz="1800" b="1" dirty="0" smtClean="0"/>
            </a:br>
            <a:r>
              <a:rPr lang="pl-PL" sz="1800" b="1" dirty="0" smtClean="0"/>
              <a:t>z </a:t>
            </a:r>
            <a:r>
              <a:rPr lang="pl-PL" sz="1800" b="1" dirty="0"/>
              <a:t>Programu Operacyjnego Pomoc Żywnościowa 2014-2020 (PO PŻ) Wnioskodawca zobowiązał się, że zakres wsparcia dla tych osób lub rodzin </a:t>
            </a:r>
            <a:r>
              <a:rPr lang="pl-PL" sz="1800" b="1" dirty="0" smtClean="0"/>
              <a:t/>
            </a:r>
            <a:br>
              <a:rPr lang="pl-PL" sz="1800" b="1" dirty="0" smtClean="0"/>
            </a:br>
            <a:r>
              <a:rPr lang="pl-PL" sz="1800" b="1" dirty="0" smtClean="0"/>
              <a:t>nie </a:t>
            </a:r>
            <a:r>
              <a:rPr lang="pl-PL" sz="1800" b="1" dirty="0"/>
              <a:t>będzie powielał działań, które dana osoba lub rodzina otrzymała lub otrzymuje z PO PŻ w ramach działań towarzyszących? </a:t>
            </a:r>
            <a:r>
              <a:rPr lang="pl-PL" sz="1800" dirty="0"/>
              <a:t>	</a:t>
            </a:r>
          </a:p>
          <a:p>
            <a:pPr marL="0" indent="0" algn="just">
              <a:buNone/>
            </a:pPr>
            <a:r>
              <a:rPr lang="pl-PL" sz="1800" i="1" dirty="0"/>
              <a:t>Kryterium jest weryfikowane na podstawie zapisów w części P wniosku </a:t>
            </a:r>
            <a:r>
              <a:rPr lang="pl-PL" sz="1800" i="1" dirty="0" smtClean="0"/>
              <a:t/>
            </a:r>
            <a:br>
              <a:rPr lang="pl-PL" sz="1800" i="1" dirty="0" smtClean="0"/>
            </a:br>
            <a:r>
              <a:rPr lang="pl-PL" sz="1800" i="1" dirty="0" smtClean="0"/>
              <a:t>o </a:t>
            </a:r>
            <a:r>
              <a:rPr lang="pl-PL" sz="1800" i="1" dirty="0"/>
              <a:t>dofinansowanie projektu.</a:t>
            </a:r>
            <a:r>
              <a:rPr lang="pl-PL" sz="1800" dirty="0"/>
              <a:t>	</a:t>
            </a:r>
          </a:p>
          <a:p>
            <a:pPr marL="0" indent="0" algn="just">
              <a:buNone/>
            </a:pPr>
            <a:endParaRPr lang="pl-PL" sz="1800" i="1" dirty="0" smtClean="0"/>
          </a:p>
          <a:p>
            <a:pPr marL="0" indent="0" algn="just">
              <a:buNone/>
            </a:pPr>
            <a:r>
              <a:rPr lang="pl-PL" sz="1800" i="1" dirty="0" smtClean="0"/>
              <a:t>Kryterium </a:t>
            </a:r>
            <a:r>
              <a:rPr lang="pl-PL" sz="1800" i="1" dirty="0"/>
              <a:t>zapewni komplementarność udzielanego wsparcia oraz wykluczy dublowanie się tych samych form aktywizacji skierowanych do uczestnika dwóch programów.</a:t>
            </a: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CB52235-1339-48E5-A73B-3694FDF843BF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48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4524358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628650" y="1097280"/>
            <a:ext cx="7886700" cy="5079683"/>
          </a:xfrm>
        </p:spPr>
        <p:txBody>
          <a:bodyPr/>
          <a:lstStyle/>
          <a:p>
            <a:pPr marL="0" indent="0">
              <a:buNone/>
            </a:pPr>
            <a:r>
              <a:rPr lang="pl-PL" sz="2400" b="1" dirty="0"/>
              <a:t>Kryterium formy wsparcia</a:t>
            </a:r>
          </a:p>
          <a:p>
            <a:pPr marL="342900" indent="-342900" algn="just">
              <a:buFont typeface="+mj-lt"/>
              <a:buAutoNum type="arabicPeriod" startAt="9"/>
            </a:pPr>
            <a:r>
              <a:rPr lang="pl-PL" sz="1800" b="1" dirty="0"/>
              <a:t>Czy w przypadku, gdy projekt przewiduje utworzenie nowego WTZ (Warsztatu Terapii Zajęciowej) planowane jest to na terenie co najmniej jednego </a:t>
            </a:r>
            <a:r>
              <a:rPr lang="pl-PL" sz="1800" b="1" dirty="0" smtClean="0"/>
              <a:t/>
            </a:r>
            <a:br>
              <a:rPr lang="pl-PL" sz="1800" b="1" dirty="0" smtClean="0"/>
            </a:br>
            <a:r>
              <a:rPr lang="pl-PL" sz="1800" b="1" dirty="0" smtClean="0"/>
              <a:t>z </a:t>
            </a:r>
            <a:r>
              <a:rPr lang="pl-PL" sz="1800" b="1" dirty="0"/>
              <a:t>następujących powiatów: bolesławiecki, głogowski, górowski, legnicki, lwówecki, milicki, oławski, wałbrzyski, m. Wałbrzych, wrocławski, zgorzelecki, kamiennogórski, wołowski, lubański, trzebnicki, jaworski, m. Jelenia Góra, polkowicki, dzierżoniowski, ząbkowicki? </a:t>
            </a:r>
            <a:endParaRPr lang="pl-PL" sz="1800" b="1" dirty="0" smtClean="0"/>
          </a:p>
          <a:p>
            <a:pPr marL="0" indent="0" algn="just">
              <a:buNone/>
            </a:pPr>
            <a:r>
              <a:rPr lang="pl-PL" sz="1800" i="1" dirty="0"/>
              <a:t>Kryterium jest weryfikowane na podstawie zapisów w części D oraz R wniosku </a:t>
            </a:r>
            <a:r>
              <a:rPr lang="pl-PL" sz="1800" i="1" dirty="0" smtClean="0"/>
              <a:t/>
            </a:r>
            <a:br>
              <a:rPr lang="pl-PL" sz="1800" i="1" dirty="0" smtClean="0"/>
            </a:br>
            <a:r>
              <a:rPr lang="pl-PL" sz="1800" i="1" dirty="0" smtClean="0"/>
              <a:t>o </a:t>
            </a:r>
            <a:r>
              <a:rPr lang="pl-PL" sz="1800" i="1" dirty="0"/>
              <a:t>dofinansowanie projektu. </a:t>
            </a:r>
            <a:r>
              <a:rPr lang="pl-PL" sz="1800" dirty="0"/>
              <a:t>	</a:t>
            </a:r>
          </a:p>
          <a:p>
            <a:pPr marL="0" indent="0" algn="just">
              <a:buNone/>
            </a:pPr>
            <a:r>
              <a:rPr lang="pl-PL" sz="1800" dirty="0"/>
              <a:t>	</a:t>
            </a:r>
          </a:p>
          <a:p>
            <a:pPr marL="0" indent="0" algn="just">
              <a:buNone/>
            </a:pPr>
            <a:r>
              <a:rPr lang="pl-PL" sz="1800" i="1" dirty="0"/>
              <a:t>Województwo dolnośląskie jest jednym z czterech regionów o najmniejszej dostępności WTZ dla osób z niepełnosprawnościami. Na podstawie analizy </a:t>
            </a:r>
            <a:r>
              <a:rPr lang="pl-PL" sz="1800" i="1" dirty="0" smtClean="0"/>
              <a:t/>
            </a:r>
            <a:br>
              <a:rPr lang="pl-PL" sz="1800" i="1" dirty="0" smtClean="0"/>
            </a:br>
            <a:r>
              <a:rPr lang="pl-PL" sz="1800" i="1" dirty="0" smtClean="0"/>
              <a:t>m.in</a:t>
            </a:r>
            <a:r>
              <a:rPr lang="pl-PL" sz="1800" i="1" dirty="0"/>
              <a:t>. zapotrzebowania na utworzenie nowych podmiotów tego typu oraz wysokiej liczby oczekujących na przyjęcie do WTZ wskazano terytoria, na których uprawnione będzie tworzenie nowych WTZ.</a:t>
            </a: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CB52235-1339-48E5-A73B-3694FDF843BF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49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657136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628650" y="1140824"/>
            <a:ext cx="7886700" cy="5036140"/>
          </a:xfrm>
        </p:spPr>
        <p:txBody>
          <a:bodyPr/>
          <a:lstStyle/>
          <a:p>
            <a:pPr marL="252000" lvl="0" algn="ctr">
              <a:spcBef>
                <a:spcPts val="0"/>
              </a:spcBef>
              <a:buNone/>
            </a:pPr>
            <a:r>
              <a:rPr lang="pl-PL" sz="3100" dirty="0">
                <a:solidFill>
                  <a:prstClr val="black"/>
                </a:solidFill>
              </a:rPr>
              <a:t>Kwota przeznaczona na dofinansowanie projektów w ramach konkursu (alokacja):</a:t>
            </a:r>
          </a:p>
          <a:p>
            <a:pPr marL="252000" lvl="0" algn="ctr">
              <a:spcBef>
                <a:spcPts val="0"/>
              </a:spcBef>
              <a:buNone/>
            </a:pPr>
            <a:endParaRPr lang="pl-PL" sz="4100" b="1" dirty="0">
              <a:solidFill>
                <a:prstClr val="black"/>
              </a:solidFill>
            </a:endParaRPr>
          </a:p>
          <a:p>
            <a:pPr lvl="0" algn="ctr">
              <a:buNone/>
            </a:pPr>
            <a:r>
              <a:rPr lang="pl-PL" sz="4400" b="1" dirty="0">
                <a:solidFill>
                  <a:srgbClr val="000000"/>
                </a:solidFill>
                <a:latin typeface="Arial" panose="020B0604020202020204" pitchFamily="34" charset="0"/>
              </a:rPr>
              <a:t>20 538 157,00 </a:t>
            </a:r>
            <a:r>
              <a:rPr lang="pl-PL" sz="4100" b="1" dirty="0" smtClean="0">
                <a:solidFill>
                  <a:prstClr val="black"/>
                </a:solidFill>
              </a:rPr>
              <a:t>PLN</a:t>
            </a:r>
            <a:endParaRPr lang="pl-PL" sz="4100" b="1" dirty="0">
              <a:solidFill>
                <a:prstClr val="black"/>
              </a:solidFill>
            </a:endParaRPr>
          </a:p>
          <a:p>
            <a:pPr lvl="0" algn="ctr">
              <a:buNone/>
            </a:pPr>
            <a:r>
              <a:rPr lang="pl-PL" sz="2400" dirty="0">
                <a:solidFill>
                  <a:prstClr val="black"/>
                </a:solidFill>
              </a:rPr>
              <a:t>(co stanowi maksymalny dopuszczalny poziom dofinansowania)</a:t>
            </a:r>
          </a:p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CB52235-1339-48E5-A73B-3694FDF843BF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5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3331781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628650" y="1097280"/>
            <a:ext cx="7886700" cy="5079683"/>
          </a:xfrm>
        </p:spPr>
        <p:txBody>
          <a:bodyPr/>
          <a:lstStyle/>
          <a:p>
            <a:pPr marL="0" indent="0">
              <a:buNone/>
            </a:pPr>
            <a:endParaRPr lang="pl-PL" sz="2400" b="1" dirty="0" smtClean="0"/>
          </a:p>
          <a:p>
            <a:pPr marL="0" indent="0">
              <a:buNone/>
            </a:pPr>
            <a:r>
              <a:rPr lang="pl-PL" sz="2400" b="1" dirty="0" smtClean="0"/>
              <a:t>Kryterium trwałości</a:t>
            </a:r>
          </a:p>
          <a:p>
            <a:pPr marL="342900" indent="-342900" algn="just">
              <a:buFont typeface="+mj-lt"/>
              <a:buAutoNum type="arabicPeriod" startAt="10"/>
            </a:pPr>
            <a:r>
              <a:rPr lang="pl-PL" sz="1800" b="1" dirty="0"/>
              <a:t>Czy w przypadku, gdy projekt przewiduje utworzenie CIS, KIS, WTZ Wnioskodawca zobowiązał się, że zachowa trwałość utworzonych w ramach projektów podmiotów po zakończeniu realizacji projektu co najmniej przez okres odpowiadający okresowi realizacji projektu? 	</a:t>
            </a:r>
            <a:endParaRPr lang="pl-PL" sz="1800" b="1" dirty="0" smtClean="0"/>
          </a:p>
          <a:p>
            <a:pPr marL="0" indent="0" algn="just">
              <a:buNone/>
            </a:pPr>
            <a:r>
              <a:rPr lang="pl-PL" sz="1800" i="1" dirty="0"/>
              <a:t>Kryterium jest weryfikowane na podstawie zapisów w części R 3 wniosku </a:t>
            </a:r>
            <a:r>
              <a:rPr lang="pl-PL" sz="1800" i="1" dirty="0" smtClean="0"/>
              <a:t/>
            </a:r>
            <a:br>
              <a:rPr lang="pl-PL" sz="1800" i="1" dirty="0" smtClean="0"/>
            </a:br>
            <a:r>
              <a:rPr lang="pl-PL" sz="1800" i="1" dirty="0" smtClean="0"/>
              <a:t>o </a:t>
            </a:r>
            <a:r>
              <a:rPr lang="pl-PL" sz="1800" i="1" dirty="0"/>
              <a:t>dofinansowanie projektu. </a:t>
            </a:r>
            <a:r>
              <a:rPr lang="pl-PL" sz="1800" dirty="0"/>
              <a:t>	</a:t>
            </a:r>
          </a:p>
          <a:p>
            <a:pPr marL="0" indent="0" algn="just">
              <a:buNone/>
            </a:pPr>
            <a:endParaRPr lang="pl-PL" sz="1800" b="1" dirty="0" smtClean="0"/>
          </a:p>
          <a:p>
            <a:pPr marL="0" indent="0" algn="just">
              <a:buNone/>
            </a:pPr>
            <a:r>
              <a:rPr lang="pl-PL" sz="1800" i="1" dirty="0"/>
              <a:t>Kryterium wynika z obowiązku zastosowania mechanizmów gwarantujących trwałość podmiotów utworzonych ze środków EFS, nałożonego przez wytyczne w zakresie realizacji przedsięwzięć w obszarze włączenia społecznego i zwalczania ubóstwa z wykorzystaniem środków EFS i EFRR na lata 2014-2020. Kryterium zostanie zweryfikowane na podstawie zapisów wniosku o dofinansowanie projektu. </a:t>
            </a:r>
            <a:r>
              <a:rPr lang="pl-PL" sz="1800" dirty="0"/>
              <a:t>	</a:t>
            </a:r>
          </a:p>
          <a:p>
            <a:pPr marL="0" indent="0" algn="just">
              <a:buNone/>
            </a:pPr>
            <a:r>
              <a:rPr lang="pl-PL" sz="1800" dirty="0"/>
              <a:t>	</a:t>
            </a:r>
          </a:p>
          <a:p>
            <a:pPr marL="0" indent="0" algn="just">
              <a:buNone/>
            </a:pPr>
            <a:endParaRPr lang="pl-PL" sz="1800" b="1" dirty="0"/>
          </a:p>
          <a:p>
            <a:pPr marL="0" indent="0">
              <a:buNone/>
            </a:pPr>
            <a:endParaRPr lang="pl-PL" sz="2400" b="1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CB52235-1339-48E5-A73B-3694FDF843BF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50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0033030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pl-PL" sz="3600" b="1" dirty="0">
                <a:solidFill>
                  <a:srgbClr val="FF0000"/>
                </a:solidFill>
              </a:rPr>
              <a:t>UWAGA! </a:t>
            </a:r>
          </a:p>
          <a:p>
            <a:pPr marL="0" indent="0" algn="ctr">
              <a:buNone/>
            </a:pPr>
            <a:endParaRPr lang="pl-PL" dirty="0">
              <a:solidFill>
                <a:srgbClr val="FF0000"/>
              </a:solidFill>
            </a:endParaRPr>
          </a:p>
          <a:p>
            <a:pPr marL="0" indent="0" algn="ctr">
              <a:buNone/>
            </a:pPr>
            <a:r>
              <a:rPr lang="pl-PL" dirty="0">
                <a:solidFill>
                  <a:srgbClr val="FF0000"/>
                </a:solidFill>
              </a:rPr>
              <a:t>Projekt niespełniający któregokolwiek z kryteriów formalnych i/lub kryteriów dostępu zostanie odrzucony i nie będzie podlegał dalszej ocenie.</a:t>
            </a:r>
          </a:p>
          <a:p>
            <a:pPr algn="ctr"/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CB52235-1339-48E5-A73B-3694FDF843BF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51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3439476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23528" y="1124744"/>
            <a:ext cx="8568952" cy="5112568"/>
          </a:xfrm>
        </p:spPr>
        <p:txBody>
          <a:bodyPr>
            <a:normAutofit/>
          </a:bodyPr>
          <a:lstStyle/>
          <a:p>
            <a:pPr algn="ctr">
              <a:buNone/>
            </a:pPr>
            <a:endParaRPr lang="pl-PL" altLang="pl-PL" sz="1800" b="1" dirty="0" smtClean="0">
              <a:solidFill>
                <a:prstClr val="black"/>
              </a:solidFill>
              <a:latin typeface="Arial" panose="020B0604020202020204" pitchFamily="34" charset="0"/>
            </a:endParaRPr>
          </a:p>
          <a:p>
            <a:pPr algn="ctr">
              <a:buNone/>
            </a:pPr>
            <a:endParaRPr lang="pl-PL" altLang="pl-PL" sz="1800" b="1" dirty="0" smtClean="0">
              <a:solidFill>
                <a:prstClr val="black"/>
              </a:solidFill>
              <a:latin typeface="Arial" panose="020B0604020202020204" pitchFamily="34" charset="0"/>
            </a:endParaRPr>
          </a:p>
          <a:p>
            <a:pPr algn="ctr">
              <a:buNone/>
            </a:pPr>
            <a:endParaRPr lang="pl-PL" altLang="pl-PL" sz="1800" b="1" dirty="0" smtClean="0">
              <a:solidFill>
                <a:prstClr val="black"/>
              </a:solidFill>
              <a:latin typeface="Arial" panose="020B0604020202020204" pitchFamily="34" charset="0"/>
            </a:endParaRPr>
          </a:p>
          <a:p>
            <a:pPr algn="ctr">
              <a:buNone/>
            </a:pPr>
            <a:endParaRPr lang="pl-PL" altLang="pl-PL" sz="1800" b="1" dirty="0" smtClean="0">
              <a:solidFill>
                <a:prstClr val="black"/>
              </a:solidFill>
              <a:latin typeface="Arial" panose="020B0604020202020204" pitchFamily="34" charset="0"/>
            </a:endParaRPr>
          </a:p>
          <a:p>
            <a:pPr algn="ctr">
              <a:buNone/>
            </a:pPr>
            <a:endParaRPr lang="pl-PL" altLang="pl-PL" sz="1800" b="1" dirty="0" smtClean="0">
              <a:solidFill>
                <a:prstClr val="black"/>
              </a:solidFill>
              <a:latin typeface="Arial" panose="020B0604020202020204" pitchFamily="34" charset="0"/>
            </a:endParaRPr>
          </a:p>
          <a:p>
            <a:pPr algn="ctr">
              <a:buNone/>
            </a:pPr>
            <a:endParaRPr lang="pl-PL" altLang="pl-PL" sz="1800" b="1" dirty="0" smtClean="0">
              <a:solidFill>
                <a:prstClr val="black"/>
              </a:solidFill>
              <a:latin typeface="Arial" panose="020B0604020202020204" pitchFamily="34" charset="0"/>
            </a:endParaRPr>
          </a:p>
          <a:p>
            <a:pPr algn="ctr">
              <a:buNone/>
            </a:pPr>
            <a:r>
              <a:rPr lang="pl-PL" sz="3200" b="1" dirty="0" smtClean="0"/>
              <a:t>Kryteria horyzontalne</a:t>
            </a:r>
            <a:endParaRPr lang="pl-PL" sz="1800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CB52235-1339-48E5-A73B-3694FDF843BF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52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grpSp>
        <p:nvGrpSpPr>
          <p:cNvPr id="2" name="Grupa 4"/>
          <p:cNvGrpSpPr/>
          <p:nvPr/>
        </p:nvGrpSpPr>
        <p:grpSpPr>
          <a:xfrm>
            <a:off x="4820575" y="0"/>
            <a:ext cx="4323425" cy="949911"/>
            <a:chOff x="4820575" y="0"/>
            <a:chExt cx="4323425" cy="949911"/>
          </a:xfrm>
        </p:grpSpPr>
        <p:sp>
          <p:nvSpPr>
            <p:cNvPr id="6" name="Prostokąt 5"/>
            <p:cNvSpPr/>
            <p:nvPr/>
          </p:nvSpPr>
          <p:spPr>
            <a:xfrm>
              <a:off x="4820575" y="0"/>
              <a:ext cx="4323425" cy="949911"/>
            </a:xfrm>
            <a:prstGeom prst="rect">
              <a:avLst/>
            </a:prstGeom>
            <a:solidFill>
              <a:srgbClr val="FBBA00"/>
            </a:solidFill>
            <a:ln>
              <a:solidFill>
                <a:srgbClr val="FBBA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7" name="Prostokąt 6"/>
            <p:cNvSpPr/>
            <p:nvPr/>
          </p:nvSpPr>
          <p:spPr>
            <a:xfrm>
              <a:off x="5000626" y="128588"/>
              <a:ext cx="3848100" cy="67627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l-PL"/>
            </a:p>
          </p:txBody>
        </p:sp>
        <p:grpSp>
          <p:nvGrpSpPr>
            <p:cNvPr id="5" name="Grupa 7"/>
            <p:cNvGrpSpPr/>
            <p:nvPr/>
          </p:nvGrpSpPr>
          <p:grpSpPr>
            <a:xfrm>
              <a:off x="5000626" y="150460"/>
              <a:ext cx="3861839" cy="639089"/>
              <a:chOff x="35489" y="88314"/>
              <a:chExt cx="4823135" cy="798172"/>
            </a:xfrm>
          </p:grpSpPr>
          <p:pic>
            <p:nvPicPr>
              <p:cNvPr id="9" name="Obraz 8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823955" y="205858"/>
                <a:ext cx="2034669" cy="609132"/>
              </a:xfrm>
              <a:prstGeom prst="rect">
                <a:avLst/>
              </a:prstGeom>
            </p:spPr>
          </p:pic>
          <p:pic>
            <p:nvPicPr>
              <p:cNvPr id="10" name="Picture 3" descr="FE_PR_POZIOM-Kolor-01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5489" y="88314"/>
                <a:ext cx="1533656" cy="79817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1" name="Obraz 10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652671" y="293394"/>
                <a:ext cx="1082545" cy="396000"/>
              </a:xfrm>
              <a:prstGeom prst="rect">
                <a:avLst/>
              </a:prstGeom>
            </p:spPr>
          </p:pic>
        </p:grpSp>
      </p:grpSp>
    </p:spTree>
    <p:extLst>
      <p:ext uri="{BB962C8B-B14F-4D97-AF65-F5344CB8AC3E}">
        <p14:creationId xmlns:p14="http://schemas.microsoft.com/office/powerpoint/2010/main" val="37646399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0" y="955963"/>
            <a:ext cx="9144000" cy="5721927"/>
          </a:xfrm>
        </p:spPr>
        <p:txBody>
          <a:bodyPr>
            <a:noAutofit/>
          </a:bodyPr>
          <a:lstStyle/>
          <a:p>
            <a:pPr marL="457200" indent="-457200" algn="just">
              <a:buNone/>
            </a:pPr>
            <a:r>
              <a:rPr lang="pl-PL" sz="2400" b="1" dirty="0"/>
              <a:t>Kryterium zgodności projektu z prawem </a:t>
            </a:r>
            <a:r>
              <a:rPr lang="pl-PL" sz="1800" b="1" dirty="0" smtClean="0"/>
              <a:t>	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pl-PL" sz="1800" dirty="0"/>
              <a:t>Czy projekt jest zgodny z przepisami prawa krajowego i unijnego?</a:t>
            </a:r>
          </a:p>
          <a:p>
            <a:pPr marL="0" indent="0" algn="just">
              <a:buNone/>
            </a:pPr>
            <a:r>
              <a:rPr lang="pl-PL" sz="1800" i="1" dirty="0"/>
              <a:t>Kryterium jest weryfikowane na podstawie zapisów wniosku o dofinansowanie projektu.</a:t>
            </a:r>
          </a:p>
          <a:p>
            <a:pPr marL="457200" indent="-457200" algn="just">
              <a:buNone/>
            </a:pPr>
            <a:endParaRPr lang="pl-PL" sz="2400" b="1" dirty="0" smtClean="0"/>
          </a:p>
          <a:p>
            <a:pPr marL="457200" indent="-457200" algn="just">
              <a:buNone/>
            </a:pPr>
            <a:r>
              <a:rPr lang="pl-PL" sz="2400" b="1" dirty="0" smtClean="0"/>
              <a:t>Kryterium </a:t>
            </a:r>
            <a:r>
              <a:rPr lang="pl-PL" sz="2400" b="1" dirty="0"/>
              <a:t>zgodności z właściwymi politykami i zasadami 	</a:t>
            </a:r>
          </a:p>
          <a:p>
            <a:pPr marL="457200" indent="-457200" algn="just">
              <a:buFont typeface="+mj-lt"/>
              <a:buAutoNum type="arabicPeriod" startAt="2"/>
            </a:pPr>
            <a:r>
              <a:rPr lang="pl-PL" sz="1800" dirty="0" smtClean="0"/>
              <a:t>Czy projekt jest zgodny z zasadą zrównoważonego rozwoju? 	</a:t>
            </a:r>
          </a:p>
          <a:p>
            <a:pPr marL="457200" indent="-457200" algn="just">
              <a:buNone/>
            </a:pPr>
            <a:r>
              <a:rPr lang="pl-PL" sz="1800" i="1" dirty="0" smtClean="0"/>
              <a:t>Kryterium jest weryfikowane na podstawie zapisów w części H wniosku o dofinansowanie. </a:t>
            </a:r>
          </a:p>
          <a:p>
            <a:pPr marL="457200" indent="-457200" algn="just">
              <a:buFont typeface="+mj-lt"/>
              <a:buAutoNum type="arabicPeriod" startAt="3"/>
            </a:pPr>
            <a:r>
              <a:rPr lang="pl-PL" sz="1800" dirty="0" smtClean="0"/>
              <a:t>Czy projekt jest zgodny z zasadą równości szans kobiet i mężczyzn? 	</a:t>
            </a:r>
          </a:p>
          <a:p>
            <a:pPr marL="0" indent="0" algn="just">
              <a:buNone/>
            </a:pPr>
            <a:r>
              <a:rPr lang="pl-PL" sz="1800" i="1" dirty="0" smtClean="0"/>
              <a:t>Kryterium jest weryfikowane na podstawie zapisów w części N, O, P, R, U wniosku </a:t>
            </a:r>
            <a:br>
              <a:rPr lang="pl-PL" sz="1800" i="1" dirty="0" smtClean="0"/>
            </a:br>
            <a:r>
              <a:rPr lang="pl-PL" sz="1800" i="1" dirty="0" smtClean="0"/>
              <a:t>o dofinansowanie – wg standardu minimum. </a:t>
            </a:r>
            <a:r>
              <a:rPr lang="pl-PL" sz="1800" dirty="0" smtClean="0"/>
              <a:t>	</a:t>
            </a:r>
          </a:p>
          <a:p>
            <a:pPr marL="457200" indent="-457200" algn="just">
              <a:buFont typeface="+mj-lt"/>
              <a:buAutoNum type="arabicPeriod" startAt="4"/>
            </a:pPr>
            <a:r>
              <a:rPr lang="pl-PL" sz="1800" dirty="0" smtClean="0"/>
              <a:t>Czy projekt jest zgodny z zasadą równości szans i niedyskryminacji, w tym dostępności </a:t>
            </a:r>
            <a:br>
              <a:rPr lang="pl-PL" sz="1800" dirty="0" smtClean="0"/>
            </a:br>
            <a:r>
              <a:rPr lang="pl-PL" sz="1800" dirty="0" smtClean="0"/>
              <a:t>dla osób z niepełnosprawnościami? 	</a:t>
            </a:r>
          </a:p>
          <a:p>
            <a:pPr marL="457200" indent="-457200" algn="just">
              <a:buNone/>
            </a:pPr>
            <a:r>
              <a:rPr lang="pl-PL" sz="1800" i="1" dirty="0" smtClean="0"/>
              <a:t>Kryterium jest weryfikowane na podstawie zapisów w części H wniosku o dofinansowanie. </a:t>
            </a:r>
            <a:r>
              <a:rPr lang="pl-PL" sz="1800" dirty="0" smtClean="0"/>
              <a:t>	</a:t>
            </a:r>
          </a:p>
          <a:p>
            <a:pPr marL="457200" indent="-457200">
              <a:buNone/>
            </a:pPr>
            <a:r>
              <a:rPr lang="pl-PL" sz="2400" dirty="0" smtClean="0"/>
              <a:t>	 </a:t>
            </a:r>
            <a:r>
              <a:rPr lang="pl-PL" sz="2000" b="1" dirty="0" smtClean="0">
                <a:solidFill>
                  <a:srgbClr val="FF0000"/>
                </a:solidFill>
              </a:rPr>
              <a:t>Niespełnienie powyższych kryteriów oznacza odrzucenie wniosku</a:t>
            </a:r>
            <a:r>
              <a:rPr lang="pl-PL" sz="2400" dirty="0" smtClean="0">
                <a:solidFill>
                  <a:srgbClr val="FF0000"/>
                </a:solidFill>
              </a:rPr>
              <a:t> !</a:t>
            </a:r>
            <a:r>
              <a:rPr lang="pl-PL" sz="2400" dirty="0" smtClean="0"/>
              <a:t>	</a:t>
            </a:r>
          </a:p>
          <a:p>
            <a:pPr marL="457200" indent="-457200">
              <a:buNone/>
            </a:pPr>
            <a:endParaRPr lang="pl-PL" sz="2400" dirty="0" smtClean="0"/>
          </a:p>
          <a:p>
            <a:pPr marL="457200" indent="-457200">
              <a:buFont typeface="+mj-lt"/>
              <a:buAutoNum type="arabicPeriod"/>
            </a:pPr>
            <a:endParaRPr lang="pl-PL" sz="2400" dirty="0" smtClean="0"/>
          </a:p>
          <a:p>
            <a:pPr>
              <a:buNone/>
            </a:pPr>
            <a:r>
              <a:rPr lang="pl-PL" sz="1800" dirty="0" smtClean="0"/>
              <a:t>	</a:t>
            </a:r>
          </a:p>
          <a:p>
            <a:pPr>
              <a:buNone/>
            </a:pPr>
            <a:r>
              <a:rPr lang="pl-PL" sz="1800" dirty="0" smtClean="0"/>
              <a:t>	</a:t>
            </a:r>
          </a:p>
          <a:p>
            <a:pPr>
              <a:buNone/>
            </a:pPr>
            <a:r>
              <a:rPr lang="pl-PL" sz="1800" dirty="0" smtClean="0"/>
              <a:t>	</a:t>
            </a:r>
          </a:p>
          <a:p>
            <a:pPr>
              <a:buNone/>
            </a:pPr>
            <a:endParaRPr lang="pl-PL" sz="1800" dirty="0" smtClean="0"/>
          </a:p>
          <a:p>
            <a:pPr>
              <a:buNone/>
            </a:pPr>
            <a:r>
              <a:rPr lang="pl-PL" sz="1800" dirty="0" smtClean="0"/>
              <a:t>	</a:t>
            </a:r>
          </a:p>
          <a:p>
            <a:pPr>
              <a:buNone/>
            </a:pPr>
            <a:endParaRPr lang="pl-PL" sz="1800" dirty="0" smtClean="0"/>
          </a:p>
          <a:p>
            <a:pPr algn="just">
              <a:buNone/>
            </a:pPr>
            <a:endParaRPr lang="pl-PL" sz="1800" dirty="0" smtClean="0"/>
          </a:p>
          <a:p>
            <a:pPr algn="just">
              <a:buNone/>
            </a:pPr>
            <a:r>
              <a:rPr lang="pl-PL" sz="1800" dirty="0" smtClean="0"/>
              <a:t>	</a:t>
            </a:r>
          </a:p>
          <a:p>
            <a:pPr algn="just">
              <a:buNone/>
            </a:pPr>
            <a:endParaRPr lang="pl-PL" sz="1800" dirty="0" smtClean="0"/>
          </a:p>
          <a:p>
            <a:pPr algn="just">
              <a:buNone/>
            </a:pPr>
            <a:endParaRPr lang="pl-PL" sz="1800" dirty="0" smtClean="0"/>
          </a:p>
          <a:p>
            <a:pPr>
              <a:buNone/>
            </a:pPr>
            <a:endParaRPr lang="pl-PL" sz="1800" dirty="0" smtClean="0"/>
          </a:p>
          <a:p>
            <a:pPr>
              <a:buNone/>
            </a:pPr>
            <a:endParaRPr lang="pl-PL" sz="1800" dirty="0" smtClean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CB52235-1339-48E5-A73B-3694FDF843BF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53</a:t>
            </a:fld>
            <a:endParaRPr lang="pl-PL" dirty="0">
              <a:solidFill>
                <a:prstClr val="black">
                  <a:tint val="75000"/>
                </a:prstClr>
              </a:solidFill>
            </a:endParaRPr>
          </a:p>
        </p:txBody>
      </p:sp>
      <p:grpSp>
        <p:nvGrpSpPr>
          <p:cNvPr id="2" name="Grupa 4"/>
          <p:cNvGrpSpPr/>
          <p:nvPr/>
        </p:nvGrpSpPr>
        <p:grpSpPr>
          <a:xfrm>
            <a:off x="4820575" y="0"/>
            <a:ext cx="4323425" cy="949911"/>
            <a:chOff x="4820575" y="0"/>
            <a:chExt cx="4323425" cy="949911"/>
          </a:xfrm>
        </p:grpSpPr>
        <p:sp>
          <p:nvSpPr>
            <p:cNvPr id="6" name="Prostokąt 5"/>
            <p:cNvSpPr/>
            <p:nvPr/>
          </p:nvSpPr>
          <p:spPr>
            <a:xfrm>
              <a:off x="4820575" y="0"/>
              <a:ext cx="4323425" cy="949911"/>
            </a:xfrm>
            <a:prstGeom prst="rect">
              <a:avLst/>
            </a:prstGeom>
            <a:solidFill>
              <a:srgbClr val="FBBA00"/>
            </a:solidFill>
            <a:ln>
              <a:solidFill>
                <a:srgbClr val="FBBA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7" name="Prostokąt 6"/>
            <p:cNvSpPr/>
            <p:nvPr/>
          </p:nvSpPr>
          <p:spPr>
            <a:xfrm>
              <a:off x="5000626" y="128588"/>
              <a:ext cx="3848100" cy="67627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l-PL"/>
            </a:p>
          </p:txBody>
        </p:sp>
        <p:grpSp>
          <p:nvGrpSpPr>
            <p:cNvPr id="5" name="Grupa 7"/>
            <p:cNvGrpSpPr/>
            <p:nvPr/>
          </p:nvGrpSpPr>
          <p:grpSpPr>
            <a:xfrm>
              <a:off x="5000626" y="150460"/>
              <a:ext cx="3861839" cy="639089"/>
              <a:chOff x="35489" y="88314"/>
              <a:chExt cx="4823135" cy="798172"/>
            </a:xfrm>
          </p:grpSpPr>
          <p:pic>
            <p:nvPicPr>
              <p:cNvPr id="9" name="Obraz 8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823955" y="205858"/>
                <a:ext cx="2034669" cy="609132"/>
              </a:xfrm>
              <a:prstGeom prst="rect">
                <a:avLst/>
              </a:prstGeom>
            </p:spPr>
          </p:pic>
          <p:pic>
            <p:nvPicPr>
              <p:cNvPr id="10" name="Picture 3" descr="FE_PR_POZIOM-Kolor-01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5489" y="88314"/>
                <a:ext cx="1533656" cy="79817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1" name="Obraz 10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652671" y="293394"/>
                <a:ext cx="1082545" cy="396000"/>
              </a:xfrm>
              <a:prstGeom prst="rect">
                <a:avLst/>
              </a:prstGeom>
            </p:spPr>
          </p:pic>
        </p:grpSp>
      </p:grpSp>
    </p:spTree>
    <p:extLst>
      <p:ext uri="{BB962C8B-B14F-4D97-AF65-F5344CB8AC3E}">
        <p14:creationId xmlns:p14="http://schemas.microsoft.com/office/powerpoint/2010/main" val="4718916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dirty="0" smtClean="0"/>
              <a:t>Ocena merytoryczna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628650" y="1892300"/>
            <a:ext cx="7886700" cy="4284663"/>
          </a:xfrm>
        </p:spPr>
        <p:txBody>
          <a:bodyPr/>
          <a:lstStyle/>
          <a:p>
            <a:pPr>
              <a:buNone/>
            </a:pPr>
            <a:r>
              <a:rPr lang="pl-PL" b="1" u="sng" dirty="0" smtClean="0">
                <a:solidFill>
                  <a:srgbClr val="FF0000"/>
                </a:solidFill>
              </a:rPr>
              <a:t>UWAGA:</a:t>
            </a:r>
            <a:endParaRPr lang="pl-PL" u="sng" dirty="0"/>
          </a:p>
          <a:p>
            <a:pPr algn="just"/>
            <a:r>
              <a:rPr lang="pl-PL" sz="2400" dirty="0" smtClean="0"/>
              <a:t>możliwość </a:t>
            </a:r>
            <a:r>
              <a:rPr lang="pl-PL" sz="2400" dirty="0"/>
              <a:t>warunkowej oceny projektu, </a:t>
            </a:r>
          </a:p>
          <a:p>
            <a:pPr algn="just"/>
            <a:r>
              <a:rPr lang="pl-PL" sz="2400" dirty="0" smtClean="0"/>
              <a:t>negocjacje </a:t>
            </a:r>
            <a:r>
              <a:rPr lang="pl-PL" sz="2400" dirty="0"/>
              <a:t>w ramach Komisji Oceny </a:t>
            </a:r>
            <a:r>
              <a:rPr lang="pl-PL" sz="2400" dirty="0" smtClean="0"/>
              <a:t>Projektów</a:t>
            </a:r>
          </a:p>
          <a:p>
            <a:pPr marL="0" indent="0" algn="just">
              <a:lnSpc>
                <a:spcPct val="100000"/>
              </a:lnSpc>
              <a:buNone/>
            </a:pPr>
            <a:r>
              <a:rPr lang="pl-PL" sz="1600" dirty="0"/>
              <a:t> (prowadzone przez członków </a:t>
            </a:r>
            <a:r>
              <a:rPr lang="pl-PL" sz="1600" dirty="0" smtClean="0"/>
              <a:t>KOP, </a:t>
            </a:r>
            <a:r>
              <a:rPr lang="pl-PL" sz="1600" dirty="0"/>
              <a:t>którzy nie dokonywali oceny wniosku),</a:t>
            </a:r>
          </a:p>
          <a:p>
            <a:pPr algn="just"/>
            <a:r>
              <a:rPr lang="pl-PL" sz="2400" dirty="0" smtClean="0"/>
              <a:t>negocjacje </a:t>
            </a:r>
            <a:r>
              <a:rPr lang="pl-PL" sz="2400" dirty="0"/>
              <a:t>podejmowane są pod </a:t>
            </a:r>
            <a:r>
              <a:rPr lang="pl-PL" sz="2400" dirty="0" smtClean="0"/>
              <a:t>warunkiem spełnienia </a:t>
            </a:r>
            <a:r>
              <a:rPr lang="pl-PL" sz="2400" dirty="0"/>
              <a:t>określonych wymogów </a:t>
            </a:r>
            <a:r>
              <a:rPr lang="pl-PL" sz="2400" dirty="0" smtClean="0"/>
              <a:t>(wskazanych w regulaminie konkursu w rozdziale dotyczącym oceny formalno-merytorycznej) </a:t>
            </a:r>
            <a:br>
              <a:rPr lang="pl-PL" sz="2400" dirty="0" smtClean="0"/>
            </a:br>
            <a:r>
              <a:rPr lang="pl-PL" sz="2400" dirty="0" smtClean="0"/>
              <a:t>i tylko do </a:t>
            </a:r>
            <a:r>
              <a:rPr lang="pl-PL" sz="2400" dirty="0"/>
              <a:t>wyczerpania </a:t>
            </a:r>
            <a:r>
              <a:rPr lang="pl-PL" sz="2400" dirty="0" smtClean="0"/>
              <a:t>środków przeznaczonych na </a:t>
            </a:r>
            <a:r>
              <a:rPr lang="pl-PL" sz="2400" dirty="0"/>
              <a:t>konkurs.  </a:t>
            </a: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CB52235-1339-48E5-A73B-3694FDF843BF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54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9391979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628650" y="1733006"/>
            <a:ext cx="7886700" cy="4443957"/>
          </a:xfrm>
        </p:spPr>
        <p:txBody>
          <a:bodyPr/>
          <a:lstStyle/>
          <a:p>
            <a:pPr lvl="0" algn="ctr">
              <a:buNone/>
            </a:pPr>
            <a:endParaRPr lang="pl-PL" sz="3200" b="1" dirty="0" smtClean="0">
              <a:solidFill>
                <a:prstClr val="black"/>
              </a:solidFill>
            </a:endParaRPr>
          </a:p>
          <a:p>
            <a:pPr lvl="0" algn="ctr">
              <a:buNone/>
            </a:pPr>
            <a:endParaRPr lang="pl-PL" sz="3200" b="1" dirty="0" smtClean="0">
              <a:solidFill>
                <a:prstClr val="black"/>
              </a:solidFill>
            </a:endParaRPr>
          </a:p>
          <a:p>
            <a:pPr lvl="0" algn="ctr">
              <a:buNone/>
            </a:pPr>
            <a:r>
              <a:rPr lang="pl-PL" sz="3200" b="1" dirty="0" smtClean="0">
                <a:solidFill>
                  <a:prstClr val="black"/>
                </a:solidFill>
              </a:rPr>
              <a:t>Kryteria </a:t>
            </a:r>
            <a:r>
              <a:rPr lang="pl-PL" sz="3200" b="1" dirty="0">
                <a:solidFill>
                  <a:prstClr val="black"/>
                </a:solidFill>
              </a:rPr>
              <a:t>merytoryczne</a:t>
            </a:r>
          </a:p>
          <a:p>
            <a:pPr lvl="0" algn="ctr">
              <a:buNone/>
            </a:pPr>
            <a:r>
              <a:rPr lang="pl-PL" sz="3200" b="1" dirty="0">
                <a:solidFill>
                  <a:prstClr val="black"/>
                </a:solidFill>
              </a:rPr>
              <a:t>w konkursie </a:t>
            </a:r>
            <a:r>
              <a:rPr lang="pl-PL" sz="3200" b="1" dirty="0" smtClean="0">
                <a:solidFill>
                  <a:prstClr val="black"/>
                </a:solidFill>
              </a:rPr>
              <a:t>9.1.1</a:t>
            </a:r>
            <a:endParaRPr lang="pl-PL" sz="3200" b="1" dirty="0">
              <a:solidFill>
                <a:prstClr val="black"/>
              </a:solidFill>
            </a:endParaRPr>
          </a:p>
          <a:p>
            <a:pPr lvl="0" algn="ctr">
              <a:buNone/>
            </a:pPr>
            <a:r>
              <a:rPr lang="pl-PL" sz="2400" dirty="0">
                <a:solidFill>
                  <a:srgbClr val="FF0000"/>
                </a:solidFill>
                <a:cs typeface="Arial" pitchFamily="34" charset="0"/>
              </a:rPr>
              <a:t>(9.1. A. – drugi typ operacji oraz 9.1.C.)</a:t>
            </a:r>
          </a:p>
          <a:p>
            <a:pPr marL="0" indent="0">
              <a:buNone/>
            </a:pPr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CB52235-1339-48E5-A73B-3694FDF843BF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55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760982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z="2000" b="1" dirty="0" smtClean="0"/>
              <a:t/>
            </a:r>
            <a:br>
              <a:rPr lang="pl-PL" sz="2000" b="1" dirty="0" smtClean="0"/>
            </a:br>
            <a:r>
              <a:rPr lang="pl-PL" sz="2000" b="1" dirty="0" smtClean="0"/>
              <a:t/>
            </a:r>
            <a:br>
              <a:rPr lang="pl-PL" sz="2000" b="1" dirty="0" smtClean="0"/>
            </a:br>
            <a:r>
              <a:rPr lang="x-none" sz="2000" b="1" dirty="0" smtClean="0"/>
              <a:t>Kryterium</a:t>
            </a:r>
            <a:r>
              <a:rPr lang="pl-PL" sz="2000" b="1" dirty="0" smtClean="0"/>
              <a:t> zgodności </a:t>
            </a:r>
            <a:r>
              <a:rPr lang="pl-PL" sz="2000" b="1" dirty="0"/>
              <a:t>projektu z celami szczegółowymi RPO WD </a:t>
            </a:r>
            <a:r>
              <a:rPr lang="pl-PL" sz="2000" b="1" dirty="0" smtClean="0"/>
              <a:t/>
            </a:r>
            <a:br>
              <a:rPr lang="pl-PL" sz="2000" b="1" dirty="0" smtClean="0"/>
            </a:br>
            <a:r>
              <a:rPr lang="pl-PL" sz="2000" b="1" dirty="0" smtClean="0"/>
              <a:t>2014-2020</a:t>
            </a:r>
            <a:r>
              <a:rPr lang="pl-PL" dirty="0" smtClean="0"/>
              <a:t/>
            </a:r>
            <a:br>
              <a:rPr lang="pl-PL" dirty="0" smtClean="0"/>
            </a:b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638924" y="1849348"/>
            <a:ext cx="7886700" cy="4570501"/>
          </a:xfrm>
        </p:spPr>
        <p:txBody>
          <a:bodyPr/>
          <a:lstStyle/>
          <a:p>
            <a:pPr algn="just">
              <a:buFont typeface="Calibri" panose="020F0502020204030204" pitchFamily="34" charset="0"/>
              <a:buChar char="‒"/>
            </a:pPr>
            <a:endParaRPr lang="pl-PL" sz="1800" dirty="0" smtClean="0"/>
          </a:p>
          <a:p>
            <a:pPr algn="just">
              <a:buFont typeface="Calibri" panose="020F0502020204030204" pitchFamily="34" charset="0"/>
              <a:buChar char="‒"/>
            </a:pPr>
            <a:r>
              <a:rPr lang="pl-PL" sz="1800" dirty="0" smtClean="0"/>
              <a:t>Czy </a:t>
            </a:r>
            <a:r>
              <a:rPr lang="pl-PL" sz="1800" dirty="0"/>
              <a:t>projekt jest zgodny z właściwym celem szczegółowym RPO WD 2014-2020 oraz w jaki sposób projekt przyczyni się do osiągnięcia celu szczegółowego RPO WD 2014-2020? 	</a:t>
            </a:r>
          </a:p>
          <a:p>
            <a:pPr marL="0" indent="0" algn="just">
              <a:buNone/>
            </a:pPr>
            <a:endParaRPr lang="pl-PL" sz="1400" i="1" dirty="0" smtClean="0"/>
          </a:p>
          <a:p>
            <a:pPr marL="0" indent="0" algn="just">
              <a:buNone/>
            </a:pPr>
            <a:r>
              <a:rPr lang="pl-PL" sz="1400" i="1" dirty="0" smtClean="0"/>
              <a:t>W </a:t>
            </a:r>
            <a:r>
              <a:rPr lang="pl-PL" sz="1400" i="1" dirty="0"/>
              <a:t>zakresie zgodności projektu z RPO WD 2014-2020 weryfikacji podlega m.in. adekwatność doboru wskaźników, trafność doboru celu głównego projektu oraz opis, w jaki sposób projekt przyczyni się </a:t>
            </a:r>
            <a:br>
              <a:rPr lang="pl-PL" sz="1400" i="1" dirty="0"/>
            </a:br>
            <a:r>
              <a:rPr lang="pl-PL" sz="1400" i="1" dirty="0"/>
              <a:t>do osiągnięcia celu szczegółowego RPO WD 2014-2020. W ramach kryterium IOK dopuszcza możliwość oceny warunkowej.</a:t>
            </a:r>
          </a:p>
          <a:p>
            <a:pPr marL="0" indent="0" algn="just">
              <a:buNone/>
            </a:pPr>
            <a:r>
              <a:rPr lang="pl-PL" sz="1800" i="1" dirty="0" smtClean="0"/>
              <a:t>Kryterium </a:t>
            </a:r>
            <a:r>
              <a:rPr lang="pl-PL" sz="1800" i="1" dirty="0"/>
              <a:t>jest weryfikowane na podstawie zapisów w części F.1 i O.1 wniosku </a:t>
            </a:r>
            <a:r>
              <a:rPr lang="pl-PL" sz="1800" i="1" dirty="0" smtClean="0"/>
              <a:t/>
            </a:r>
            <a:br>
              <a:rPr lang="pl-PL" sz="1800" i="1" dirty="0" smtClean="0"/>
            </a:br>
            <a:r>
              <a:rPr lang="pl-PL" sz="1800" i="1" dirty="0" smtClean="0"/>
              <a:t>o </a:t>
            </a:r>
            <a:r>
              <a:rPr lang="pl-PL" sz="1800" i="1" dirty="0"/>
              <a:t>dofinansowanie. </a:t>
            </a:r>
            <a:r>
              <a:rPr lang="pl-PL" sz="1800" dirty="0"/>
              <a:t>	</a:t>
            </a:r>
          </a:p>
          <a:p>
            <a:pPr marL="0" indent="0" algn="just">
              <a:buNone/>
            </a:pPr>
            <a:endParaRPr lang="pl-PL" sz="1400" b="1" dirty="0" smtClean="0"/>
          </a:p>
          <a:p>
            <a:pPr marL="0" indent="0" algn="just">
              <a:buNone/>
            </a:pPr>
            <a:endParaRPr lang="pl-PL" sz="1400" b="1" dirty="0"/>
          </a:p>
          <a:p>
            <a:pPr marL="0" indent="0" algn="just">
              <a:buNone/>
            </a:pPr>
            <a:endParaRPr lang="pl-PL" sz="1400" b="1" dirty="0" smtClean="0"/>
          </a:p>
          <a:p>
            <a:pPr marL="0" indent="0" algn="just">
              <a:buNone/>
            </a:pPr>
            <a:r>
              <a:rPr lang="pl-PL" sz="1400" b="1" dirty="0" smtClean="0"/>
              <a:t>Skala punktowa: 0 - 8</a:t>
            </a:r>
          </a:p>
          <a:p>
            <a:pPr algn="just">
              <a:buFont typeface="Calibri" panose="020F0502020204030204" pitchFamily="34" charset="0"/>
              <a:buChar char="‒"/>
            </a:pPr>
            <a:endParaRPr lang="pl-PL" sz="1800" i="1" dirty="0"/>
          </a:p>
          <a:p>
            <a:pPr marL="0" indent="0" algn="just">
              <a:buNone/>
            </a:pPr>
            <a:r>
              <a:rPr lang="pl-PL" sz="1800" dirty="0"/>
              <a:t>	</a:t>
            </a:r>
          </a:p>
          <a:p>
            <a:pPr marL="0" indent="0" algn="just">
              <a:buNone/>
            </a:pPr>
            <a:endParaRPr lang="pl-PL" sz="1800" u="sng" dirty="0"/>
          </a:p>
          <a:p>
            <a:pPr>
              <a:buNone/>
            </a:pPr>
            <a:endParaRPr lang="pl-PL" sz="1800" dirty="0" smtClean="0"/>
          </a:p>
          <a:p>
            <a:pPr>
              <a:buNone/>
            </a:pPr>
            <a:r>
              <a:rPr lang="pl-PL" sz="1800" dirty="0" smtClean="0"/>
              <a:t>	</a:t>
            </a:r>
          </a:p>
          <a:p>
            <a:pPr>
              <a:buNone/>
            </a:pPr>
            <a:endParaRPr lang="pl-PL" sz="2000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CB52235-1339-48E5-A73B-3694FDF843BF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56</a:t>
            </a:fld>
            <a:endParaRPr lang="pl-PL" dirty="0">
              <a:solidFill>
                <a:prstClr val="black">
                  <a:tint val="75000"/>
                </a:prstClr>
              </a:solidFill>
            </a:endParaRPr>
          </a:p>
        </p:txBody>
      </p:sp>
      <p:grpSp>
        <p:nvGrpSpPr>
          <p:cNvPr id="5" name="Grupa 4"/>
          <p:cNvGrpSpPr/>
          <p:nvPr/>
        </p:nvGrpSpPr>
        <p:grpSpPr>
          <a:xfrm>
            <a:off x="4820575" y="0"/>
            <a:ext cx="4323425" cy="949911"/>
            <a:chOff x="4820575" y="0"/>
            <a:chExt cx="4323425" cy="949911"/>
          </a:xfrm>
        </p:grpSpPr>
        <p:sp>
          <p:nvSpPr>
            <p:cNvPr id="6" name="Prostokąt 5"/>
            <p:cNvSpPr/>
            <p:nvPr/>
          </p:nvSpPr>
          <p:spPr>
            <a:xfrm>
              <a:off x="4820575" y="0"/>
              <a:ext cx="4323425" cy="949911"/>
            </a:xfrm>
            <a:prstGeom prst="rect">
              <a:avLst/>
            </a:prstGeom>
            <a:solidFill>
              <a:srgbClr val="FBBA00"/>
            </a:solidFill>
            <a:ln>
              <a:solidFill>
                <a:srgbClr val="FBBA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7" name="Prostokąt 6"/>
            <p:cNvSpPr/>
            <p:nvPr/>
          </p:nvSpPr>
          <p:spPr>
            <a:xfrm>
              <a:off x="5000626" y="128588"/>
              <a:ext cx="3848100" cy="67627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l-PL"/>
            </a:p>
          </p:txBody>
        </p:sp>
        <p:grpSp>
          <p:nvGrpSpPr>
            <p:cNvPr id="8" name="Grupa 7"/>
            <p:cNvGrpSpPr/>
            <p:nvPr/>
          </p:nvGrpSpPr>
          <p:grpSpPr>
            <a:xfrm>
              <a:off x="5000626" y="150460"/>
              <a:ext cx="3861839" cy="639089"/>
              <a:chOff x="35489" y="88314"/>
              <a:chExt cx="4823135" cy="798172"/>
            </a:xfrm>
          </p:grpSpPr>
          <p:pic>
            <p:nvPicPr>
              <p:cNvPr id="9" name="Obraz 8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823955" y="205858"/>
                <a:ext cx="2034669" cy="609132"/>
              </a:xfrm>
              <a:prstGeom prst="rect">
                <a:avLst/>
              </a:prstGeom>
            </p:spPr>
          </p:pic>
          <p:pic>
            <p:nvPicPr>
              <p:cNvPr id="10" name="Picture 3" descr="FE_PR_POZIOM-Kolor-01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5489" y="88314"/>
                <a:ext cx="1533656" cy="79817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1" name="Obraz 10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652671" y="293394"/>
                <a:ext cx="1082545" cy="396000"/>
              </a:xfrm>
              <a:prstGeom prst="rect">
                <a:avLst/>
              </a:prstGeom>
            </p:spPr>
          </p:pic>
        </p:grpSp>
      </p:grpSp>
    </p:spTree>
    <p:extLst>
      <p:ext uri="{BB962C8B-B14F-4D97-AF65-F5344CB8AC3E}">
        <p14:creationId xmlns:p14="http://schemas.microsoft.com/office/powerpoint/2010/main" val="3384545483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sz="2000" b="1" dirty="0" smtClean="0">
                <a:solidFill>
                  <a:prstClr val="black"/>
                </a:solidFill>
              </a:rPr>
              <a:t>Kryterium</a:t>
            </a:r>
            <a:r>
              <a:rPr lang="pl-PL" sz="2000" b="1" dirty="0">
                <a:solidFill>
                  <a:prstClr val="black"/>
                </a:solidFill>
              </a:rPr>
              <a:t> celowości projektu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628650" y="1602377"/>
            <a:ext cx="7886700" cy="4685211"/>
          </a:xfrm>
        </p:spPr>
        <p:txBody>
          <a:bodyPr/>
          <a:lstStyle/>
          <a:p>
            <a:pPr algn="just">
              <a:buFont typeface="Calibri" panose="020F0502020204030204" pitchFamily="34" charset="0"/>
              <a:buChar char="‒"/>
            </a:pPr>
            <a:r>
              <a:rPr lang="pl-PL" sz="1800" dirty="0"/>
              <a:t>Czy potrzeba realizacji projektu jest wystarczająco uzasadniona i odpowiada </a:t>
            </a:r>
            <a:r>
              <a:rPr lang="pl-PL" sz="1800" dirty="0" smtClean="0"/>
              <a:t/>
            </a:r>
            <a:br>
              <a:rPr lang="pl-PL" sz="1800" dirty="0" smtClean="0"/>
            </a:br>
            <a:r>
              <a:rPr lang="pl-PL" sz="1800" dirty="0" smtClean="0"/>
              <a:t>na </a:t>
            </a:r>
            <a:r>
              <a:rPr lang="pl-PL" sz="1800" dirty="0"/>
              <a:t>zdiagnozowany problem? </a:t>
            </a:r>
            <a:endParaRPr lang="pl-PL" sz="1800" dirty="0" smtClean="0"/>
          </a:p>
          <a:p>
            <a:pPr algn="just">
              <a:buFont typeface="Calibri" panose="020F0502020204030204" pitchFamily="34" charset="0"/>
              <a:buChar char="‒"/>
            </a:pPr>
            <a:endParaRPr lang="pl-PL" sz="1800" dirty="0"/>
          </a:p>
          <a:p>
            <a:pPr marL="0" indent="0" algn="just">
              <a:buNone/>
            </a:pPr>
            <a:r>
              <a:rPr lang="pl-PL" sz="1800" u="sng" dirty="0" smtClean="0"/>
              <a:t>Dodatkowo </a:t>
            </a:r>
            <a:r>
              <a:rPr lang="pl-PL" sz="1800" u="sng" dirty="0"/>
              <a:t>w przypadku projektów o wartości co najmniej 2 mln: </a:t>
            </a:r>
          </a:p>
          <a:p>
            <a:pPr algn="just">
              <a:buFont typeface="Calibri" panose="020F0502020204030204" pitchFamily="34" charset="0"/>
              <a:buChar char="‒"/>
            </a:pPr>
            <a:r>
              <a:rPr lang="pl-PL" sz="1800" dirty="0"/>
              <a:t>Czy przedstawiono wystarczający opis ryzyka nieosiągnięcia założeń projektu oraz zaplanowanych w ramach projektu działań zaradczych? </a:t>
            </a:r>
            <a:r>
              <a:rPr lang="pl-PL" dirty="0">
                <a:solidFill>
                  <a:srgbClr val="000000"/>
                </a:solidFill>
                <a:latin typeface="Arial" panose="020B0604020202020204" pitchFamily="34" charset="0"/>
              </a:rPr>
              <a:t>	</a:t>
            </a:r>
          </a:p>
          <a:p>
            <a:pPr marL="0" indent="0" algn="just">
              <a:buNone/>
            </a:pPr>
            <a:r>
              <a:rPr lang="pl-PL" sz="1400" i="1" dirty="0"/>
              <a:t>Ocena spełnienia kryterium polega m.in. na weryfikacji uzasadnienia potrzeby realizacji poszczególnych zadań zaplanowanych w ramach projektu ich powiązania ze zdiagnozowanym </a:t>
            </a:r>
            <a:r>
              <a:rPr lang="pl-PL" sz="1400" i="1" dirty="0" smtClean="0"/>
              <a:t>problemem. Przedstawiony </a:t>
            </a:r>
            <a:r>
              <a:rPr lang="pl-PL" sz="1400" i="1" dirty="0"/>
              <a:t>we wniosku opis będzie oceniany również pod kątem </a:t>
            </a:r>
            <a:r>
              <a:rPr lang="pl-PL" sz="1400" i="1" dirty="0" smtClean="0"/>
              <a:t>aktualności </a:t>
            </a:r>
            <a:r>
              <a:rPr lang="pl-PL" sz="1400" i="1" dirty="0"/>
              <a:t>danych. Dodatkowo w przypadku projektów o wartości co najmniej 2 mln zł ocenie podlega opis ryzyka nieosiągnięcia założeń projektu </a:t>
            </a:r>
            <a:r>
              <a:rPr lang="pl-PL" sz="1400" i="1" dirty="0" smtClean="0"/>
              <a:t/>
            </a:r>
            <a:br>
              <a:rPr lang="pl-PL" sz="1400" i="1" dirty="0" smtClean="0"/>
            </a:br>
            <a:r>
              <a:rPr lang="pl-PL" sz="1400" i="1" dirty="0" smtClean="0"/>
              <a:t>oraz </a:t>
            </a:r>
            <a:r>
              <a:rPr lang="pl-PL" sz="1400" i="1" dirty="0"/>
              <a:t>planowane działania minimalizujące ryzyko. </a:t>
            </a:r>
            <a:r>
              <a:rPr lang="pl-PL" sz="1400" dirty="0"/>
              <a:t>	</a:t>
            </a:r>
          </a:p>
          <a:p>
            <a:pPr marL="0" indent="0" algn="just">
              <a:buNone/>
            </a:pPr>
            <a:r>
              <a:rPr lang="pl-PL" sz="1800" i="1" dirty="0"/>
              <a:t>Kryterium jest weryfikowane na podstawie zapisów w części N i T wniosku </a:t>
            </a:r>
            <a:r>
              <a:rPr lang="pl-PL" sz="1800" i="1" dirty="0" smtClean="0"/>
              <a:t/>
            </a:r>
            <a:br>
              <a:rPr lang="pl-PL" sz="1800" i="1" dirty="0" smtClean="0"/>
            </a:br>
            <a:r>
              <a:rPr lang="pl-PL" sz="1800" i="1" dirty="0" smtClean="0"/>
              <a:t>o </a:t>
            </a:r>
            <a:r>
              <a:rPr lang="pl-PL" sz="1800" i="1" dirty="0"/>
              <a:t>dofinansowanie. W ramach kryterium IOK dopuszcza możliwość oceny warunkowej. </a:t>
            </a:r>
            <a:r>
              <a:rPr lang="pl-PL" sz="1400" dirty="0"/>
              <a:t>	</a:t>
            </a:r>
          </a:p>
          <a:p>
            <a:pPr marL="0" indent="0">
              <a:buNone/>
            </a:pPr>
            <a:r>
              <a:rPr lang="pl-PL" sz="1400" dirty="0"/>
              <a:t>	</a:t>
            </a:r>
            <a:endParaRPr lang="pl-PL" sz="1400" dirty="0" smtClean="0"/>
          </a:p>
          <a:p>
            <a:pPr marL="0" indent="0">
              <a:buNone/>
            </a:pPr>
            <a:r>
              <a:rPr lang="pl-PL" sz="1400" b="1" dirty="0" smtClean="0"/>
              <a:t>Skala punktowa: 0 - 6</a:t>
            </a:r>
          </a:p>
          <a:p>
            <a:pPr marL="0" indent="0">
              <a:buNone/>
            </a:pPr>
            <a:endParaRPr lang="pl-PL" sz="1400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CB52235-1339-48E5-A73B-3694FDF843BF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57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9401128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28650" y="958850"/>
            <a:ext cx="7886700" cy="525102"/>
          </a:xfrm>
        </p:spPr>
        <p:txBody>
          <a:bodyPr/>
          <a:lstStyle/>
          <a:p>
            <a:r>
              <a:rPr lang="x-none" sz="2000" b="1" dirty="0" smtClean="0">
                <a:solidFill>
                  <a:prstClr val="black"/>
                </a:solidFill>
              </a:rPr>
              <a:t>Kryterium</a:t>
            </a:r>
            <a:r>
              <a:rPr lang="pl-PL" sz="2000" b="1" dirty="0" smtClean="0">
                <a:solidFill>
                  <a:prstClr val="black"/>
                </a:solidFill>
              </a:rPr>
              <a:t> </a:t>
            </a:r>
            <a:r>
              <a:rPr lang="pl-PL" sz="2000" b="1" dirty="0">
                <a:solidFill>
                  <a:prstClr val="black"/>
                </a:solidFill>
              </a:rPr>
              <a:t>osiągnięcia skwantyfikowanych rezultatów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628650" y="1654628"/>
            <a:ext cx="7886700" cy="4522335"/>
          </a:xfrm>
        </p:spPr>
        <p:txBody>
          <a:bodyPr/>
          <a:lstStyle/>
          <a:p>
            <a:pPr algn="just">
              <a:buFont typeface="Calibri" panose="020F0502020204030204" pitchFamily="34" charset="0"/>
              <a:buChar char="‒"/>
            </a:pPr>
            <a:r>
              <a:rPr lang="pl-PL" sz="1800" dirty="0"/>
              <a:t>Czy zaplanowane w ramach projektu wartości wskaźników są adekwatne </a:t>
            </a:r>
            <a:r>
              <a:rPr lang="pl-PL" sz="1800" dirty="0" smtClean="0"/>
              <a:t/>
            </a:r>
            <a:br>
              <a:rPr lang="pl-PL" sz="1800" dirty="0" smtClean="0"/>
            </a:br>
            <a:r>
              <a:rPr lang="pl-PL" sz="1800" dirty="0" smtClean="0"/>
              <a:t>w </a:t>
            </a:r>
            <a:r>
              <a:rPr lang="pl-PL" sz="1800" dirty="0"/>
              <a:t>stosunku do potrzeb i celów projektu, a założone do osiągnięcia wartości </a:t>
            </a:r>
            <a:r>
              <a:rPr lang="pl-PL" sz="1800" dirty="0" smtClean="0"/>
              <a:t/>
            </a:r>
            <a:br>
              <a:rPr lang="pl-PL" sz="1800" dirty="0" smtClean="0"/>
            </a:br>
            <a:r>
              <a:rPr lang="pl-PL" sz="1800" dirty="0" smtClean="0"/>
              <a:t>są </a:t>
            </a:r>
            <a:r>
              <a:rPr lang="pl-PL" sz="1800" dirty="0"/>
              <a:t>realne</a:t>
            </a:r>
            <a:r>
              <a:rPr lang="pl-PL" sz="1800" dirty="0" smtClean="0"/>
              <a:t>?</a:t>
            </a:r>
          </a:p>
          <a:p>
            <a:pPr marL="0" indent="0" algn="just">
              <a:buNone/>
            </a:pPr>
            <a:r>
              <a:rPr lang="pl-PL" sz="1400" i="1" dirty="0"/>
              <a:t>Ocena adekwatności </a:t>
            </a:r>
            <a:r>
              <a:rPr lang="pl-PL" sz="1400" i="1" dirty="0" smtClean="0"/>
              <a:t>polega </a:t>
            </a:r>
            <a:r>
              <a:rPr lang="pl-PL" sz="1400" i="1" dirty="0"/>
              <a:t>na weryfikacji, czy zaplanowane wskaźniki wynikają ze zdiagnozowanych potrzeb i są dobrane odpowiednio do działań zaplanowanych w projekcie, a ich wartość jest satysfakcjonująca z punktu widzenia ponoszonych nakładów oraz zakresu merytorycznego projektu. Ocenie będą podlegały również informacje dotyczące źródeł weryfikacji wskaźników oraz częstotliwości ich pomiaru. 	</a:t>
            </a:r>
          </a:p>
          <a:p>
            <a:pPr marL="0" indent="0" algn="just">
              <a:buNone/>
            </a:pPr>
            <a:r>
              <a:rPr lang="pl-PL" sz="1800" i="1" dirty="0" smtClean="0"/>
              <a:t>Kryterium </a:t>
            </a:r>
            <a:r>
              <a:rPr lang="pl-PL" sz="1800" i="1" dirty="0"/>
              <a:t>jest weryfikowane na podstawie zapisów w części O.2 oraz O.3 wniosku </a:t>
            </a:r>
            <a:r>
              <a:rPr lang="pl-PL" sz="1800" i="1" dirty="0" smtClean="0"/>
              <a:t/>
            </a:r>
            <a:br>
              <a:rPr lang="pl-PL" sz="1800" i="1" dirty="0" smtClean="0"/>
            </a:br>
            <a:r>
              <a:rPr lang="pl-PL" sz="1800" i="1" dirty="0" smtClean="0"/>
              <a:t>o </a:t>
            </a:r>
            <a:r>
              <a:rPr lang="pl-PL" sz="1800" i="1" dirty="0"/>
              <a:t>dofinansowanie. 	W ramach kryterium IOK dopuszcza możliwość oceny warunkowej.</a:t>
            </a:r>
          </a:p>
          <a:p>
            <a:pPr marL="0" indent="0" algn="just">
              <a:buNone/>
            </a:pPr>
            <a:endParaRPr lang="pl-PL" sz="1800" dirty="0" smtClean="0"/>
          </a:p>
          <a:p>
            <a:pPr marL="0" indent="0" algn="just">
              <a:buNone/>
            </a:pPr>
            <a:r>
              <a:rPr lang="pl-PL" sz="1400" b="1" dirty="0"/>
              <a:t>Skala punktowa: 0 - 6</a:t>
            </a:r>
          </a:p>
          <a:p>
            <a:pPr marL="0" indent="0" algn="just">
              <a:buNone/>
            </a:pPr>
            <a:endParaRPr lang="pl-PL" sz="1800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CB52235-1339-48E5-A73B-3694FDF843BF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58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3368640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28650" y="958851"/>
            <a:ext cx="7886700" cy="438016"/>
          </a:xfrm>
        </p:spPr>
        <p:txBody>
          <a:bodyPr/>
          <a:lstStyle/>
          <a:p>
            <a:r>
              <a:rPr lang="x-none" sz="2000" b="1" dirty="0" smtClean="0">
                <a:solidFill>
                  <a:prstClr val="black"/>
                </a:solidFill>
              </a:rPr>
              <a:t>Kryterium</a:t>
            </a:r>
            <a:r>
              <a:rPr lang="pl-PL" sz="2000" b="1" dirty="0">
                <a:solidFill>
                  <a:prstClr val="black"/>
                </a:solidFill>
              </a:rPr>
              <a:t> doboru grupy docelowej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628650" y="1396867"/>
            <a:ext cx="7886700" cy="4959483"/>
          </a:xfrm>
        </p:spPr>
        <p:txBody>
          <a:bodyPr/>
          <a:lstStyle/>
          <a:p>
            <a:pPr algn="just">
              <a:buFont typeface="Calibri" panose="020F0502020204030204" pitchFamily="34" charset="0"/>
              <a:buChar char="‒"/>
            </a:pPr>
            <a:r>
              <a:rPr lang="pl-PL" sz="1800" dirty="0"/>
              <a:t>Czy dobór grupy docelowej jest adekwatny do założeń projektu oraz RPO WD 2014-2020, w tym czy zawiera wystarczający opis:</a:t>
            </a:r>
          </a:p>
          <a:p>
            <a:pPr lvl="1" algn="just">
              <a:buFont typeface="Arial" panose="020B0604020202020204" pitchFamily="34" charset="0"/>
              <a:buChar char="•"/>
            </a:pPr>
            <a:r>
              <a:rPr lang="pl-PL" sz="1800" dirty="0" smtClean="0"/>
              <a:t>grupy </a:t>
            </a:r>
            <a:r>
              <a:rPr lang="pl-PL" sz="1800" dirty="0"/>
              <a:t>docelowej, jaka będzie wspierana w ramach </a:t>
            </a:r>
            <a:r>
              <a:rPr lang="pl-PL" sz="1800" dirty="0" smtClean="0"/>
              <a:t>projektu;</a:t>
            </a:r>
          </a:p>
          <a:p>
            <a:pPr lvl="1" algn="just">
              <a:buFont typeface="Arial" panose="020B0604020202020204" pitchFamily="34" charset="0"/>
              <a:buChar char="•"/>
            </a:pPr>
            <a:r>
              <a:rPr lang="pl-PL" sz="1800" dirty="0" smtClean="0"/>
              <a:t>potrzeb </a:t>
            </a:r>
            <a:r>
              <a:rPr lang="pl-PL" sz="1800" dirty="0"/>
              <a:t>i oczekiwań uczestników projektu w kontekście wsparcia, które ma być udzielane w ramach projektu</a:t>
            </a:r>
            <a:r>
              <a:rPr lang="pl-PL" sz="1800" dirty="0" smtClean="0"/>
              <a:t>;</a:t>
            </a:r>
          </a:p>
          <a:p>
            <a:pPr lvl="1" algn="just">
              <a:buFont typeface="Arial" panose="020B0604020202020204" pitchFamily="34" charset="0"/>
              <a:buChar char="•"/>
            </a:pPr>
            <a:r>
              <a:rPr lang="pl-PL" sz="1800" dirty="0" smtClean="0"/>
              <a:t>barier</a:t>
            </a:r>
            <a:r>
              <a:rPr lang="pl-PL" sz="1800" dirty="0"/>
              <a:t>, na które napotykają uczestnicy projektu;</a:t>
            </a:r>
          </a:p>
          <a:p>
            <a:pPr lvl="1" algn="just">
              <a:buFont typeface="Arial" panose="020B0604020202020204" pitchFamily="34" charset="0"/>
              <a:buChar char="•"/>
            </a:pPr>
            <a:r>
              <a:rPr lang="pl-PL" sz="1800" dirty="0" smtClean="0"/>
              <a:t>skali </a:t>
            </a:r>
            <a:r>
              <a:rPr lang="pl-PL" sz="1800" dirty="0"/>
              <a:t>zainteresowania potencjalnych uczestników projektu;</a:t>
            </a:r>
          </a:p>
          <a:p>
            <a:pPr lvl="1" algn="just">
              <a:buFont typeface="Arial" panose="020B0604020202020204" pitchFamily="34" charset="0"/>
              <a:buChar char="•"/>
            </a:pPr>
            <a:r>
              <a:rPr lang="pl-PL" sz="1800" dirty="0" smtClean="0"/>
              <a:t>sposobu </a:t>
            </a:r>
            <a:r>
              <a:rPr lang="pl-PL" sz="1800" dirty="0"/>
              <a:t>rekrutacji uczestników projektu, w tym kryteriów rekrutacji </a:t>
            </a:r>
            <a:r>
              <a:rPr lang="pl-PL" sz="1800" dirty="0" smtClean="0"/>
              <a:t>zapewnienia dostępności rekrutacji dla osób z niepełnosprawnościami?</a:t>
            </a:r>
          </a:p>
          <a:p>
            <a:pPr marL="0" indent="0" algn="just">
              <a:buNone/>
            </a:pPr>
            <a:r>
              <a:rPr lang="pl-PL" sz="1400" i="1" dirty="0"/>
              <a:t>Ocena adekwatności polega na weryfikacji, czy wskazana grupa docelowa wpisuje się w grupy docelowe określone w SZOOP RPO WD 2014-2020 oraz czy wskazana grupa wpisuje się w diagnozę sytuacji problemowej, na którą odpowiedź stanowi projekt. </a:t>
            </a:r>
            <a:r>
              <a:rPr lang="pl-PL" sz="1400" dirty="0"/>
              <a:t>	</a:t>
            </a:r>
          </a:p>
          <a:p>
            <a:pPr marL="0" indent="0" algn="just">
              <a:buNone/>
            </a:pPr>
            <a:r>
              <a:rPr lang="pl-PL" sz="1800" i="1" dirty="0" smtClean="0"/>
              <a:t>Kryterium </a:t>
            </a:r>
            <a:r>
              <a:rPr lang="pl-PL" sz="1800" i="1" dirty="0"/>
              <a:t>jest weryfikowane na podstawie zapisów w części P wniosku </a:t>
            </a:r>
            <a:r>
              <a:rPr lang="pl-PL" sz="1800" i="1" dirty="0" smtClean="0"/>
              <a:t/>
            </a:r>
            <a:br>
              <a:rPr lang="pl-PL" sz="1800" i="1" dirty="0" smtClean="0"/>
            </a:br>
            <a:r>
              <a:rPr lang="pl-PL" sz="1800" i="1" dirty="0" smtClean="0"/>
              <a:t>o dofinansowanie. W </a:t>
            </a:r>
            <a:r>
              <a:rPr lang="pl-PL" sz="1800" i="1" dirty="0"/>
              <a:t>ramach kryterium IOK dopuszcza możliwość oceny warunkowej. 	</a:t>
            </a:r>
          </a:p>
          <a:p>
            <a:pPr marL="0" lvl="1" indent="0" algn="just">
              <a:buNone/>
            </a:pPr>
            <a:r>
              <a:rPr lang="pl-PL" sz="1800" i="1" dirty="0"/>
              <a:t>	</a:t>
            </a:r>
          </a:p>
          <a:p>
            <a:pPr marL="0" lvl="0" indent="0" algn="just">
              <a:buNone/>
            </a:pPr>
            <a:r>
              <a:rPr lang="pl-PL" sz="1400" b="1" dirty="0">
                <a:solidFill>
                  <a:prstClr val="black"/>
                </a:solidFill>
              </a:rPr>
              <a:t>Skala punktowa: 0 - </a:t>
            </a:r>
            <a:r>
              <a:rPr lang="pl-PL" sz="1400" b="1" dirty="0" smtClean="0">
                <a:solidFill>
                  <a:prstClr val="black"/>
                </a:solidFill>
              </a:rPr>
              <a:t>10</a:t>
            </a:r>
            <a:endParaRPr lang="pl-PL" sz="1400" b="1" dirty="0">
              <a:solidFill>
                <a:prstClr val="black"/>
              </a:solidFill>
            </a:endParaRPr>
          </a:p>
          <a:p>
            <a:pPr marL="457200" lvl="1" indent="0" algn="just">
              <a:buNone/>
            </a:pPr>
            <a:endParaRPr lang="pl-PL" sz="1800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CB52235-1339-48E5-A73B-3694FDF843BF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59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984729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628650" y="1149532"/>
            <a:ext cx="7886700" cy="5027432"/>
          </a:xfrm>
        </p:spPr>
        <p:txBody>
          <a:bodyPr/>
          <a:lstStyle/>
          <a:p>
            <a:pPr marL="0" indent="0" algn="just">
              <a:buNone/>
            </a:pPr>
            <a:r>
              <a:rPr lang="pl-PL" sz="2000" dirty="0">
                <a:solidFill>
                  <a:srgbClr val="000000"/>
                </a:solidFill>
                <a:latin typeface="Arial" panose="020B0604020202020204" pitchFamily="34" charset="0"/>
              </a:rPr>
              <a:t>Ogólna pula środków europejskich przeznaczona na konkurs została podzielona i wyodrębniona, w taki sposób, że: </a:t>
            </a:r>
          </a:p>
          <a:p>
            <a:pPr algn="just">
              <a:buFont typeface="Arial" panose="020B0604020202020204" pitchFamily="34" charset="0"/>
              <a:buChar char="‒"/>
            </a:pPr>
            <a:r>
              <a:rPr lang="pl-PL" sz="2000" dirty="0" smtClean="0">
                <a:solidFill>
                  <a:srgbClr val="000000"/>
                </a:solidFill>
                <a:latin typeface="Arial" panose="020B0604020202020204" pitchFamily="34" charset="0"/>
              </a:rPr>
              <a:t>kwota </a:t>
            </a:r>
            <a:r>
              <a:rPr lang="pl-PL" sz="2000" dirty="0">
                <a:solidFill>
                  <a:srgbClr val="000000"/>
                </a:solidFill>
                <a:latin typeface="Arial" panose="020B0604020202020204" pitchFamily="34" charset="0"/>
              </a:rPr>
              <a:t>alokacji środków europejskich na </a:t>
            </a:r>
            <a:r>
              <a:rPr lang="pl-PL" sz="2000" b="1" dirty="0">
                <a:solidFill>
                  <a:srgbClr val="000000"/>
                </a:solidFill>
                <a:latin typeface="Arial" panose="020B0604020202020204" pitchFamily="34" charset="0"/>
              </a:rPr>
              <a:t>projekty horyzontalne </a:t>
            </a:r>
            <a:r>
              <a:rPr lang="pl-PL" sz="2000" dirty="0">
                <a:solidFill>
                  <a:srgbClr val="000000"/>
                </a:solidFill>
                <a:latin typeface="Arial" panose="020B0604020202020204" pitchFamily="34" charset="0"/>
              </a:rPr>
              <a:t>wynosi </a:t>
            </a:r>
            <a:r>
              <a:rPr lang="pl-PL" sz="2000" b="1" dirty="0">
                <a:solidFill>
                  <a:srgbClr val="000000"/>
                </a:solidFill>
                <a:latin typeface="Arial" panose="020B0604020202020204" pitchFamily="34" charset="0"/>
              </a:rPr>
              <a:t>12 322 894,00 PLN </a:t>
            </a:r>
            <a:endParaRPr lang="pl-PL" sz="2000" b="1" dirty="0" smtClean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marL="0" indent="0" algn="just">
              <a:buNone/>
            </a:pPr>
            <a:endParaRPr lang="pl-PL" sz="2000" dirty="0" smtClean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algn="just">
              <a:buFont typeface="Arial" panose="020B0604020202020204" pitchFamily="34" charset="0"/>
              <a:buChar char="‒"/>
            </a:pPr>
            <a:r>
              <a:rPr lang="pl-PL" sz="2000" dirty="0" smtClean="0">
                <a:solidFill>
                  <a:srgbClr val="000000"/>
                </a:solidFill>
                <a:latin typeface="Arial" panose="020B0604020202020204" pitchFamily="34" charset="0"/>
              </a:rPr>
              <a:t>kwota </a:t>
            </a:r>
            <a:r>
              <a:rPr lang="pl-PL" sz="2000" dirty="0">
                <a:solidFill>
                  <a:srgbClr val="000000"/>
                </a:solidFill>
                <a:latin typeface="Arial" panose="020B0604020202020204" pitchFamily="34" charset="0"/>
              </a:rPr>
              <a:t>alokacji środków europejskich na </a:t>
            </a:r>
            <a:r>
              <a:rPr lang="pl-PL" sz="2000" b="1" dirty="0">
                <a:solidFill>
                  <a:srgbClr val="000000"/>
                </a:solidFill>
                <a:latin typeface="Arial" panose="020B0604020202020204" pitchFamily="34" charset="0"/>
              </a:rPr>
              <a:t>projekty ukierunkowane na OSI </a:t>
            </a:r>
            <a:r>
              <a:rPr lang="pl-PL" sz="2000" dirty="0">
                <a:solidFill>
                  <a:srgbClr val="000000"/>
                </a:solidFill>
                <a:latin typeface="Arial" panose="020B0604020202020204" pitchFamily="34" charset="0"/>
              </a:rPr>
              <a:t>wynosi </a:t>
            </a:r>
            <a:r>
              <a:rPr lang="pl-PL" sz="2000" b="1" dirty="0">
                <a:solidFill>
                  <a:srgbClr val="000000"/>
                </a:solidFill>
                <a:latin typeface="Arial" panose="020B0604020202020204" pitchFamily="34" charset="0"/>
              </a:rPr>
              <a:t>8 215 263,00 PLN , w tym na: </a:t>
            </a:r>
            <a:endParaRPr lang="pl-PL" sz="200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lvl="1" algn="just"/>
            <a:r>
              <a:rPr lang="pl-PL" sz="1800" b="1" dirty="0">
                <a:solidFill>
                  <a:srgbClr val="000000"/>
                </a:solidFill>
                <a:latin typeface="Arial" panose="020B0604020202020204" pitchFamily="34" charset="0"/>
              </a:rPr>
              <a:t>ZOI </a:t>
            </a:r>
            <a:r>
              <a:rPr lang="pl-PL" sz="1800" dirty="0" smtClean="0">
                <a:solidFill>
                  <a:srgbClr val="000000"/>
                </a:solidFill>
                <a:latin typeface="Arial" panose="020B0604020202020204" pitchFamily="34" charset="0"/>
              </a:rPr>
              <a:t>–</a:t>
            </a:r>
            <a:r>
              <a:rPr lang="pl-PL" sz="1800" b="1" dirty="0" smtClean="0">
                <a:solidFill>
                  <a:srgbClr val="000000"/>
                </a:solidFill>
                <a:latin typeface="Arial" panose="020B0604020202020204" pitchFamily="34" charset="0"/>
              </a:rPr>
              <a:t> 1 </a:t>
            </a:r>
            <a:r>
              <a:rPr lang="pl-PL" sz="1800" b="1" dirty="0">
                <a:solidFill>
                  <a:srgbClr val="000000"/>
                </a:solidFill>
                <a:latin typeface="Arial" panose="020B0604020202020204" pitchFamily="34" charset="0"/>
              </a:rPr>
              <a:t>577 428,00 PLN; </a:t>
            </a:r>
          </a:p>
          <a:p>
            <a:pPr lvl="1" algn="just"/>
            <a:r>
              <a:rPr lang="fr-FR" sz="1800" b="1" dirty="0" smtClean="0">
                <a:solidFill>
                  <a:srgbClr val="000000"/>
                </a:solidFill>
                <a:latin typeface="Arial" panose="020B0604020202020204" pitchFamily="34" charset="0"/>
              </a:rPr>
              <a:t>LGOI </a:t>
            </a:r>
            <a:r>
              <a:rPr lang="fr-FR" sz="1800" dirty="0" smtClean="0">
                <a:solidFill>
                  <a:srgbClr val="000000"/>
                </a:solidFill>
                <a:latin typeface="Arial" panose="020B0604020202020204" pitchFamily="34" charset="0"/>
              </a:rPr>
              <a:t>– </a:t>
            </a:r>
            <a:r>
              <a:rPr lang="fr-FR" sz="1800" b="1" dirty="0" smtClean="0">
                <a:solidFill>
                  <a:srgbClr val="000000"/>
                </a:solidFill>
                <a:latin typeface="Arial" panose="020B0604020202020204" pitchFamily="34" charset="0"/>
              </a:rPr>
              <a:t>1 </a:t>
            </a:r>
            <a:r>
              <a:rPr lang="fr-FR" sz="1800" b="1" dirty="0">
                <a:solidFill>
                  <a:srgbClr val="000000"/>
                </a:solidFill>
                <a:latin typeface="Arial" panose="020B0604020202020204" pitchFamily="34" charset="0"/>
              </a:rPr>
              <a:t>643 844,00 PLN</a:t>
            </a:r>
            <a:r>
              <a:rPr lang="fr-FR" sz="1800" dirty="0">
                <a:solidFill>
                  <a:srgbClr val="000000"/>
                </a:solidFill>
                <a:latin typeface="Arial" panose="020B0604020202020204" pitchFamily="34" charset="0"/>
              </a:rPr>
              <a:t>; </a:t>
            </a:r>
            <a:endParaRPr lang="pl-PL" sz="1800" dirty="0" smtClean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lvl="1" algn="just"/>
            <a:r>
              <a:rPr lang="pl-PL" sz="1800" b="1" dirty="0" smtClean="0">
                <a:solidFill>
                  <a:srgbClr val="000000"/>
                </a:solidFill>
                <a:latin typeface="Arial" panose="020B0604020202020204" pitchFamily="34" charset="0"/>
              </a:rPr>
              <a:t>OIDB </a:t>
            </a:r>
            <a:r>
              <a:rPr lang="pl-PL" sz="1800" dirty="0" smtClean="0">
                <a:solidFill>
                  <a:srgbClr val="000000"/>
                </a:solidFill>
                <a:latin typeface="Arial" panose="020B0604020202020204" pitchFamily="34" charset="0"/>
              </a:rPr>
              <a:t>– </a:t>
            </a:r>
            <a:r>
              <a:rPr lang="pl-PL" sz="1800" b="1" dirty="0" smtClean="0">
                <a:solidFill>
                  <a:srgbClr val="000000"/>
                </a:solidFill>
                <a:latin typeface="Arial" panose="020B0604020202020204" pitchFamily="34" charset="0"/>
              </a:rPr>
              <a:t>1 </a:t>
            </a:r>
            <a:r>
              <a:rPr lang="pl-PL" sz="1800" b="1" dirty="0">
                <a:solidFill>
                  <a:srgbClr val="000000"/>
                </a:solidFill>
                <a:latin typeface="Arial" panose="020B0604020202020204" pitchFamily="34" charset="0"/>
              </a:rPr>
              <a:t>735 496,00 PLN</a:t>
            </a:r>
            <a:r>
              <a:rPr lang="pl-PL" sz="1800" dirty="0">
                <a:solidFill>
                  <a:srgbClr val="000000"/>
                </a:solidFill>
                <a:latin typeface="Arial" panose="020B0604020202020204" pitchFamily="34" charset="0"/>
              </a:rPr>
              <a:t>; </a:t>
            </a:r>
            <a:endParaRPr lang="pl-PL" sz="1800" dirty="0" smtClean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lvl="1" algn="just"/>
            <a:r>
              <a:rPr lang="pl-PL" sz="1800" b="1" dirty="0" smtClean="0">
                <a:solidFill>
                  <a:srgbClr val="000000"/>
                </a:solidFill>
                <a:latin typeface="Arial" panose="020B0604020202020204" pitchFamily="34" charset="0"/>
              </a:rPr>
              <a:t>OIRW </a:t>
            </a:r>
            <a:r>
              <a:rPr lang="pl-PL" sz="1800" dirty="0" smtClean="0">
                <a:solidFill>
                  <a:srgbClr val="000000"/>
                </a:solidFill>
                <a:latin typeface="Arial" panose="020B0604020202020204" pitchFamily="34" charset="0"/>
              </a:rPr>
              <a:t>– </a:t>
            </a:r>
            <a:r>
              <a:rPr lang="pl-PL" sz="1800" b="1" dirty="0" smtClean="0">
                <a:solidFill>
                  <a:srgbClr val="000000"/>
                </a:solidFill>
                <a:latin typeface="Arial" panose="020B0604020202020204" pitchFamily="34" charset="0"/>
              </a:rPr>
              <a:t>1 </a:t>
            </a:r>
            <a:r>
              <a:rPr lang="pl-PL" sz="1800" b="1" dirty="0">
                <a:solidFill>
                  <a:srgbClr val="000000"/>
                </a:solidFill>
                <a:latin typeface="Arial" panose="020B0604020202020204" pitchFamily="34" charset="0"/>
              </a:rPr>
              <a:t>386 446,00 PLN</a:t>
            </a:r>
            <a:r>
              <a:rPr lang="pl-PL" sz="1800" dirty="0">
                <a:solidFill>
                  <a:srgbClr val="000000"/>
                </a:solidFill>
                <a:latin typeface="Arial" panose="020B0604020202020204" pitchFamily="34" charset="0"/>
              </a:rPr>
              <a:t>; </a:t>
            </a:r>
            <a:endParaRPr lang="pl-PL" sz="1800" dirty="0" smtClean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lvl="1" algn="just"/>
            <a:r>
              <a:rPr lang="pl-PL" sz="1800" b="1" dirty="0" smtClean="0">
                <a:solidFill>
                  <a:srgbClr val="000000"/>
                </a:solidFill>
                <a:latin typeface="Arial" panose="020B0604020202020204" pitchFamily="34" charset="0"/>
              </a:rPr>
              <a:t>ZKD </a:t>
            </a:r>
            <a:r>
              <a:rPr lang="pl-PL" sz="1800" dirty="0" smtClean="0">
                <a:solidFill>
                  <a:srgbClr val="000000"/>
                </a:solidFill>
                <a:latin typeface="Arial" panose="020B0604020202020204" pitchFamily="34" charset="0"/>
              </a:rPr>
              <a:t>– </a:t>
            </a:r>
            <a:r>
              <a:rPr lang="pl-PL" sz="1800" b="1" dirty="0" smtClean="0">
                <a:solidFill>
                  <a:srgbClr val="000000"/>
                </a:solidFill>
                <a:latin typeface="Arial" panose="020B0604020202020204" pitchFamily="34" charset="0"/>
              </a:rPr>
              <a:t>1 872 </a:t>
            </a:r>
            <a:r>
              <a:rPr lang="pl-PL" sz="1800" b="1" dirty="0">
                <a:solidFill>
                  <a:srgbClr val="000000"/>
                </a:solidFill>
                <a:latin typeface="Arial" panose="020B0604020202020204" pitchFamily="34" charset="0"/>
              </a:rPr>
              <a:t>049,00 PLN</a:t>
            </a:r>
            <a:r>
              <a:rPr lang="pl-PL" sz="1800" dirty="0">
                <a:solidFill>
                  <a:srgbClr val="000000"/>
                </a:solidFill>
                <a:latin typeface="Arial" panose="020B0604020202020204" pitchFamily="34" charset="0"/>
              </a:rPr>
              <a:t>. </a:t>
            </a:r>
          </a:p>
          <a:p>
            <a:pPr marL="0" indent="0">
              <a:buNone/>
            </a:pPr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CB52235-1339-48E5-A73B-3694FDF843BF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6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0578979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28650" y="958851"/>
            <a:ext cx="7886700" cy="438016"/>
          </a:xfrm>
        </p:spPr>
        <p:txBody>
          <a:bodyPr/>
          <a:lstStyle/>
          <a:p>
            <a:r>
              <a:rPr lang="x-none" sz="2000" b="1" dirty="0" smtClean="0">
                <a:solidFill>
                  <a:prstClr val="black"/>
                </a:solidFill>
              </a:rPr>
              <a:t>Kryterium</a:t>
            </a:r>
            <a:r>
              <a:rPr lang="pl-PL" sz="2000" b="1" dirty="0">
                <a:solidFill>
                  <a:prstClr val="black"/>
                </a:solidFill>
              </a:rPr>
              <a:t> trafności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628650" y="1396867"/>
            <a:ext cx="7886700" cy="4959483"/>
          </a:xfrm>
        </p:spPr>
        <p:txBody>
          <a:bodyPr/>
          <a:lstStyle/>
          <a:p>
            <a:pPr algn="just">
              <a:buFont typeface="Calibri" panose="020F0502020204030204" pitchFamily="34" charset="0"/>
              <a:buChar char="‒"/>
            </a:pPr>
            <a:r>
              <a:rPr lang="pl-PL" sz="1800" dirty="0" smtClean="0"/>
              <a:t>Czy </a:t>
            </a:r>
            <a:r>
              <a:rPr lang="pl-PL" sz="1800" dirty="0"/>
              <a:t>we wniosku o dofinansowanie projektu przedstawiono wystarczający opis:</a:t>
            </a:r>
          </a:p>
          <a:p>
            <a:pPr lvl="1" algn="just">
              <a:buFont typeface="Arial" panose="020B0604020202020204" pitchFamily="34" charset="0"/>
              <a:buChar char="•"/>
            </a:pPr>
            <a:r>
              <a:rPr lang="pl-PL" sz="1800" dirty="0" smtClean="0"/>
              <a:t>zadań </a:t>
            </a:r>
            <a:r>
              <a:rPr lang="pl-PL" sz="1800" dirty="0"/>
              <a:t>realizowanych w ramach projektu;</a:t>
            </a:r>
          </a:p>
          <a:p>
            <a:pPr lvl="1" algn="just">
              <a:buFont typeface="Arial" panose="020B0604020202020204" pitchFamily="34" charset="0"/>
              <a:buChar char="•"/>
            </a:pPr>
            <a:r>
              <a:rPr lang="pl-PL" sz="1800" dirty="0" smtClean="0"/>
              <a:t>uzasadnienia </a:t>
            </a:r>
            <a:r>
              <a:rPr lang="pl-PL" sz="1800" dirty="0"/>
              <a:t>potrzeby realizacji zadań w kontekście przedstawionej diagnozy;</a:t>
            </a:r>
          </a:p>
          <a:p>
            <a:pPr lvl="1" algn="just">
              <a:buFont typeface="Arial" panose="020B0604020202020204" pitchFamily="34" charset="0"/>
              <a:buChar char="•"/>
            </a:pPr>
            <a:r>
              <a:rPr lang="pl-PL" sz="1800" dirty="0" smtClean="0"/>
              <a:t>wartości </a:t>
            </a:r>
            <a:r>
              <a:rPr lang="pl-PL" sz="1800" dirty="0"/>
              <a:t>wskaźników, które zostaną osiągnięte w ramach zadań </a:t>
            </a:r>
            <a:r>
              <a:rPr lang="pl-PL" sz="1800" dirty="0" smtClean="0"/>
              <a:t/>
            </a:r>
            <a:br>
              <a:rPr lang="pl-PL" sz="1800" dirty="0" smtClean="0"/>
            </a:br>
            <a:r>
              <a:rPr lang="pl-PL" sz="1800" dirty="0" smtClean="0"/>
              <a:t>(</a:t>
            </a:r>
            <a:r>
              <a:rPr lang="pl-PL" sz="1800" dirty="0"/>
              <a:t>jeśli dotyczy);</a:t>
            </a:r>
          </a:p>
          <a:p>
            <a:pPr lvl="1" algn="just">
              <a:buFont typeface="Arial" panose="020B0604020202020204" pitchFamily="34" charset="0"/>
              <a:buChar char="•"/>
            </a:pPr>
            <a:r>
              <a:rPr lang="pl-PL" sz="1800" dirty="0" smtClean="0"/>
              <a:t>roli </a:t>
            </a:r>
            <a:r>
              <a:rPr lang="pl-PL" sz="1800" dirty="0"/>
              <a:t>partnerów w realizacji poszczególnych zadań, jeśli przewidziano ich realizację w ramach partnerstwa wraz z uzasadnieniem (jeśli dotyczy);</a:t>
            </a:r>
          </a:p>
          <a:p>
            <a:pPr lvl="1" algn="just">
              <a:buFont typeface="Arial" panose="020B0604020202020204" pitchFamily="34" charset="0"/>
              <a:buChar char="•"/>
            </a:pPr>
            <a:r>
              <a:rPr lang="pl-PL" sz="1800" dirty="0" smtClean="0"/>
              <a:t>trwałości </a:t>
            </a:r>
            <a:r>
              <a:rPr lang="pl-PL" sz="1800" dirty="0"/>
              <a:t>i wpływu rezultatów projektu (jeśli dotyczy)?	</a:t>
            </a:r>
          </a:p>
          <a:p>
            <a:pPr marL="0" lvl="1" indent="0" algn="just">
              <a:buNone/>
            </a:pPr>
            <a:r>
              <a:rPr lang="pl-PL" sz="1800" i="1" dirty="0"/>
              <a:t>	</a:t>
            </a:r>
          </a:p>
          <a:p>
            <a:pPr marL="0" indent="0" algn="just">
              <a:buNone/>
            </a:pPr>
            <a:r>
              <a:rPr lang="pl-PL" sz="1800" i="1" dirty="0">
                <a:solidFill>
                  <a:prstClr val="black"/>
                </a:solidFill>
              </a:rPr>
              <a:t>Kryterium jest weryfikowane na podstawie zapisów w części R wniosku </a:t>
            </a:r>
            <a:r>
              <a:rPr lang="pl-PL" sz="1800" i="1" dirty="0" smtClean="0">
                <a:solidFill>
                  <a:prstClr val="black"/>
                </a:solidFill>
              </a:rPr>
              <a:t/>
            </a:r>
            <a:br>
              <a:rPr lang="pl-PL" sz="1800" i="1" dirty="0" smtClean="0">
                <a:solidFill>
                  <a:prstClr val="black"/>
                </a:solidFill>
              </a:rPr>
            </a:br>
            <a:r>
              <a:rPr lang="pl-PL" sz="1800" i="1" dirty="0" smtClean="0">
                <a:solidFill>
                  <a:prstClr val="black"/>
                </a:solidFill>
              </a:rPr>
              <a:t>o dofinansowanie. </a:t>
            </a:r>
            <a:r>
              <a:rPr lang="pl-PL" sz="1800" i="1" dirty="0" smtClean="0"/>
              <a:t>W </a:t>
            </a:r>
            <a:r>
              <a:rPr lang="pl-PL" sz="1800" i="1" dirty="0"/>
              <a:t>ramach kryterium IOK dopuszcza możliwość oceny warunkowej. </a:t>
            </a:r>
            <a:r>
              <a:rPr lang="pl-PL" sz="1400" dirty="0"/>
              <a:t>	</a:t>
            </a:r>
          </a:p>
          <a:p>
            <a:pPr marL="0" lvl="0" indent="0" algn="just">
              <a:buNone/>
            </a:pPr>
            <a:endParaRPr lang="pl-PL" sz="1400" b="1" dirty="0">
              <a:solidFill>
                <a:prstClr val="black"/>
              </a:solidFill>
            </a:endParaRPr>
          </a:p>
          <a:p>
            <a:pPr marL="0" lvl="0" indent="0" algn="just">
              <a:buNone/>
            </a:pPr>
            <a:endParaRPr lang="pl-PL" sz="1400" b="1" dirty="0" smtClean="0">
              <a:solidFill>
                <a:prstClr val="black"/>
              </a:solidFill>
            </a:endParaRPr>
          </a:p>
          <a:p>
            <a:pPr marL="0" lvl="0" indent="0" algn="just">
              <a:buNone/>
            </a:pPr>
            <a:r>
              <a:rPr lang="pl-PL" sz="1400" b="1" dirty="0" smtClean="0">
                <a:solidFill>
                  <a:prstClr val="black"/>
                </a:solidFill>
              </a:rPr>
              <a:t>Skala </a:t>
            </a:r>
            <a:r>
              <a:rPr lang="pl-PL" sz="1400" b="1" dirty="0">
                <a:solidFill>
                  <a:prstClr val="black"/>
                </a:solidFill>
              </a:rPr>
              <a:t>punktowa: 0 - </a:t>
            </a:r>
            <a:r>
              <a:rPr lang="pl-PL" sz="1400" b="1" dirty="0" smtClean="0">
                <a:solidFill>
                  <a:prstClr val="black"/>
                </a:solidFill>
              </a:rPr>
              <a:t>14</a:t>
            </a:r>
            <a:endParaRPr lang="pl-PL" sz="1800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CB52235-1339-48E5-A73B-3694FDF843BF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60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6252887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28650" y="958851"/>
            <a:ext cx="7886700" cy="438016"/>
          </a:xfrm>
        </p:spPr>
        <p:txBody>
          <a:bodyPr/>
          <a:lstStyle/>
          <a:p>
            <a:r>
              <a:rPr lang="x-none" sz="2000" b="1" dirty="0" smtClean="0">
                <a:solidFill>
                  <a:prstClr val="black"/>
                </a:solidFill>
              </a:rPr>
              <a:t>Kryterium</a:t>
            </a:r>
            <a:r>
              <a:rPr lang="pl-PL" sz="2000" b="1" dirty="0">
                <a:solidFill>
                  <a:prstClr val="black"/>
                </a:solidFill>
              </a:rPr>
              <a:t> racjonalności harmonogramu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628650" y="1396867"/>
            <a:ext cx="7886700" cy="4959483"/>
          </a:xfrm>
        </p:spPr>
        <p:txBody>
          <a:bodyPr/>
          <a:lstStyle/>
          <a:p>
            <a:pPr algn="just">
              <a:buFont typeface="Calibri" panose="020F0502020204030204" pitchFamily="34" charset="0"/>
              <a:buChar char="‒"/>
            </a:pPr>
            <a:r>
              <a:rPr lang="pl-PL" sz="1800" dirty="0" smtClean="0"/>
              <a:t>Czy</a:t>
            </a:r>
            <a:r>
              <a:rPr lang="pl-PL" sz="1800" i="1" dirty="0" smtClean="0"/>
              <a:t> </a:t>
            </a:r>
            <a:r>
              <a:rPr lang="pl-PL" sz="1800" i="1" dirty="0"/>
              <a:t>przedstawiony harmonogram realizacji projektu jest racjonalny w stosunku do przedstawionego zakresu zadań w projekcie?</a:t>
            </a:r>
            <a:r>
              <a:rPr lang="pl-PL" sz="1400" dirty="0" smtClean="0"/>
              <a:t>	</a:t>
            </a:r>
          </a:p>
          <a:p>
            <a:pPr marL="0" indent="0" algn="just">
              <a:buNone/>
            </a:pPr>
            <a:r>
              <a:rPr lang="pl-PL" sz="1800" i="1" dirty="0" smtClean="0">
                <a:solidFill>
                  <a:prstClr val="black"/>
                </a:solidFill>
              </a:rPr>
              <a:t>Kryterium </a:t>
            </a:r>
            <a:r>
              <a:rPr lang="pl-PL" sz="1800" i="1" dirty="0">
                <a:solidFill>
                  <a:prstClr val="black"/>
                </a:solidFill>
              </a:rPr>
              <a:t>jest weryfikowane na podstawie zapisów w części S wniosku </a:t>
            </a:r>
            <a:r>
              <a:rPr lang="pl-PL" sz="1800" i="1" dirty="0" smtClean="0">
                <a:solidFill>
                  <a:prstClr val="black"/>
                </a:solidFill>
              </a:rPr>
              <a:t/>
            </a:r>
            <a:br>
              <a:rPr lang="pl-PL" sz="1800" i="1" dirty="0" smtClean="0">
                <a:solidFill>
                  <a:prstClr val="black"/>
                </a:solidFill>
              </a:rPr>
            </a:br>
            <a:r>
              <a:rPr lang="pl-PL" sz="1800" i="1" dirty="0" smtClean="0">
                <a:solidFill>
                  <a:prstClr val="black"/>
                </a:solidFill>
              </a:rPr>
              <a:t>o </a:t>
            </a:r>
            <a:r>
              <a:rPr lang="pl-PL" sz="1800" i="1" dirty="0">
                <a:solidFill>
                  <a:prstClr val="black"/>
                </a:solidFill>
              </a:rPr>
              <a:t>dofinansowanie</a:t>
            </a:r>
            <a:r>
              <a:rPr lang="pl-PL" sz="1800" i="1" dirty="0" smtClean="0">
                <a:solidFill>
                  <a:prstClr val="black"/>
                </a:solidFill>
              </a:rPr>
              <a:t>. </a:t>
            </a:r>
            <a:r>
              <a:rPr lang="pl-PL" sz="1800" i="1" dirty="0"/>
              <a:t>W ramach kryterium IOK dopuszcza możliwość oceny warunkowej. </a:t>
            </a:r>
            <a:r>
              <a:rPr lang="pl-PL" sz="1400" dirty="0"/>
              <a:t>	</a:t>
            </a:r>
          </a:p>
          <a:p>
            <a:pPr marL="0" lvl="0" indent="0" algn="just">
              <a:buNone/>
            </a:pPr>
            <a:r>
              <a:rPr lang="pl-PL" sz="1400" b="1" dirty="0" smtClean="0">
                <a:solidFill>
                  <a:prstClr val="black"/>
                </a:solidFill>
              </a:rPr>
              <a:t>Skala punktowa</a:t>
            </a:r>
            <a:r>
              <a:rPr lang="pl-PL" sz="1400" b="1" dirty="0">
                <a:solidFill>
                  <a:prstClr val="black"/>
                </a:solidFill>
              </a:rPr>
              <a:t>: 0 </a:t>
            </a:r>
            <a:r>
              <a:rPr lang="pl-PL" sz="1400" b="1" dirty="0" smtClean="0">
                <a:solidFill>
                  <a:prstClr val="black"/>
                </a:solidFill>
              </a:rPr>
              <a:t>– 6</a:t>
            </a:r>
          </a:p>
          <a:p>
            <a:pPr marL="0" lvl="0" indent="0" algn="just">
              <a:buNone/>
            </a:pPr>
            <a:endParaRPr lang="pl-PL" sz="1400" b="1" dirty="0">
              <a:solidFill>
                <a:prstClr val="black"/>
              </a:solidFill>
            </a:endParaRPr>
          </a:p>
          <a:p>
            <a:pPr marL="0" indent="0" algn="just">
              <a:buNone/>
            </a:pPr>
            <a:endParaRPr lang="pl-PL" sz="1000" b="1" dirty="0" smtClean="0">
              <a:solidFill>
                <a:prstClr val="black"/>
              </a:solidFill>
              <a:latin typeface="+mj-lt"/>
              <a:ea typeface="+mj-ea"/>
              <a:cs typeface="+mj-cs"/>
            </a:endParaRPr>
          </a:p>
          <a:p>
            <a:pPr marL="0" indent="0" algn="just">
              <a:buNone/>
            </a:pPr>
            <a:r>
              <a:rPr lang="pl-PL" sz="2000" b="1" dirty="0" smtClean="0">
                <a:solidFill>
                  <a:prstClr val="black"/>
                </a:solidFill>
                <a:latin typeface="+mj-lt"/>
                <a:ea typeface="+mj-ea"/>
                <a:cs typeface="+mj-cs"/>
              </a:rPr>
              <a:t>Kryterium </a:t>
            </a:r>
            <a:r>
              <a:rPr lang="pl-PL" sz="2000" b="1" dirty="0">
                <a:solidFill>
                  <a:prstClr val="black"/>
                </a:solidFill>
                <a:latin typeface="+mj-lt"/>
                <a:ea typeface="+mj-ea"/>
                <a:cs typeface="+mj-cs"/>
              </a:rPr>
              <a:t>adekwatności sposobu zarządzania </a:t>
            </a:r>
            <a:endParaRPr lang="pl-PL" sz="2000" b="1" dirty="0" smtClean="0">
              <a:solidFill>
                <a:prstClr val="black"/>
              </a:solidFill>
              <a:latin typeface="+mj-lt"/>
              <a:ea typeface="+mj-ea"/>
              <a:cs typeface="+mj-cs"/>
            </a:endParaRPr>
          </a:p>
          <a:p>
            <a:pPr algn="just">
              <a:buFont typeface="Calibri" panose="020F0502020204030204" pitchFamily="34" charset="0"/>
              <a:buChar char="‒"/>
            </a:pPr>
            <a:r>
              <a:rPr lang="pl-PL" sz="1800" dirty="0"/>
              <a:t>Czy przedstawiony sposób zarządzania projektem jest adekwatny do zakresu projektu? 	</a:t>
            </a:r>
          </a:p>
          <a:p>
            <a:pPr marL="0" indent="0" algn="just">
              <a:buNone/>
            </a:pPr>
            <a:r>
              <a:rPr lang="pl-PL" sz="1800" i="1" dirty="0"/>
              <a:t>Kryterium jest weryfikowane na podstawie zapisów w części U.2 wniosku </a:t>
            </a:r>
            <a:r>
              <a:rPr lang="pl-PL" sz="1800" i="1" dirty="0" smtClean="0"/>
              <a:t/>
            </a:r>
            <a:br>
              <a:rPr lang="pl-PL" sz="1800" i="1" dirty="0" smtClean="0"/>
            </a:br>
            <a:r>
              <a:rPr lang="pl-PL" sz="1800" i="1" dirty="0" smtClean="0"/>
              <a:t>o </a:t>
            </a:r>
            <a:r>
              <a:rPr lang="pl-PL" sz="1800" i="1" dirty="0"/>
              <a:t>dofinansowanie. W ramach kryterium IOK dopuszcza możliwość oceny warunkowej. </a:t>
            </a:r>
            <a:r>
              <a:rPr lang="pl-PL" sz="1800" dirty="0"/>
              <a:t>		</a:t>
            </a:r>
          </a:p>
          <a:p>
            <a:pPr marL="0" lvl="0" indent="0" algn="just">
              <a:buNone/>
            </a:pPr>
            <a:endParaRPr lang="pl-PL" sz="1400" b="1" dirty="0" smtClean="0">
              <a:solidFill>
                <a:prstClr val="black"/>
              </a:solidFill>
            </a:endParaRPr>
          </a:p>
          <a:p>
            <a:pPr marL="0" lvl="0" indent="0" algn="just">
              <a:buNone/>
            </a:pPr>
            <a:r>
              <a:rPr lang="pl-PL" sz="1400" b="1" dirty="0" smtClean="0">
                <a:solidFill>
                  <a:prstClr val="black"/>
                </a:solidFill>
              </a:rPr>
              <a:t>Skala </a:t>
            </a:r>
            <a:r>
              <a:rPr lang="pl-PL" sz="1400" b="1" dirty="0">
                <a:solidFill>
                  <a:prstClr val="black"/>
                </a:solidFill>
              </a:rPr>
              <a:t>punktowa: 0 – </a:t>
            </a:r>
            <a:r>
              <a:rPr lang="pl-PL" sz="1400" b="1" dirty="0" smtClean="0">
                <a:solidFill>
                  <a:prstClr val="black"/>
                </a:solidFill>
              </a:rPr>
              <a:t>5</a:t>
            </a:r>
            <a:endParaRPr lang="pl-PL" sz="1400" b="1" dirty="0">
              <a:solidFill>
                <a:prstClr val="black"/>
              </a:solidFill>
            </a:endParaRPr>
          </a:p>
          <a:p>
            <a:pPr marL="0" indent="0" algn="just">
              <a:buNone/>
            </a:pPr>
            <a:r>
              <a:rPr lang="pl-PL" sz="1800" dirty="0"/>
              <a:t>	</a:t>
            </a:r>
          </a:p>
          <a:p>
            <a:pPr marL="0" lvl="0" indent="0" algn="just">
              <a:buNone/>
            </a:pPr>
            <a:endParaRPr lang="pl-PL" sz="1800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CB52235-1339-48E5-A73B-3694FDF843BF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61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7393769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28650" y="958851"/>
            <a:ext cx="7886700" cy="438016"/>
          </a:xfrm>
        </p:spPr>
        <p:txBody>
          <a:bodyPr/>
          <a:lstStyle/>
          <a:p>
            <a:r>
              <a:rPr lang="x-none" sz="2000" b="1" dirty="0" smtClean="0">
                <a:solidFill>
                  <a:prstClr val="black"/>
                </a:solidFill>
              </a:rPr>
              <a:t>Kryterium</a:t>
            </a:r>
            <a:r>
              <a:rPr lang="pl-PL" sz="2000" b="1" dirty="0">
                <a:solidFill>
                  <a:prstClr val="black"/>
                </a:solidFill>
              </a:rPr>
              <a:t> potencjału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628650" y="1396867"/>
            <a:ext cx="7886700" cy="5099727"/>
          </a:xfrm>
        </p:spPr>
        <p:txBody>
          <a:bodyPr/>
          <a:lstStyle/>
          <a:p>
            <a:pPr algn="just">
              <a:buFont typeface="Calibri" panose="020F0502020204030204" pitchFamily="34" charset="0"/>
              <a:buChar char="‒"/>
            </a:pPr>
            <a:endParaRPr lang="pl-PL" sz="1800" dirty="0" smtClean="0"/>
          </a:p>
          <a:p>
            <a:pPr algn="just">
              <a:buFont typeface="Calibri" panose="020F0502020204030204" pitchFamily="34" charset="0"/>
              <a:buChar char="‒"/>
            </a:pPr>
            <a:r>
              <a:rPr lang="pl-PL" sz="1800" dirty="0" smtClean="0"/>
              <a:t>Czy </a:t>
            </a:r>
            <a:r>
              <a:rPr lang="pl-PL" sz="1800" dirty="0"/>
              <a:t>podmioty zaangażowane w realizację projektu posiadają odpowiedni potencjał (kadrowy, techniczny, finansowy) do realizacji projektu?</a:t>
            </a:r>
          </a:p>
          <a:p>
            <a:pPr marL="0" lvl="0" indent="0" algn="just">
              <a:buNone/>
            </a:pPr>
            <a:r>
              <a:rPr lang="pl-PL" sz="1400" i="1" dirty="0">
                <a:solidFill>
                  <a:prstClr val="black"/>
                </a:solidFill>
              </a:rPr>
              <a:t>Ocenie należy poddać przede wszystkim opis potencjału w kontekście możliwości jego wykorzystania </a:t>
            </a:r>
            <a:r>
              <a:rPr lang="pl-PL" sz="1400" i="1" dirty="0" smtClean="0">
                <a:solidFill>
                  <a:prstClr val="black"/>
                </a:solidFill>
              </a:rPr>
              <a:t/>
            </a:r>
            <a:br>
              <a:rPr lang="pl-PL" sz="1400" i="1" dirty="0" smtClean="0">
                <a:solidFill>
                  <a:prstClr val="black"/>
                </a:solidFill>
              </a:rPr>
            </a:br>
            <a:r>
              <a:rPr lang="pl-PL" sz="1400" i="1" dirty="0" smtClean="0">
                <a:solidFill>
                  <a:prstClr val="black"/>
                </a:solidFill>
              </a:rPr>
              <a:t>na </a:t>
            </a:r>
            <a:r>
              <a:rPr lang="pl-PL" sz="1400" i="1" dirty="0">
                <a:solidFill>
                  <a:prstClr val="black"/>
                </a:solidFill>
              </a:rPr>
              <a:t>potrzeby realizacji projektu.</a:t>
            </a:r>
            <a:endParaRPr lang="pl-PL" sz="1400" i="1" dirty="0" smtClean="0">
              <a:solidFill>
                <a:prstClr val="black"/>
              </a:solidFill>
            </a:endParaRPr>
          </a:p>
          <a:p>
            <a:pPr marL="0" indent="0" algn="just">
              <a:buNone/>
            </a:pPr>
            <a:endParaRPr lang="pl-PL" sz="1800" i="1" dirty="0" smtClean="0">
              <a:solidFill>
                <a:prstClr val="black"/>
              </a:solidFill>
            </a:endParaRPr>
          </a:p>
          <a:p>
            <a:pPr marL="0" indent="0" algn="just">
              <a:buNone/>
            </a:pPr>
            <a:r>
              <a:rPr lang="pl-PL" sz="1800" i="1" dirty="0" smtClean="0">
                <a:solidFill>
                  <a:prstClr val="black"/>
                </a:solidFill>
              </a:rPr>
              <a:t>Kryterium </a:t>
            </a:r>
            <a:r>
              <a:rPr lang="pl-PL" sz="1800" i="1" dirty="0">
                <a:solidFill>
                  <a:prstClr val="black"/>
                </a:solidFill>
              </a:rPr>
              <a:t>jest weryfikowane na podstawie zapisów w części U.3, U.4 i U.5 wniosku o dofinansowanie</a:t>
            </a:r>
            <a:r>
              <a:rPr lang="pl-PL" sz="1800" i="1" dirty="0" smtClean="0">
                <a:solidFill>
                  <a:prstClr val="black"/>
                </a:solidFill>
              </a:rPr>
              <a:t>. </a:t>
            </a:r>
            <a:r>
              <a:rPr lang="pl-PL" sz="1800" i="1" dirty="0"/>
              <a:t>W ramach kryterium IOK dopuszcza możliwość oceny warunkowej. </a:t>
            </a:r>
            <a:r>
              <a:rPr lang="pl-PL" sz="1400" dirty="0"/>
              <a:t>	</a:t>
            </a:r>
          </a:p>
          <a:p>
            <a:pPr marL="0" lvl="0" indent="0" algn="just">
              <a:buNone/>
            </a:pPr>
            <a:endParaRPr lang="pl-PL" sz="1400" b="1" dirty="0" smtClean="0">
              <a:solidFill>
                <a:prstClr val="black"/>
              </a:solidFill>
            </a:endParaRPr>
          </a:p>
          <a:p>
            <a:pPr marL="0" lvl="0" indent="0" algn="just">
              <a:buNone/>
            </a:pPr>
            <a:endParaRPr lang="pl-PL" sz="1400" b="1" dirty="0">
              <a:solidFill>
                <a:prstClr val="black"/>
              </a:solidFill>
            </a:endParaRPr>
          </a:p>
          <a:p>
            <a:pPr marL="0" lvl="0" indent="0" algn="just">
              <a:buNone/>
            </a:pPr>
            <a:endParaRPr lang="pl-PL" sz="1400" b="1" dirty="0" smtClean="0">
              <a:solidFill>
                <a:prstClr val="black"/>
              </a:solidFill>
            </a:endParaRPr>
          </a:p>
          <a:p>
            <a:pPr marL="0" lvl="0" indent="0" algn="just">
              <a:buNone/>
            </a:pPr>
            <a:endParaRPr lang="pl-PL" sz="1400" b="1" dirty="0">
              <a:solidFill>
                <a:prstClr val="black"/>
              </a:solidFill>
            </a:endParaRPr>
          </a:p>
          <a:p>
            <a:pPr marL="0" lvl="0" indent="0" algn="just">
              <a:buNone/>
            </a:pPr>
            <a:endParaRPr lang="pl-PL" sz="1400" b="1" dirty="0" smtClean="0">
              <a:solidFill>
                <a:prstClr val="black"/>
              </a:solidFill>
            </a:endParaRPr>
          </a:p>
          <a:p>
            <a:pPr marL="0" lvl="0" indent="0" algn="just">
              <a:buNone/>
            </a:pPr>
            <a:r>
              <a:rPr lang="pl-PL" sz="1400" b="1" dirty="0" smtClean="0">
                <a:solidFill>
                  <a:prstClr val="black"/>
                </a:solidFill>
              </a:rPr>
              <a:t>Skala punktowa</a:t>
            </a:r>
            <a:r>
              <a:rPr lang="pl-PL" sz="1400" b="1" dirty="0">
                <a:solidFill>
                  <a:prstClr val="black"/>
                </a:solidFill>
              </a:rPr>
              <a:t>: 0 </a:t>
            </a:r>
            <a:r>
              <a:rPr lang="pl-PL" sz="1400" b="1" dirty="0" smtClean="0">
                <a:solidFill>
                  <a:prstClr val="black"/>
                </a:solidFill>
              </a:rPr>
              <a:t>– 10</a:t>
            </a:r>
          </a:p>
          <a:p>
            <a:pPr marL="0" indent="0" algn="just">
              <a:buNone/>
            </a:pPr>
            <a:endParaRPr lang="pl-PL" sz="1400" b="1" dirty="0" smtClean="0">
              <a:solidFill>
                <a:prstClr val="black"/>
              </a:solidFill>
            </a:endParaRPr>
          </a:p>
          <a:p>
            <a:pPr marL="0" indent="0" algn="just">
              <a:buNone/>
            </a:pPr>
            <a:r>
              <a:rPr lang="pl-PL" sz="1800" dirty="0"/>
              <a:t>	</a:t>
            </a:r>
          </a:p>
          <a:p>
            <a:pPr marL="0" lvl="0" indent="0" algn="just">
              <a:buNone/>
            </a:pPr>
            <a:endParaRPr lang="pl-PL" sz="1800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CB52235-1339-48E5-A73B-3694FDF843BF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62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2220468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28650" y="958851"/>
            <a:ext cx="7886700" cy="438016"/>
          </a:xfrm>
        </p:spPr>
        <p:txBody>
          <a:bodyPr/>
          <a:lstStyle/>
          <a:p>
            <a:r>
              <a:rPr lang="pl-PL" sz="2000" b="1" dirty="0" smtClean="0">
                <a:solidFill>
                  <a:prstClr val="black"/>
                </a:solidFill>
              </a:rPr>
              <a:t>Kryterium </a:t>
            </a:r>
            <a:r>
              <a:rPr lang="pl-PL" sz="2000" b="1" dirty="0">
                <a:solidFill>
                  <a:prstClr val="black"/>
                </a:solidFill>
              </a:rPr>
              <a:t>doświadczenia 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628650" y="1396867"/>
            <a:ext cx="7886700" cy="5099727"/>
          </a:xfrm>
        </p:spPr>
        <p:txBody>
          <a:bodyPr/>
          <a:lstStyle/>
          <a:p>
            <a:pPr algn="just">
              <a:buFont typeface="Calibri" panose="020F0502020204030204" pitchFamily="34" charset="0"/>
              <a:buChar char="‒"/>
            </a:pPr>
            <a:endParaRPr lang="pl-PL" sz="1800" dirty="0" smtClean="0"/>
          </a:p>
          <a:p>
            <a:pPr algn="just">
              <a:buFont typeface="Calibri" panose="020F0502020204030204" pitchFamily="34" charset="0"/>
              <a:buChar char="‒"/>
            </a:pPr>
            <a:r>
              <a:rPr lang="pl-PL" sz="1800" dirty="0" smtClean="0"/>
              <a:t>Czy </a:t>
            </a:r>
            <a:r>
              <a:rPr lang="pl-PL" sz="1800" dirty="0"/>
              <a:t>Wnioskodawca lub partnerzy, w przypadku projektu realizowanego </a:t>
            </a:r>
            <a:r>
              <a:rPr lang="pl-PL" sz="1800" dirty="0" smtClean="0"/>
              <a:t/>
            </a:r>
            <a:br>
              <a:rPr lang="pl-PL" sz="1800" dirty="0" smtClean="0"/>
            </a:br>
            <a:r>
              <a:rPr lang="pl-PL" sz="1800" dirty="0" smtClean="0"/>
              <a:t>w </a:t>
            </a:r>
            <a:r>
              <a:rPr lang="pl-PL" sz="1800" dirty="0"/>
              <a:t>partnerstwie, posiadają doświadczenie w realizacji przedsięwzięć, w tym przedsięwzięć finansowanych ze środków innych niż środki funduszu UE: </a:t>
            </a:r>
          </a:p>
          <a:p>
            <a:pPr lvl="1" algn="just">
              <a:buFont typeface="Arial" panose="020B0604020202020204" pitchFamily="34" charset="0"/>
              <a:buChar char="•"/>
            </a:pPr>
            <a:r>
              <a:rPr lang="pl-PL" sz="1800" dirty="0" smtClean="0"/>
              <a:t>w </a:t>
            </a:r>
            <a:r>
              <a:rPr lang="pl-PL" sz="1800" dirty="0"/>
              <a:t>obszarze, w którym udzielane będzie wsparcie przewidziane w ramach projektu, </a:t>
            </a:r>
          </a:p>
          <a:p>
            <a:pPr lvl="1" algn="just">
              <a:buFont typeface="Arial" panose="020B0604020202020204" pitchFamily="34" charset="0"/>
              <a:buChar char="•"/>
            </a:pPr>
            <a:r>
              <a:rPr lang="pl-PL" sz="1800" dirty="0" smtClean="0"/>
              <a:t>na </a:t>
            </a:r>
            <a:r>
              <a:rPr lang="pl-PL" sz="1800" dirty="0"/>
              <a:t>rzecz grupy docelowej, do której kierowane będzie wsparcie przewidziane w ramach projektu, </a:t>
            </a:r>
          </a:p>
          <a:p>
            <a:pPr lvl="1" algn="just">
              <a:buFont typeface="Arial" panose="020B0604020202020204" pitchFamily="34" charset="0"/>
              <a:buChar char="•"/>
            </a:pPr>
            <a:r>
              <a:rPr lang="pl-PL" sz="1800" dirty="0" smtClean="0"/>
              <a:t>na </a:t>
            </a:r>
            <a:r>
              <a:rPr lang="pl-PL" sz="1800" dirty="0"/>
              <a:t>określonym terytorium, którego dotyczyć będzie realizacja projektu? </a:t>
            </a:r>
          </a:p>
          <a:p>
            <a:pPr marL="0" indent="0" algn="just">
              <a:buNone/>
            </a:pPr>
            <a:endParaRPr lang="pl-PL" sz="1800" dirty="0"/>
          </a:p>
          <a:p>
            <a:pPr algn="just">
              <a:buFont typeface="Calibri" panose="020F0502020204030204" pitchFamily="34" charset="0"/>
              <a:buChar char="‒"/>
            </a:pPr>
            <a:endParaRPr lang="pl-PL" sz="1800" i="1" dirty="0" smtClean="0">
              <a:solidFill>
                <a:prstClr val="black"/>
              </a:solidFill>
            </a:endParaRPr>
          </a:p>
          <a:p>
            <a:pPr marL="0" indent="0" algn="just">
              <a:buNone/>
            </a:pPr>
            <a:r>
              <a:rPr lang="pl-PL" sz="1800" i="1" dirty="0"/>
              <a:t>Kryterium jest weryfikowane na podstawie zapisów w części U.1 i G wniosku </a:t>
            </a:r>
            <a:br>
              <a:rPr lang="pl-PL" sz="1800" i="1" dirty="0"/>
            </a:br>
            <a:r>
              <a:rPr lang="pl-PL" sz="1800" i="1" dirty="0"/>
              <a:t>o dofinansowanie. W ramach kryterium IOK dopuszcza możliwość oceny warunkowej.</a:t>
            </a:r>
            <a:endParaRPr lang="pl-PL" sz="1400" dirty="0" smtClean="0"/>
          </a:p>
          <a:p>
            <a:pPr marL="0" lvl="0" indent="0" algn="just">
              <a:buNone/>
            </a:pPr>
            <a:endParaRPr lang="pl-PL" sz="1400" b="1" dirty="0" smtClean="0">
              <a:solidFill>
                <a:prstClr val="black"/>
              </a:solidFill>
            </a:endParaRPr>
          </a:p>
          <a:p>
            <a:pPr marL="0" lvl="0" indent="0" algn="just">
              <a:buNone/>
            </a:pPr>
            <a:r>
              <a:rPr lang="pl-PL" sz="1400" b="1" dirty="0" smtClean="0">
                <a:solidFill>
                  <a:prstClr val="black"/>
                </a:solidFill>
              </a:rPr>
              <a:t>Skala punktowa</a:t>
            </a:r>
            <a:r>
              <a:rPr lang="pl-PL" sz="1400" b="1" dirty="0">
                <a:solidFill>
                  <a:prstClr val="black"/>
                </a:solidFill>
              </a:rPr>
              <a:t>: 0 </a:t>
            </a:r>
            <a:r>
              <a:rPr lang="pl-PL" sz="1400" b="1" dirty="0" smtClean="0">
                <a:solidFill>
                  <a:prstClr val="black"/>
                </a:solidFill>
              </a:rPr>
              <a:t>– 15</a:t>
            </a:r>
          </a:p>
          <a:p>
            <a:pPr marL="0" indent="0" algn="just">
              <a:buNone/>
            </a:pPr>
            <a:endParaRPr lang="pl-PL" sz="1400" b="1" dirty="0" smtClean="0">
              <a:solidFill>
                <a:prstClr val="black"/>
              </a:solidFill>
            </a:endParaRPr>
          </a:p>
          <a:p>
            <a:pPr marL="0" indent="0" algn="just">
              <a:buNone/>
            </a:pPr>
            <a:r>
              <a:rPr lang="pl-PL" sz="1800" dirty="0"/>
              <a:t>	</a:t>
            </a:r>
          </a:p>
          <a:p>
            <a:pPr marL="0" lvl="0" indent="0" algn="just">
              <a:buNone/>
            </a:pPr>
            <a:endParaRPr lang="pl-PL" sz="1800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CB52235-1339-48E5-A73B-3694FDF843BF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63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3448646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28650" y="958851"/>
            <a:ext cx="7886700" cy="438016"/>
          </a:xfrm>
        </p:spPr>
        <p:txBody>
          <a:bodyPr/>
          <a:lstStyle/>
          <a:p>
            <a:r>
              <a:rPr lang="pl-PL" sz="2000" b="1" dirty="0">
                <a:solidFill>
                  <a:prstClr val="black"/>
                </a:solidFill>
              </a:rPr>
              <a:t>Kryterium budżetu projektu 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628650" y="1396867"/>
            <a:ext cx="7886700" cy="5099727"/>
          </a:xfrm>
        </p:spPr>
        <p:txBody>
          <a:bodyPr/>
          <a:lstStyle/>
          <a:p>
            <a:pPr>
              <a:buFont typeface="Calibri" panose="020F0502020204030204" pitchFamily="34" charset="0"/>
              <a:buChar char="‒"/>
            </a:pPr>
            <a:r>
              <a:rPr lang="pl-PL" sz="1800" dirty="0" smtClean="0"/>
              <a:t>Czy </a:t>
            </a:r>
            <a:r>
              <a:rPr lang="pl-PL" sz="1800" dirty="0"/>
              <a:t>wydatki są niezbędne do realizacji projektu i osiągnięcia jego celów?</a:t>
            </a:r>
          </a:p>
          <a:p>
            <a:pPr marL="0" indent="0" algn="just">
              <a:buNone/>
            </a:pPr>
            <a:endParaRPr lang="pl-PL" sz="1800" i="1" dirty="0">
              <a:solidFill>
                <a:prstClr val="black"/>
              </a:solidFill>
            </a:endParaRPr>
          </a:p>
          <a:p>
            <a:pPr marL="0" indent="0" algn="just">
              <a:buNone/>
            </a:pPr>
            <a:r>
              <a:rPr lang="pl-PL" sz="1800" i="1" dirty="0" smtClean="0"/>
              <a:t>Kryterium </a:t>
            </a:r>
            <a:r>
              <a:rPr lang="pl-PL" sz="1800" i="1" dirty="0"/>
              <a:t>jest weryfikowane na podstawie zapisów w części Y wniosku </a:t>
            </a:r>
            <a:r>
              <a:rPr lang="pl-PL" sz="1800" i="1" dirty="0" smtClean="0"/>
              <a:t/>
            </a:r>
            <a:br>
              <a:rPr lang="pl-PL" sz="1800" i="1" dirty="0" smtClean="0"/>
            </a:br>
            <a:r>
              <a:rPr lang="pl-PL" sz="1800" i="1" dirty="0" smtClean="0"/>
              <a:t>o </a:t>
            </a:r>
            <a:r>
              <a:rPr lang="pl-PL" sz="1800" i="1" dirty="0"/>
              <a:t>dofinansowanie</a:t>
            </a:r>
            <a:r>
              <a:rPr lang="pl-PL" sz="1800" i="1" dirty="0" smtClean="0"/>
              <a:t>. </a:t>
            </a:r>
            <a:r>
              <a:rPr lang="pl-PL" sz="1800" dirty="0"/>
              <a:t>W ramach kryterium IOK dopuszcza możliwość oceny </a:t>
            </a:r>
            <a:r>
              <a:rPr lang="pl-PL" sz="1800" dirty="0" smtClean="0"/>
              <a:t>warunkowej. </a:t>
            </a:r>
            <a:r>
              <a:rPr lang="pl-PL" sz="1800" dirty="0"/>
              <a:t>	</a:t>
            </a:r>
          </a:p>
          <a:p>
            <a:pPr marL="0" indent="0" algn="just">
              <a:buNone/>
            </a:pPr>
            <a:r>
              <a:rPr lang="pl-PL" sz="1400" b="1" dirty="0" smtClean="0">
                <a:solidFill>
                  <a:prstClr val="black"/>
                </a:solidFill>
              </a:rPr>
              <a:t>Skala punktowa</a:t>
            </a:r>
            <a:r>
              <a:rPr lang="pl-PL" sz="1400" b="1" dirty="0">
                <a:solidFill>
                  <a:prstClr val="black"/>
                </a:solidFill>
              </a:rPr>
              <a:t>: 0 </a:t>
            </a:r>
            <a:r>
              <a:rPr lang="pl-PL" sz="1400" b="1" dirty="0" smtClean="0">
                <a:solidFill>
                  <a:prstClr val="black"/>
                </a:solidFill>
              </a:rPr>
              <a:t>– 8</a:t>
            </a:r>
          </a:p>
          <a:p>
            <a:pPr marL="0" indent="0" algn="just">
              <a:buNone/>
            </a:pPr>
            <a:r>
              <a:rPr lang="pl-PL" sz="1800" dirty="0"/>
              <a:t>	</a:t>
            </a:r>
          </a:p>
          <a:p>
            <a:pPr marL="0" lvl="0" indent="0" algn="just">
              <a:buNone/>
            </a:pPr>
            <a:r>
              <a:rPr lang="pl-PL" sz="2000" b="1" dirty="0">
                <a:solidFill>
                  <a:prstClr val="black"/>
                </a:solidFill>
              </a:rPr>
              <a:t>Kryterium budżetu projektu </a:t>
            </a:r>
            <a:endParaRPr lang="pl-PL" sz="2000" b="1" dirty="0" smtClean="0">
              <a:solidFill>
                <a:prstClr val="black"/>
              </a:solidFill>
            </a:endParaRPr>
          </a:p>
          <a:p>
            <a:pPr algn="just">
              <a:buFont typeface="Calibri" panose="020F0502020204030204" pitchFamily="34" charset="0"/>
              <a:buChar char="‒"/>
            </a:pPr>
            <a:r>
              <a:rPr lang="pl-PL" sz="1800" dirty="0"/>
              <a:t>Czy budżet projektu został sporządzony w sposób prawidłowy? </a:t>
            </a:r>
            <a:r>
              <a:rPr lang="pl-PL" sz="2000" dirty="0"/>
              <a:t>	</a:t>
            </a:r>
          </a:p>
          <a:p>
            <a:pPr marL="0" lvl="0" indent="0" algn="just">
              <a:buNone/>
            </a:pPr>
            <a:endParaRPr lang="pl-PL" sz="1400" b="1" dirty="0" smtClean="0">
              <a:solidFill>
                <a:prstClr val="black"/>
              </a:solidFill>
            </a:endParaRPr>
          </a:p>
          <a:p>
            <a:pPr marL="0" lvl="0" indent="0" algn="just">
              <a:buNone/>
            </a:pPr>
            <a:r>
              <a:rPr lang="pl-PL" sz="1800" i="1" dirty="0">
                <a:solidFill>
                  <a:prstClr val="black"/>
                </a:solidFill>
              </a:rPr>
              <a:t>Kryterium jest weryfikowane na podstawie zapisów w części Y wniosku </a:t>
            </a:r>
            <a:r>
              <a:rPr lang="pl-PL" sz="1800" i="1" dirty="0" smtClean="0">
                <a:solidFill>
                  <a:prstClr val="black"/>
                </a:solidFill>
              </a:rPr>
              <a:t/>
            </a:r>
            <a:br>
              <a:rPr lang="pl-PL" sz="1800" i="1" dirty="0" smtClean="0">
                <a:solidFill>
                  <a:prstClr val="black"/>
                </a:solidFill>
              </a:rPr>
            </a:br>
            <a:r>
              <a:rPr lang="pl-PL" sz="1800" i="1" dirty="0" smtClean="0">
                <a:solidFill>
                  <a:prstClr val="black"/>
                </a:solidFill>
              </a:rPr>
              <a:t>o </a:t>
            </a:r>
            <a:r>
              <a:rPr lang="pl-PL" sz="1800" i="1" dirty="0">
                <a:solidFill>
                  <a:prstClr val="black"/>
                </a:solidFill>
              </a:rPr>
              <a:t>dofinansowanie. W ramach kryterium IOK dopuszcza możliwość oceny warunkowej.</a:t>
            </a:r>
          </a:p>
          <a:p>
            <a:pPr marL="0" lvl="0" indent="0" algn="just">
              <a:buNone/>
            </a:pPr>
            <a:endParaRPr lang="pl-PL" sz="1400" b="1" dirty="0" smtClean="0">
              <a:solidFill>
                <a:prstClr val="black"/>
              </a:solidFill>
            </a:endParaRPr>
          </a:p>
          <a:p>
            <a:pPr marL="0" lvl="0" indent="0" algn="just">
              <a:buNone/>
            </a:pPr>
            <a:r>
              <a:rPr lang="pl-PL" sz="1400" b="1" dirty="0" smtClean="0">
                <a:solidFill>
                  <a:prstClr val="black"/>
                </a:solidFill>
              </a:rPr>
              <a:t>Skala </a:t>
            </a:r>
            <a:r>
              <a:rPr lang="pl-PL" sz="1400" b="1" dirty="0">
                <a:solidFill>
                  <a:prstClr val="black"/>
                </a:solidFill>
              </a:rPr>
              <a:t>punktowa: 0 – </a:t>
            </a:r>
            <a:r>
              <a:rPr lang="pl-PL" sz="1400" b="1" dirty="0" smtClean="0">
                <a:solidFill>
                  <a:prstClr val="black"/>
                </a:solidFill>
              </a:rPr>
              <a:t>5</a:t>
            </a:r>
            <a:endParaRPr lang="pl-PL" sz="1400" b="1" dirty="0">
              <a:solidFill>
                <a:prstClr val="black"/>
              </a:solidFill>
            </a:endParaRPr>
          </a:p>
          <a:p>
            <a:pPr marL="0" lvl="0" indent="0" algn="just">
              <a:buNone/>
            </a:pPr>
            <a:endParaRPr lang="pl-PL" sz="2000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CB52235-1339-48E5-A73B-3694FDF843BF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64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5569057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28650" y="958851"/>
            <a:ext cx="7886700" cy="438016"/>
          </a:xfrm>
        </p:spPr>
        <p:txBody>
          <a:bodyPr/>
          <a:lstStyle/>
          <a:p>
            <a:r>
              <a:rPr lang="pl-PL" sz="2000" b="1" dirty="0">
                <a:solidFill>
                  <a:prstClr val="black"/>
                </a:solidFill>
              </a:rPr>
              <a:t>Kryterium </a:t>
            </a:r>
            <a:r>
              <a:rPr lang="pl-PL" sz="2000" b="1" dirty="0" smtClean="0">
                <a:solidFill>
                  <a:prstClr val="black"/>
                </a:solidFill>
              </a:rPr>
              <a:t>efektywności kosztowej </a:t>
            </a:r>
            <a:r>
              <a:rPr lang="pl-PL" sz="2000" b="1" dirty="0">
                <a:solidFill>
                  <a:prstClr val="black"/>
                </a:solidFill>
              </a:rPr>
              <a:t>projektu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628650" y="1396867"/>
            <a:ext cx="7886700" cy="5099727"/>
          </a:xfrm>
        </p:spPr>
        <p:txBody>
          <a:bodyPr/>
          <a:lstStyle/>
          <a:p>
            <a:pPr algn="just">
              <a:buFont typeface="Calibri" panose="020F0502020204030204" pitchFamily="34" charset="0"/>
              <a:buChar char="‒"/>
            </a:pPr>
            <a:r>
              <a:rPr lang="pl-PL" sz="1800" dirty="0" smtClean="0"/>
              <a:t>Czy </a:t>
            </a:r>
            <a:r>
              <a:rPr lang="pl-PL" sz="1800" dirty="0"/>
              <a:t>wysokość kosztów przypadających na </a:t>
            </a:r>
            <a:r>
              <a:rPr lang="pl-PL" sz="1800" dirty="0" smtClean="0"/>
              <a:t>jednego </a:t>
            </a:r>
            <a:r>
              <a:rPr lang="pl-PL" sz="1800" dirty="0"/>
              <a:t>uczestnika projektu jest adekwatna do zakresu projektu oraz osiągniętych korzyści, a zaplanowane wydatki są racjonalne? 	</a:t>
            </a:r>
          </a:p>
          <a:p>
            <a:pPr marL="0" indent="0" algn="just">
              <a:buNone/>
            </a:pPr>
            <a:endParaRPr lang="pl-PL" sz="600" i="1" dirty="0" smtClean="0">
              <a:solidFill>
                <a:prstClr val="black"/>
              </a:solidFill>
            </a:endParaRPr>
          </a:p>
          <a:p>
            <a:pPr marL="0" indent="0" algn="just">
              <a:buNone/>
            </a:pPr>
            <a:r>
              <a:rPr lang="pl-PL" sz="1800" i="1" dirty="0" smtClean="0"/>
              <a:t>Kryterium </a:t>
            </a:r>
            <a:r>
              <a:rPr lang="pl-PL" sz="1800" i="1" dirty="0"/>
              <a:t>jest weryfikowane </a:t>
            </a:r>
            <a:r>
              <a:rPr lang="pl-PL" sz="1800" i="1" dirty="0" smtClean="0"/>
              <a:t>na </a:t>
            </a:r>
            <a:r>
              <a:rPr lang="pl-PL" sz="1800" dirty="0"/>
              <a:t>podstawie zapisów w części W wniosku </a:t>
            </a:r>
            <a:r>
              <a:rPr lang="pl-PL" sz="1800" dirty="0" smtClean="0"/>
              <a:t/>
            </a:r>
            <a:br>
              <a:rPr lang="pl-PL" sz="1800" dirty="0" smtClean="0"/>
            </a:br>
            <a:r>
              <a:rPr lang="pl-PL" sz="1800" dirty="0" smtClean="0"/>
              <a:t>o </a:t>
            </a:r>
            <a:r>
              <a:rPr lang="pl-PL" sz="1800" dirty="0"/>
              <a:t>dofinansowanie</a:t>
            </a:r>
            <a:r>
              <a:rPr lang="pl-PL" sz="1800" dirty="0" smtClean="0"/>
              <a:t>. </a:t>
            </a:r>
            <a:r>
              <a:rPr lang="pl-PL" sz="1800" dirty="0"/>
              <a:t>W ramach kryterium IOK dopuszcza możliwość oceny warunkowej. 	</a:t>
            </a:r>
          </a:p>
          <a:p>
            <a:pPr marL="0" lvl="0" indent="0" algn="just">
              <a:buNone/>
            </a:pPr>
            <a:r>
              <a:rPr lang="pl-PL" sz="1400" b="1" dirty="0" smtClean="0">
                <a:solidFill>
                  <a:prstClr val="black"/>
                </a:solidFill>
              </a:rPr>
              <a:t>Skala </a:t>
            </a:r>
            <a:r>
              <a:rPr lang="pl-PL" sz="1400" b="1" dirty="0">
                <a:solidFill>
                  <a:prstClr val="black"/>
                </a:solidFill>
              </a:rPr>
              <a:t>punktowa: 0 – </a:t>
            </a:r>
            <a:r>
              <a:rPr lang="pl-PL" sz="1400" b="1" dirty="0" smtClean="0">
                <a:solidFill>
                  <a:prstClr val="black"/>
                </a:solidFill>
              </a:rPr>
              <a:t>7</a:t>
            </a:r>
            <a:endParaRPr lang="pl-PL" sz="1400" b="1" dirty="0">
              <a:solidFill>
                <a:prstClr val="black"/>
              </a:solidFill>
            </a:endParaRPr>
          </a:p>
          <a:p>
            <a:pPr marL="0" indent="0" algn="just">
              <a:buNone/>
            </a:pPr>
            <a:endParaRPr lang="pl-PL" sz="600" b="1" dirty="0" smtClean="0">
              <a:solidFill>
                <a:prstClr val="black"/>
              </a:solidFill>
              <a:ea typeface="+mj-ea"/>
              <a:cs typeface="+mj-cs"/>
            </a:endParaRPr>
          </a:p>
          <a:p>
            <a:pPr marL="0" indent="0" algn="just">
              <a:buNone/>
            </a:pPr>
            <a:r>
              <a:rPr lang="pl-PL" sz="2000" b="1" dirty="0">
                <a:solidFill>
                  <a:prstClr val="black"/>
                </a:solidFill>
                <a:ea typeface="+mj-ea"/>
                <a:cs typeface="+mj-cs"/>
              </a:rPr>
              <a:t>Kryterium zgodności ze standardem usług i katalogiem </a:t>
            </a:r>
            <a:r>
              <a:rPr lang="pl-PL" sz="2000" b="1" dirty="0" smtClean="0">
                <a:solidFill>
                  <a:prstClr val="black"/>
                </a:solidFill>
                <a:ea typeface="+mj-ea"/>
                <a:cs typeface="+mj-cs"/>
              </a:rPr>
              <a:t>stawek</a:t>
            </a:r>
          </a:p>
          <a:p>
            <a:pPr algn="just">
              <a:buFont typeface="Calibri" panose="020F0502020204030204" pitchFamily="34" charset="0"/>
              <a:buChar char="‒"/>
            </a:pPr>
            <a:r>
              <a:rPr lang="pl-PL" sz="1800" dirty="0"/>
              <a:t>Czy zaplanowane w ramach projektu zadania są zgodne z określonym minimalnym standardem usług oraz wydatki są zgodne z katalogiem stawek, określonym dla konkursu? </a:t>
            </a:r>
            <a:r>
              <a:rPr lang="pl-PL" sz="2000" dirty="0"/>
              <a:t>	</a:t>
            </a:r>
          </a:p>
          <a:p>
            <a:pPr marL="0" indent="0" algn="just">
              <a:buNone/>
            </a:pPr>
            <a:r>
              <a:rPr lang="pl-PL" sz="1400" dirty="0"/>
              <a:t>W ramach tego kryterium weryfikacji podlega zgodność wydatków zaplanowanych w budżecie projektu </a:t>
            </a:r>
            <a:r>
              <a:rPr lang="pl-PL" sz="1400" dirty="0" smtClean="0"/>
              <a:t/>
            </a:r>
            <a:br>
              <a:rPr lang="pl-PL" sz="1400" dirty="0" smtClean="0"/>
            </a:br>
            <a:r>
              <a:rPr lang="pl-PL" sz="1400" dirty="0" smtClean="0"/>
              <a:t>z </a:t>
            </a:r>
            <a:r>
              <a:rPr lang="pl-PL" sz="1400" dirty="0"/>
              <a:t>określonym standardem usług oraz katalogiem stawek dopuszczalnych w ramach danego konkursu, który stanowi załącznik do Regulaminu </a:t>
            </a:r>
            <a:r>
              <a:rPr lang="pl-PL" sz="1400" dirty="0" smtClean="0"/>
              <a:t>konkursu. W </a:t>
            </a:r>
            <a:r>
              <a:rPr lang="pl-PL" sz="1400" dirty="0"/>
              <a:t>ramach kryterium IOK dopuszcza możliwość oceny warunkowej. Kryterium nie dotyczy naborów, dla których nie określono standardu usług oraz katalogu stawek</a:t>
            </a:r>
            <a:r>
              <a:rPr lang="pl-PL" sz="1400" dirty="0" smtClean="0"/>
              <a:t>. </a:t>
            </a:r>
            <a:r>
              <a:rPr lang="pl-PL" sz="1400" dirty="0"/>
              <a:t>Kryterium jest weryfikowane na podstawie zapisów wniosku o dofinansowanie. </a:t>
            </a:r>
            <a:r>
              <a:rPr lang="pl-PL" sz="1400" dirty="0" smtClean="0"/>
              <a:t>Niespełnienie </a:t>
            </a:r>
            <a:r>
              <a:rPr lang="pl-PL" sz="1400" dirty="0"/>
              <a:t>kryterium oznacza odrzucenie </a:t>
            </a:r>
            <a:r>
              <a:rPr lang="pl-PL" sz="1400" dirty="0" smtClean="0"/>
              <a:t>wniosku</a:t>
            </a:r>
            <a:r>
              <a:rPr lang="pl-PL" sz="1400" dirty="0"/>
              <a:t>.	</a:t>
            </a:r>
          </a:p>
          <a:p>
            <a:pPr marL="0" indent="0" algn="just">
              <a:buNone/>
            </a:pPr>
            <a:r>
              <a:rPr lang="pl-PL" sz="1400" dirty="0"/>
              <a:t>	</a:t>
            </a:r>
          </a:p>
          <a:p>
            <a:pPr marL="0" indent="0" algn="just">
              <a:buNone/>
            </a:pPr>
            <a:endParaRPr lang="pl-PL" sz="1400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CB52235-1339-48E5-A73B-3694FDF843BF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65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866388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28650" y="958851"/>
            <a:ext cx="7886700" cy="438016"/>
          </a:xfrm>
        </p:spPr>
        <p:txBody>
          <a:bodyPr/>
          <a:lstStyle/>
          <a:p>
            <a:r>
              <a:rPr lang="pl-PL" sz="2000" b="1" dirty="0">
                <a:solidFill>
                  <a:prstClr val="black"/>
                </a:solidFill>
              </a:rPr>
              <a:t>Kryterium budżetu projektu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628650" y="1396867"/>
            <a:ext cx="7886700" cy="5099727"/>
          </a:xfrm>
        </p:spPr>
        <p:txBody>
          <a:bodyPr/>
          <a:lstStyle/>
          <a:p>
            <a:pPr algn="just">
              <a:buFont typeface="Calibri" panose="020F0502020204030204" pitchFamily="34" charset="0"/>
              <a:buChar char="‒"/>
            </a:pPr>
            <a:r>
              <a:rPr lang="pl-PL" sz="1800" dirty="0" smtClean="0"/>
              <a:t>Czy </a:t>
            </a:r>
            <a:r>
              <a:rPr lang="pl-PL" sz="1800" dirty="0"/>
              <a:t>wszystkie wydatki są kwalifikowalne? 	</a:t>
            </a:r>
          </a:p>
          <a:p>
            <a:pPr marL="0" indent="0" algn="just">
              <a:buNone/>
            </a:pPr>
            <a:r>
              <a:rPr lang="pl-PL" sz="1400" dirty="0"/>
              <a:t>W przypadku zidentyfikowania na etapie oceny projektu wydatków niekwalifikowalnych wniosek uznaje się za niespełniający minimalnych wymagań pozwalających otrzymać dofinansowanie. </a:t>
            </a:r>
            <a:r>
              <a:rPr lang="pl-PL" sz="1800" dirty="0"/>
              <a:t>	</a:t>
            </a:r>
          </a:p>
          <a:p>
            <a:pPr marL="0" indent="0" algn="just">
              <a:buNone/>
            </a:pPr>
            <a:r>
              <a:rPr lang="pl-PL" sz="1800" i="1" dirty="0"/>
              <a:t>Kryterium jest weryfikowane na podstawie zapisów w części Y wniosku </a:t>
            </a:r>
            <a:r>
              <a:rPr lang="pl-PL" sz="1800" i="1" dirty="0" smtClean="0"/>
              <a:t/>
            </a:r>
            <a:br>
              <a:rPr lang="pl-PL" sz="1800" i="1" dirty="0" smtClean="0"/>
            </a:br>
            <a:r>
              <a:rPr lang="pl-PL" sz="1800" i="1" dirty="0" smtClean="0"/>
              <a:t>o dofinansowanie. W </a:t>
            </a:r>
            <a:r>
              <a:rPr lang="pl-PL" sz="1800" i="1" dirty="0"/>
              <a:t>ramach kryterium IOK dopuszcza możliwość oceny warunkowej</a:t>
            </a:r>
            <a:r>
              <a:rPr lang="pl-PL" sz="1800" i="1" dirty="0" smtClean="0"/>
              <a:t>. </a:t>
            </a:r>
            <a:r>
              <a:rPr lang="pl-PL" sz="1800" i="1" dirty="0"/>
              <a:t>Niespełnienie kryterium oznacza odrzucenie </a:t>
            </a:r>
            <a:r>
              <a:rPr lang="pl-PL" sz="1800" i="1" dirty="0" smtClean="0"/>
              <a:t>wniosku. </a:t>
            </a:r>
            <a:r>
              <a:rPr lang="pl-PL" sz="1800" i="1" dirty="0"/>
              <a:t>	</a:t>
            </a:r>
          </a:p>
          <a:p>
            <a:pPr marL="0" indent="0" algn="just">
              <a:buNone/>
            </a:pPr>
            <a:r>
              <a:rPr lang="pl-PL" sz="1800" dirty="0"/>
              <a:t>	</a:t>
            </a:r>
          </a:p>
          <a:p>
            <a:pPr marL="0" indent="0" algn="just">
              <a:buNone/>
            </a:pPr>
            <a:r>
              <a:rPr lang="pl-PL" sz="2000" b="1" dirty="0" smtClean="0">
                <a:solidFill>
                  <a:prstClr val="black"/>
                </a:solidFill>
                <a:ea typeface="+mj-ea"/>
                <a:cs typeface="+mj-cs"/>
              </a:rPr>
              <a:t>Kryterium </a:t>
            </a:r>
            <a:r>
              <a:rPr lang="pl-PL" sz="2000" b="1" dirty="0"/>
              <a:t>zgodności z </a:t>
            </a:r>
            <a:r>
              <a:rPr lang="pl-PL" sz="2000" b="1" dirty="0" err="1"/>
              <a:t>SzOOP</a:t>
            </a:r>
            <a:r>
              <a:rPr lang="pl-PL" sz="2000" b="1" dirty="0"/>
              <a:t> </a:t>
            </a:r>
            <a:r>
              <a:rPr lang="pl-PL" sz="2000" dirty="0"/>
              <a:t>	</a:t>
            </a:r>
            <a:endParaRPr lang="pl-PL" sz="2000" b="1" dirty="0" smtClean="0">
              <a:solidFill>
                <a:prstClr val="black"/>
              </a:solidFill>
              <a:ea typeface="+mj-ea"/>
              <a:cs typeface="+mj-cs"/>
            </a:endParaRPr>
          </a:p>
          <a:p>
            <a:pPr algn="just">
              <a:buFont typeface="Calibri" panose="020F0502020204030204" pitchFamily="34" charset="0"/>
              <a:buChar char="‒"/>
            </a:pPr>
            <a:r>
              <a:rPr lang="pl-PL" sz="1800" dirty="0" smtClean="0"/>
              <a:t>Czy </a:t>
            </a:r>
            <a:r>
              <a:rPr lang="pl-PL" sz="1800" dirty="0"/>
              <a:t>projekt jest zgodny z zapisami </a:t>
            </a:r>
            <a:r>
              <a:rPr lang="pl-PL" sz="1800" dirty="0" err="1"/>
              <a:t>SzOOP</a:t>
            </a:r>
            <a:r>
              <a:rPr lang="pl-PL" sz="1800" dirty="0"/>
              <a:t> RPO WD 2014-2020?</a:t>
            </a:r>
            <a:endParaRPr lang="pl-PL" sz="1800" dirty="0" smtClean="0"/>
          </a:p>
          <a:p>
            <a:pPr marL="0" indent="0" algn="just">
              <a:buNone/>
            </a:pPr>
            <a:r>
              <a:rPr lang="pl-PL" sz="1400" dirty="0"/>
              <a:t>Kryterium ma na celu zweryfikować zgodność z zapisami </a:t>
            </a:r>
            <a:r>
              <a:rPr lang="pl-PL" sz="1400" dirty="0" err="1"/>
              <a:t>SzOOP</a:t>
            </a:r>
            <a:r>
              <a:rPr lang="pl-PL" sz="1400" dirty="0"/>
              <a:t>. Dofinansowania nie może otrzymać projekt, który zakłada realizację działań niezgodnych z zapisami </a:t>
            </a:r>
            <a:r>
              <a:rPr lang="pl-PL" sz="1400" dirty="0" err="1"/>
              <a:t>SzOOP</a:t>
            </a:r>
            <a:r>
              <a:rPr lang="pl-PL" sz="1400" dirty="0"/>
              <a:t>. 	</a:t>
            </a:r>
          </a:p>
          <a:p>
            <a:pPr marL="0" indent="0" algn="just">
              <a:buNone/>
            </a:pPr>
            <a:r>
              <a:rPr lang="pl-PL" sz="1800" i="1" dirty="0"/>
              <a:t>Kryterium jest weryfikowane na podstawie zapisów wniosku o dofinansowanie. Niespełnienie kryterium oznacza odrzucenie </a:t>
            </a:r>
            <a:r>
              <a:rPr lang="pl-PL" sz="1800" i="1" dirty="0" smtClean="0"/>
              <a:t>wniosku. </a:t>
            </a:r>
            <a:r>
              <a:rPr lang="pl-PL" sz="1400" dirty="0"/>
              <a:t>	</a:t>
            </a:r>
          </a:p>
          <a:p>
            <a:pPr marL="0" indent="0" algn="just">
              <a:buNone/>
            </a:pPr>
            <a:r>
              <a:rPr lang="pl-PL" sz="1400" dirty="0"/>
              <a:t>	</a:t>
            </a:r>
          </a:p>
          <a:p>
            <a:pPr marL="0" indent="0" algn="just">
              <a:buNone/>
            </a:pPr>
            <a:endParaRPr lang="pl-PL" sz="1400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CB52235-1339-48E5-A73B-3694FDF843BF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66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8267417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28650" y="958851"/>
            <a:ext cx="7886700" cy="438016"/>
          </a:xfrm>
        </p:spPr>
        <p:txBody>
          <a:bodyPr/>
          <a:lstStyle/>
          <a:p>
            <a:r>
              <a:rPr lang="pl-PL" sz="2000" b="1" dirty="0">
                <a:solidFill>
                  <a:prstClr val="black"/>
                </a:solidFill>
              </a:rPr>
              <a:t>Kryterium spełnienia minimalnych wymagań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628650" y="1396867"/>
            <a:ext cx="7886700" cy="5099727"/>
          </a:xfrm>
        </p:spPr>
        <p:txBody>
          <a:bodyPr/>
          <a:lstStyle/>
          <a:p>
            <a:pPr algn="just">
              <a:buFont typeface="Calibri" panose="020F0502020204030204" pitchFamily="34" charset="0"/>
              <a:buChar char="‒"/>
            </a:pPr>
            <a:r>
              <a:rPr lang="pl-PL" sz="1800" dirty="0" smtClean="0"/>
              <a:t>Czy </a:t>
            </a:r>
            <a:r>
              <a:rPr lang="pl-PL" sz="1800" dirty="0"/>
              <a:t>wniosek otrzymał wymagane minimum 60 punktów ogółem oraz </a:t>
            </a:r>
            <a:r>
              <a:rPr lang="pl-PL" sz="1800" dirty="0" smtClean="0"/>
              <a:t/>
            </a:r>
            <a:br>
              <a:rPr lang="pl-PL" sz="1800" dirty="0" smtClean="0"/>
            </a:br>
            <a:r>
              <a:rPr lang="pl-PL" sz="1800" dirty="0" smtClean="0"/>
              <a:t>co </a:t>
            </a:r>
            <a:r>
              <a:rPr lang="pl-PL" sz="1800" dirty="0"/>
              <a:t>najmniej 60% punktów w poszczególnych grupach kryteriów merytorycznych:</a:t>
            </a:r>
          </a:p>
          <a:p>
            <a:pPr lvl="1" algn="just">
              <a:buFont typeface="Arial" panose="020B0604020202020204" pitchFamily="34" charset="0"/>
              <a:buChar char="•"/>
            </a:pPr>
            <a:r>
              <a:rPr lang="pl-PL" sz="1800" dirty="0" smtClean="0"/>
              <a:t>kryteria </a:t>
            </a:r>
            <a:r>
              <a:rPr lang="pl-PL" sz="1800" dirty="0"/>
              <a:t>nr 1, 2 oraz 3,</a:t>
            </a:r>
          </a:p>
          <a:p>
            <a:pPr lvl="1" algn="just">
              <a:buFont typeface="Arial" panose="020B0604020202020204" pitchFamily="34" charset="0"/>
              <a:buChar char="•"/>
            </a:pPr>
            <a:r>
              <a:rPr lang="pl-PL" sz="1800" dirty="0" smtClean="0"/>
              <a:t>kryterium nr 4,</a:t>
            </a:r>
          </a:p>
          <a:p>
            <a:pPr lvl="1" algn="just">
              <a:buFont typeface="Arial" panose="020B0604020202020204" pitchFamily="34" charset="0"/>
              <a:buChar char="•"/>
            </a:pPr>
            <a:r>
              <a:rPr lang="pl-PL" sz="1800" dirty="0" smtClean="0"/>
              <a:t>kryteria </a:t>
            </a:r>
            <a:r>
              <a:rPr lang="pl-PL" sz="1800" dirty="0"/>
              <a:t>nr 5 oraz </a:t>
            </a:r>
            <a:r>
              <a:rPr lang="pl-PL" sz="1800" dirty="0" smtClean="0"/>
              <a:t>6,</a:t>
            </a:r>
          </a:p>
          <a:p>
            <a:pPr lvl="1" algn="just">
              <a:buFont typeface="Arial" panose="020B0604020202020204" pitchFamily="34" charset="0"/>
              <a:buChar char="•"/>
            </a:pPr>
            <a:r>
              <a:rPr lang="pl-PL" sz="1800" dirty="0" smtClean="0"/>
              <a:t>kryteria </a:t>
            </a:r>
            <a:r>
              <a:rPr lang="pl-PL" sz="1800" dirty="0"/>
              <a:t>nr 7 oraz </a:t>
            </a:r>
            <a:r>
              <a:rPr lang="pl-PL" sz="1800" dirty="0" smtClean="0"/>
              <a:t>8,</a:t>
            </a:r>
          </a:p>
          <a:p>
            <a:pPr lvl="1" algn="just">
              <a:buFont typeface="Arial" panose="020B0604020202020204" pitchFamily="34" charset="0"/>
              <a:buChar char="•"/>
            </a:pPr>
            <a:r>
              <a:rPr lang="pl-PL" sz="1800" dirty="0" smtClean="0"/>
              <a:t>kryterium </a:t>
            </a:r>
            <a:r>
              <a:rPr lang="pl-PL" sz="1800" dirty="0"/>
              <a:t>nr </a:t>
            </a:r>
            <a:r>
              <a:rPr lang="pl-PL" sz="1800" dirty="0" smtClean="0"/>
              <a:t>9,</a:t>
            </a:r>
          </a:p>
          <a:p>
            <a:pPr lvl="1" algn="just">
              <a:buFont typeface="Arial" panose="020B0604020202020204" pitchFamily="34" charset="0"/>
              <a:buChar char="•"/>
            </a:pPr>
            <a:r>
              <a:rPr lang="pl-PL" sz="1800" dirty="0" smtClean="0"/>
              <a:t>kryteria </a:t>
            </a:r>
            <a:r>
              <a:rPr lang="pl-PL" sz="1800" dirty="0"/>
              <a:t>nr 10, 11 oraz </a:t>
            </a:r>
            <a:r>
              <a:rPr lang="pl-PL" sz="1800" dirty="0" smtClean="0"/>
              <a:t>12</a:t>
            </a:r>
          </a:p>
          <a:p>
            <a:pPr marL="0" indent="0" algn="just">
              <a:buNone/>
            </a:pPr>
            <a:r>
              <a:rPr lang="pl-PL" sz="1800" dirty="0" smtClean="0"/>
              <a:t>oraz otrzymał pozytywną ocenę za spełnienie kryteriów nr 13, 14 i 15?	</a:t>
            </a:r>
          </a:p>
          <a:p>
            <a:pPr marL="0" indent="0" algn="just">
              <a:buNone/>
            </a:pPr>
            <a:r>
              <a:rPr lang="pl-PL" sz="1400" dirty="0"/>
              <a:t>Za projekt spełniający w minimalnym stopniu kryteria merytoryczne i kwalifikujący się do dofinansowania uznaje się projekt, który otrzymał co najmniej 60 punktów ogółem oraz co najmniej 60% punktów </a:t>
            </a:r>
            <a:r>
              <a:rPr lang="pl-PL" sz="1400" dirty="0" smtClean="0"/>
              <a:t/>
            </a:r>
            <a:br>
              <a:rPr lang="pl-PL" sz="1400" dirty="0" smtClean="0"/>
            </a:br>
            <a:r>
              <a:rPr lang="pl-PL" sz="1400" dirty="0" smtClean="0"/>
              <a:t>w </a:t>
            </a:r>
            <a:r>
              <a:rPr lang="pl-PL" sz="1400" dirty="0"/>
              <a:t>powyżej wymienionych grupach oraz otrzymał pozytywną ocenę w zakresie zgodności ze standardem usług i katalogiem stawek oraz kwalifikowalności wydatków.	</a:t>
            </a:r>
          </a:p>
          <a:p>
            <a:pPr marL="0" indent="0" algn="just">
              <a:buNone/>
            </a:pPr>
            <a:r>
              <a:rPr lang="pl-PL" sz="1400" dirty="0"/>
              <a:t>	</a:t>
            </a:r>
          </a:p>
          <a:p>
            <a:pPr marL="0" indent="0" algn="just">
              <a:buNone/>
            </a:pPr>
            <a:r>
              <a:rPr lang="pl-PL" sz="1800" i="1" dirty="0"/>
              <a:t>Kryterium jest weryfikowane na podstawie ocen dokonanych w poszczególnych grupach kryteriów </a:t>
            </a:r>
            <a:r>
              <a:rPr lang="pl-PL" sz="1800" i="1" dirty="0" smtClean="0"/>
              <a:t>merytorycznych. </a:t>
            </a:r>
            <a:r>
              <a:rPr lang="pl-PL" sz="1800" i="1" dirty="0"/>
              <a:t>Niespełnienie kryterium oznacza odrzucenie wniosku. </a:t>
            </a: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CB52235-1339-48E5-A73B-3694FDF843BF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67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9976629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628650" y="1306286"/>
            <a:ext cx="7886700" cy="4870677"/>
          </a:xfrm>
        </p:spPr>
        <p:txBody>
          <a:bodyPr/>
          <a:lstStyle/>
          <a:p>
            <a:pPr lvl="0" algn="ctr">
              <a:buNone/>
            </a:pPr>
            <a:endParaRPr lang="pl-PL" sz="3200" b="1" dirty="0" smtClean="0">
              <a:solidFill>
                <a:prstClr val="black"/>
              </a:solidFill>
            </a:endParaRPr>
          </a:p>
          <a:p>
            <a:pPr lvl="0" algn="ctr">
              <a:buNone/>
            </a:pPr>
            <a:endParaRPr lang="pl-PL" sz="3200" b="1" dirty="0">
              <a:solidFill>
                <a:prstClr val="black"/>
              </a:solidFill>
            </a:endParaRPr>
          </a:p>
          <a:p>
            <a:pPr lvl="0" algn="ctr">
              <a:buNone/>
            </a:pPr>
            <a:r>
              <a:rPr lang="pl-PL" sz="3200" b="1" dirty="0">
                <a:solidFill>
                  <a:prstClr val="black"/>
                </a:solidFill>
              </a:rPr>
              <a:t>Kryteria </a:t>
            </a:r>
            <a:r>
              <a:rPr lang="pl-PL" sz="3200" b="1" dirty="0" smtClean="0">
                <a:solidFill>
                  <a:prstClr val="black"/>
                </a:solidFill>
              </a:rPr>
              <a:t>premiujące </a:t>
            </a:r>
            <a:br>
              <a:rPr lang="pl-PL" sz="3200" b="1" dirty="0" smtClean="0">
                <a:solidFill>
                  <a:prstClr val="black"/>
                </a:solidFill>
              </a:rPr>
            </a:br>
            <a:r>
              <a:rPr lang="pl-PL" sz="3200" b="1" dirty="0" smtClean="0">
                <a:solidFill>
                  <a:prstClr val="black"/>
                </a:solidFill>
              </a:rPr>
              <a:t>w </a:t>
            </a:r>
            <a:r>
              <a:rPr lang="pl-PL" sz="3200" b="1" dirty="0">
                <a:solidFill>
                  <a:prstClr val="black"/>
                </a:solidFill>
              </a:rPr>
              <a:t>konkursie 9.1.1</a:t>
            </a:r>
          </a:p>
          <a:p>
            <a:pPr lvl="0" algn="ctr">
              <a:buNone/>
            </a:pPr>
            <a:r>
              <a:rPr lang="pl-PL" sz="2400" dirty="0">
                <a:solidFill>
                  <a:srgbClr val="FF0000"/>
                </a:solidFill>
                <a:cs typeface="Arial" pitchFamily="34" charset="0"/>
              </a:rPr>
              <a:t>(9.1. A. – drugi typ operacji oraz 9.1.C.)</a:t>
            </a:r>
          </a:p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CB52235-1339-48E5-A73B-3694FDF843BF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68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5671987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28650" y="958850"/>
            <a:ext cx="7886700" cy="390979"/>
          </a:xfrm>
        </p:spPr>
        <p:txBody>
          <a:bodyPr/>
          <a:lstStyle/>
          <a:p>
            <a:r>
              <a:rPr lang="pl-PL" sz="2000" b="1" dirty="0"/>
              <a:t>Kryterium grupy </a:t>
            </a:r>
            <a:r>
              <a:rPr lang="pl-PL" sz="2000" b="1" dirty="0">
                <a:solidFill>
                  <a:prstClr val="black"/>
                </a:solidFill>
              </a:rPr>
              <a:t>docelowej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628650" y="1445624"/>
            <a:ext cx="7886700" cy="5016136"/>
          </a:xfrm>
        </p:spPr>
        <p:txBody>
          <a:bodyPr/>
          <a:lstStyle/>
          <a:p>
            <a:pPr algn="just">
              <a:buFont typeface="Calibri" panose="020F0502020204030204" pitchFamily="34" charset="0"/>
              <a:buChar char="‒"/>
            </a:pPr>
            <a:r>
              <a:rPr lang="pl-PL" sz="1800" dirty="0"/>
              <a:t>Czy projekt skierowany jest do jednej lub kilku poniższych grup osób: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pl-PL" sz="1800" dirty="0" smtClean="0"/>
              <a:t>osoby </a:t>
            </a:r>
            <a:r>
              <a:rPr lang="pl-PL" sz="1800" dirty="0"/>
              <a:t>z niepełnosprawnością lub rodziny z dzieckiem </a:t>
            </a:r>
            <a:r>
              <a:rPr lang="pl-PL" sz="1800" dirty="0" smtClean="0"/>
              <a:t>z </a:t>
            </a:r>
            <a:r>
              <a:rPr lang="pl-PL" sz="1800" dirty="0"/>
              <a:t>niepełnosprawnością;</a:t>
            </a:r>
          </a:p>
          <a:p>
            <a:pPr lvl="1" algn="just">
              <a:buFont typeface="Arial" panose="020B0604020202020204" pitchFamily="34" charset="0"/>
              <a:buChar char="•"/>
            </a:pPr>
            <a:r>
              <a:rPr lang="pl-PL" sz="1800" dirty="0" smtClean="0"/>
              <a:t>osoby </a:t>
            </a:r>
            <a:r>
              <a:rPr lang="pl-PL" sz="1800" dirty="0"/>
              <a:t>bezdomne lub dotknięte wykluczeniem z dostępu do mieszkań </a:t>
            </a:r>
            <a:r>
              <a:rPr lang="pl-PL" sz="1800" dirty="0" smtClean="0"/>
              <a:t/>
            </a:r>
            <a:br>
              <a:rPr lang="pl-PL" sz="1800" dirty="0" smtClean="0"/>
            </a:br>
            <a:r>
              <a:rPr lang="pl-PL" sz="1800" dirty="0" smtClean="0"/>
              <a:t>w </a:t>
            </a:r>
            <a:r>
              <a:rPr lang="pl-PL" sz="1800" dirty="0"/>
              <a:t>rozumieniu Wytycznych </a:t>
            </a:r>
            <a:r>
              <a:rPr lang="pl-PL" sz="1800" dirty="0" err="1"/>
              <a:t>MIiR</a:t>
            </a:r>
            <a:r>
              <a:rPr lang="pl-PL" sz="1800" dirty="0"/>
              <a:t> w zakresie monitorowania postępu rzeczowego i realizacji programów operacyjnych na lata 2014-2020;</a:t>
            </a:r>
          </a:p>
          <a:p>
            <a:pPr lvl="1" algn="just">
              <a:buFont typeface="Arial" panose="020B0604020202020204" pitchFamily="34" charset="0"/>
              <a:buChar char="•"/>
            </a:pPr>
            <a:r>
              <a:rPr lang="pl-PL" sz="1800" dirty="0" smtClean="0"/>
              <a:t>osoby </a:t>
            </a:r>
            <a:r>
              <a:rPr lang="pl-PL" sz="1800" dirty="0"/>
              <a:t>lub rodziny, które doświadczają przemocy w rodzinie i kwalifikują się do objęcia wsparciem pomocy społecznej z tytułu tej przesłanki;</a:t>
            </a:r>
          </a:p>
          <a:p>
            <a:pPr lvl="1" algn="just">
              <a:buFont typeface="Arial" panose="020B0604020202020204" pitchFamily="34" charset="0"/>
              <a:buChar char="•"/>
            </a:pPr>
            <a:r>
              <a:rPr lang="pl-PL" sz="1800" dirty="0" smtClean="0"/>
              <a:t>osoby </a:t>
            </a:r>
            <a:r>
              <a:rPr lang="pl-PL" sz="1800" dirty="0"/>
              <a:t>uzależnione (alkoholizm lub narkomania);</a:t>
            </a:r>
          </a:p>
          <a:p>
            <a:pPr lvl="1" algn="just">
              <a:buFont typeface="Arial" panose="020B0604020202020204" pitchFamily="34" charset="0"/>
              <a:buChar char="•"/>
            </a:pPr>
            <a:r>
              <a:rPr lang="pl-PL" sz="1800" dirty="0" smtClean="0"/>
              <a:t>osoby </a:t>
            </a:r>
            <a:r>
              <a:rPr lang="pl-PL" sz="1800" dirty="0"/>
              <a:t>wykazujące trudności w przystosowaniu do życia po zwolnieniu </a:t>
            </a:r>
            <a:r>
              <a:rPr lang="pl-PL" sz="1800" dirty="0" smtClean="0"/>
              <a:t/>
            </a:r>
            <a:br>
              <a:rPr lang="pl-PL" sz="1800" dirty="0" smtClean="0"/>
            </a:br>
            <a:r>
              <a:rPr lang="pl-PL" sz="1800" dirty="0" smtClean="0"/>
              <a:t>z </a:t>
            </a:r>
            <a:r>
              <a:rPr lang="pl-PL" sz="1800" dirty="0"/>
              <a:t>zakładu karnego</a:t>
            </a:r>
            <a:r>
              <a:rPr lang="pl-PL" sz="1800" dirty="0" smtClean="0"/>
              <a:t>?</a:t>
            </a:r>
          </a:p>
          <a:p>
            <a:pPr marL="0" indent="0" algn="just">
              <a:buNone/>
            </a:pPr>
            <a:r>
              <a:rPr lang="pl-PL" sz="1800" i="1" dirty="0"/>
              <a:t>Kryterium jest weryfikowane na podstawie zapisów w części P wniosku </a:t>
            </a:r>
            <a:r>
              <a:rPr lang="pl-PL" sz="1800" i="1" dirty="0" smtClean="0"/>
              <a:t/>
            </a:r>
            <a:br>
              <a:rPr lang="pl-PL" sz="1800" i="1" dirty="0" smtClean="0"/>
            </a:br>
            <a:r>
              <a:rPr lang="pl-PL" sz="1800" i="1" dirty="0" smtClean="0"/>
              <a:t>o </a:t>
            </a:r>
            <a:r>
              <a:rPr lang="pl-PL" sz="1800" i="1" dirty="0"/>
              <a:t>dofinansowanie. </a:t>
            </a:r>
            <a:r>
              <a:rPr lang="pl-PL" sz="1800" i="1" dirty="0" smtClean="0"/>
              <a:t>Punkty </a:t>
            </a:r>
            <a:r>
              <a:rPr lang="pl-PL" sz="1800" i="1" dirty="0"/>
              <a:t>premiujące są przyznawane, o ile grupę docelową stanowią wyłącznie osoby jednej lub kilku grup wymienionych w treści kryterium </a:t>
            </a:r>
          </a:p>
          <a:p>
            <a:r>
              <a:rPr lang="pl-PL" sz="1800" i="1" dirty="0"/>
              <a:t>Tak – </a:t>
            </a:r>
            <a:r>
              <a:rPr lang="pl-PL" sz="1800" b="1" i="1" dirty="0"/>
              <a:t>15 pkt. </a:t>
            </a:r>
            <a:endParaRPr lang="pl-PL" sz="1800" b="1" i="1" dirty="0" smtClean="0"/>
          </a:p>
          <a:p>
            <a:r>
              <a:rPr lang="pl-PL" sz="1800" i="1" dirty="0" smtClean="0"/>
              <a:t>Nie </a:t>
            </a:r>
            <a:r>
              <a:rPr lang="pl-PL" sz="1800" i="1" dirty="0"/>
              <a:t>– </a:t>
            </a:r>
            <a:r>
              <a:rPr lang="pl-PL" sz="1800" b="1" i="1" dirty="0"/>
              <a:t>0 </a:t>
            </a:r>
            <a:r>
              <a:rPr lang="pl-PL" sz="1800" b="1" i="1" dirty="0" smtClean="0"/>
              <a:t>pkt</a:t>
            </a:r>
            <a:r>
              <a:rPr lang="pl-PL" sz="1800" b="1" dirty="0"/>
              <a:t>.</a:t>
            </a:r>
            <a:r>
              <a:rPr lang="pl-PL" sz="1800" b="1" dirty="0" smtClean="0"/>
              <a:t> </a:t>
            </a:r>
            <a:r>
              <a:rPr lang="pl-PL" dirty="0"/>
              <a:t>	</a:t>
            </a:r>
          </a:p>
          <a:p>
            <a:pPr marL="457200" lvl="1" indent="0">
              <a:buNone/>
            </a:pPr>
            <a:endParaRPr lang="pl-PL" sz="1800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CB52235-1339-48E5-A73B-3694FDF843BF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69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759303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28650" y="958850"/>
            <a:ext cx="7886700" cy="713196"/>
          </a:xfrm>
        </p:spPr>
        <p:txBody>
          <a:bodyPr/>
          <a:lstStyle/>
          <a:p>
            <a:pPr algn="just"/>
            <a:r>
              <a:rPr lang="pl-PL" sz="2200" b="1" dirty="0"/>
              <a:t>Wsparcie w ramach konkursu adresowane jest do następujących obszarów Dolnego Śląska: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628650" y="1672046"/>
            <a:ext cx="7886700" cy="4504917"/>
          </a:xfrm>
        </p:spPr>
        <p:txBody>
          <a:bodyPr/>
          <a:lstStyle/>
          <a:p>
            <a:pPr marL="342900" indent="-342900" algn="just">
              <a:buFont typeface="+mj-lt"/>
              <a:buAutoNum type="arabicParenR"/>
            </a:pPr>
            <a:r>
              <a:rPr lang="pl-PL" sz="1400" b="1" dirty="0" smtClean="0"/>
              <a:t>w </a:t>
            </a:r>
            <a:r>
              <a:rPr lang="pl-PL" sz="1400" b="1" dirty="0"/>
              <a:t>przypadku projektów ukierunkowanych na OSI</a:t>
            </a:r>
            <a:r>
              <a:rPr lang="pl-PL" sz="1400" dirty="0"/>
              <a:t>: obszar interwencji nie wykracza poza terytorialne granice OSI. W skład poszczególnych OSI wchodzą następujące jednostki terytorialne:</a:t>
            </a:r>
          </a:p>
          <a:p>
            <a:pPr marL="800100" lvl="1" indent="-342900" algn="just">
              <a:buFont typeface="+mj-lt"/>
              <a:buAutoNum type="alphaLcParenR"/>
            </a:pPr>
            <a:r>
              <a:rPr lang="pl-PL" sz="1400" dirty="0" smtClean="0"/>
              <a:t>w </a:t>
            </a:r>
            <a:r>
              <a:rPr lang="pl-PL" sz="1400" dirty="0"/>
              <a:t>przypadku ZOI:</a:t>
            </a:r>
          </a:p>
          <a:p>
            <a:pPr lvl="2" algn="just">
              <a:buFont typeface="Wingdings" panose="05000000000000000000" pitchFamily="2" charset="2"/>
              <a:buChar char="Ø"/>
            </a:pPr>
            <a:r>
              <a:rPr lang="pl-PL" sz="1400" dirty="0" smtClean="0"/>
              <a:t>gminy </a:t>
            </a:r>
            <a:r>
              <a:rPr lang="pl-PL" sz="1400" dirty="0"/>
              <a:t>miejskie: Bolesławiec, Lubań, Świeradów-Zdrój, Zawidów, Zgorzelec; </a:t>
            </a:r>
            <a:r>
              <a:rPr lang="pl-PL" sz="1400" dirty="0" smtClean="0"/>
              <a:t>oraz</a:t>
            </a:r>
          </a:p>
          <a:p>
            <a:pPr lvl="2" algn="just">
              <a:buFont typeface="Wingdings" panose="05000000000000000000" pitchFamily="2" charset="2"/>
              <a:buChar char="Ø"/>
            </a:pPr>
            <a:r>
              <a:rPr lang="pl-PL" sz="1400" dirty="0" smtClean="0"/>
              <a:t>gminy </a:t>
            </a:r>
            <a:r>
              <a:rPr lang="pl-PL" sz="1400" dirty="0"/>
              <a:t>wiejskie: Bolesławiec, Gromadka, Osiecznica, Warta Bolesławiecka, Lubań, Platerówka, Siekierczyn, Sulików, Zgorzelec, Zagrodno; </a:t>
            </a:r>
            <a:r>
              <a:rPr lang="pl-PL" sz="1400" dirty="0" smtClean="0"/>
              <a:t>oraz</a:t>
            </a:r>
          </a:p>
          <a:p>
            <a:pPr lvl="2" algn="just">
              <a:buFont typeface="Wingdings" panose="05000000000000000000" pitchFamily="2" charset="2"/>
              <a:buChar char="Ø"/>
            </a:pPr>
            <a:r>
              <a:rPr lang="pl-PL" sz="1400" dirty="0" smtClean="0"/>
              <a:t>gminy </a:t>
            </a:r>
            <a:r>
              <a:rPr lang="pl-PL" sz="1400" dirty="0"/>
              <a:t>miejsko - wiejskie: Nowogrodziec, Leśna, Olszyna, Lwówek Śląski, Bogatynia, Pieńsk, </a:t>
            </a:r>
            <a:r>
              <a:rPr lang="pl-PL" sz="1400" dirty="0" smtClean="0"/>
              <a:t>Węgliniec,</a:t>
            </a:r>
          </a:p>
          <a:p>
            <a:pPr marL="0" lvl="2" indent="0" algn="just">
              <a:buNone/>
            </a:pPr>
            <a:r>
              <a:rPr lang="pl-PL" sz="1400" u="sng" dirty="0" smtClean="0"/>
              <a:t>Obszar </a:t>
            </a:r>
            <a:r>
              <a:rPr lang="pl-PL" sz="1400" u="sng" dirty="0"/>
              <a:t>interwencji ukierunkowany na ZOI obejmuje w całości powiaty: bolesławiecki, zgorzelecki, lubański</a:t>
            </a:r>
            <a:r>
              <a:rPr lang="pl-PL" sz="1400" dirty="0" smtClean="0"/>
              <a:t>.</a:t>
            </a:r>
          </a:p>
          <a:p>
            <a:pPr marL="0" lvl="2" indent="0" algn="just">
              <a:buNone/>
            </a:pPr>
            <a:endParaRPr lang="pl-PL" sz="1400" dirty="0"/>
          </a:p>
          <a:p>
            <a:pPr marL="800100" lvl="1" indent="-342900" algn="just">
              <a:buFont typeface="+mj-lt"/>
              <a:buAutoNum type="alphaLcParenR"/>
            </a:pPr>
            <a:r>
              <a:rPr lang="pl-PL" sz="1400" dirty="0" smtClean="0"/>
              <a:t>w </a:t>
            </a:r>
            <a:r>
              <a:rPr lang="pl-PL" sz="1400" dirty="0"/>
              <a:t>przypadku LGOI:</a:t>
            </a:r>
          </a:p>
          <a:p>
            <a:pPr lvl="2" algn="just">
              <a:buFont typeface="Wingdings" panose="05000000000000000000" pitchFamily="2" charset="2"/>
              <a:buChar char="Ø"/>
            </a:pPr>
            <a:r>
              <a:rPr lang="pl-PL" sz="1400" dirty="0" smtClean="0"/>
              <a:t>gminy </a:t>
            </a:r>
            <a:r>
              <a:rPr lang="pl-PL" sz="1400" dirty="0"/>
              <a:t>miejskie: Jawor, Głogów, Chojnów, Lubin, Legnica; </a:t>
            </a:r>
            <a:r>
              <a:rPr lang="pl-PL" sz="1400" dirty="0" smtClean="0"/>
              <a:t>oraz</a:t>
            </a:r>
          </a:p>
          <a:p>
            <a:pPr lvl="2" algn="just">
              <a:buFont typeface="Wingdings" panose="05000000000000000000" pitchFamily="2" charset="2"/>
              <a:buChar char="Ø"/>
            </a:pPr>
            <a:r>
              <a:rPr lang="pl-PL" sz="1400" dirty="0" smtClean="0"/>
              <a:t>gminy </a:t>
            </a:r>
            <a:r>
              <a:rPr lang="pl-PL" sz="1400" dirty="0"/>
              <a:t>wiejskie: Męcinka, Mściwojów, Paszowice, Wądroże Wielkie, Złotoryja, Głogów, Jerzmanowa, Kotla, Pęcław, Żukowice, Chojnów, Krotoszyce, Kunice, Legnickie Pole, Marciszów, Miłkowice, Ruja, Lubin, Rudna, Gaworzyce, Grębocice, Radwanice; </a:t>
            </a:r>
            <a:r>
              <a:rPr lang="pl-PL" sz="1400" dirty="0" smtClean="0"/>
              <a:t>oraz</a:t>
            </a:r>
          </a:p>
          <a:p>
            <a:pPr lvl="2" algn="just">
              <a:buFont typeface="Wingdings" panose="05000000000000000000" pitchFamily="2" charset="2"/>
              <a:buChar char="Ø"/>
            </a:pPr>
            <a:r>
              <a:rPr lang="pl-PL" sz="1400" dirty="0" smtClean="0"/>
              <a:t>gminy </a:t>
            </a:r>
            <a:r>
              <a:rPr lang="pl-PL" sz="1400" dirty="0"/>
              <a:t>miejsko - wiejskie: Prochowice, Ścinawa, Chocianów, Polkowice, Przemków, Bolków,</a:t>
            </a:r>
          </a:p>
          <a:p>
            <a:pPr marL="0" indent="0" algn="just">
              <a:buNone/>
            </a:pPr>
            <a:r>
              <a:rPr lang="pl-PL" sz="1400" u="sng" dirty="0"/>
              <a:t>Obszar interwencji ukierunkowany na LGOI obejmuje w całości powiaty: głogowski, jaworski, Legnica miasto, legnicki, lubiński, polkowicki.</a:t>
            </a: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CB52235-1339-48E5-A73B-3694FDF843BF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7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4584731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28650" y="958850"/>
            <a:ext cx="7886700" cy="390979"/>
          </a:xfrm>
        </p:spPr>
        <p:txBody>
          <a:bodyPr/>
          <a:lstStyle/>
          <a:p>
            <a:r>
              <a:rPr lang="pl-PL" sz="2000" b="1" dirty="0" smtClean="0"/>
              <a:t>Kryterium </a:t>
            </a:r>
            <a:r>
              <a:rPr lang="pl-PL" sz="2000" b="1" dirty="0"/>
              <a:t>Wnioskodawcy/ Realizatora/ partnerstwa w projekcie</a:t>
            </a:r>
            <a:endParaRPr lang="pl-PL" sz="2000" b="1" dirty="0">
              <a:solidFill>
                <a:prstClr val="black"/>
              </a:solidFill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628650" y="1445624"/>
            <a:ext cx="7886700" cy="5016136"/>
          </a:xfrm>
        </p:spPr>
        <p:txBody>
          <a:bodyPr/>
          <a:lstStyle/>
          <a:p>
            <a:pPr algn="just">
              <a:buFont typeface="Calibri" panose="020F0502020204030204" pitchFamily="34" charset="0"/>
              <a:buChar char="‒"/>
            </a:pPr>
            <a:r>
              <a:rPr lang="pl-PL" sz="1800" dirty="0" smtClean="0"/>
              <a:t>Czy </a:t>
            </a:r>
            <a:r>
              <a:rPr lang="pl-PL" sz="1800" dirty="0"/>
              <a:t>projekt jest realizowany:</a:t>
            </a:r>
          </a:p>
          <a:p>
            <a:pPr marL="800100" lvl="1" indent="-342900" algn="just">
              <a:buFont typeface="+mj-lt"/>
              <a:buAutoNum type="arabicParenR"/>
            </a:pPr>
            <a:r>
              <a:rPr lang="pl-PL" sz="1800" dirty="0"/>
              <a:t>przez podmiot ekonomii społecznej lub realizowany jest w partnerstwie </a:t>
            </a:r>
            <a:r>
              <a:rPr lang="pl-PL" sz="1800" dirty="0" smtClean="0"/>
              <a:t/>
            </a:r>
            <a:br>
              <a:rPr lang="pl-PL" sz="1800" dirty="0" smtClean="0"/>
            </a:br>
            <a:r>
              <a:rPr lang="pl-PL" sz="1800" dirty="0" smtClean="0"/>
              <a:t>z </a:t>
            </a:r>
            <a:r>
              <a:rPr lang="pl-PL" sz="1800" dirty="0"/>
              <a:t>podmiotem ekonomii społecznej lub</a:t>
            </a:r>
          </a:p>
          <a:p>
            <a:pPr marL="800100" lvl="1" indent="-342900" algn="just">
              <a:buFont typeface="+mj-lt"/>
              <a:buAutoNum type="arabicParenR"/>
            </a:pPr>
            <a:r>
              <a:rPr lang="pl-PL" sz="1800" dirty="0" smtClean="0"/>
              <a:t>w </a:t>
            </a:r>
            <a:r>
              <a:rPr lang="pl-PL" sz="1800" dirty="0"/>
              <a:t>partnerstwie instytucji rynku pracy oraz podmiotów pomocy i integracji społecznej </a:t>
            </a:r>
            <a:r>
              <a:rPr lang="pl-PL" sz="1800" dirty="0" smtClean="0"/>
              <a:t>lub</a:t>
            </a:r>
          </a:p>
          <a:p>
            <a:pPr marL="800100" lvl="1" indent="-342900" algn="just">
              <a:buFont typeface="+mj-lt"/>
              <a:buAutoNum type="arabicParenR"/>
            </a:pPr>
            <a:r>
              <a:rPr lang="pl-PL" sz="1800" dirty="0" smtClean="0"/>
              <a:t>przez </a:t>
            </a:r>
            <a:r>
              <a:rPr lang="pl-PL" sz="1800" dirty="0"/>
              <a:t>Lokalną Grupę Działania lub w partnerstwie z Lokalną Grupą Działania?</a:t>
            </a:r>
            <a:r>
              <a:rPr lang="pl-PL" dirty="0"/>
              <a:t>	</a:t>
            </a:r>
          </a:p>
          <a:p>
            <a:pPr marL="0" indent="0" algn="just">
              <a:buNone/>
            </a:pPr>
            <a:r>
              <a:rPr lang="pl-PL" sz="1400" dirty="0"/>
              <a:t>Preferowanie realizacji projektów w formach określonych powyżej wynika z zapisów RPO WD (preferencja 2,3) oraz regulacji ujętych w wytycznych w zakresie realizacji przedsięwzięć w obszarze włączenia społecznego i zwalczania ubóstwa z wykorzystaniem środków EFS i EFRR na lata 2014-2020 (preferencja 1). </a:t>
            </a:r>
            <a:r>
              <a:rPr lang="pl-PL" sz="1400" dirty="0" smtClean="0"/>
              <a:t>Kryterium </a:t>
            </a:r>
            <a:r>
              <a:rPr lang="pl-PL" sz="1400" dirty="0"/>
              <a:t>zostanie zweryfikowane na podstawie zapisów wniosku o dofinansowanie projektu. 	</a:t>
            </a:r>
          </a:p>
          <a:p>
            <a:pPr marL="0" indent="0" algn="just">
              <a:buNone/>
            </a:pPr>
            <a:r>
              <a:rPr lang="pl-PL" dirty="0" smtClean="0"/>
              <a:t>	</a:t>
            </a:r>
          </a:p>
          <a:p>
            <a:pPr marL="0" indent="0" algn="just">
              <a:buNone/>
            </a:pPr>
            <a:r>
              <a:rPr lang="pl-PL" sz="1800" i="1" dirty="0"/>
              <a:t>Kryterium jest weryfikowane na podstawie zapisów w części B wniosku </a:t>
            </a:r>
            <a:br>
              <a:rPr lang="pl-PL" sz="1800" i="1" dirty="0"/>
            </a:br>
            <a:r>
              <a:rPr lang="pl-PL" sz="1800" i="1" dirty="0" smtClean="0"/>
              <a:t>o </a:t>
            </a:r>
            <a:r>
              <a:rPr lang="pl-PL" sz="1800" i="1" dirty="0"/>
              <a:t>dofinansowanie.</a:t>
            </a:r>
          </a:p>
          <a:p>
            <a:pPr marL="0" indent="0" algn="just">
              <a:buNone/>
            </a:pPr>
            <a:r>
              <a:rPr lang="pl-PL" sz="1800" i="1" dirty="0"/>
              <a:t>Tak – </a:t>
            </a:r>
            <a:r>
              <a:rPr lang="pl-PL" sz="1800" b="1" i="1" dirty="0"/>
              <a:t>5 pkt. </a:t>
            </a:r>
            <a:endParaRPr lang="pl-PL" sz="1800" b="1" i="1" dirty="0" smtClean="0"/>
          </a:p>
          <a:p>
            <a:pPr marL="0" indent="0" algn="just">
              <a:buNone/>
            </a:pPr>
            <a:r>
              <a:rPr lang="pl-PL" sz="1800" i="1" dirty="0" smtClean="0"/>
              <a:t>Nie </a:t>
            </a:r>
            <a:r>
              <a:rPr lang="pl-PL" sz="1800" i="1" dirty="0"/>
              <a:t>– </a:t>
            </a:r>
            <a:r>
              <a:rPr lang="pl-PL" sz="1800" b="1" i="1" dirty="0"/>
              <a:t>0 pkt.</a:t>
            </a: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CB52235-1339-48E5-A73B-3694FDF843BF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70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7302046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28650" y="958850"/>
            <a:ext cx="7886700" cy="390979"/>
          </a:xfrm>
        </p:spPr>
        <p:txBody>
          <a:bodyPr/>
          <a:lstStyle/>
          <a:p>
            <a:r>
              <a:rPr lang="pl-PL" sz="2000" b="1" dirty="0"/>
              <a:t>Kryterium doświadczenia</a:t>
            </a:r>
            <a:endParaRPr lang="pl-PL" sz="2000" b="1" dirty="0">
              <a:solidFill>
                <a:prstClr val="black"/>
              </a:solidFill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628650" y="1445624"/>
            <a:ext cx="7886700" cy="5016136"/>
          </a:xfrm>
        </p:spPr>
        <p:txBody>
          <a:bodyPr/>
          <a:lstStyle/>
          <a:p>
            <a:pPr algn="just">
              <a:buFont typeface="Calibri" panose="020F0502020204030204" pitchFamily="34" charset="0"/>
              <a:buChar char="‒"/>
            </a:pPr>
            <a:r>
              <a:rPr lang="pl-PL" sz="1800" dirty="0" smtClean="0"/>
              <a:t>Czy </a:t>
            </a:r>
            <a:r>
              <a:rPr lang="pl-PL" sz="1800" dirty="0"/>
              <a:t>Wnioskodawca zrealizował w ciągu ostatnich 3 lat przed złożeniem wniosku o dofinansowanie na terenie województwa dolnośląskiego co najmniej </a:t>
            </a:r>
            <a:r>
              <a:rPr lang="pl-PL" sz="1800" dirty="0" smtClean="0"/>
              <a:t/>
            </a:r>
            <a:br>
              <a:rPr lang="pl-PL" sz="1800" dirty="0" smtClean="0"/>
            </a:br>
            <a:r>
              <a:rPr lang="pl-PL" sz="1800" dirty="0" smtClean="0"/>
              <a:t>2 </a:t>
            </a:r>
            <a:r>
              <a:rPr lang="pl-PL" sz="1800" dirty="0"/>
              <a:t>przedsięwzięcia w obszarze merytorycznym i dla grupy docelowej objętej interwencją projektową, w ramach których osiągnął zakładane w ramach przedsięwzięcia cele? 	</a:t>
            </a:r>
          </a:p>
          <a:p>
            <a:pPr marL="0" indent="0" algn="just">
              <a:buNone/>
            </a:pPr>
            <a:endParaRPr lang="pl-PL" sz="1800" b="1" i="1" dirty="0" smtClean="0"/>
          </a:p>
          <a:p>
            <a:pPr marL="0" indent="0" algn="just">
              <a:buNone/>
            </a:pPr>
            <a:r>
              <a:rPr lang="pl-PL" sz="1800" i="1" dirty="0"/>
              <a:t>Kryterium jest weryfikowane na podstawie oświadczenia Wnioskodawcy </a:t>
            </a:r>
            <a:br>
              <a:rPr lang="pl-PL" sz="1800" i="1" dirty="0"/>
            </a:br>
            <a:r>
              <a:rPr lang="pl-PL" sz="1800" i="1" dirty="0" smtClean="0"/>
              <a:t>we </a:t>
            </a:r>
            <a:r>
              <a:rPr lang="pl-PL" sz="1800" i="1" dirty="0"/>
              <a:t>wniosku o dofinansowanie oraz punktów U.1 i G wniosku o dofinansowanie. </a:t>
            </a:r>
            <a:r>
              <a:rPr lang="pl-PL" sz="1800" dirty="0"/>
              <a:t>	</a:t>
            </a:r>
          </a:p>
          <a:p>
            <a:pPr marL="0" indent="0">
              <a:buNone/>
            </a:pPr>
            <a:r>
              <a:rPr lang="pl-PL" sz="1800" dirty="0"/>
              <a:t>Skala punktowa od 0 do 10 </a:t>
            </a:r>
          </a:p>
          <a:p>
            <a:r>
              <a:rPr lang="pl-PL" sz="1800" b="1" dirty="0"/>
              <a:t>0 pkt</a:t>
            </a:r>
            <a:r>
              <a:rPr lang="pl-PL" sz="1800" dirty="0"/>
              <a:t>. – brak przedsięwzięcia </a:t>
            </a:r>
          </a:p>
          <a:p>
            <a:r>
              <a:rPr lang="pl-PL" sz="1800" b="1" dirty="0"/>
              <a:t>5 pkt. </a:t>
            </a:r>
            <a:r>
              <a:rPr lang="pl-PL" sz="1800" dirty="0" smtClean="0"/>
              <a:t>–</a:t>
            </a:r>
            <a:r>
              <a:rPr lang="pl-PL" sz="1800" b="1" dirty="0" smtClean="0"/>
              <a:t> </a:t>
            </a:r>
            <a:r>
              <a:rPr lang="pl-PL" sz="1800" dirty="0" smtClean="0"/>
              <a:t>minimum </a:t>
            </a:r>
            <a:r>
              <a:rPr lang="pl-PL" sz="1800" dirty="0"/>
              <a:t>2 przedsięwzięcia </a:t>
            </a:r>
          </a:p>
          <a:p>
            <a:r>
              <a:rPr lang="pl-PL" sz="1800" b="1" dirty="0"/>
              <a:t>10 pkt. </a:t>
            </a:r>
            <a:r>
              <a:rPr lang="pl-PL" sz="1800" dirty="0" smtClean="0"/>
              <a:t>–</a:t>
            </a:r>
            <a:r>
              <a:rPr lang="pl-PL" sz="1800" b="1" dirty="0" smtClean="0"/>
              <a:t> </a:t>
            </a:r>
            <a:r>
              <a:rPr lang="pl-PL" sz="1800" dirty="0" smtClean="0"/>
              <a:t>powyżej </a:t>
            </a:r>
            <a:r>
              <a:rPr lang="pl-PL" sz="1800" dirty="0"/>
              <a:t>dwóch przedsięwzięć 	</a:t>
            </a:r>
          </a:p>
          <a:p>
            <a:pPr marL="0" indent="0" algn="just">
              <a:buNone/>
            </a:pPr>
            <a:endParaRPr lang="pl-PL" sz="1800" b="1" i="1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CB52235-1339-48E5-A73B-3694FDF843BF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71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1777437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28650" y="958850"/>
            <a:ext cx="7886700" cy="626110"/>
          </a:xfrm>
        </p:spPr>
        <p:txBody>
          <a:bodyPr/>
          <a:lstStyle/>
          <a:p>
            <a:r>
              <a:rPr lang="pl-PL" sz="2000" b="1" dirty="0"/>
              <a:t>Kryterium miejsca zatrudnienia</a:t>
            </a:r>
            <a:endParaRPr lang="pl-PL" sz="2000" b="1" dirty="0">
              <a:solidFill>
                <a:prstClr val="black"/>
              </a:solidFill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628650" y="1680754"/>
            <a:ext cx="7886700" cy="4484915"/>
          </a:xfrm>
        </p:spPr>
        <p:txBody>
          <a:bodyPr/>
          <a:lstStyle/>
          <a:p>
            <a:pPr algn="just">
              <a:buFont typeface="Calibri" panose="020F0502020204030204" pitchFamily="34" charset="0"/>
              <a:buChar char="‒"/>
            </a:pPr>
            <a:r>
              <a:rPr lang="pl-PL" sz="1800" dirty="0" smtClean="0"/>
              <a:t>Czy Wnioskodawca </a:t>
            </a:r>
            <a:r>
              <a:rPr lang="pl-PL" sz="1800" dirty="0"/>
              <a:t>we wniosku o dofinansowanie wykazał, że w wyniku realizacji projektu co najmniej 10% jego uczestników uzyska zatrudnienie </a:t>
            </a:r>
            <a:r>
              <a:rPr lang="pl-PL" sz="1800" dirty="0" smtClean="0"/>
              <a:t/>
            </a:r>
            <a:br>
              <a:rPr lang="pl-PL" sz="1800" dirty="0" smtClean="0"/>
            </a:br>
            <a:r>
              <a:rPr lang="pl-PL" sz="1800" dirty="0" smtClean="0"/>
              <a:t>w </a:t>
            </a:r>
            <a:r>
              <a:rPr lang="pl-PL" sz="1800" dirty="0"/>
              <a:t>podmiotach ekonomii społecznej? 	</a:t>
            </a:r>
          </a:p>
          <a:p>
            <a:pPr marL="0" indent="0" algn="just">
              <a:buNone/>
            </a:pPr>
            <a:r>
              <a:rPr lang="pl-PL" sz="1800" i="1" dirty="0"/>
              <a:t>Kryterium jest weryfikowane na podstawie zapisów w części O.2 i O.3 wniosku </a:t>
            </a:r>
            <a:r>
              <a:rPr lang="pl-PL" sz="1800" i="1" dirty="0" smtClean="0"/>
              <a:t/>
            </a:r>
            <a:br>
              <a:rPr lang="pl-PL" sz="1800" i="1" dirty="0" smtClean="0"/>
            </a:br>
            <a:r>
              <a:rPr lang="pl-PL" sz="1800" i="1" dirty="0" smtClean="0"/>
              <a:t>o </a:t>
            </a:r>
            <a:r>
              <a:rPr lang="pl-PL" sz="1800" i="1" dirty="0"/>
              <a:t>dofinansowanie. </a:t>
            </a:r>
          </a:p>
          <a:p>
            <a:pPr marL="0" indent="0" algn="just">
              <a:buNone/>
            </a:pPr>
            <a:r>
              <a:rPr lang="pl-PL" sz="1800" dirty="0"/>
              <a:t>Tak – </a:t>
            </a:r>
            <a:r>
              <a:rPr lang="pl-PL" sz="1800" b="1" dirty="0"/>
              <a:t>5 pkt. </a:t>
            </a:r>
            <a:endParaRPr lang="pl-PL" sz="1800" b="1" dirty="0" smtClean="0"/>
          </a:p>
          <a:p>
            <a:pPr marL="0" indent="0" algn="just">
              <a:buNone/>
            </a:pPr>
            <a:r>
              <a:rPr lang="pl-PL" sz="1800" dirty="0" smtClean="0"/>
              <a:t>Nie </a:t>
            </a:r>
            <a:r>
              <a:rPr lang="pl-PL" sz="1800" dirty="0"/>
              <a:t>– </a:t>
            </a:r>
            <a:r>
              <a:rPr lang="pl-PL" sz="1800" b="1" dirty="0"/>
              <a:t>0 pkt. </a:t>
            </a:r>
            <a:r>
              <a:rPr lang="pl-PL" sz="1800" dirty="0"/>
              <a:t>	</a:t>
            </a:r>
          </a:p>
          <a:p>
            <a:pPr marL="0" indent="0" algn="just">
              <a:buNone/>
            </a:pPr>
            <a:endParaRPr lang="pl-PL" sz="1800" dirty="0"/>
          </a:p>
          <a:p>
            <a:pPr marL="0" indent="0" algn="just">
              <a:buNone/>
            </a:pPr>
            <a:endParaRPr lang="pl-PL" sz="1800" b="1" i="1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CB52235-1339-48E5-A73B-3694FDF843BF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72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9237901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23528" y="1124744"/>
            <a:ext cx="8568952" cy="5112568"/>
          </a:xfrm>
        </p:spPr>
        <p:txBody>
          <a:bodyPr>
            <a:normAutofit/>
          </a:bodyPr>
          <a:lstStyle/>
          <a:p>
            <a:pPr algn="ctr">
              <a:buNone/>
            </a:pPr>
            <a:endParaRPr lang="pl-PL" altLang="pl-PL" sz="1800" b="1" dirty="0" smtClean="0">
              <a:solidFill>
                <a:prstClr val="black"/>
              </a:solidFill>
              <a:latin typeface="Arial" panose="020B0604020202020204" pitchFamily="34" charset="0"/>
            </a:endParaRPr>
          </a:p>
          <a:p>
            <a:pPr algn="ctr">
              <a:buNone/>
            </a:pPr>
            <a:endParaRPr lang="pl-PL" altLang="pl-PL" sz="1800" b="1" dirty="0" smtClean="0">
              <a:solidFill>
                <a:prstClr val="black"/>
              </a:solidFill>
              <a:latin typeface="Arial" panose="020B0604020202020204" pitchFamily="34" charset="0"/>
            </a:endParaRPr>
          </a:p>
          <a:p>
            <a:pPr algn="ctr">
              <a:buNone/>
            </a:pPr>
            <a:endParaRPr lang="pl-PL" altLang="pl-PL" sz="1800" b="1" dirty="0" smtClean="0">
              <a:solidFill>
                <a:prstClr val="black"/>
              </a:solidFill>
              <a:latin typeface="Arial" panose="020B0604020202020204" pitchFamily="34" charset="0"/>
            </a:endParaRPr>
          </a:p>
          <a:p>
            <a:pPr algn="ctr">
              <a:buNone/>
            </a:pPr>
            <a:endParaRPr lang="pl-PL" altLang="pl-PL" sz="1800" b="1" dirty="0" smtClean="0">
              <a:solidFill>
                <a:prstClr val="black"/>
              </a:solidFill>
              <a:latin typeface="Arial" panose="020B0604020202020204" pitchFamily="34" charset="0"/>
            </a:endParaRPr>
          </a:p>
          <a:p>
            <a:pPr algn="ctr">
              <a:buNone/>
            </a:pPr>
            <a:endParaRPr lang="pl-PL" altLang="pl-PL" sz="1800" b="1" dirty="0" smtClean="0">
              <a:solidFill>
                <a:prstClr val="black"/>
              </a:solidFill>
              <a:latin typeface="Arial" panose="020B0604020202020204" pitchFamily="34" charset="0"/>
            </a:endParaRPr>
          </a:p>
          <a:p>
            <a:pPr algn="ctr">
              <a:buNone/>
            </a:pPr>
            <a:r>
              <a:rPr lang="pl-PL" sz="3200" b="1" dirty="0" smtClean="0"/>
              <a:t>Kryteria merytoryczne</a:t>
            </a:r>
          </a:p>
          <a:p>
            <a:pPr algn="ctr">
              <a:buNone/>
            </a:pPr>
            <a:r>
              <a:rPr lang="pl-PL" sz="3200" b="1" dirty="0" smtClean="0"/>
              <a:t>w konkursie 9.1.2</a:t>
            </a:r>
          </a:p>
          <a:p>
            <a:pPr algn="ctr">
              <a:buNone/>
            </a:pPr>
            <a:r>
              <a:rPr lang="pl-PL" sz="2400" dirty="0" smtClean="0">
                <a:solidFill>
                  <a:srgbClr val="FF0000"/>
                </a:solidFill>
                <a:cs typeface="Arial" pitchFamily="34" charset="0"/>
              </a:rPr>
              <a:t>(9.1. A. – drugi typ operacji oraz 9.1.C.)</a:t>
            </a:r>
          </a:p>
          <a:p>
            <a:pPr algn="ctr">
              <a:buNone/>
            </a:pPr>
            <a:endParaRPr lang="pl-PL" sz="1800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CB52235-1339-48E5-A73B-3694FDF843BF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73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grpSp>
        <p:nvGrpSpPr>
          <p:cNvPr id="2" name="Grupa 4"/>
          <p:cNvGrpSpPr/>
          <p:nvPr/>
        </p:nvGrpSpPr>
        <p:grpSpPr>
          <a:xfrm>
            <a:off x="4820575" y="0"/>
            <a:ext cx="4323425" cy="949911"/>
            <a:chOff x="4820575" y="0"/>
            <a:chExt cx="4323425" cy="949911"/>
          </a:xfrm>
        </p:grpSpPr>
        <p:sp>
          <p:nvSpPr>
            <p:cNvPr id="6" name="Prostokąt 5"/>
            <p:cNvSpPr/>
            <p:nvPr/>
          </p:nvSpPr>
          <p:spPr>
            <a:xfrm>
              <a:off x="4820575" y="0"/>
              <a:ext cx="4323425" cy="949911"/>
            </a:xfrm>
            <a:prstGeom prst="rect">
              <a:avLst/>
            </a:prstGeom>
            <a:solidFill>
              <a:srgbClr val="FBBA00"/>
            </a:solidFill>
            <a:ln>
              <a:solidFill>
                <a:srgbClr val="FBBA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7" name="Prostokąt 6"/>
            <p:cNvSpPr/>
            <p:nvPr/>
          </p:nvSpPr>
          <p:spPr>
            <a:xfrm>
              <a:off x="5000626" y="128588"/>
              <a:ext cx="3848100" cy="67627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l-PL"/>
            </a:p>
          </p:txBody>
        </p:sp>
        <p:grpSp>
          <p:nvGrpSpPr>
            <p:cNvPr id="5" name="Grupa 7"/>
            <p:cNvGrpSpPr/>
            <p:nvPr/>
          </p:nvGrpSpPr>
          <p:grpSpPr>
            <a:xfrm>
              <a:off x="5000626" y="150460"/>
              <a:ext cx="3861839" cy="639089"/>
              <a:chOff x="35489" y="88314"/>
              <a:chExt cx="4823135" cy="798172"/>
            </a:xfrm>
          </p:grpSpPr>
          <p:pic>
            <p:nvPicPr>
              <p:cNvPr id="9" name="Obraz 8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823955" y="205858"/>
                <a:ext cx="2034669" cy="609132"/>
              </a:xfrm>
              <a:prstGeom prst="rect">
                <a:avLst/>
              </a:prstGeom>
            </p:spPr>
          </p:pic>
          <p:pic>
            <p:nvPicPr>
              <p:cNvPr id="10" name="Picture 3" descr="FE_PR_POZIOM-Kolor-01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5489" y="88314"/>
                <a:ext cx="1533656" cy="79817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1" name="Obraz 10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652671" y="293394"/>
                <a:ext cx="1082545" cy="396000"/>
              </a:xfrm>
              <a:prstGeom prst="rect">
                <a:avLst/>
              </a:prstGeom>
            </p:spPr>
          </p:pic>
        </p:grpSp>
      </p:grpSp>
    </p:spTree>
    <p:extLst>
      <p:ext uri="{BB962C8B-B14F-4D97-AF65-F5344CB8AC3E}">
        <p14:creationId xmlns:p14="http://schemas.microsoft.com/office/powerpoint/2010/main" val="3973544019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z="2000" b="1" dirty="0" smtClean="0"/>
              <a:t/>
            </a:r>
            <a:br>
              <a:rPr lang="pl-PL" sz="2000" b="1" dirty="0" smtClean="0"/>
            </a:br>
            <a:r>
              <a:rPr lang="pl-PL" sz="2000" b="1" dirty="0" smtClean="0"/>
              <a:t/>
            </a:r>
            <a:br>
              <a:rPr lang="pl-PL" sz="2000" b="1" dirty="0" smtClean="0"/>
            </a:br>
            <a:r>
              <a:rPr lang="x-none" sz="2000" b="1" dirty="0" smtClean="0"/>
              <a:t>Kryterium</a:t>
            </a:r>
            <a:r>
              <a:rPr lang="pl-PL" sz="2000" b="1" dirty="0" smtClean="0"/>
              <a:t> adekwatności celu projektu i założonych do osiągnięcia rezultatów</a:t>
            </a:r>
            <a:r>
              <a:rPr lang="pl-PL" dirty="0" smtClean="0"/>
              <a:t/>
            </a:r>
            <a:br>
              <a:rPr lang="pl-PL" dirty="0" smtClean="0"/>
            </a:b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638924" y="1849348"/>
            <a:ext cx="7886700" cy="4570501"/>
          </a:xfrm>
        </p:spPr>
        <p:txBody>
          <a:bodyPr/>
          <a:lstStyle/>
          <a:p>
            <a:pPr algn="just">
              <a:buFont typeface="Calibri" panose="020F0502020204030204" pitchFamily="34" charset="0"/>
              <a:buChar char="‒"/>
            </a:pPr>
            <a:r>
              <a:rPr lang="pl-PL" sz="1800" dirty="0" smtClean="0"/>
              <a:t>Czy projekt jest zgodny z właściwym celem szczegółowym RPO WD 2014-2020 oraz w jaki sposób projekt przyczyni się do osiągnięcia celu szczegółowego </a:t>
            </a:r>
            <a:br>
              <a:rPr lang="pl-PL" sz="1800" dirty="0" smtClean="0"/>
            </a:br>
            <a:r>
              <a:rPr lang="pl-PL" sz="1800" dirty="0" smtClean="0"/>
              <a:t>RPO WD 2014-2020?</a:t>
            </a:r>
          </a:p>
          <a:p>
            <a:pPr marL="0" indent="0" algn="just">
              <a:buNone/>
            </a:pPr>
            <a:r>
              <a:rPr lang="pl-PL" sz="1400" i="1" dirty="0"/>
              <a:t>W zakresie zgodności projektu z RPO WD </a:t>
            </a:r>
            <a:r>
              <a:rPr lang="pl-PL" sz="1400" i="1" dirty="0" smtClean="0"/>
              <a:t>2014-</a:t>
            </a:r>
            <a:r>
              <a:rPr lang="pl-PL" sz="1400" i="1" dirty="0"/>
              <a:t>2020 weryfikacji podlega m.in. adekwatność doboru wskaźników, trafność doboru celu głównego projektu oraz opis, w jaki sposób projekt przyczyni się </a:t>
            </a:r>
            <a:r>
              <a:rPr lang="pl-PL" sz="1400" i="1" dirty="0" smtClean="0"/>
              <a:t/>
            </a:r>
            <a:br>
              <a:rPr lang="pl-PL" sz="1400" i="1" dirty="0" smtClean="0"/>
            </a:br>
            <a:r>
              <a:rPr lang="pl-PL" sz="1400" i="1" dirty="0" smtClean="0"/>
              <a:t>do </a:t>
            </a:r>
            <a:r>
              <a:rPr lang="pl-PL" sz="1400" i="1" dirty="0"/>
              <a:t>osiągnięcia celu szczegółowego RPO WD 2014-2020</a:t>
            </a:r>
            <a:r>
              <a:rPr lang="pl-PL" sz="1800" dirty="0"/>
              <a:t>. </a:t>
            </a:r>
            <a:endParaRPr lang="pl-PL" sz="1800" dirty="0" smtClean="0"/>
          </a:p>
          <a:p>
            <a:pPr marL="0" indent="0" algn="just">
              <a:buNone/>
            </a:pPr>
            <a:r>
              <a:rPr lang="pl-PL" sz="1800" dirty="0"/>
              <a:t>	</a:t>
            </a:r>
          </a:p>
          <a:p>
            <a:pPr algn="just">
              <a:buFont typeface="Calibri" panose="020F0502020204030204" pitchFamily="34" charset="0"/>
              <a:buChar char="‒"/>
            </a:pPr>
            <a:r>
              <a:rPr lang="pl-PL" sz="1800" dirty="0" smtClean="0"/>
              <a:t>Czy potrzeba realizacji projektu jest wystarczająco uzasadniona i odpowiada </a:t>
            </a:r>
            <a:br>
              <a:rPr lang="pl-PL" sz="1800" dirty="0" smtClean="0"/>
            </a:br>
            <a:r>
              <a:rPr lang="pl-PL" sz="1800" dirty="0" smtClean="0"/>
              <a:t>na zdiagnozowany problem?</a:t>
            </a:r>
            <a:endParaRPr lang="pl-PL" sz="1800" dirty="0"/>
          </a:p>
          <a:p>
            <a:pPr algn="just">
              <a:buFont typeface="Calibri" panose="020F0502020204030204" pitchFamily="34" charset="0"/>
              <a:buChar char="‒"/>
            </a:pPr>
            <a:r>
              <a:rPr lang="pl-PL" sz="1800" dirty="0" smtClean="0"/>
              <a:t>Czy zaplanowane w ramach projektu wartości wskaźników są adekwatne </a:t>
            </a:r>
            <a:br>
              <a:rPr lang="pl-PL" sz="1800" dirty="0" smtClean="0"/>
            </a:br>
            <a:r>
              <a:rPr lang="pl-PL" sz="1800" dirty="0" smtClean="0"/>
              <a:t>w stosunku do potrzeb i celów projektu, a założone do osiągnięcia wartości </a:t>
            </a:r>
            <a:br>
              <a:rPr lang="pl-PL" sz="1800" dirty="0" smtClean="0"/>
            </a:br>
            <a:r>
              <a:rPr lang="pl-PL" sz="1800" dirty="0" smtClean="0"/>
              <a:t>są realne?</a:t>
            </a:r>
          </a:p>
          <a:p>
            <a:pPr marL="0" indent="0" algn="just">
              <a:buNone/>
            </a:pPr>
            <a:r>
              <a:rPr lang="pl-PL" sz="1400" i="1" dirty="0"/>
              <a:t>Weryfikacja, czy zaplanowane wskaźniki wynikają ze zdiagnozowanych potrzeb i są dobrane odpowiednio do działań zaplanowanych w projekcie, a ich wartość jest satysfakcjonująca z punktu widzenia ponoszonych nakładów oraz zakresu merytorycznego projektu. Ocenie będą podlegały również informacje dotyczące źródeł weryfikacji wskaźników oraz częstotliwości ich pomiaru. Ocenie podlegają jedynie </a:t>
            </a:r>
            <a:r>
              <a:rPr lang="pl-PL" sz="1400" i="1" dirty="0" smtClean="0"/>
              <a:t/>
            </a:r>
            <a:br>
              <a:rPr lang="pl-PL" sz="1400" i="1" dirty="0" smtClean="0"/>
            </a:br>
            <a:r>
              <a:rPr lang="pl-PL" sz="1400" i="1" dirty="0" smtClean="0"/>
              <a:t>te </a:t>
            </a:r>
            <a:r>
              <a:rPr lang="pl-PL" sz="1400" i="1" dirty="0"/>
              <a:t>wskaźniki, które nie będą weryfikowane na etapie oceny zgodności projektu ze strategią ZIT. </a:t>
            </a:r>
            <a:r>
              <a:rPr lang="pl-PL" sz="1800" dirty="0"/>
              <a:t>	</a:t>
            </a:r>
          </a:p>
          <a:p>
            <a:pPr marL="0" indent="0" algn="just">
              <a:buNone/>
            </a:pPr>
            <a:endParaRPr lang="pl-PL" sz="1800" u="sng" dirty="0"/>
          </a:p>
          <a:p>
            <a:pPr>
              <a:buNone/>
            </a:pPr>
            <a:endParaRPr lang="pl-PL" sz="1800" dirty="0" smtClean="0"/>
          </a:p>
          <a:p>
            <a:pPr>
              <a:buNone/>
            </a:pPr>
            <a:r>
              <a:rPr lang="pl-PL" sz="1800" dirty="0" smtClean="0"/>
              <a:t>	</a:t>
            </a:r>
          </a:p>
          <a:p>
            <a:pPr>
              <a:buNone/>
            </a:pPr>
            <a:endParaRPr lang="pl-PL" sz="2000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CB52235-1339-48E5-A73B-3694FDF843BF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74</a:t>
            </a:fld>
            <a:endParaRPr lang="pl-PL" dirty="0">
              <a:solidFill>
                <a:prstClr val="black">
                  <a:tint val="75000"/>
                </a:prstClr>
              </a:solidFill>
            </a:endParaRPr>
          </a:p>
        </p:txBody>
      </p:sp>
      <p:grpSp>
        <p:nvGrpSpPr>
          <p:cNvPr id="5" name="Grupa 4"/>
          <p:cNvGrpSpPr/>
          <p:nvPr/>
        </p:nvGrpSpPr>
        <p:grpSpPr>
          <a:xfrm>
            <a:off x="4820575" y="0"/>
            <a:ext cx="4323425" cy="949911"/>
            <a:chOff x="4820575" y="0"/>
            <a:chExt cx="4323425" cy="949911"/>
          </a:xfrm>
        </p:grpSpPr>
        <p:sp>
          <p:nvSpPr>
            <p:cNvPr id="6" name="Prostokąt 5"/>
            <p:cNvSpPr/>
            <p:nvPr/>
          </p:nvSpPr>
          <p:spPr>
            <a:xfrm>
              <a:off x="4820575" y="0"/>
              <a:ext cx="4323425" cy="949911"/>
            </a:xfrm>
            <a:prstGeom prst="rect">
              <a:avLst/>
            </a:prstGeom>
            <a:solidFill>
              <a:srgbClr val="FBBA00"/>
            </a:solidFill>
            <a:ln>
              <a:solidFill>
                <a:srgbClr val="FBBA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7" name="Prostokąt 6"/>
            <p:cNvSpPr/>
            <p:nvPr/>
          </p:nvSpPr>
          <p:spPr>
            <a:xfrm>
              <a:off x="5000626" y="128588"/>
              <a:ext cx="3848100" cy="67627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l-PL"/>
            </a:p>
          </p:txBody>
        </p:sp>
        <p:grpSp>
          <p:nvGrpSpPr>
            <p:cNvPr id="8" name="Grupa 7"/>
            <p:cNvGrpSpPr/>
            <p:nvPr/>
          </p:nvGrpSpPr>
          <p:grpSpPr>
            <a:xfrm>
              <a:off x="5000626" y="150460"/>
              <a:ext cx="3861839" cy="639089"/>
              <a:chOff x="35489" y="88314"/>
              <a:chExt cx="4823135" cy="798172"/>
            </a:xfrm>
          </p:grpSpPr>
          <p:pic>
            <p:nvPicPr>
              <p:cNvPr id="9" name="Obraz 8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823955" y="205858"/>
                <a:ext cx="2034669" cy="609132"/>
              </a:xfrm>
              <a:prstGeom prst="rect">
                <a:avLst/>
              </a:prstGeom>
            </p:spPr>
          </p:pic>
          <p:pic>
            <p:nvPicPr>
              <p:cNvPr id="10" name="Picture 3" descr="FE_PR_POZIOM-Kolor-01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5489" y="88314"/>
                <a:ext cx="1533656" cy="79817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1" name="Obraz 10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652671" y="293394"/>
                <a:ext cx="1082545" cy="396000"/>
              </a:xfrm>
              <a:prstGeom prst="rect">
                <a:avLst/>
              </a:prstGeom>
            </p:spPr>
          </p:pic>
        </p:grpSp>
      </p:grpSp>
    </p:spTree>
    <p:extLst>
      <p:ext uri="{BB962C8B-B14F-4D97-AF65-F5344CB8AC3E}">
        <p14:creationId xmlns:p14="http://schemas.microsoft.com/office/powerpoint/2010/main" val="1560835030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z="2000" b="1" dirty="0" smtClean="0"/>
              <a:t/>
            </a:r>
            <a:br>
              <a:rPr lang="pl-PL" sz="2000" b="1" dirty="0" smtClean="0"/>
            </a:br>
            <a:r>
              <a:rPr lang="pl-PL" sz="2000" b="1" dirty="0" smtClean="0"/>
              <a:t/>
            </a:r>
            <a:br>
              <a:rPr lang="pl-PL" sz="2000" b="1" dirty="0" smtClean="0"/>
            </a:br>
            <a:r>
              <a:rPr lang="x-none" sz="2000" b="1" dirty="0" smtClean="0"/>
              <a:t>Kryterium</a:t>
            </a:r>
            <a:r>
              <a:rPr lang="pl-PL" sz="2000" b="1" dirty="0" smtClean="0"/>
              <a:t> adekwatności celu projektu i założonych do osiągnięcia rezultatów – c.d.</a:t>
            </a:r>
            <a:r>
              <a:rPr lang="pl-PL" dirty="0" smtClean="0"/>
              <a:t/>
            </a:r>
            <a:br>
              <a:rPr lang="pl-PL" dirty="0" smtClean="0"/>
            </a:b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638924" y="1849349"/>
            <a:ext cx="7886700" cy="4551452"/>
          </a:xfrm>
        </p:spPr>
        <p:txBody>
          <a:bodyPr/>
          <a:lstStyle/>
          <a:p>
            <a:pPr marL="0" indent="0" algn="just">
              <a:buNone/>
            </a:pPr>
            <a:r>
              <a:rPr lang="pl-PL" sz="1800" u="sng" dirty="0"/>
              <a:t>Dodatkowo w przypadku projektów o wartości co najmniej 2 mln</a:t>
            </a:r>
            <a:r>
              <a:rPr lang="pl-PL" sz="1800" dirty="0" smtClean="0"/>
              <a:t>:</a:t>
            </a:r>
          </a:p>
          <a:p>
            <a:pPr marL="0" indent="0" algn="just">
              <a:buNone/>
            </a:pPr>
            <a:r>
              <a:rPr lang="pl-PL" sz="1800" dirty="0" smtClean="0"/>
              <a:t> </a:t>
            </a:r>
            <a:endParaRPr lang="pl-PL" sz="1800" dirty="0"/>
          </a:p>
          <a:p>
            <a:pPr algn="just">
              <a:buFont typeface="Calibri" panose="020F0502020204030204" pitchFamily="34" charset="0"/>
              <a:buChar char="‒"/>
            </a:pPr>
            <a:r>
              <a:rPr lang="pl-PL" sz="1800" dirty="0" smtClean="0"/>
              <a:t>Czy </a:t>
            </a:r>
            <a:r>
              <a:rPr lang="pl-PL" sz="1800" dirty="0"/>
              <a:t>przedstawiono wystarczający opis ryzyka nieosiągnięcia założeń projektu oraz zaplanowanych w ramach projektach działań </a:t>
            </a:r>
            <a:r>
              <a:rPr lang="pl-PL" sz="1800" dirty="0" smtClean="0"/>
              <a:t>zaradczych?</a:t>
            </a:r>
          </a:p>
          <a:p>
            <a:pPr marL="0" indent="0" algn="just">
              <a:buNone/>
            </a:pPr>
            <a:r>
              <a:rPr lang="pl-PL" sz="1400" i="1" dirty="0"/>
              <a:t>Weryfikacja uzasadnienia potrzeby realizacji poszczególnych zadań zaplanowanych w ramach projektu ich powiązania ze zdiagnozowanym problemem. Przedstawiony we wniosku opis będzie oceniany również pod kątem aktualności danych. Dodatkowo w przypadku projektów o wartości co najmniej 2 mln zł ocenie podlega opis ryzyka nieosiągnięcia założeń projektu oraz planowane działania minimalizujące ryzyko.</a:t>
            </a:r>
          </a:p>
          <a:p>
            <a:pPr marL="0" indent="0" algn="just">
              <a:buNone/>
            </a:pPr>
            <a:r>
              <a:rPr lang="pl-PL" sz="1400" dirty="0" smtClean="0"/>
              <a:t>	</a:t>
            </a:r>
          </a:p>
          <a:p>
            <a:pPr marL="0" indent="0" algn="just">
              <a:buNone/>
            </a:pPr>
            <a:r>
              <a:rPr lang="pl-PL" sz="1800" i="1" dirty="0" smtClean="0"/>
              <a:t>Kryterium jest weryfikowane na podstawie zapisów w części F, N, O, T wniosku </a:t>
            </a:r>
            <a:br>
              <a:rPr lang="pl-PL" sz="1800" i="1" dirty="0" smtClean="0"/>
            </a:br>
            <a:r>
              <a:rPr lang="pl-PL" sz="1800" i="1" dirty="0" smtClean="0"/>
              <a:t>o dofinansowanie. </a:t>
            </a:r>
            <a:r>
              <a:rPr lang="pl-PL" sz="1800" i="1" dirty="0"/>
              <a:t>W ramach kryterium IOK dopuszcza możliwość oceny warunkowej. </a:t>
            </a:r>
            <a:endParaRPr lang="pl-PL" sz="1800" i="1" dirty="0" smtClean="0"/>
          </a:p>
          <a:p>
            <a:pPr>
              <a:buNone/>
            </a:pPr>
            <a:endParaRPr lang="pl-PL" sz="1400" dirty="0" smtClean="0"/>
          </a:p>
          <a:p>
            <a:pPr>
              <a:buNone/>
            </a:pPr>
            <a:r>
              <a:rPr lang="pl-PL" sz="1400" b="1" dirty="0" smtClean="0"/>
              <a:t>Skala punktowa: 0 - 10</a:t>
            </a:r>
            <a:endParaRPr lang="pl-PL" sz="1400" b="1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CB52235-1339-48E5-A73B-3694FDF843BF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75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grpSp>
        <p:nvGrpSpPr>
          <p:cNvPr id="5" name="Grupa 4"/>
          <p:cNvGrpSpPr/>
          <p:nvPr/>
        </p:nvGrpSpPr>
        <p:grpSpPr>
          <a:xfrm>
            <a:off x="4820575" y="0"/>
            <a:ext cx="4323425" cy="949911"/>
            <a:chOff x="4820575" y="0"/>
            <a:chExt cx="4323425" cy="949911"/>
          </a:xfrm>
        </p:grpSpPr>
        <p:sp>
          <p:nvSpPr>
            <p:cNvPr id="6" name="Prostokąt 5"/>
            <p:cNvSpPr/>
            <p:nvPr/>
          </p:nvSpPr>
          <p:spPr>
            <a:xfrm>
              <a:off x="4820575" y="0"/>
              <a:ext cx="4323425" cy="949911"/>
            </a:xfrm>
            <a:prstGeom prst="rect">
              <a:avLst/>
            </a:prstGeom>
            <a:solidFill>
              <a:srgbClr val="FBBA00"/>
            </a:solidFill>
            <a:ln>
              <a:solidFill>
                <a:srgbClr val="FBBA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7" name="Prostokąt 6"/>
            <p:cNvSpPr/>
            <p:nvPr/>
          </p:nvSpPr>
          <p:spPr>
            <a:xfrm>
              <a:off x="5000626" y="128588"/>
              <a:ext cx="3848100" cy="67627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l-PL"/>
            </a:p>
          </p:txBody>
        </p:sp>
        <p:grpSp>
          <p:nvGrpSpPr>
            <p:cNvPr id="8" name="Grupa 7"/>
            <p:cNvGrpSpPr/>
            <p:nvPr/>
          </p:nvGrpSpPr>
          <p:grpSpPr>
            <a:xfrm>
              <a:off x="5000626" y="150460"/>
              <a:ext cx="3861839" cy="639089"/>
              <a:chOff x="35489" y="88314"/>
              <a:chExt cx="4823135" cy="798172"/>
            </a:xfrm>
          </p:grpSpPr>
          <p:pic>
            <p:nvPicPr>
              <p:cNvPr id="9" name="Obraz 8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823955" y="205858"/>
                <a:ext cx="2034669" cy="609132"/>
              </a:xfrm>
              <a:prstGeom prst="rect">
                <a:avLst/>
              </a:prstGeom>
            </p:spPr>
          </p:pic>
          <p:pic>
            <p:nvPicPr>
              <p:cNvPr id="10" name="Picture 3" descr="FE_PR_POZIOM-Kolor-01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5489" y="88314"/>
                <a:ext cx="1533656" cy="79817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1" name="Obraz 10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652671" y="293394"/>
                <a:ext cx="1082545" cy="396000"/>
              </a:xfrm>
              <a:prstGeom prst="rect">
                <a:avLst/>
              </a:prstGeom>
            </p:spPr>
          </p:pic>
        </p:grpSp>
      </p:grpSp>
    </p:spTree>
    <p:extLst>
      <p:ext uri="{BB962C8B-B14F-4D97-AF65-F5344CB8AC3E}">
        <p14:creationId xmlns:p14="http://schemas.microsoft.com/office/powerpoint/2010/main" val="25383503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28650" y="958850"/>
            <a:ext cx="7886700" cy="468048"/>
          </a:xfrm>
        </p:spPr>
        <p:txBody>
          <a:bodyPr/>
          <a:lstStyle/>
          <a:p>
            <a:r>
              <a:rPr lang="pl-PL" sz="2000" b="1" dirty="0" smtClean="0"/>
              <a:t>Kryterium doboru grupy docelowej</a:t>
            </a:r>
            <a:endParaRPr lang="pl-PL" sz="2000" b="1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628650" y="1426898"/>
            <a:ext cx="7886700" cy="4871160"/>
          </a:xfrm>
        </p:spPr>
        <p:txBody>
          <a:bodyPr/>
          <a:lstStyle/>
          <a:p>
            <a:pPr algn="just">
              <a:buFont typeface="Calibri" panose="020F0502020204030204" pitchFamily="34" charset="0"/>
              <a:buChar char="‒"/>
            </a:pPr>
            <a:r>
              <a:rPr lang="pl-PL" sz="1800" dirty="0" smtClean="0"/>
              <a:t>C</a:t>
            </a:r>
            <a:r>
              <a:rPr lang="x-none" sz="1800" dirty="0" smtClean="0"/>
              <a:t>zy dobór grupy docelowej jest adekwatny do założeń projektu oraz RPO WD 2014-</a:t>
            </a:r>
            <a:r>
              <a:rPr lang="pl-PL" sz="1800" dirty="0" smtClean="0"/>
              <a:t>20</a:t>
            </a:r>
            <a:r>
              <a:rPr lang="x-none" sz="1800" dirty="0" smtClean="0"/>
              <a:t>20, w tym czy zawiera wystarczający opis:</a:t>
            </a:r>
            <a:endParaRPr lang="pl-PL" sz="1800" dirty="0" smtClean="0"/>
          </a:p>
          <a:p>
            <a:pPr marL="800100" lvl="1" indent="-342900">
              <a:buFont typeface="+mj-lt"/>
              <a:buAutoNum type="alphaLcParenR"/>
            </a:pPr>
            <a:r>
              <a:rPr lang="pl-PL" sz="1800" dirty="0" smtClean="0"/>
              <a:t>grupy docelowej, jaka będzie wspierana w ramach projektu;</a:t>
            </a:r>
          </a:p>
          <a:p>
            <a:pPr marL="800100" lvl="1" indent="-342900">
              <a:buFont typeface="+mj-lt"/>
              <a:buAutoNum type="alphaLcParenR"/>
            </a:pPr>
            <a:r>
              <a:rPr lang="pl-PL" sz="1800" dirty="0" smtClean="0"/>
              <a:t>potrzeb i oczekiwań uczestników projektu w kontekście wsparcia, które ma być udzielane w ramach projektu;</a:t>
            </a:r>
          </a:p>
          <a:p>
            <a:pPr marL="800100" lvl="1" indent="-342900">
              <a:buFont typeface="+mj-lt"/>
              <a:buAutoNum type="alphaLcParenR"/>
            </a:pPr>
            <a:r>
              <a:rPr lang="pl-PL" sz="1800" dirty="0" smtClean="0"/>
              <a:t>barier, na które napotykają uczestnicy projektu;</a:t>
            </a:r>
          </a:p>
          <a:p>
            <a:pPr marL="800100" lvl="1" indent="-342900">
              <a:buFont typeface="+mj-lt"/>
              <a:buAutoNum type="alphaLcParenR"/>
            </a:pPr>
            <a:r>
              <a:rPr lang="pl-PL" sz="1800" dirty="0" smtClean="0"/>
              <a:t>skali zainteresowania potencjalnych uczestników projektu;</a:t>
            </a:r>
          </a:p>
          <a:p>
            <a:pPr marL="800100" lvl="1" indent="-342900">
              <a:buFont typeface="+mj-lt"/>
              <a:buAutoNum type="alphaLcParenR"/>
            </a:pPr>
            <a:r>
              <a:rPr lang="pl-PL" sz="1800" dirty="0" smtClean="0"/>
              <a:t>sposobu rekrutacji uczestników projektu, w tym kryteriów rekrutacji zapewnienia dostępności rekrutacji dla osób z niepełnosprawnościami?</a:t>
            </a:r>
          </a:p>
          <a:p>
            <a:pPr marL="0" indent="0" algn="just">
              <a:buNone/>
            </a:pPr>
            <a:r>
              <a:rPr lang="pl-PL" sz="1400" dirty="0" smtClean="0"/>
              <a:t>Ocena adekwatności polega na weryfikacji, czy wskazana grupa docelowa wpisuje się w grupy docelowe określone w SZOOP RPO WD 2014-2020 oraz czy wskazana grupa wpisuje się w diagnozę sytuacji problemowej, na którą odpowiedź stanowi projekt.</a:t>
            </a:r>
          </a:p>
          <a:p>
            <a:pPr marL="0" indent="0" algn="just">
              <a:buNone/>
            </a:pPr>
            <a:r>
              <a:rPr lang="pl-PL" sz="1800" i="1" dirty="0" smtClean="0"/>
              <a:t>Kryterium jest weryfikowane na podstawie zapisów w części P wniosku </a:t>
            </a:r>
            <a:br>
              <a:rPr lang="pl-PL" sz="1800" i="1" dirty="0" smtClean="0"/>
            </a:br>
            <a:r>
              <a:rPr lang="pl-PL" sz="1800" i="1" dirty="0" smtClean="0"/>
              <a:t>o dofinansowanie</a:t>
            </a:r>
            <a:r>
              <a:rPr lang="pl-PL" sz="1800" i="1" dirty="0"/>
              <a:t>. W ramach kryterium IOK dopuszcza możliwość oceny warunkowej.</a:t>
            </a:r>
          </a:p>
          <a:p>
            <a:pPr>
              <a:buNone/>
            </a:pPr>
            <a:r>
              <a:rPr lang="pl-PL" sz="1400" b="1" dirty="0" smtClean="0"/>
              <a:t>Skala punktowa: 0 - 4</a:t>
            </a:r>
          </a:p>
          <a:p>
            <a:pPr>
              <a:buNone/>
            </a:pPr>
            <a:r>
              <a:rPr lang="pl-PL" sz="1400" dirty="0" smtClean="0"/>
              <a:t>	</a:t>
            </a:r>
            <a:endParaRPr lang="pl-PL" sz="1400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CB52235-1339-48E5-A73B-3694FDF843BF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76</a:t>
            </a:fld>
            <a:endParaRPr lang="pl-PL" dirty="0">
              <a:solidFill>
                <a:prstClr val="black">
                  <a:tint val="75000"/>
                </a:prstClr>
              </a:solidFill>
            </a:endParaRPr>
          </a:p>
        </p:txBody>
      </p:sp>
      <p:grpSp>
        <p:nvGrpSpPr>
          <p:cNvPr id="5" name="Grupa 4"/>
          <p:cNvGrpSpPr/>
          <p:nvPr/>
        </p:nvGrpSpPr>
        <p:grpSpPr>
          <a:xfrm>
            <a:off x="4820575" y="0"/>
            <a:ext cx="4323425" cy="949911"/>
            <a:chOff x="4820575" y="0"/>
            <a:chExt cx="4323425" cy="949911"/>
          </a:xfrm>
        </p:grpSpPr>
        <p:sp>
          <p:nvSpPr>
            <p:cNvPr id="6" name="Prostokąt 5"/>
            <p:cNvSpPr/>
            <p:nvPr/>
          </p:nvSpPr>
          <p:spPr>
            <a:xfrm>
              <a:off x="4820575" y="0"/>
              <a:ext cx="4323425" cy="949911"/>
            </a:xfrm>
            <a:prstGeom prst="rect">
              <a:avLst/>
            </a:prstGeom>
            <a:solidFill>
              <a:srgbClr val="FBBA00"/>
            </a:solidFill>
            <a:ln>
              <a:solidFill>
                <a:srgbClr val="FBBA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7" name="Prostokąt 6"/>
            <p:cNvSpPr/>
            <p:nvPr/>
          </p:nvSpPr>
          <p:spPr>
            <a:xfrm>
              <a:off x="5000626" y="128588"/>
              <a:ext cx="3848100" cy="67627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l-PL"/>
            </a:p>
          </p:txBody>
        </p:sp>
        <p:grpSp>
          <p:nvGrpSpPr>
            <p:cNvPr id="8" name="Grupa 7"/>
            <p:cNvGrpSpPr/>
            <p:nvPr/>
          </p:nvGrpSpPr>
          <p:grpSpPr>
            <a:xfrm>
              <a:off x="5000626" y="150460"/>
              <a:ext cx="3861839" cy="639089"/>
              <a:chOff x="35489" y="88314"/>
              <a:chExt cx="4823135" cy="798172"/>
            </a:xfrm>
          </p:grpSpPr>
          <p:pic>
            <p:nvPicPr>
              <p:cNvPr id="9" name="Obraz 8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823955" y="205858"/>
                <a:ext cx="2034669" cy="609132"/>
              </a:xfrm>
              <a:prstGeom prst="rect">
                <a:avLst/>
              </a:prstGeom>
            </p:spPr>
          </p:pic>
          <p:pic>
            <p:nvPicPr>
              <p:cNvPr id="10" name="Picture 3" descr="FE_PR_POZIOM-Kolor-01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5489" y="88314"/>
                <a:ext cx="1533656" cy="79817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1" name="Obraz 10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652671" y="293394"/>
                <a:ext cx="1082545" cy="396000"/>
              </a:xfrm>
              <a:prstGeom prst="rect">
                <a:avLst/>
              </a:prstGeom>
            </p:spPr>
          </p:pic>
        </p:grpSp>
      </p:grpSp>
    </p:spTree>
    <p:extLst>
      <p:ext uri="{BB962C8B-B14F-4D97-AF65-F5344CB8AC3E}">
        <p14:creationId xmlns:p14="http://schemas.microsoft.com/office/powerpoint/2010/main" val="363340998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z="2000" b="1" dirty="0" smtClean="0"/>
              <a:t>Kryterium trafności działań i racjonalności harmonogramu</a:t>
            </a:r>
            <a:endParaRPr lang="pl-PL" sz="2000" b="1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628650" y="1731264"/>
            <a:ext cx="7886700" cy="4754879"/>
          </a:xfrm>
        </p:spPr>
        <p:txBody>
          <a:bodyPr/>
          <a:lstStyle/>
          <a:p>
            <a:pPr>
              <a:buFont typeface="Calibri" panose="020F0502020204030204" pitchFamily="34" charset="0"/>
              <a:buChar char="‒"/>
            </a:pPr>
            <a:r>
              <a:rPr lang="pl-PL" sz="1800" dirty="0"/>
              <a:t>Czy we wniosku o dofinansowanie projektu przedstawiono wystarczający opis:</a:t>
            </a:r>
          </a:p>
          <a:p>
            <a:pPr marL="800100" lvl="1" indent="-342900">
              <a:buFont typeface="+mj-lt"/>
              <a:buAutoNum type="alphaLcParenR"/>
            </a:pPr>
            <a:r>
              <a:rPr lang="pl-PL" sz="1800" dirty="0"/>
              <a:t>zadań realizowanych w ramach </a:t>
            </a:r>
            <a:r>
              <a:rPr lang="pl-PL" sz="1800" dirty="0" smtClean="0"/>
              <a:t>projektu;</a:t>
            </a:r>
          </a:p>
          <a:p>
            <a:pPr marL="800100" lvl="1" indent="-342900">
              <a:buFont typeface="+mj-lt"/>
              <a:buAutoNum type="alphaLcParenR"/>
            </a:pPr>
            <a:r>
              <a:rPr lang="pl-PL" sz="1800" dirty="0" smtClean="0"/>
              <a:t>uzasadnienia </a:t>
            </a:r>
            <a:r>
              <a:rPr lang="pl-PL" sz="1800" dirty="0"/>
              <a:t>potrzeby realizacji zadań w kontekście przedstawionej </a:t>
            </a:r>
            <a:r>
              <a:rPr lang="pl-PL" sz="1800" dirty="0" smtClean="0"/>
              <a:t>diagnozy;</a:t>
            </a:r>
          </a:p>
          <a:p>
            <a:pPr marL="800100" lvl="1" indent="-342900">
              <a:buFont typeface="+mj-lt"/>
              <a:buAutoNum type="alphaLcParenR"/>
            </a:pPr>
            <a:r>
              <a:rPr lang="pl-PL" sz="1800" dirty="0" smtClean="0"/>
              <a:t>wartości </a:t>
            </a:r>
            <a:r>
              <a:rPr lang="pl-PL" sz="1800" dirty="0"/>
              <a:t>wskaźników, które zostaną osiągnięte w ramach zadań (jeśli dotyczy</a:t>
            </a:r>
            <a:r>
              <a:rPr lang="pl-PL" sz="1800" dirty="0" smtClean="0"/>
              <a:t>);</a:t>
            </a:r>
          </a:p>
          <a:p>
            <a:pPr marL="800100" lvl="1" indent="-342900">
              <a:buFont typeface="+mj-lt"/>
              <a:buAutoNum type="alphaLcParenR"/>
            </a:pPr>
            <a:r>
              <a:rPr lang="pl-PL" sz="1800" dirty="0" smtClean="0"/>
              <a:t>roli </a:t>
            </a:r>
            <a:r>
              <a:rPr lang="pl-PL" sz="1800" dirty="0"/>
              <a:t>partnerów w realizacji poszczególnych zadań, jeśli przewidziano ich realizację </a:t>
            </a:r>
            <a:r>
              <a:rPr lang="pl-PL" sz="1800" dirty="0" smtClean="0"/>
              <a:t>w </a:t>
            </a:r>
            <a:r>
              <a:rPr lang="pl-PL" sz="1800" dirty="0"/>
              <a:t>ramach partnerstwa wraz z uzasadnieniem (jeśli dotyczy</a:t>
            </a:r>
            <a:r>
              <a:rPr lang="pl-PL" sz="1800" dirty="0" smtClean="0"/>
              <a:t>);</a:t>
            </a:r>
          </a:p>
          <a:p>
            <a:pPr marL="800100" lvl="1" indent="-342900">
              <a:buFont typeface="+mj-lt"/>
              <a:buAutoNum type="alphaLcParenR"/>
            </a:pPr>
            <a:r>
              <a:rPr lang="pl-PL" sz="1800" dirty="0" smtClean="0"/>
              <a:t>trwałości i wpływu rezultatów projektu (jeśli dotyczy)?</a:t>
            </a:r>
            <a:endParaRPr lang="pl-PL" sz="1600" dirty="0"/>
          </a:p>
          <a:p>
            <a:pPr lvl="0">
              <a:buFont typeface="Calibri" panose="020F0502020204030204" pitchFamily="34" charset="0"/>
              <a:buChar char="‒"/>
            </a:pPr>
            <a:r>
              <a:rPr lang="pl-PL" sz="1800" dirty="0"/>
              <a:t>Czy przedstawiony harmonogram realizacji projektu jest racjonalny w stosunku </a:t>
            </a:r>
            <a:br>
              <a:rPr lang="pl-PL" sz="1800" dirty="0"/>
            </a:br>
            <a:r>
              <a:rPr lang="pl-PL" sz="1800" dirty="0"/>
              <a:t>do przedstawionego zakresu zadań w projekcie?</a:t>
            </a:r>
          </a:p>
          <a:p>
            <a:pPr marL="0" indent="0" algn="just">
              <a:buNone/>
            </a:pPr>
            <a:r>
              <a:rPr lang="pl-PL" sz="1800" i="1" dirty="0" smtClean="0"/>
              <a:t>Kryterium </a:t>
            </a:r>
            <a:r>
              <a:rPr lang="pl-PL" sz="1800" i="1" dirty="0"/>
              <a:t>jest weryfikowane na podstawie zapisów w części R i S wniosku </a:t>
            </a:r>
            <a:br>
              <a:rPr lang="pl-PL" sz="1800" i="1" dirty="0"/>
            </a:br>
            <a:r>
              <a:rPr lang="pl-PL" sz="1800" i="1" dirty="0"/>
              <a:t>o dofinansowanie</a:t>
            </a:r>
            <a:r>
              <a:rPr lang="pl-PL" sz="1800" i="1" dirty="0" smtClean="0"/>
              <a:t>.</a:t>
            </a:r>
            <a:r>
              <a:rPr lang="pl-PL" sz="1800" i="1" dirty="0"/>
              <a:t> W ramach kryterium IOK dopuszcza możliwość oceny warunkowej</a:t>
            </a:r>
            <a:r>
              <a:rPr lang="pl-PL" sz="1800" i="1" dirty="0" smtClean="0"/>
              <a:t>.</a:t>
            </a:r>
          </a:p>
          <a:p>
            <a:pPr>
              <a:buNone/>
            </a:pPr>
            <a:endParaRPr lang="pl-PL" sz="1400" b="1" dirty="0" smtClean="0"/>
          </a:p>
          <a:p>
            <a:pPr>
              <a:buNone/>
            </a:pPr>
            <a:r>
              <a:rPr lang="pl-PL" sz="1400" b="1" dirty="0" smtClean="0"/>
              <a:t>Skala punktowa: 0 - 10</a:t>
            </a:r>
          </a:p>
          <a:p>
            <a:pPr>
              <a:buNone/>
            </a:pPr>
            <a:endParaRPr lang="pl-PL" sz="1800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pl-PL" dirty="0" smtClean="0">
                <a:solidFill>
                  <a:prstClr val="black">
                    <a:tint val="75000"/>
                  </a:prstClr>
                </a:solidFill>
              </a:rPr>
              <a:t>82</a:t>
            </a:r>
            <a:endParaRPr lang="pl-PL" dirty="0">
              <a:solidFill>
                <a:prstClr val="black">
                  <a:tint val="75000"/>
                </a:prstClr>
              </a:solidFill>
            </a:endParaRPr>
          </a:p>
        </p:txBody>
      </p:sp>
      <p:grpSp>
        <p:nvGrpSpPr>
          <p:cNvPr id="5" name="Grupa 4"/>
          <p:cNvGrpSpPr/>
          <p:nvPr/>
        </p:nvGrpSpPr>
        <p:grpSpPr>
          <a:xfrm>
            <a:off x="4820575" y="0"/>
            <a:ext cx="4323425" cy="949911"/>
            <a:chOff x="4820575" y="0"/>
            <a:chExt cx="4323425" cy="949911"/>
          </a:xfrm>
        </p:grpSpPr>
        <p:sp>
          <p:nvSpPr>
            <p:cNvPr id="6" name="Prostokąt 5"/>
            <p:cNvSpPr/>
            <p:nvPr/>
          </p:nvSpPr>
          <p:spPr>
            <a:xfrm>
              <a:off x="4820575" y="0"/>
              <a:ext cx="4323425" cy="949911"/>
            </a:xfrm>
            <a:prstGeom prst="rect">
              <a:avLst/>
            </a:prstGeom>
            <a:solidFill>
              <a:srgbClr val="FBBA00"/>
            </a:solidFill>
            <a:ln>
              <a:solidFill>
                <a:srgbClr val="FBBA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7" name="Prostokąt 6"/>
            <p:cNvSpPr/>
            <p:nvPr/>
          </p:nvSpPr>
          <p:spPr>
            <a:xfrm>
              <a:off x="5000626" y="128588"/>
              <a:ext cx="3848100" cy="67627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l-PL"/>
            </a:p>
          </p:txBody>
        </p:sp>
        <p:grpSp>
          <p:nvGrpSpPr>
            <p:cNvPr id="8" name="Grupa 7"/>
            <p:cNvGrpSpPr/>
            <p:nvPr/>
          </p:nvGrpSpPr>
          <p:grpSpPr>
            <a:xfrm>
              <a:off x="5000626" y="150460"/>
              <a:ext cx="3861839" cy="639089"/>
              <a:chOff x="35489" y="88314"/>
              <a:chExt cx="4823135" cy="798172"/>
            </a:xfrm>
          </p:grpSpPr>
          <p:pic>
            <p:nvPicPr>
              <p:cNvPr id="9" name="Obraz 8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823955" y="205858"/>
                <a:ext cx="2034669" cy="609132"/>
              </a:xfrm>
              <a:prstGeom prst="rect">
                <a:avLst/>
              </a:prstGeom>
            </p:spPr>
          </p:pic>
          <p:pic>
            <p:nvPicPr>
              <p:cNvPr id="10" name="Picture 3" descr="FE_PR_POZIOM-Kolor-01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5489" y="88314"/>
                <a:ext cx="1533656" cy="79817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1" name="Obraz 10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652671" y="293394"/>
                <a:ext cx="1082545" cy="396000"/>
              </a:xfrm>
              <a:prstGeom prst="rect">
                <a:avLst/>
              </a:prstGeom>
            </p:spPr>
          </p:pic>
        </p:grpSp>
      </p:grpSp>
    </p:spTree>
    <p:extLst>
      <p:ext uri="{BB962C8B-B14F-4D97-AF65-F5344CB8AC3E}">
        <p14:creationId xmlns:p14="http://schemas.microsoft.com/office/powerpoint/2010/main" val="1120617341"/>
      </p:ext>
    </p:ext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just"/>
            <a:r>
              <a:rPr lang="pl-PL" sz="2000" b="1" dirty="0" smtClean="0"/>
              <a:t>Kryterium adekwatności sposobu zarządzania oraz posiadanego potencjału</a:t>
            </a:r>
            <a:endParaRPr lang="pl-PL" sz="2000" b="1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628650" y="2000250"/>
            <a:ext cx="7886700" cy="4176713"/>
          </a:xfrm>
        </p:spPr>
        <p:txBody>
          <a:bodyPr/>
          <a:lstStyle/>
          <a:p>
            <a:pPr>
              <a:buFont typeface="Calibri" panose="020F0502020204030204" pitchFamily="34" charset="0"/>
              <a:buChar char="‒"/>
            </a:pPr>
            <a:r>
              <a:rPr lang="pl-PL" sz="1800" dirty="0" smtClean="0"/>
              <a:t>Czy </a:t>
            </a:r>
            <a:r>
              <a:rPr lang="pl-PL" sz="1800" dirty="0"/>
              <a:t>przedstawiony sposób zarządzania projektem jest adekwatny do zakresu </a:t>
            </a:r>
            <a:r>
              <a:rPr lang="pl-PL" sz="1800" dirty="0" smtClean="0"/>
              <a:t>projektu?</a:t>
            </a:r>
          </a:p>
          <a:p>
            <a:pPr>
              <a:buFont typeface="Calibri" panose="020F0502020204030204" pitchFamily="34" charset="0"/>
              <a:buChar char="‒"/>
            </a:pPr>
            <a:endParaRPr lang="pl-PL" sz="1800" dirty="0" smtClean="0"/>
          </a:p>
          <a:p>
            <a:pPr>
              <a:buFont typeface="Calibri" panose="020F0502020204030204" pitchFamily="34" charset="0"/>
              <a:buChar char="‒"/>
            </a:pPr>
            <a:r>
              <a:rPr lang="pl-PL" sz="1600" dirty="0" smtClean="0"/>
              <a:t>Czy podmioty zaangażowane w realizację projektu posiadają odpowiedni potencjał (kadrowy, techniczny, finansowy) do realizacji projektu?</a:t>
            </a:r>
          </a:p>
          <a:p>
            <a:pPr>
              <a:buFont typeface="Calibri" panose="020F0502020204030204" pitchFamily="34" charset="0"/>
              <a:buChar char="‒"/>
            </a:pPr>
            <a:endParaRPr lang="pl-PL" sz="1600" dirty="0"/>
          </a:p>
          <a:p>
            <a:pPr>
              <a:buFont typeface="Calibri" panose="020F0502020204030204" pitchFamily="34" charset="0"/>
              <a:buChar char="‒"/>
            </a:pPr>
            <a:r>
              <a:rPr lang="pl-PL" sz="1600" dirty="0" smtClean="0"/>
              <a:t>Ocenie podlega opis potencjału w kontekście możliwości jego wykorzystania na potrzeby realizacji projektu.</a:t>
            </a:r>
          </a:p>
          <a:p>
            <a:pPr marL="0" indent="0" algn="just">
              <a:buNone/>
            </a:pPr>
            <a:endParaRPr lang="pl-PL" sz="1600" i="1" dirty="0" smtClean="0"/>
          </a:p>
          <a:p>
            <a:pPr marL="0" indent="0" algn="just">
              <a:buNone/>
            </a:pPr>
            <a:r>
              <a:rPr lang="pl-PL" sz="1600" i="1" dirty="0" smtClean="0"/>
              <a:t>Kryterium jest weryfikowane na podstawie zapisów w części U.2, U.3, U.4, U5 wniosku </a:t>
            </a:r>
            <a:br>
              <a:rPr lang="pl-PL" sz="1600" i="1" dirty="0" smtClean="0"/>
            </a:br>
            <a:r>
              <a:rPr lang="pl-PL" sz="1600" i="1" dirty="0" smtClean="0"/>
              <a:t>o dofinansowanie. </a:t>
            </a:r>
            <a:r>
              <a:rPr lang="pl-PL" sz="1600" i="1" dirty="0"/>
              <a:t>W ramach kryterium IOK dopuszcza możliwość oceny warunkowej.</a:t>
            </a:r>
          </a:p>
          <a:p>
            <a:pPr>
              <a:buNone/>
            </a:pPr>
            <a:endParaRPr lang="pl-PL" sz="1600" dirty="0" smtClean="0"/>
          </a:p>
          <a:p>
            <a:pPr>
              <a:buNone/>
            </a:pPr>
            <a:r>
              <a:rPr lang="pl-PL" sz="1400" b="1" dirty="0" smtClean="0"/>
              <a:t>Skala punktowa: 0 - 8</a:t>
            </a:r>
            <a:endParaRPr lang="pl-PL" sz="1400" b="1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CB52235-1339-48E5-A73B-3694FDF843BF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78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grpSp>
        <p:nvGrpSpPr>
          <p:cNvPr id="5" name="Grupa 4"/>
          <p:cNvGrpSpPr/>
          <p:nvPr/>
        </p:nvGrpSpPr>
        <p:grpSpPr>
          <a:xfrm>
            <a:off x="4820575" y="0"/>
            <a:ext cx="4323425" cy="949911"/>
            <a:chOff x="4820575" y="0"/>
            <a:chExt cx="4323425" cy="949911"/>
          </a:xfrm>
        </p:grpSpPr>
        <p:sp>
          <p:nvSpPr>
            <p:cNvPr id="6" name="Prostokąt 5"/>
            <p:cNvSpPr/>
            <p:nvPr/>
          </p:nvSpPr>
          <p:spPr>
            <a:xfrm>
              <a:off x="4820575" y="0"/>
              <a:ext cx="4323425" cy="949911"/>
            </a:xfrm>
            <a:prstGeom prst="rect">
              <a:avLst/>
            </a:prstGeom>
            <a:solidFill>
              <a:srgbClr val="FBBA00"/>
            </a:solidFill>
            <a:ln>
              <a:solidFill>
                <a:srgbClr val="FBBA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7" name="Prostokąt 6"/>
            <p:cNvSpPr/>
            <p:nvPr/>
          </p:nvSpPr>
          <p:spPr>
            <a:xfrm>
              <a:off x="5000626" y="128588"/>
              <a:ext cx="3848100" cy="67627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l-PL"/>
            </a:p>
          </p:txBody>
        </p:sp>
        <p:grpSp>
          <p:nvGrpSpPr>
            <p:cNvPr id="8" name="Grupa 7"/>
            <p:cNvGrpSpPr/>
            <p:nvPr/>
          </p:nvGrpSpPr>
          <p:grpSpPr>
            <a:xfrm>
              <a:off x="5000626" y="150460"/>
              <a:ext cx="3861839" cy="639089"/>
              <a:chOff x="35489" y="88314"/>
              <a:chExt cx="4823135" cy="798172"/>
            </a:xfrm>
          </p:grpSpPr>
          <p:pic>
            <p:nvPicPr>
              <p:cNvPr id="9" name="Obraz 8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823955" y="205858"/>
                <a:ext cx="2034669" cy="609132"/>
              </a:xfrm>
              <a:prstGeom prst="rect">
                <a:avLst/>
              </a:prstGeom>
            </p:spPr>
          </p:pic>
          <p:pic>
            <p:nvPicPr>
              <p:cNvPr id="10" name="Picture 3" descr="FE_PR_POZIOM-Kolor-01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5489" y="88314"/>
                <a:ext cx="1533656" cy="79817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1" name="Obraz 10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652671" y="293394"/>
                <a:ext cx="1082545" cy="396000"/>
              </a:xfrm>
              <a:prstGeom prst="rect">
                <a:avLst/>
              </a:prstGeom>
            </p:spPr>
          </p:pic>
        </p:grpSp>
      </p:grpSp>
    </p:spTree>
    <p:extLst>
      <p:ext uri="{BB962C8B-B14F-4D97-AF65-F5344CB8AC3E}">
        <p14:creationId xmlns:p14="http://schemas.microsoft.com/office/powerpoint/2010/main" val="585256903"/>
      </p:ext>
    </p:extLst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z="2000" b="1" dirty="0" smtClean="0"/>
              <a:t>Kryterium doświadczenia</a:t>
            </a:r>
            <a:endParaRPr lang="pl-PL" sz="2000" b="1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628650" y="1952090"/>
            <a:ext cx="7886700" cy="4224873"/>
          </a:xfrm>
        </p:spPr>
        <p:txBody>
          <a:bodyPr/>
          <a:lstStyle/>
          <a:p>
            <a:pPr algn="just">
              <a:buFont typeface="Calibri" panose="020F0502020204030204" pitchFamily="34" charset="0"/>
              <a:buChar char="‒"/>
            </a:pPr>
            <a:r>
              <a:rPr lang="pl-PL" sz="1800" dirty="0" smtClean="0"/>
              <a:t>Czy </a:t>
            </a:r>
            <a:r>
              <a:rPr lang="pl-PL" sz="1800" dirty="0"/>
              <a:t>Wnioskodawca lub partnerzy, w przypadku projektu realizowanego </a:t>
            </a:r>
            <a:r>
              <a:rPr lang="pl-PL" sz="1800" dirty="0" smtClean="0"/>
              <a:t/>
            </a:r>
            <a:br>
              <a:rPr lang="pl-PL" sz="1800" dirty="0" smtClean="0"/>
            </a:br>
            <a:r>
              <a:rPr lang="pl-PL" sz="1800" dirty="0" smtClean="0"/>
              <a:t>w </a:t>
            </a:r>
            <a:r>
              <a:rPr lang="pl-PL" sz="1800" dirty="0"/>
              <a:t>partnerstwie, posiadają doświadczenie w realizacji przedsięwzięć, w tym przedsięwzięć finansowanych ze środków innych niż środki funduszu UE:</a:t>
            </a:r>
          </a:p>
          <a:p>
            <a:pPr lvl="1" algn="just"/>
            <a:r>
              <a:rPr lang="pl-PL" sz="1800" dirty="0" smtClean="0"/>
              <a:t>w obszarze, w którym udzielane będzie wsparcie przewidziane </a:t>
            </a:r>
            <a:br>
              <a:rPr lang="pl-PL" sz="1800" dirty="0" smtClean="0"/>
            </a:br>
            <a:r>
              <a:rPr lang="pl-PL" sz="1800" dirty="0" smtClean="0"/>
              <a:t>w ramach projektu,</a:t>
            </a:r>
          </a:p>
          <a:p>
            <a:pPr lvl="1" algn="just"/>
            <a:r>
              <a:rPr lang="pl-PL" sz="1800" dirty="0" smtClean="0"/>
              <a:t>na rzecz grupy docelowej, do której kierowane będzie wsparcie przewidziane w ramach projektu,</a:t>
            </a:r>
          </a:p>
          <a:p>
            <a:pPr lvl="1" algn="just"/>
            <a:r>
              <a:rPr lang="pl-PL" sz="1800" dirty="0" smtClean="0"/>
              <a:t>na określonym terytorium, którego dotyczyć będzie realizacja projektu?</a:t>
            </a:r>
          </a:p>
          <a:p>
            <a:pPr marL="0" indent="0" algn="just">
              <a:buNone/>
            </a:pPr>
            <a:endParaRPr lang="pl-PL" sz="1800" i="1" dirty="0" smtClean="0"/>
          </a:p>
          <a:p>
            <a:pPr marL="0" indent="0" algn="just">
              <a:buNone/>
            </a:pPr>
            <a:r>
              <a:rPr lang="pl-PL" sz="1800" i="1" dirty="0" smtClean="0"/>
              <a:t>Kryterium </a:t>
            </a:r>
            <a:r>
              <a:rPr lang="pl-PL" sz="1800" i="1" dirty="0"/>
              <a:t>jest weryfikowane na podstawie zapisów w części U.1 wniosku </a:t>
            </a:r>
            <a:br>
              <a:rPr lang="pl-PL" sz="1800" i="1" dirty="0"/>
            </a:br>
            <a:r>
              <a:rPr lang="pl-PL" sz="1800" i="1" dirty="0"/>
              <a:t>o dofinansowanie</a:t>
            </a:r>
            <a:r>
              <a:rPr lang="pl-PL" sz="1800" i="1" dirty="0" smtClean="0"/>
              <a:t>.</a:t>
            </a:r>
            <a:r>
              <a:rPr lang="pl-PL" sz="1800" i="1" dirty="0"/>
              <a:t> W ramach kryterium IOK dopuszcza możliwość oceny warunkowej.</a:t>
            </a:r>
          </a:p>
          <a:p>
            <a:pPr>
              <a:buNone/>
            </a:pPr>
            <a:endParaRPr lang="pl-PL" sz="1600" dirty="0"/>
          </a:p>
          <a:p>
            <a:pPr>
              <a:buNone/>
            </a:pPr>
            <a:r>
              <a:rPr lang="pl-PL" sz="1400" b="1" dirty="0" smtClean="0"/>
              <a:t>Skala punktowa: 0 - 8</a:t>
            </a:r>
          </a:p>
          <a:p>
            <a:pPr>
              <a:buNone/>
            </a:pPr>
            <a:r>
              <a:rPr lang="pl-PL" sz="1600" dirty="0" smtClean="0"/>
              <a:t>	</a:t>
            </a:r>
          </a:p>
          <a:p>
            <a:endParaRPr lang="pl-PL" sz="1600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CB52235-1339-48E5-A73B-3694FDF843BF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79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grpSp>
        <p:nvGrpSpPr>
          <p:cNvPr id="5" name="Grupa 4"/>
          <p:cNvGrpSpPr/>
          <p:nvPr/>
        </p:nvGrpSpPr>
        <p:grpSpPr>
          <a:xfrm>
            <a:off x="4820575" y="0"/>
            <a:ext cx="4323425" cy="949911"/>
            <a:chOff x="4820575" y="0"/>
            <a:chExt cx="4323425" cy="949911"/>
          </a:xfrm>
        </p:grpSpPr>
        <p:sp>
          <p:nvSpPr>
            <p:cNvPr id="6" name="Prostokąt 5"/>
            <p:cNvSpPr/>
            <p:nvPr/>
          </p:nvSpPr>
          <p:spPr>
            <a:xfrm>
              <a:off x="4820575" y="0"/>
              <a:ext cx="4323425" cy="949911"/>
            </a:xfrm>
            <a:prstGeom prst="rect">
              <a:avLst/>
            </a:prstGeom>
            <a:solidFill>
              <a:srgbClr val="FBBA00"/>
            </a:solidFill>
            <a:ln>
              <a:solidFill>
                <a:srgbClr val="FBBA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7" name="Prostokąt 6"/>
            <p:cNvSpPr/>
            <p:nvPr/>
          </p:nvSpPr>
          <p:spPr>
            <a:xfrm>
              <a:off x="5000626" y="128588"/>
              <a:ext cx="3848100" cy="67627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l-PL"/>
            </a:p>
          </p:txBody>
        </p:sp>
        <p:grpSp>
          <p:nvGrpSpPr>
            <p:cNvPr id="8" name="Grupa 7"/>
            <p:cNvGrpSpPr/>
            <p:nvPr/>
          </p:nvGrpSpPr>
          <p:grpSpPr>
            <a:xfrm>
              <a:off x="5000626" y="150460"/>
              <a:ext cx="3861839" cy="639089"/>
              <a:chOff x="35489" y="88314"/>
              <a:chExt cx="4823135" cy="798172"/>
            </a:xfrm>
          </p:grpSpPr>
          <p:pic>
            <p:nvPicPr>
              <p:cNvPr id="9" name="Obraz 8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823955" y="205858"/>
                <a:ext cx="2034669" cy="609132"/>
              </a:xfrm>
              <a:prstGeom prst="rect">
                <a:avLst/>
              </a:prstGeom>
            </p:spPr>
          </p:pic>
          <p:pic>
            <p:nvPicPr>
              <p:cNvPr id="10" name="Picture 3" descr="FE_PR_POZIOM-Kolor-01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5489" y="88314"/>
                <a:ext cx="1533656" cy="79817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1" name="Obraz 10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652671" y="293394"/>
                <a:ext cx="1082545" cy="396000"/>
              </a:xfrm>
              <a:prstGeom prst="rect">
                <a:avLst/>
              </a:prstGeom>
            </p:spPr>
          </p:pic>
        </p:grpSp>
      </p:grpSp>
    </p:spTree>
    <p:extLst>
      <p:ext uri="{BB962C8B-B14F-4D97-AF65-F5344CB8AC3E}">
        <p14:creationId xmlns:p14="http://schemas.microsoft.com/office/powerpoint/2010/main" val="364309334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28650" y="958850"/>
            <a:ext cx="7886700" cy="599984"/>
          </a:xfrm>
        </p:spPr>
        <p:txBody>
          <a:bodyPr/>
          <a:lstStyle/>
          <a:p>
            <a:r>
              <a:rPr lang="pl-PL" sz="2200" b="1" dirty="0">
                <a:solidFill>
                  <a:prstClr val="black"/>
                </a:solidFill>
              </a:rPr>
              <a:t>Wsparcie w ramach konkursu adresowane jest do następujących obszarów Dolnego Śląska: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628650" y="1706880"/>
            <a:ext cx="7886700" cy="4470083"/>
          </a:xfrm>
        </p:spPr>
        <p:txBody>
          <a:bodyPr/>
          <a:lstStyle/>
          <a:p>
            <a:pPr marL="342900" indent="-342900">
              <a:buFont typeface="+mj-lt"/>
              <a:buAutoNum type="alphaLcParenR" startAt="3"/>
            </a:pPr>
            <a:r>
              <a:rPr lang="pl-PL" sz="1400" dirty="0" smtClean="0"/>
              <a:t>w </a:t>
            </a:r>
            <a:r>
              <a:rPr lang="pl-PL" sz="1400" dirty="0"/>
              <a:t>przypadku </a:t>
            </a:r>
            <a:r>
              <a:rPr lang="pl-PL" sz="1400" b="1" dirty="0"/>
              <a:t>OIDB</a:t>
            </a:r>
            <a:r>
              <a:rPr lang="pl-PL" sz="1400" dirty="0"/>
              <a:t>: </a:t>
            </a:r>
          </a:p>
          <a:p>
            <a:pPr lvl="1" algn="just">
              <a:buFont typeface="Wingdings" panose="05000000000000000000" pitchFamily="2" charset="2"/>
              <a:buChar char="Ø"/>
            </a:pPr>
            <a:r>
              <a:rPr lang="pl-PL" sz="1400" dirty="0" smtClean="0"/>
              <a:t>gminy </a:t>
            </a:r>
            <a:r>
              <a:rPr lang="pl-PL" sz="1400" dirty="0"/>
              <a:t>wiejskie: Jemielno, Niechlów, Cieszków, Krośnice, Dobroszyce, Dziadowa Kłoda, Zawonia, Wińsko; oraz </a:t>
            </a:r>
            <a:endParaRPr lang="pl-PL" sz="1400" dirty="0" smtClean="0"/>
          </a:p>
          <a:p>
            <a:pPr lvl="1" algn="just">
              <a:buFont typeface="Wingdings" panose="05000000000000000000" pitchFamily="2" charset="2"/>
              <a:buChar char="Ø"/>
            </a:pPr>
            <a:r>
              <a:rPr lang="pl-PL" sz="1400" dirty="0" smtClean="0"/>
              <a:t>gminy </a:t>
            </a:r>
            <a:r>
              <a:rPr lang="pl-PL" sz="1400" dirty="0"/>
              <a:t>miejsko - wiejskie: Góra, Wąsosz, Milicz, Bierutów, Międzybórz, Syców, Twardogóra, Prusice, Żmigród, Brzeg Dolny, Wołów, </a:t>
            </a:r>
          </a:p>
          <a:p>
            <a:pPr marL="0" indent="0">
              <a:buNone/>
            </a:pPr>
            <a:r>
              <a:rPr lang="pl-PL" sz="1400" u="sng" dirty="0"/>
              <a:t>Obszar interwencji ukierunkowany na OIDB obejmuje w całości powiaty: górowski, milicki, wołowski. </a:t>
            </a:r>
          </a:p>
          <a:p>
            <a:endParaRPr lang="pl-PL" sz="1400" dirty="0" smtClean="0"/>
          </a:p>
          <a:p>
            <a:pPr marL="342900" indent="-342900">
              <a:buFont typeface="+mj-lt"/>
              <a:buAutoNum type="alphaLcParenR" startAt="4"/>
            </a:pPr>
            <a:r>
              <a:rPr lang="pl-PL" sz="1400" dirty="0" smtClean="0"/>
              <a:t>w </a:t>
            </a:r>
            <a:r>
              <a:rPr lang="pl-PL" sz="1400" dirty="0"/>
              <a:t>przypadku </a:t>
            </a:r>
            <a:r>
              <a:rPr lang="pl-PL" sz="1400" b="1" dirty="0"/>
              <a:t>OIRW</a:t>
            </a:r>
            <a:r>
              <a:rPr lang="pl-PL" sz="1400" dirty="0"/>
              <a:t>: </a:t>
            </a:r>
          </a:p>
          <a:p>
            <a:pPr lvl="1" algn="just">
              <a:buFont typeface="Wingdings" panose="05000000000000000000" pitchFamily="2" charset="2"/>
              <a:buChar char="Ø"/>
            </a:pPr>
            <a:r>
              <a:rPr lang="pl-PL" sz="1400" dirty="0" smtClean="0"/>
              <a:t>gmina </a:t>
            </a:r>
            <a:r>
              <a:rPr lang="pl-PL" sz="1400" dirty="0"/>
              <a:t>miejska: Oława; oraz </a:t>
            </a:r>
          </a:p>
          <a:p>
            <a:pPr lvl="1" algn="just">
              <a:buFont typeface="Wingdings" panose="05000000000000000000" pitchFamily="2" charset="2"/>
              <a:buChar char="Ø"/>
            </a:pPr>
            <a:r>
              <a:rPr lang="pl-PL" sz="1400" dirty="0" smtClean="0"/>
              <a:t>gminy </a:t>
            </a:r>
            <a:r>
              <a:rPr lang="pl-PL" sz="1400" dirty="0"/>
              <a:t>wiejskie: Domaniów, Oława, Borów, Kondratowice, Przeworno, Kostomłoty, Malczyce, Udanin, Jordanów Śląski, Mietków; oraz </a:t>
            </a:r>
          </a:p>
          <a:p>
            <a:pPr lvl="1" algn="just">
              <a:buFont typeface="Wingdings" panose="05000000000000000000" pitchFamily="2" charset="2"/>
              <a:buChar char="Ø"/>
            </a:pPr>
            <a:r>
              <a:rPr lang="pl-PL" sz="1400" dirty="0" smtClean="0"/>
              <a:t>gminy </a:t>
            </a:r>
            <a:r>
              <a:rPr lang="pl-PL" sz="1400" dirty="0"/>
              <a:t>miejsko - wiejskie: Strzelin, Wiązów, Środa Śląska, </a:t>
            </a:r>
          </a:p>
          <a:p>
            <a:pPr marL="0" indent="0">
              <a:buNone/>
            </a:pPr>
            <a:endParaRPr lang="pl-PL" sz="1400" dirty="0"/>
          </a:p>
          <a:p>
            <a:pPr marL="0" indent="0">
              <a:buNone/>
            </a:pPr>
            <a:r>
              <a:rPr lang="pl-PL" sz="1400" u="sng" dirty="0" smtClean="0"/>
              <a:t>Obszar </a:t>
            </a:r>
            <a:r>
              <a:rPr lang="pl-PL" sz="1400" u="sng" dirty="0"/>
              <a:t>interwencji ukierunkowany na OIRW obejmuje w całości powiat strzeliński. </a:t>
            </a: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CB52235-1339-48E5-A73B-3694FDF843BF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8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7084389"/>
      </p:ext>
    </p:extLst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z="2000" b="1" dirty="0" smtClean="0"/>
              <a:t>Kryterium budżetu projektu</a:t>
            </a:r>
            <a:endParaRPr lang="pl-PL" sz="2000" b="1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628650" y="1777430"/>
            <a:ext cx="7886700" cy="4399534"/>
          </a:xfrm>
        </p:spPr>
        <p:txBody>
          <a:bodyPr/>
          <a:lstStyle/>
          <a:p>
            <a:pPr algn="just">
              <a:buFont typeface="Calibri" panose="020F0502020204030204" pitchFamily="34" charset="0"/>
              <a:buChar char="‒"/>
            </a:pPr>
            <a:r>
              <a:rPr lang="pl-PL" sz="1800" dirty="0" smtClean="0"/>
              <a:t>Czy </a:t>
            </a:r>
            <a:r>
              <a:rPr lang="pl-PL" sz="1800" dirty="0"/>
              <a:t>wydatki są niezbędne do realizacji projektu i osiągnięcia jego </a:t>
            </a:r>
            <a:r>
              <a:rPr lang="pl-PL" sz="1800" dirty="0" smtClean="0"/>
              <a:t>celów?</a:t>
            </a:r>
          </a:p>
          <a:p>
            <a:pPr algn="just">
              <a:buFont typeface="Calibri" panose="020F0502020204030204" pitchFamily="34" charset="0"/>
              <a:buChar char="‒"/>
            </a:pPr>
            <a:r>
              <a:rPr lang="pl-PL" sz="1800" dirty="0" smtClean="0"/>
              <a:t>Czy budżet projektu został sporządzony w sposób prawidłowy?</a:t>
            </a:r>
          </a:p>
          <a:p>
            <a:pPr marL="0" indent="0" algn="just">
              <a:buNone/>
            </a:pPr>
            <a:r>
              <a:rPr lang="pl-PL" sz="1400" dirty="0"/>
              <a:t>W ramach tego kryterium weryfikacji podlega zgodność budżetu z wymogami zawartymi w wytycznych </a:t>
            </a:r>
            <a:r>
              <a:rPr lang="pl-PL" sz="1400" dirty="0" smtClean="0"/>
              <a:t/>
            </a:r>
            <a:br>
              <a:rPr lang="pl-PL" sz="1400" dirty="0" smtClean="0"/>
            </a:br>
            <a:r>
              <a:rPr lang="pl-PL" sz="1400" dirty="0" smtClean="0"/>
              <a:t>w </a:t>
            </a:r>
            <a:r>
              <a:rPr lang="pl-PL" sz="1400" dirty="0"/>
              <a:t>zakresie kwalifikowalności wydatków oraz zapisami instrukcji wypełniania wniosku o dofinansowanie. Dodatkowo w ramach kryterium bada się prawidłowość stosowania kwot ryczałtowych oraz stawek jednostkowych w przypadku projektów spełniających warunki ich stosowania. </a:t>
            </a:r>
            <a:r>
              <a:rPr lang="pl-PL" sz="1600" dirty="0"/>
              <a:t>	</a:t>
            </a:r>
          </a:p>
          <a:p>
            <a:pPr>
              <a:buNone/>
            </a:pPr>
            <a:endParaRPr lang="pl-PL" sz="1600" dirty="0" smtClean="0"/>
          </a:p>
          <a:p>
            <a:pPr algn="just">
              <a:buFont typeface="Calibri" panose="020F0502020204030204" pitchFamily="34" charset="0"/>
              <a:buChar char="‒"/>
            </a:pPr>
            <a:r>
              <a:rPr lang="pl-PL" sz="1800" dirty="0" smtClean="0"/>
              <a:t>Czy </a:t>
            </a:r>
            <a:r>
              <a:rPr lang="pl-PL" sz="1800" dirty="0"/>
              <a:t>wysokość kosztów przypadających na jednego uczestnika projektu jest adekwatna </a:t>
            </a:r>
            <a:r>
              <a:rPr lang="pl-PL" sz="1800" dirty="0" smtClean="0"/>
              <a:t>do </a:t>
            </a:r>
            <a:r>
              <a:rPr lang="pl-PL" sz="1800" dirty="0"/>
              <a:t>zakresu projektu oraz osiągniętych korzyści, a zaplanowane wydatki są racjonalne?</a:t>
            </a:r>
          </a:p>
          <a:p>
            <a:pPr marL="0" algn="just">
              <a:buNone/>
            </a:pPr>
            <a:r>
              <a:rPr lang="pl-PL" sz="1800" i="1" dirty="0" smtClean="0"/>
              <a:t>Kryteria są weryfikowane na podstawie zapisów w części W, X, Y, Z wniosku </a:t>
            </a:r>
            <a:br>
              <a:rPr lang="pl-PL" sz="1800" i="1" dirty="0" smtClean="0"/>
            </a:br>
            <a:r>
              <a:rPr lang="pl-PL" sz="1800" i="1" dirty="0" smtClean="0"/>
              <a:t>o dofinansowanie</a:t>
            </a:r>
            <a:r>
              <a:rPr lang="pl-PL" sz="1800" i="1" dirty="0"/>
              <a:t>. W ramach kryterium IOK dopuszcza możliwość oceny </a:t>
            </a:r>
            <a:r>
              <a:rPr lang="pl-PL" sz="1800" i="1" dirty="0" smtClean="0"/>
              <a:t>warunkowe</a:t>
            </a:r>
          </a:p>
          <a:p>
            <a:pPr>
              <a:buNone/>
            </a:pPr>
            <a:endParaRPr lang="pl-PL" sz="1600" dirty="0" smtClean="0"/>
          </a:p>
          <a:p>
            <a:pPr>
              <a:buNone/>
            </a:pPr>
            <a:r>
              <a:rPr lang="pl-PL" sz="1400" b="1" dirty="0" smtClean="0"/>
              <a:t>Skala punktowa: 0 - 10</a:t>
            </a:r>
          </a:p>
          <a:p>
            <a:pPr>
              <a:buNone/>
            </a:pPr>
            <a:endParaRPr lang="pl-PL" sz="1600" dirty="0" smtClean="0"/>
          </a:p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CB52235-1339-48E5-A73B-3694FDF843BF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80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grpSp>
        <p:nvGrpSpPr>
          <p:cNvPr id="5" name="Grupa 4"/>
          <p:cNvGrpSpPr/>
          <p:nvPr/>
        </p:nvGrpSpPr>
        <p:grpSpPr>
          <a:xfrm>
            <a:off x="4820575" y="0"/>
            <a:ext cx="4323425" cy="949911"/>
            <a:chOff x="4820575" y="0"/>
            <a:chExt cx="4323425" cy="949911"/>
          </a:xfrm>
        </p:grpSpPr>
        <p:sp>
          <p:nvSpPr>
            <p:cNvPr id="6" name="Prostokąt 5"/>
            <p:cNvSpPr/>
            <p:nvPr/>
          </p:nvSpPr>
          <p:spPr>
            <a:xfrm>
              <a:off x="4820575" y="0"/>
              <a:ext cx="4323425" cy="949911"/>
            </a:xfrm>
            <a:prstGeom prst="rect">
              <a:avLst/>
            </a:prstGeom>
            <a:solidFill>
              <a:srgbClr val="FBBA00"/>
            </a:solidFill>
            <a:ln>
              <a:solidFill>
                <a:srgbClr val="FBBA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7" name="Prostokąt 6"/>
            <p:cNvSpPr/>
            <p:nvPr/>
          </p:nvSpPr>
          <p:spPr>
            <a:xfrm>
              <a:off x="5000626" y="128588"/>
              <a:ext cx="3848100" cy="67627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l-PL"/>
            </a:p>
          </p:txBody>
        </p:sp>
        <p:grpSp>
          <p:nvGrpSpPr>
            <p:cNvPr id="8" name="Grupa 7"/>
            <p:cNvGrpSpPr/>
            <p:nvPr/>
          </p:nvGrpSpPr>
          <p:grpSpPr>
            <a:xfrm>
              <a:off x="5000626" y="150460"/>
              <a:ext cx="3861839" cy="639089"/>
              <a:chOff x="35489" y="88314"/>
              <a:chExt cx="4823135" cy="798172"/>
            </a:xfrm>
          </p:grpSpPr>
          <p:pic>
            <p:nvPicPr>
              <p:cNvPr id="9" name="Obraz 8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823955" y="205858"/>
                <a:ext cx="2034669" cy="609132"/>
              </a:xfrm>
              <a:prstGeom prst="rect">
                <a:avLst/>
              </a:prstGeom>
            </p:spPr>
          </p:pic>
          <p:pic>
            <p:nvPicPr>
              <p:cNvPr id="10" name="Picture 3" descr="FE_PR_POZIOM-Kolor-01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5489" y="88314"/>
                <a:ext cx="1533656" cy="79817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1" name="Obraz 10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652671" y="293394"/>
                <a:ext cx="1082545" cy="396000"/>
              </a:xfrm>
              <a:prstGeom prst="rect">
                <a:avLst/>
              </a:prstGeom>
            </p:spPr>
          </p:pic>
        </p:grpSp>
      </p:grpSp>
    </p:spTree>
    <p:extLst>
      <p:ext uri="{BB962C8B-B14F-4D97-AF65-F5344CB8AC3E}">
        <p14:creationId xmlns:p14="http://schemas.microsoft.com/office/powerpoint/2010/main" val="3037154993"/>
      </p:ext>
    </p:extLst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z="2000" b="1" dirty="0" smtClean="0"/>
              <a:t>Kryterium zgodności ze standardem usług i katalogiem stawek</a:t>
            </a:r>
            <a:endParaRPr lang="pl-PL" sz="2000" b="1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628650" y="1839074"/>
            <a:ext cx="7886700" cy="4337889"/>
          </a:xfrm>
        </p:spPr>
        <p:txBody>
          <a:bodyPr/>
          <a:lstStyle/>
          <a:p>
            <a:pPr algn="just">
              <a:buFont typeface="Calibri" panose="020F0502020204030204" pitchFamily="34" charset="0"/>
              <a:buChar char="‒"/>
            </a:pPr>
            <a:r>
              <a:rPr lang="pl-PL" sz="1800" dirty="0" smtClean="0"/>
              <a:t>Czy </a:t>
            </a:r>
            <a:r>
              <a:rPr lang="pl-PL" sz="1800" dirty="0"/>
              <a:t>zaplanowane w ramach projektu zadania są zgodne z określonym minimalnym standardem usług oraz wydatki są zgodne z katalogiem stawek, określonym dla konkursu?</a:t>
            </a:r>
          </a:p>
          <a:p>
            <a:pPr>
              <a:buNone/>
            </a:pPr>
            <a:endParaRPr lang="pl-PL" sz="1600" dirty="0" smtClean="0"/>
          </a:p>
          <a:p>
            <a:pPr marL="0" indent="0" algn="just">
              <a:buNone/>
            </a:pPr>
            <a:r>
              <a:rPr lang="pl-PL" sz="1400" dirty="0" smtClean="0"/>
              <a:t>W ramach tego kryterium weryfikacji podlega zgodność wydatków zaplanowanych w budżecie projektu </a:t>
            </a:r>
            <a:br>
              <a:rPr lang="pl-PL" sz="1400" dirty="0" smtClean="0"/>
            </a:br>
            <a:r>
              <a:rPr lang="pl-PL" sz="1400" dirty="0" smtClean="0"/>
              <a:t>z określonym standardem usług oraz katalogiem stawek dopuszczalnych w ramach danego konkursu, który stanowi załącznik do </a:t>
            </a:r>
            <a:r>
              <a:rPr lang="pl-PL" sz="1400" i="1" dirty="0" smtClean="0"/>
              <a:t>Regulaminu konkursu</a:t>
            </a:r>
            <a:r>
              <a:rPr lang="pl-PL" sz="1400" dirty="0"/>
              <a:t>. Minimalny standard usług i katalog stawek stanowi Załącznik nr 9 do Regulaminu.</a:t>
            </a:r>
          </a:p>
          <a:p>
            <a:pPr>
              <a:buNone/>
            </a:pPr>
            <a:r>
              <a:rPr lang="pl-PL" sz="1600" dirty="0" smtClean="0"/>
              <a:t>	</a:t>
            </a:r>
          </a:p>
          <a:p>
            <a:pPr marL="0" indent="0" algn="just">
              <a:buNone/>
            </a:pPr>
            <a:r>
              <a:rPr lang="pl-PL" sz="1800" i="1" dirty="0" smtClean="0"/>
              <a:t>Kryterium </a:t>
            </a:r>
            <a:r>
              <a:rPr lang="pl-PL" sz="1800" i="1" dirty="0"/>
              <a:t>jest weryfikowane na podstawie zapisów wniosku o </a:t>
            </a:r>
            <a:r>
              <a:rPr lang="pl-PL" sz="1800" i="1" dirty="0" smtClean="0"/>
              <a:t>dofinansowanie. </a:t>
            </a:r>
            <a:br>
              <a:rPr lang="pl-PL" sz="1800" i="1" dirty="0" smtClean="0"/>
            </a:br>
            <a:r>
              <a:rPr lang="pl-PL" sz="1800" i="1" dirty="0" smtClean="0"/>
              <a:t>W ramach kryterium IOK dopuszcza możliwość oceny warunkowej. </a:t>
            </a:r>
          </a:p>
          <a:p>
            <a:pPr>
              <a:buNone/>
            </a:pPr>
            <a:r>
              <a:rPr lang="pl-PL" sz="1600" dirty="0" smtClean="0"/>
              <a:t>	</a:t>
            </a:r>
          </a:p>
          <a:p>
            <a:pPr>
              <a:buNone/>
            </a:pPr>
            <a:endParaRPr lang="pl-PL" sz="1600" dirty="0"/>
          </a:p>
          <a:p>
            <a:pPr>
              <a:buNone/>
            </a:pPr>
            <a:r>
              <a:rPr lang="pl-PL" sz="1600" b="1" dirty="0" smtClean="0"/>
              <a:t>Niespełnienie kryterium oznacza odrzucenie wniosku. </a:t>
            </a:r>
          </a:p>
          <a:p>
            <a:pPr>
              <a:buNone/>
            </a:pPr>
            <a:endParaRPr lang="pl-PL" sz="1600" dirty="0" smtClean="0"/>
          </a:p>
          <a:p>
            <a:pPr>
              <a:buNone/>
            </a:pPr>
            <a:endParaRPr lang="pl-PL" sz="1600" dirty="0" smtClean="0"/>
          </a:p>
          <a:p>
            <a:pPr>
              <a:buNone/>
            </a:pPr>
            <a:r>
              <a:rPr lang="pl-PL" sz="1600" dirty="0" smtClean="0"/>
              <a:t>	</a:t>
            </a:r>
            <a:endParaRPr lang="pl-PL" sz="1600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CB52235-1339-48E5-A73B-3694FDF843BF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81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grpSp>
        <p:nvGrpSpPr>
          <p:cNvPr id="5" name="Grupa 4"/>
          <p:cNvGrpSpPr/>
          <p:nvPr/>
        </p:nvGrpSpPr>
        <p:grpSpPr>
          <a:xfrm>
            <a:off x="4820575" y="0"/>
            <a:ext cx="4323425" cy="949911"/>
            <a:chOff x="4820575" y="0"/>
            <a:chExt cx="4323425" cy="949911"/>
          </a:xfrm>
        </p:grpSpPr>
        <p:sp>
          <p:nvSpPr>
            <p:cNvPr id="6" name="Prostokąt 5"/>
            <p:cNvSpPr/>
            <p:nvPr/>
          </p:nvSpPr>
          <p:spPr>
            <a:xfrm>
              <a:off x="4820575" y="0"/>
              <a:ext cx="4323425" cy="949911"/>
            </a:xfrm>
            <a:prstGeom prst="rect">
              <a:avLst/>
            </a:prstGeom>
            <a:solidFill>
              <a:srgbClr val="FBBA00"/>
            </a:solidFill>
            <a:ln>
              <a:solidFill>
                <a:srgbClr val="FBBA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7" name="Prostokąt 6"/>
            <p:cNvSpPr/>
            <p:nvPr/>
          </p:nvSpPr>
          <p:spPr>
            <a:xfrm>
              <a:off x="5000626" y="128588"/>
              <a:ext cx="3848100" cy="67627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l-PL"/>
            </a:p>
          </p:txBody>
        </p:sp>
        <p:grpSp>
          <p:nvGrpSpPr>
            <p:cNvPr id="8" name="Grupa 7"/>
            <p:cNvGrpSpPr/>
            <p:nvPr/>
          </p:nvGrpSpPr>
          <p:grpSpPr>
            <a:xfrm>
              <a:off x="5000626" y="150460"/>
              <a:ext cx="3861839" cy="639089"/>
              <a:chOff x="35489" y="88314"/>
              <a:chExt cx="4823135" cy="798172"/>
            </a:xfrm>
          </p:grpSpPr>
          <p:pic>
            <p:nvPicPr>
              <p:cNvPr id="9" name="Obraz 8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823955" y="205858"/>
                <a:ext cx="2034669" cy="609132"/>
              </a:xfrm>
              <a:prstGeom prst="rect">
                <a:avLst/>
              </a:prstGeom>
            </p:spPr>
          </p:pic>
          <p:pic>
            <p:nvPicPr>
              <p:cNvPr id="10" name="Picture 3" descr="FE_PR_POZIOM-Kolor-01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5489" y="88314"/>
                <a:ext cx="1533656" cy="79817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1" name="Obraz 10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652671" y="293394"/>
                <a:ext cx="1082545" cy="396000"/>
              </a:xfrm>
              <a:prstGeom prst="rect">
                <a:avLst/>
              </a:prstGeom>
            </p:spPr>
          </p:pic>
        </p:grpSp>
      </p:grpSp>
    </p:spTree>
    <p:extLst>
      <p:ext uri="{BB962C8B-B14F-4D97-AF65-F5344CB8AC3E}">
        <p14:creationId xmlns:p14="http://schemas.microsoft.com/office/powerpoint/2010/main" val="3201345939"/>
      </p:ext>
    </p:extLst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z="2000" b="1" dirty="0" smtClean="0"/>
              <a:t>Kryterium budżetu projektu</a:t>
            </a:r>
            <a:endParaRPr lang="pl-PL" sz="2000" b="1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628650" y="2085654"/>
            <a:ext cx="7886700" cy="4091309"/>
          </a:xfrm>
        </p:spPr>
        <p:txBody>
          <a:bodyPr/>
          <a:lstStyle/>
          <a:p>
            <a:pPr algn="just">
              <a:buFont typeface="Calibri" panose="020F0502020204030204" pitchFamily="34" charset="0"/>
              <a:buChar char="‒"/>
            </a:pPr>
            <a:r>
              <a:rPr lang="pl-PL" sz="1800" dirty="0" smtClean="0"/>
              <a:t>Czy </a:t>
            </a:r>
            <a:r>
              <a:rPr lang="pl-PL" sz="1800" dirty="0"/>
              <a:t>wszystkie wydatki są kwalifikowane?</a:t>
            </a:r>
          </a:p>
          <a:p>
            <a:pPr>
              <a:buNone/>
            </a:pPr>
            <a:r>
              <a:rPr lang="pl-PL" sz="1800" dirty="0" smtClean="0"/>
              <a:t>	</a:t>
            </a:r>
          </a:p>
          <a:p>
            <a:pPr marL="0" indent="0" algn="just">
              <a:buNone/>
            </a:pPr>
            <a:r>
              <a:rPr lang="pl-PL" sz="1400" dirty="0" smtClean="0"/>
              <a:t>W przypadku zidentyfikowania na etapie oceny projektu wydatków niekwalifikowalnych wniosek uznaje się za niespełniający minimalnych wymagań pozwalających otrzymać dofinansowanie.</a:t>
            </a:r>
          </a:p>
          <a:p>
            <a:pPr marL="0" indent="0" algn="just">
              <a:buNone/>
            </a:pPr>
            <a:endParaRPr lang="pl-PL" sz="1800" dirty="0" smtClean="0"/>
          </a:p>
          <a:p>
            <a:pPr marL="0" indent="0" algn="just">
              <a:buNone/>
            </a:pPr>
            <a:r>
              <a:rPr lang="pl-PL" sz="1800" i="1" dirty="0" smtClean="0"/>
              <a:t>Kryterium </a:t>
            </a:r>
            <a:r>
              <a:rPr lang="pl-PL" sz="1800" i="1" dirty="0"/>
              <a:t>jest weryfikowane na podstawie zapisów w części Y wniosku </a:t>
            </a:r>
            <a:br>
              <a:rPr lang="pl-PL" sz="1800" i="1" dirty="0"/>
            </a:br>
            <a:r>
              <a:rPr lang="pl-PL" sz="1800" i="1" dirty="0"/>
              <a:t>o </a:t>
            </a:r>
            <a:r>
              <a:rPr lang="pl-PL" sz="1800" i="1" dirty="0" smtClean="0"/>
              <a:t>dofinansowanie. W ramach kryterium IOK dopuszcza możliwość oceny warunkowej. </a:t>
            </a:r>
          </a:p>
          <a:p>
            <a:pPr>
              <a:buNone/>
            </a:pPr>
            <a:r>
              <a:rPr lang="pl-PL" sz="1800" dirty="0" smtClean="0"/>
              <a:t>	</a:t>
            </a:r>
          </a:p>
          <a:p>
            <a:pPr>
              <a:buNone/>
            </a:pPr>
            <a:endParaRPr lang="pl-PL" sz="1800" dirty="0"/>
          </a:p>
          <a:p>
            <a:pPr>
              <a:buNone/>
            </a:pPr>
            <a:r>
              <a:rPr lang="pl-PL" sz="1600" b="1" dirty="0" smtClean="0"/>
              <a:t>Niespełnienie kryterium oznacza odrzucenie wniosku. </a:t>
            </a:r>
          </a:p>
          <a:p>
            <a:pPr>
              <a:buNone/>
            </a:pPr>
            <a:endParaRPr lang="pl-PL" sz="1800" dirty="0" smtClean="0"/>
          </a:p>
          <a:p>
            <a:pPr>
              <a:buNone/>
            </a:pPr>
            <a:r>
              <a:rPr lang="pl-PL" sz="1800" dirty="0" smtClean="0"/>
              <a:t>	</a:t>
            </a:r>
            <a:endParaRPr lang="pl-PL" sz="1800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CB52235-1339-48E5-A73B-3694FDF843BF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82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grpSp>
        <p:nvGrpSpPr>
          <p:cNvPr id="5" name="Grupa 4"/>
          <p:cNvGrpSpPr/>
          <p:nvPr/>
        </p:nvGrpSpPr>
        <p:grpSpPr>
          <a:xfrm>
            <a:off x="4820575" y="0"/>
            <a:ext cx="4323425" cy="949911"/>
            <a:chOff x="4820575" y="0"/>
            <a:chExt cx="4323425" cy="949911"/>
          </a:xfrm>
        </p:grpSpPr>
        <p:sp>
          <p:nvSpPr>
            <p:cNvPr id="6" name="Prostokąt 5"/>
            <p:cNvSpPr/>
            <p:nvPr/>
          </p:nvSpPr>
          <p:spPr>
            <a:xfrm>
              <a:off x="4820575" y="0"/>
              <a:ext cx="4323425" cy="949911"/>
            </a:xfrm>
            <a:prstGeom prst="rect">
              <a:avLst/>
            </a:prstGeom>
            <a:solidFill>
              <a:srgbClr val="FBBA00"/>
            </a:solidFill>
            <a:ln>
              <a:solidFill>
                <a:srgbClr val="FBBA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7" name="Prostokąt 6"/>
            <p:cNvSpPr/>
            <p:nvPr/>
          </p:nvSpPr>
          <p:spPr>
            <a:xfrm>
              <a:off x="5000626" y="128588"/>
              <a:ext cx="3848100" cy="67627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l-PL"/>
            </a:p>
          </p:txBody>
        </p:sp>
        <p:grpSp>
          <p:nvGrpSpPr>
            <p:cNvPr id="8" name="Grupa 7"/>
            <p:cNvGrpSpPr/>
            <p:nvPr/>
          </p:nvGrpSpPr>
          <p:grpSpPr>
            <a:xfrm>
              <a:off x="5000626" y="150460"/>
              <a:ext cx="3861839" cy="639089"/>
              <a:chOff x="35489" y="88314"/>
              <a:chExt cx="4823135" cy="798172"/>
            </a:xfrm>
          </p:grpSpPr>
          <p:pic>
            <p:nvPicPr>
              <p:cNvPr id="9" name="Obraz 8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823955" y="205858"/>
                <a:ext cx="2034669" cy="609132"/>
              </a:xfrm>
              <a:prstGeom prst="rect">
                <a:avLst/>
              </a:prstGeom>
            </p:spPr>
          </p:pic>
          <p:pic>
            <p:nvPicPr>
              <p:cNvPr id="10" name="Picture 3" descr="FE_PR_POZIOM-Kolor-01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5489" y="88314"/>
                <a:ext cx="1533656" cy="79817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1" name="Obraz 10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652671" y="293394"/>
                <a:ext cx="1082545" cy="396000"/>
              </a:xfrm>
              <a:prstGeom prst="rect">
                <a:avLst/>
              </a:prstGeom>
            </p:spPr>
          </p:pic>
        </p:grpSp>
      </p:grpSp>
    </p:spTree>
    <p:extLst>
      <p:ext uri="{BB962C8B-B14F-4D97-AF65-F5344CB8AC3E}">
        <p14:creationId xmlns:p14="http://schemas.microsoft.com/office/powerpoint/2010/main" val="2384555680"/>
      </p:ext>
    </p:extLst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z="2000" b="1" dirty="0" smtClean="0"/>
              <a:t>Kryterium zgodności z </a:t>
            </a:r>
            <a:r>
              <a:rPr lang="pl-PL" sz="2000" b="1" dirty="0" err="1" smtClean="0"/>
              <a:t>SzOOP</a:t>
            </a:r>
            <a:endParaRPr lang="pl-PL" sz="2000" b="1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628650" y="1931542"/>
            <a:ext cx="7886700" cy="4245421"/>
          </a:xfrm>
        </p:spPr>
        <p:txBody>
          <a:bodyPr/>
          <a:lstStyle/>
          <a:p>
            <a:pPr algn="just">
              <a:buFont typeface="Calibri" panose="020F0502020204030204" pitchFamily="34" charset="0"/>
              <a:buChar char="‒"/>
            </a:pPr>
            <a:r>
              <a:rPr lang="pl-PL" sz="1800" dirty="0" smtClean="0"/>
              <a:t>Czy </a:t>
            </a:r>
            <a:r>
              <a:rPr lang="pl-PL" sz="1800" dirty="0"/>
              <a:t>projekt jest zgodny z zapisami </a:t>
            </a:r>
            <a:r>
              <a:rPr lang="pl-PL" sz="1800" dirty="0" err="1"/>
              <a:t>SzOOP</a:t>
            </a:r>
            <a:r>
              <a:rPr lang="pl-PL" sz="1800" dirty="0"/>
              <a:t> RPO WD </a:t>
            </a:r>
            <a:r>
              <a:rPr lang="pl-PL" sz="1800" dirty="0" smtClean="0"/>
              <a:t>2014-2020</a:t>
            </a:r>
          </a:p>
          <a:p>
            <a:pPr marL="0" indent="0" algn="just">
              <a:buNone/>
            </a:pPr>
            <a:r>
              <a:rPr lang="pl-PL" sz="1800" i="1" dirty="0" smtClean="0"/>
              <a:t>Kryterium </a:t>
            </a:r>
            <a:r>
              <a:rPr lang="pl-PL" sz="1800" i="1" dirty="0"/>
              <a:t>jest weryfikowane na podstawie zapisów wniosku o </a:t>
            </a:r>
            <a:r>
              <a:rPr lang="pl-PL" sz="1800" i="1" dirty="0" smtClean="0"/>
              <a:t>dofinansowanie. Kryterium </a:t>
            </a:r>
            <a:r>
              <a:rPr lang="pl-PL" sz="1800" i="1" dirty="0"/>
              <a:t>ma na celu zweryfikować zgodność z zapisami </a:t>
            </a:r>
            <a:r>
              <a:rPr lang="pl-PL" sz="1800" i="1" dirty="0" err="1"/>
              <a:t>SzOOP</a:t>
            </a:r>
            <a:r>
              <a:rPr lang="pl-PL" sz="1800" i="1" dirty="0"/>
              <a:t>. Dofinansowania nie może otrzymać projekt, który zakłada realizację działań niezgodnych z zapisami </a:t>
            </a:r>
            <a:r>
              <a:rPr lang="pl-PL" sz="1800" i="1" dirty="0" err="1"/>
              <a:t>SzOOP</a:t>
            </a:r>
            <a:r>
              <a:rPr lang="pl-PL" sz="1800" i="1" dirty="0"/>
              <a:t>.</a:t>
            </a:r>
          </a:p>
          <a:p>
            <a:pPr>
              <a:buNone/>
            </a:pPr>
            <a:endParaRPr lang="pl-PL" sz="1800" dirty="0" smtClean="0"/>
          </a:p>
          <a:p>
            <a:pPr>
              <a:buNone/>
            </a:pPr>
            <a:r>
              <a:rPr lang="pl-PL" sz="1800" dirty="0" smtClean="0"/>
              <a:t>	</a:t>
            </a:r>
          </a:p>
          <a:p>
            <a:pPr>
              <a:buNone/>
            </a:pPr>
            <a:endParaRPr lang="pl-PL" sz="1800" dirty="0"/>
          </a:p>
          <a:p>
            <a:pPr>
              <a:buNone/>
            </a:pPr>
            <a:endParaRPr lang="pl-PL" sz="1800" dirty="0" smtClean="0"/>
          </a:p>
          <a:p>
            <a:pPr>
              <a:buNone/>
            </a:pPr>
            <a:endParaRPr lang="pl-PL" sz="1800" dirty="0"/>
          </a:p>
          <a:p>
            <a:pPr>
              <a:buNone/>
            </a:pPr>
            <a:r>
              <a:rPr lang="pl-PL" sz="1600" b="1" dirty="0" smtClean="0"/>
              <a:t>Niespełnienie kryterium oznacza odrzucenie wniosku. </a:t>
            </a:r>
          </a:p>
          <a:p>
            <a:pPr>
              <a:buNone/>
            </a:pPr>
            <a:r>
              <a:rPr lang="pl-PL" sz="1800" dirty="0" smtClean="0"/>
              <a:t> </a:t>
            </a:r>
          </a:p>
          <a:p>
            <a:pPr>
              <a:buNone/>
            </a:pPr>
            <a:r>
              <a:rPr lang="pl-PL" sz="1800" dirty="0" smtClean="0"/>
              <a:t>	</a:t>
            </a:r>
            <a:endParaRPr lang="pl-PL" sz="1800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CB52235-1339-48E5-A73B-3694FDF843BF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83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grpSp>
        <p:nvGrpSpPr>
          <p:cNvPr id="5" name="Grupa 4"/>
          <p:cNvGrpSpPr/>
          <p:nvPr/>
        </p:nvGrpSpPr>
        <p:grpSpPr>
          <a:xfrm>
            <a:off x="4820575" y="0"/>
            <a:ext cx="4323425" cy="949911"/>
            <a:chOff x="4820575" y="0"/>
            <a:chExt cx="4323425" cy="949911"/>
          </a:xfrm>
        </p:grpSpPr>
        <p:sp>
          <p:nvSpPr>
            <p:cNvPr id="6" name="Prostokąt 5"/>
            <p:cNvSpPr/>
            <p:nvPr/>
          </p:nvSpPr>
          <p:spPr>
            <a:xfrm>
              <a:off x="4820575" y="0"/>
              <a:ext cx="4323425" cy="949911"/>
            </a:xfrm>
            <a:prstGeom prst="rect">
              <a:avLst/>
            </a:prstGeom>
            <a:solidFill>
              <a:srgbClr val="FBBA00"/>
            </a:solidFill>
            <a:ln>
              <a:solidFill>
                <a:srgbClr val="FBBA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7" name="Prostokąt 6"/>
            <p:cNvSpPr/>
            <p:nvPr/>
          </p:nvSpPr>
          <p:spPr>
            <a:xfrm>
              <a:off x="5000626" y="128588"/>
              <a:ext cx="3848100" cy="67627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l-PL"/>
            </a:p>
          </p:txBody>
        </p:sp>
        <p:grpSp>
          <p:nvGrpSpPr>
            <p:cNvPr id="8" name="Grupa 7"/>
            <p:cNvGrpSpPr/>
            <p:nvPr/>
          </p:nvGrpSpPr>
          <p:grpSpPr>
            <a:xfrm>
              <a:off x="5000626" y="150460"/>
              <a:ext cx="3861839" cy="639089"/>
              <a:chOff x="35489" y="88314"/>
              <a:chExt cx="4823135" cy="798172"/>
            </a:xfrm>
          </p:grpSpPr>
          <p:pic>
            <p:nvPicPr>
              <p:cNvPr id="9" name="Obraz 8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823955" y="205858"/>
                <a:ext cx="2034669" cy="609132"/>
              </a:xfrm>
              <a:prstGeom prst="rect">
                <a:avLst/>
              </a:prstGeom>
            </p:spPr>
          </p:pic>
          <p:pic>
            <p:nvPicPr>
              <p:cNvPr id="10" name="Picture 3" descr="FE_PR_POZIOM-Kolor-01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5489" y="88314"/>
                <a:ext cx="1533656" cy="79817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1" name="Obraz 10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652671" y="293394"/>
                <a:ext cx="1082545" cy="396000"/>
              </a:xfrm>
              <a:prstGeom prst="rect">
                <a:avLst/>
              </a:prstGeom>
            </p:spPr>
          </p:pic>
        </p:grpSp>
      </p:grpSp>
    </p:spTree>
    <p:extLst>
      <p:ext uri="{BB962C8B-B14F-4D97-AF65-F5344CB8AC3E}">
        <p14:creationId xmlns:p14="http://schemas.microsoft.com/office/powerpoint/2010/main" val="3074270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z="2000" b="1" dirty="0" smtClean="0"/>
              <a:t>Kryterium spełnienia minimalnych wymagań</a:t>
            </a:r>
            <a:endParaRPr lang="pl-PL" sz="2000" b="1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628650" y="1797978"/>
            <a:ext cx="7886700" cy="4613096"/>
          </a:xfrm>
        </p:spPr>
        <p:txBody>
          <a:bodyPr/>
          <a:lstStyle/>
          <a:p>
            <a:pPr>
              <a:buNone/>
            </a:pPr>
            <a:r>
              <a:rPr lang="pl-PL" sz="1600" dirty="0" smtClean="0"/>
              <a:t>C</a:t>
            </a:r>
            <a:r>
              <a:rPr lang="x-none" sz="1600" dirty="0" smtClean="0"/>
              <a:t>zy wniosek otrzymał</a:t>
            </a:r>
            <a:r>
              <a:rPr lang="pl-PL" sz="1600" dirty="0" smtClean="0"/>
              <a:t>:</a:t>
            </a:r>
          </a:p>
          <a:p>
            <a:r>
              <a:rPr lang="pl-PL" sz="1600" dirty="0" smtClean="0"/>
              <a:t>Wymagane minimum 50 punktów (łącznie za spełnienie kryteriów oceny merytorycznej oraz kryteriów oceny zgodności ze Strategią ZIT) oraz</a:t>
            </a:r>
          </a:p>
          <a:p>
            <a:r>
              <a:rPr lang="pl-PL" sz="1600" dirty="0" smtClean="0"/>
              <a:t>Co najmniej 50% punktów w poszczególnych kryteriach merytorycznych oraz</a:t>
            </a:r>
          </a:p>
          <a:p>
            <a:r>
              <a:rPr lang="pl-PL" sz="1600" dirty="0" smtClean="0"/>
              <a:t>Pozytywną ocenę za spełnienie kryteriów nr 7, 8 i 9?</a:t>
            </a:r>
          </a:p>
          <a:p>
            <a:pPr marL="0" indent="0">
              <a:buNone/>
            </a:pPr>
            <a:endParaRPr lang="pl-PL" sz="1600" dirty="0" smtClean="0"/>
          </a:p>
          <a:p>
            <a:pPr>
              <a:buNone/>
            </a:pPr>
            <a:r>
              <a:rPr lang="pl-PL" sz="1600" dirty="0" smtClean="0"/>
              <a:t>	Niespełnienie kryterium oznacza odrzucenie wniosku. </a:t>
            </a:r>
          </a:p>
          <a:p>
            <a:pPr>
              <a:buNone/>
            </a:pPr>
            <a:r>
              <a:rPr lang="pl-PL" sz="1600" dirty="0" smtClean="0"/>
              <a:t>	Kryterium jest weryfikowane na podstawie dokumentacji z przebiegu oceny formalno – merytorycznej oraz oceny zgodności ze Strategia ZIT wytworzonej w trakcie KOP.</a:t>
            </a:r>
          </a:p>
          <a:p>
            <a:pPr>
              <a:buNone/>
            </a:pPr>
            <a:endParaRPr lang="pl-PL" sz="1600" dirty="0" smtClean="0"/>
          </a:p>
          <a:p>
            <a:pPr>
              <a:buNone/>
            </a:pPr>
            <a:r>
              <a:rPr lang="pl-PL" sz="1600" b="1" dirty="0" smtClean="0"/>
              <a:t>UWAGA!</a:t>
            </a:r>
          </a:p>
          <a:p>
            <a:pPr>
              <a:buNone/>
            </a:pPr>
            <a:r>
              <a:rPr lang="pl-PL" sz="1600" dirty="0" smtClean="0"/>
              <a:t>Wniosek o dofinansowanie może otrzymać </a:t>
            </a:r>
            <a:r>
              <a:rPr lang="pl-PL" sz="1600" b="1" dirty="0" smtClean="0"/>
              <a:t>maksymalnie 100 punktów</a:t>
            </a:r>
            <a:r>
              <a:rPr lang="pl-PL" sz="1600" dirty="0" smtClean="0"/>
              <a:t>, w tym: </a:t>
            </a:r>
          </a:p>
          <a:p>
            <a:r>
              <a:rPr lang="pl-PL" sz="1600" b="1" dirty="0" smtClean="0"/>
              <a:t>50 punktów </a:t>
            </a:r>
            <a:r>
              <a:rPr lang="pl-PL" sz="1600" dirty="0" smtClean="0"/>
              <a:t>za ocenę kryteriów zgodności ze Strategią ZIT oraz </a:t>
            </a:r>
          </a:p>
          <a:p>
            <a:r>
              <a:rPr lang="pl-PL" sz="1600" b="1" dirty="0" smtClean="0"/>
              <a:t>50 punktów </a:t>
            </a:r>
            <a:r>
              <a:rPr lang="pl-PL" sz="1600" dirty="0" smtClean="0"/>
              <a:t>za ocenę kryteriów merytorycznych.</a:t>
            </a:r>
            <a:endParaRPr lang="pl-PL" sz="1600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CB52235-1339-48E5-A73B-3694FDF843BF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84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grpSp>
        <p:nvGrpSpPr>
          <p:cNvPr id="5" name="Grupa 4"/>
          <p:cNvGrpSpPr/>
          <p:nvPr/>
        </p:nvGrpSpPr>
        <p:grpSpPr>
          <a:xfrm>
            <a:off x="4820575" y="0"/>
            <a:ext cx="4323425" cy="949911"/>
            <a:chOff x="4820575" y="0"/>
            <a:chExt cx="4323425" cy="949911"/>
          </a:xfrm>
        </p:grpSpPr>
        <p:sp>
          <p:nvSpPr>
            <p:cNvPr id="6" name="Prostokąt 5"/>
            <p:cNvSpPr/>
            <p:nvPr/>
          </p:nvSpPr>
          <p:spPr>
            <a:xfrm>
              <a:off x="4820575" y="0"/>
              <a:ext cx="4323425" cy="949911"/>
            </a:xfrm>
            <a:prstGeom prst="rect">
              <a:avLst/>
            </a:prstGeom>
            <a:solidFill>
              <a:srgbClr val="FBBA00"/>
            </a:solidFill>
            <a:ln>
              <a:solidFill>
                <a:srgbClr val="FBBA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7" name="Prostokąt 6"/>
            <p:cNvSpPr/>
            <p:nvPr/>
          </p:nvSpPr>
          <p:spPr>
            <a:xfrm>
              <a:off x="5000626" y="128588"/>
              <a:ext cx="3848100" cy="67627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l-PL"/>
            </a:p>
          </p:txBody>
        </p:sp>
        <p:grpSp>
          <p:nvGrpSpPr>
            <p:cNvPr id="8" name="Grupa 7"/>
            <p:cNvGrpSpPr/>
            <p:nvPr/>
          </p:nvGrpSpPr>
          <p:grpSpPr>
            <a:xfrm>
              <a:off x="5000626" y="150460"/>
              <a:ext cx="3861839" cy="639089"/>
              <a:chOff x="35489" y="88314"/>
              <a:chExt cx="4823135" cy="798172"/>
            </a:xfrm>
          </p:grpSpPr>
          <p:pic>
            <p:nvPicPr>
              <p:cNvPr id="9" name="Obraz 8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823955" y="205858"/>
                <a:ext cx="2034669" cy="609132"/>
              </a:xfrm>
              <a:prstGeom prst="rect">
                <a:avLst/>
              </a:prstGeom>
            </p:spPr>
          </p:pic>
          <p:pic>
            <p:nvPicPr>
              <p:cNvPr id="10" name="Picture 3" descr="FE_PR_POZIOM-Kolor-01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5489" y="88314"/>
                <a:ext cx="1533656" cy="79817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1" name="Obraz 10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652671" y="293394"/>
                <a:ext cx="1082545" cy="396000"/>
              </a:xfrm>
              <a:prstGeom prst="rect">
                <a:avLst/>
              </a:prstGeom>
            </p:spPr>
          </p:pic>
        </p:grpSp>
      </p:grpSp>
    </p:spTree>
    <p:extLst>
      <p:ext uri="{BB962C8B-B14F-4D97-AF65-F5344CB8AC3E}">
        <p14:creationId xmlns:p14="http://schemas.microsoft.com/office/powerpoint/2010/main" val="40067562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28650" y="958850"/>
            <a:ext cx="7886700" cy="839128"/>
          </a:xfrm>
        </p:spPr>
        <p:txBody>
          <a:bodyPr/>
          <a:lstStyle/>
          <a:p>
            <a:pPr algn="ctr"/>
            <a:r>
              <a:rPr lang="pl-PL" sz="2000" b="1" dirty="0" smtClean="0"/>
              <a:t>ROZSTRZYGNIĘCIE KONKURSU</a:t>
            </a:r>
            <a:endParaRPr lang="pl-PL" sz="2000" b="1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628650" y="1797978"/>
            <a:ext cx="7886700" cy="4613096"/>
          </a:xfrm>
        </p:spPr>
        <p:txBody>
          <a:bodyPr/>
          <a:lstStyle/>
          <a:p>
            <a:pPr algn="ctr">
              <a:buNone/>
            </a:pPr>
            <a:r>
              <a:rPr lang="pl-PL" sz="1600" dirty="0" smtClean="0"/>
              <a:t>Po rozstrzygnięciu konkursu IOK zamieszcza na stronie internetowej:</a:t>
            </a:r>
          </a:p>
          <a:p>
            <a:pPr algn="ctr">
              <a:buNone/>
            </a:pPr>
            <a:endParaRPr lang="pl-PL" sz="1600" dirty="0" smtClean="0"/>
          </a:p>
          <a:p>
            <a:pPr algn="ctr">
              <a:buNone/>
            </a:pPr>
            <a:r>
              <a:rPr lang="pl-PL" sz="1600" u="sng" dirty="0" smtClean="0">
                <a:hlinkClick r:id="rId2"/>
              </a:rPr>
              <a:t>www.rpo.dwup.pl</a:t>
            </a:r>
            <a:r>
              <a:rPr lang="pl-PL" sz="1600" dirty="0" smtClean="0"/>
              <a:t> </a:t>
            </a:r>
          </a:p>
          <a:p>
            <a:pPr algn="ctr">
              <a:buNone/>
            </a:pPr>
            <a:endParaRPr lang="pl-PL" sz="1600" dirty="0" smtClean="0"/>
          </a:p>
          <a:p>
            <a:pPr algn="ctr">
              <a:buNone/>
            </a:pPr>
            <a:r>
              <a:rPr lang="pl-PL" sz="1600" dirty="0" smtClean="0"/>
              <a:t>a także na stronach internetowych</a:t>
            </a:r>
          </a:p>
          <a:p>
            <a:pPr algn="ctr">
              <a:buNone/>
            </a:pPr>
            <a:endParaRPr lang="pl-PL" sz="1600" dirty="0" smtClean="0"/>
          </a:p>
          <a:p>
            <a:pPr algn="ctr">
              <a:buNone/>
            </a:pPr>
            <a:r>
              <a:rPr lang="pl-PL" sz="1600" dirty="0">
                <a:hlinkClick r:id="rId3"/>
              </a:rPr>
              <a:t>http://www.wroclaw.pl/zit-wrof</a:t>
            </a:r>
            <a:endParaRPr lang="pl-PL" sz="1600" dirty="0"/>
          </a:p>
          <a:p>
            <a:pPr algn="ctr">
              <a:buNone/>
            </a:pPr>
            <a:r>
              <a:rPr lang="pl-PL" sz="1600" u="sng" dirty="0">
                <a:hlinkClick r:id="rId4"/>
              </a:rPr>
              <a:t>http://bip.um.wroc.pl/contents/content/309/5852</a:t>
            </a:r>
            <a:r>
              <a:rPr lang="pl-PL" sz="1600" dirty="0"/>
              <a:t> </a:t>
            </a:r>
          </a:p>
          <a:p>
            <a:pPr algn="ctr">
              <a:buNone/>
            </a:pPr>
            <a:endParaRPr lang="pl-PL" sz="1600" dirty="0" smtClean="0"/>
          </a:p>
          <a:p>
            <a:pPr algn="ctr">
              <a:buNone/>
            </a:pPr>
            <a:r>
              <a:rPr lang="pl-PL" sz="1600" dirty="0" smtClean="0"/>
              <a:t>	oraz na portalu (nie później niż 7 dni od rozstrzygnięcia konkursu) listę projektów, </a:t>
            </a:r>
            <a:br>
              <a:rPr lang="pl-PL" sz="1600" dirty="0" smtClean="0"/>
            </a:br>
            <a:r>
              <a:rPr lang="pl-PL" sz="1600" dirty="0" smtClean="0"/>
              <a:t>które uzyskały wymaganą liczbę punktów, z wyróżnieniem projektów wybranych </a:t>
            </a:r>
            <a:br>
              <a:rPr lang="pl-PL" sz="1600" dirty="0" smtClean="0"/>
            </a:br>
            <a:r>
              <a:rPr lang="pl-PL" sz="1600" dirty="0" smtClean="0"/>
              <a:t>do dofinansowania, tj. listę, która nie będzie uwzględniała tych projektów, które brały udział w konkursie, ale nie uzyskały wymaganej liczby punktów oraz informację o składzie KOP.</a:t>
            </a:r>
          </a:p>
          <a:p>
            <a:pPr>
              <a:buNone/>
            </a:pPr>
            <a:endParaRPr lang="pl-PL" sz="1600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CB52235-1339-48E5-A73B-3694FDF843BF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85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grpSp>
        <p:nvGrpSpPr>
          <p:cNvPr id="5" name="Grupa 4"/>
          <p:cNvGrpSpPr/>
          <p:nvPr/>
        </p:nvGrpSpPr>
        <p:grpSpPr>
          <a:xfrm>
            <a:off x="4820575" y="0"/>
            <a:ext cx="4323425" cy="949911"/>
            <a:chOff x="4820575" y="0"/>
            <a:chExt cx="4323425" cy="949911"/>
          </a:xfrm>
        </p:grpSpPr>
        <p:sp>
          <p:nvSpPr>
            <p:cNvPr id="6" name="Prostokąt 5"/>
            <p:cNvSpPr/>
            <p:nvPr/>
          </p:nvSpPr>
          <p:spPr>
            <a:xfrm>
              <a:off x="4820575" y="0"/>
              <a:ext cx="4323425" cy="949911"/>
            </a:xfrm>
            <a:prstGeom prst="rect">
              <a:avLst/>
            </a:prstGeom>
            <a:solidFill>
              <a:srgbClr val="FBBA00"/>
            </a:solidFill>
            <a:ln>
              <a:solidFill>
                <a:srgbClr val="FBBA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7" name="Prostokąt 6"/>
            <p:cNvSpPr/>
            <p:nvPr/>
          </p:nvSpPr>
          <p:spPr>
            <a:xfrm>
              <a:off x="5000626" y="128588"/>
              <a:ext cx="3848100" cy="67627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l-PL"/>
            </a:p>
          </p:txBody>
        </p:sp>
        <p:grpSp>
          <p:nvGrpSpPr>
            <p:cNvPr id="8" name="Grupa 7"/>
            <p:cNvGrpSpPr/>
            <p:nvPr/>
          </p:nvGrpSpPr>
          <p:grpSpPr>
            <a:xfrm>
              <a:off x="5000626" y="150460"/>
              <a:ext cx="3861839" cy="639089"/>
              <a:chOff x="35489" y="88314"/>
              <a:chExt cx="4823135" cy="798172"/>
            </a:xfrm>
          </p:grpSpPr>
          <p:pic>
            <p:nvPicPr>
              <p:cNvPr id="9" name="Obraz 8"/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823955" y="205858"/>
                <a:ext cx="2034669" cy="609132"/>
              </a:xfrm>
              <a:prstGeom prst="rect">
                <a:avLst/>
              </a:prstGeom>
            </p:spPr>
          </p:pic>
          <p:pic>
            <p:nvPicPr>
              <p:cNvPr id="10" name="Picture 3" descr="FE_PR_POZIOM-Kolor-01"/>
              <p:cNvPicPr>
                <a:picLocks noChangeAspect="1" noChangeArrowheads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5489" y="88314"/>
                <a:ext cx="1533656" cy="79817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1" name="Obraz 10"/>
              <p:cNvPicPr>
                <a:picLocks noChangeAspect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652671" y="293394"/>
                <a:ext cx="1082545" cy="396000"/>
              </a:xfrm>
              <a:prstGeom prst="rect">
                <a:avLst/>
              </a:prstGeom>
            </p:spPr>
          </p:pic>
        </p:grp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0" y="955963"/>
            <a:ext cx="9144000" cy="5721927"/>
          </a:xfrm>
        </p:spPr>
        <p:txBody>
          <a:bodyPr>
            <a:noAutofit/>
          </a:bodyPr>
          <a:lstStyle/>
          <a:p>
            <a:pPr lvl="0" algn="ctr">
              <a:spcAft>
                <a:spcPts val="0"/>
              </a:spcAft>
              <a:buNone/>
            </a:pPr>
            <a:r>
              <a:rPr lang="pl-PL" sz="2400" b="1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Istotne regulacje </a:t>
            </a:r>
            <a:r>
              <a:rPr lang="pl-PL" sz="2400" b="1" dirty="0" smtClean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 </a:t>
            </a:r>
            <a:r>
              <a:rPr lang="pl-PL" sz="2400" b="1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zakresie kwalifikowalności wydatków </a:t>
            </a:r>
            <a:r>
              <a:rPr lang="pl-PL" sz="2400" b="1" dirty="0" smtClean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pl-PL" sz="2400" b="1" dirty="0" smtClean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pl-PL" sz="2400" b="1" dirty="0" smtClean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 </a:t>
            </a:r>
            <a:r>
              <a:rPr lang="pl-PL" sz="2400" b="1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sporządzania budżetu </a:t>
            </a:r>
            <a:r>
              <a:rPr lang="pl-PL" sz="2400" b="1" dirty="0" smtClean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 </a:t>
            </a:r>
            <a:r>
              <a:rPr lang="pl-PL" sz="2400" b="1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perspektywie 2014-2020</a:t>
            </a:r>
          </a:p>
          <a:p>
            <a:pPr marL="342900" lvl="0" indent="-342900"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pl-PL" sz="18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Brak </a:t>
            </a:r>
            <a:r>
              <a:rPr lang="pl-PL" sz="1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wyodrębnionego zadania dotyczącego zarządzania projektem, koszty związane </a:t>
            </a:r>
            <a:br>
              <a:rPr lang="pl-PL" sz="1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pl-PL" sz="1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z zarządzaniem są ponoszone w ramach kosztów pośrednich;</a:t>
            </a:r>
          </a:p>
          <a:p>
            <a:pPr marL="342900" lvl="0" indent="-342900" algn="just"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pl-PL" sz="18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 </a:t>
            </a:r>
            <a:r>
              <a:rPr lang="pl-PL" sz="1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projektach EFS nie ma możliwości ponoszenia kosztów pośrednich na podstawie rzeczywiście poniesionych wydatków, a jedynie ryczałtem, zlecenie zadań innym podmiotom nie pomniejsza podstawy wyliczenia kosztów pośrednich, zmianie uległy również stawki ryczałtu:</a:t>
            </a:r>
          </a:p>
          <a:p>
            <a:pPr marL="342900" lvl="0" indent="-342900">
              <a:spcAft>
                <a:spcPts val="0"/>
              </a:spcAft>
              <a:buFont typeface="Wingdings" panose="05000000000000000000" pitchFamily="2" charset="2"/>
              <a:buChar char=""/>
            </a:pPr>
            <a:r>
              <a:rPr lang="pl-PL" sz="18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25% </a:t>
            </a:r>
            <a:r>
              <a:rPr lang="pl-PL" sz="1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kosztów bezpośrednich – w przypadku projektów o wartości do 1 mln PLN włącznie,</a:t>
            </a:r>
          </a:p>
          <a:p>
            <a:pPr marL="342900" lvl="0" indent="-342900">
              <a:spcAft>
                <a:spcPts val="0"/>
              </a:spcAft>
              <a:buFont typeface="Wingdings" panose="05000000000000000000" pitchFamily="2" charset="2"/>
              <a:buChar char=""/>
            </a:pPr>
            <a:r>
              <a:rPr lang="pl-PL" sz="18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20% </a:t>
            </a:r>
            <a:r>
              <a:rPr lang="pl-PL" sz="1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kosztów bezpośrednich – w przypadku projektów o wartości powyżej 1 mln PLN </a:t>
            </a:r>
            <a:r>
              <a:rPr lang="pl-PL" sz="18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pl-PL" sz="18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pl-PL" sz="18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do </a:t>
            </a:r>
            <a:r>
              <a:rPr lang="pl-PL" sz="1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 mln PLN włącznie,</a:t>
            </a:r>
          </a:p>
          <a:p>
            <a:pPr marL="342900" lvl="0" indent="-342900">
              <a:spcAft>
                <a:spcPts val="0"/>
              </a:spcAft>
              <a:buFont typeface="Wingdings" panose="05000000000000000000" pitchFamily="2" charset="2"/>
              <a:buChar char=""/>
            </a:pPr>
            <a:r>
              <a:rPr lang="pl-PL" sz="18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15% </a:t>
            </a:r>
            <a:r>
              <a:rPr lang="pl-PL" sz="1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kosztów bezpośrednich – w przypadku projektów o wartości powyżej 2 mln PLN </a:t>
            </a:r>
            <a:r>
              <a:rPr lang="pl-PL" sz="18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pl-PL" sz="18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pl-PL" sz="18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do </a:t>
            </a:r>
            <a:r>
              <a:rPr lang="pl-PL" sz="1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5 mln PLN włącznie,</a:t>
            </a:r>
          </a:p>
          <a:p>
            <a:pPr marL="342900" lvl="0" indent="-342900">
              <a:spcAft>
                <a:spcPts val="0"/>
              </a:spcAft>
              <a:buFont typeface="Wingdings" panose="05000000000000000000" pitchFamily="2" charset="2"/>
              <a:buChar char=""/>
            </a:pPr>
            <a:r>
              <a:rPr lang="pl-PL" sz="18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10% </a:t>
            </a:r>
            <a:r>
              <a:rPr lang="pl-PL" sz="1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kosztów bezpośrednich – w przypadku projektów o wartości przekraczającej 5 mln </a:t>
            </a:r>
            <a:r>
              <a:rPr lang="pl-PL" sz="18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PLN.</a:t>
            </a:r>
            <a:r>
              <a:rPr lang="pl-PL" sz="2400" dirty="0" smtClean="0"/>
              <a:t>	</a:t>
            </a:r>
          </a:p>
          <a:p>
            <a:pPr marL="457200" lvl="1" indent="0" fontAlgn="auto">
              <a:spcBef>
                <a:spcPts val="0"/>
              </a:spcBef>
              <a:spcAft>
                <a:spcPts val="0"/>
              </a:spcAft>
              <a:buNone/>
            </a:pPr>
            <a:r>
              <a:rPr lang="pl-PL" sz="2000" dirty="0">
                <a:solidFill>
                  <a:prstClr val="black"/>
                </a:solidFill>
              </a:rPr>
              <a:t>Koszty pośrednie obejmują wszystkie koszty administracyjne związane z obsługa projektu.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pl-PL" sz="2400" dirty="0">
              <a:solidFill>
                <a:prstClr val="black"/>
              </a:solidFill>
            </a:endParaRPr>
          </a:p>
          <a:p>
            <a:pPr algn="just">
              <a:buNone/>
            </a:pPr>
            <a:endParaRPr lang="pl-PL" sz="1800" dirty="0" smtClean="0"/>
          </a:p>
          <a:p>
            <a:pPr algn="just">
              <a:buNone/>
            </a:pPr>
            <a:endParaRPr lang="pl-PL" sz="1800" dirty="0" smtClean="0"/>
          </a:p>
          <a:p>
            <a:pPr>
              <a:buNone/>
            </a:pPr>
            <a:endParaRPr lang="pl-PL" sz="1800" dirty="0" smtClean="0"/>
          </a:p>
          <a:p>
            <a:pPr>
              <a:buNone/>
            </a:pPr>
            <a:endParaRPr lang="pl-PL" sz="1800" dirty="0" smtClean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CB52235-1339-48E5-A73B-3694FDF843BF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86</a:t>
            </a:fld>
            <a:endParaRPr lang="pl-PL" dirty="0">
              <a:solidFill>
                <a:prstClr val="black">
                  <a:tint val="75000"/>
                </a:prstClr>
              </a:solidFill>
            </a:endParaRPr>
          </a:p>
        </p:txBody>
      </p:sp>
      <p:grpSp>
        <p:nvGrpSpPr>
          <p:cNvPr id="2" name="Grupa 4"/>
          <p:cNvGrpSpPr/>
          <p:nvPr/>
        </p:nvGrpSpPr>
        <p:grpSpPr>
          <a:xfrm>
            <a:off x="4820575" y="0"/>
            <a:ext cx="4323425" cy="949911"/>
            <a:chOff x="4820575" y="0"/>
            <a:chExt cx="4323425" cy="949911"/>
          </a:xfrm>
        </p:grpSpPr>
        <p:sp>
          <p:nvSpPr>
            <p:cNvPr id="6" name="Prostokąt 5"/>
            <p:cNvSpPr/>
            <p:nvPr/>
          </p:nvSpPr>
          <p:spPr>
            <a:xfrm>
              <a:off x="4820575" y="0"/>
              <a:ext cx="4323425" cy="949911"/>
            </a:xfrm>
            <a:prstGeom prst="rect">
              <a:avLst/>
            </a:prstGeom>
            <a:solidFill>
              <a:srgbClr val="FBBA00"/>
            </a:solidFill>
            <a:ln>
              <a:solidFill>
                <a:srgbClr val="FBBA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7" name="Prostokąt 6"/>
            <p:cNvSpPr/>
            <p:nvPr/>
          </p:nvSpPr>
          <p:spPr>
            <a:xfrm>
              <a:off x="5000626" y="128588"/>
              <a:ext cx="3848100" cy="67627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l-PL"/>
            </a:p>
          </p:txBody>
        </p:sp>
        <p:grpSp>
          <p:nvGrpSpPr>
            <p:cNvPr id="5" name="Grupa 7"/>
            <p:cNvGrpSpPr/>
            <p:nvPr/>
          </p:nvGrpSpPr>
          <p:grpSpPr>
            <a:xfrm>
              <a:off x="5000626" y="150460"/>
              <a:ext cx="3861839" cy="639089"/>
              <a:chOff x="35489" y="88314"/>
              <a:chExt cx="4823135" cy="798172"/>
            </a:xfrm>
          </p:grpSpPr>
          <p:pic>
            <p:nvPicPr>
              <p:cNvPr id="9" name="Obraz 8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823955" y="205858"/>
                <a:ext cx="2034669" cy="609132"/>
              </a:xfrm>
              <a:prstGeom prst="rect">
                <a:avLst/>
              </a:prstGeom>
            </p:spPr>
          </p:pic>
          <p:pic>
            <p:nvPicPr>
              <p:cNvPr id="10" name="Picture 3" descr="FE_PR_POZIOM-Kolor-01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5489" y="88314"/>
                <a:ext cx="1533656" cy="79817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1" name="Obraz 10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652671" y="293394"/>
                <a:ext cx="1082545" cy="396000"/>
              </a:xfrm>
              <a:prstGeom prst="rect">
                <a:avLst/>
              </a:prstGeom>
            </p:spPr>
          </p:pic>
        </p:grpSp>
      </p:grpSp>
    </p:spTree>
    <p:extLst>
      <p:ext uri="{BB962C8B-B14F-4D97-AF65-F5344CB8AC3E}">
        <p14:creationId xmlns:p14="http://schemas.microsoft.com/office/powerpoint/2010/main" val="1036278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0" y="955963"/>
            <a:ext cx="9144000" cy="5721927"/>
          </a:xfrm>
        </p:spPr>
        <p:txBody>
          <a:bodyPr>
            <a:noAutofit/>
          </a:bodyPr>
          <a:lstStyle/>
          <a:p>
            <a:pPr lvl="0">
              <a:spcAft>
                <a:spcPts val="0"/>
              </a:spcAft>
              <a:buNone/>
            </a:pPr>
            <a:r>
              <a:rPr lang="pl-PL" sz="2400" b="1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Istotne regulacje w zakresie kwalifikowalności wydatków </a:t>
            </a:r>
            <a:br>
              <a:rPr lang="pl-PL" sz="2400" b="1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pl-PL" sz="2400" b="1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 sporządzania budżetu w perspektywie </a:t>
            </a:r>
            <a:r>
              <a:rPr lang="pl-PL" sz="2400" b="1" dirty="0" smtClean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2014-2020 </a:t>
            </a:r>
            <a:r>
              <a:rPr lang="pl-PL" sz="2400" u="sng" dirty="0" smtClean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(c.d.)</a:t>
            </a:r>
            <a:endParaRPr lang="pl-PL" sz="1800" b="1" dirty="0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pl-PL" sz="18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nowe </a:t>
            </a:r>
            <a:r>
              <a:rPr lang="pl-PL" sz="1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rozumienie pojęcia cross-</a:t>
            </a:r>
            <a:r>
              <a:rPr lang="pl-PL" sz="18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financing</a:t>
            </a:r>
            <a:r>
              <a:rPr lang="pl-PL" sz="1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na gruncie EFS: dotychczas pojęcie </a:t>
            </a:r>
            <a:r>
              <a:rPr lang="pl-PL" sz="18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pl-PL" sz="18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pl-PL" sz="18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to </a:t>
            </a:r>
            <a:r>
              <a:rPr lang="pl-PL" sz="1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odnosiło się do wydatków na środki trwałe i wartości niematerialnych i prawnych </a:t>
            </a:r>
            <a:br>
              <a:rPr lang="pl-PL" sz="1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pl-PL" sz="1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 wartości powyżej 350,00 zł, obecnie na gruncie EFS jako cross-</a:t>
            </a:r>
            <a:r>
              <a:rPr lang="pl-PL" sz="18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financing</a:t>
            </a:r>
            <a:r>
              <a:rPr lang="pl-PL" sz="1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rozumie się wyłącznie:</a:t>
            </a:r>
          </a:p>
          <a:p>
            <a:pPr marL="540000">
              <a:spcAft>
                <a:spcPts val="0"/>
              </a:spcAft>
              <a:buFont typeface="Vivaldi" panose="03020602050506090804" pitchFamily="66" charset="0"/>
              <a:buChar char="-"/>
            </a:pPr>
            <a:r>
              <a:rPr lang="pl-PL" sz="1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zakup nieruchomości,</a:t>
            </a:r>
          </a:p>
          <a:p>
            <a:pPr marL="540000" algn="just">
              <a:spcAft>
                <a:spcPts val="0"/>
              </a:spcAft>
              <a:buFont typeface="Vivaldi" panose="03020602050506090804" pitchFamily="66" charset="0"/>
              <a:buChar char="-"/>
            </a:pPr>
            <a:r>
              <a:rPr lang="pl-PL" sz="1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zakup infrastruktury, przy czym poprzez infrastrukturę rozumie się elementy nieprzenośne, </a:t>
            </a:r>
            <a:r>
              <a:rPr lang="pl-PL" sz="18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pl-PL" sz="18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pl-PL" sz="18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na </a:t>
            </a:r>
            <a:r>
              <a:rPr lang="pl-PL" sz="1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stałe przytwierdzone do nieruchomości, np. wykonanie podjazdu do budynku, zainstalowanie windy w budynku,</a:t>
            </a:r>
          </a:p>
          <a:p>
            <a:pPr marL="540000">
              <a:spcAft>
                <a:spcPts val="0"/>
              </a:spcAft>
              <a:buFont typeface="Vivaldi" panose="03020602050506090804" pitchFamily="66" charset="0"/>
              <a:buChar char="-"/>
            </a:pPr>
            <a:r>
              <a:rPr lang="pl-PL" sz="1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dostosowanie lub adaptacja (prace remontowo-wykończeniowe) budynków i pomieszczeń.</a:t>
            </a:r>
          </a:p>
          <a:p>
            <a:pPr marL="396000" lvl="0" indent="0" algn="just">
              <a:spcAft>
                <a:spcPts val="0"/>
              </a:spcAft>
              <a:buNone/>
            </a:pPr>
            <a:r>
              <a:rPr lang="pl-PL" sz="18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Ponadto, w przypadku gdy wydatek taki jest niezbędny do realizacji projektu, istnieje możliwość zakupu środków trwałych, rozumianych </a:t>
            </a:r>
            <a:r>
              <a:rPr lang="pl-PL" sz="1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zgodnie z ustawą o rachunkowości</a:t>
            </a:r>
            <a:r>
              <a:rPr lang="pl-PL" sz="18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marL="396000" indent="0">
              <a:spcBef>
                <a:spcPts val="1600"/>
              </a:spcBef>
              <a:buNone/>
            </a:pPr>
            <a:r>
              <a:rPr lang="pl-PL" sz="1800" b="1" dirty="0" smtClean="0"/>
              <a:t>Limit wydatków </a:t>
            </a:r>
            <a:r>
              <a:rPr lang="pl-PL" sz="1800" dirty="0" smtClean="0"/>
              <a:t>poniesionych w ramach cross-</a:t>
            </a:r>
            <a:r>
              <a:rPr lang="pl-PL" sz="1800" dirty="0" err="1" smtClean="0"/>
              <a:t>financingu</a:t>
            </a:r>
            <a:r>
              <a:rPr lang="pl-PL" sz="1800" dirty="0" smtClean="0"/>
              <a:t> wynosi 10 wartości środków UE </a:t>
            </a:r>
            <a:br>
              <a:rPr lang="pl-PL" sz="1800" dirty="0" smtClean="0"/>
            </a:br>
            <a:r>
              <a:rPr lang="pl-PL" sz="1800" dirty="0" smtClean="0"/>
              <a:t>w projekcie, natomiast łącznie wydatki ponoszone w ramach cross-</a:t>
            </a:r>
            <a:r>
              <a:rPr lang="pl-PL" sz="1800" dirty="0" err="1" smtClean="0"/>
              <a:t>finansingu</a:t>
            </a:r>
            <a:r>
              <a:rPr lang="pl-PL" sz="1800" dirty="0" smtClean="0"/>
              <a:t> oraz środki trwałe nie mogą przekroczyć 10% wartości projektu.</a:t>
            </a:r>
          </a:p>
          <a:p>
            <a:pPr marL="457200" indent="-457200">
              <a:buNone/>
            </a:pPr>
            <a:endParaRPr lang="pl-PL" sz="2400" dirty="0" smtClean="0"/>
          </a:p>
          <a:p>
            <a:pPr marL="457200" indent="-457200">
              <a:buFont typeface="+mj-lt"/>
              <a:buAutoNum type="arabicPeriod"/>
            </a:pPr>
            <a:endParaRPr lang="pl-PL" sz="2400" dirty="0" smtClean="0"/>
          </a:p>
          <a:p>
            <a:pPr>
              <a:buNone/>
            </a:pPr>
            <a:r>
              <a:rPr lang="pl-PL" sz="1800" dirty="0" smtClean="0"/>
              <a:t>	</a:t>
            </a:r>
          </a:p>
          <a:p>
            <a:pPr>
              <a:buNone/>
            </a:pPr>
            <a:r>
              <a:rPr lang="pl-PL" sz="1800" dirty="0" smtClean="0"/>
              <a:t>	</a:t>
            </a:r>
          </a:p>
          <a:p>
            <a:pPr>
              <a:buNone/>
            </a:pPr>
            <a:r>
              <a:rPr lang="pl-PL" sz="1800" dirty="0" smtClean="0"/>
              <a:t>	</a:t>
            </a:r>
          </a:p>
          <a:p>
            <a:pPr>
              <a:buNone/>
            </a:pPr>
            <a:endParaRPr lang="pl-PL" sz="1800" dirty="0" smtClean="0"/>
          </a:p>
          <a:p>
            <a:pPr>
              <a:buNone/>
            </a:pPr>
            <a:r>
              <a:rPr lang="pl-PL" sz="1800" dirty="0" smtClean="0"/>
              <a:t>	</a:t>
            </a:r>
          </a:p>
          <a:p>
            <a:pPr>
              <a:buNone/>
            </a:pPr>
            <a:endParaRPr lang="pl-PL" sz="1800" dirty="0" smtClean="0"/>
          </a:p>
          <a:p>
            <a:pPr algn="just">
              <a:buNone/>
            </a:pPr>
            <a:endParaRPr lang="pl-PL" sz="1800" dirty="0" smtClean="0"/>
          </a:p>
          <a:p>
            <a:pPr algn="just">
              <a:buNone/>
            </a:pPr>
            <a:r>
              <a:rPr lang="pl-PL" sz="1800" dirty="0" smtClean="0"/>
              <a:t>	</a:t>
            </a:r>
          </a:p>
          <a:p>
            <a:pPr algn="just">
              <a:buNone/>
            </a:pPr>
            <a:endParaRPr lang="pl-PL" sz="1800" dirty="0" smtClean="0"/>
          </a:p>
          <a:p>
            <a:pPr algn="just">
              <a:buNone/>
            </a:pPr>
            <a:endParaRPr lang="pl-PL" sz="1800" dirty="0" smtClean="0"/>
          </a:p>
          <a:p>
            <a:pPr>
              <a:buNone/>
            </a:pPr>
            <a:endParaRPr lang="pl-PL" sz="1800" dirty="0" smtClean="0"/>
          </a:p>
          <a:p>
            <a:pPr>
              <a:buNone/>
            </a:pPr>
            <a:endParaRPr lang="pl-PL" sz="1800" dirty="0" smtClean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CB52235-1339-48E5-A73B-3694FDF843BF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87</a:t>
            </a:fld>
            <a:endParaRPr lang="pl-PL" dirty="0">
              <a:solidFill>
                <a:prstClr val="black">
                  <a:tint val="75000"/>
                </a:prstClr>
              </a:solidFill>
            </a:endParaRPr>
          </a:p>
        </p:txBody>
      </p:sp>
      <p:grpSp>
        <p:nvGrpSpPr>
          <p:cNvPr id="2" name="Grupa 4"/>
          <p:cNvGrpSpPr/>
          <p:nvPr/>
        </p:nvGrpSpPr>
        <p:grpSpPr>
          <a:xfrm>
            <a:off x="4820575" y="0"/>
            <a:ext cx="4323425" cy="949911"/>
            <a:chOff x="4820575" y="0"/>
            <a:chExt cx="4323425" cy="949911"/>
          </a:xfrm>
        </p:grpSpPr>
        <p:sp>
          <p:nvSpPr>
            <p:cNvPr id="6" name="Prostokąt 5"/>
            <p:cNvSpPr/>
            <p:nvPr/>
          </p:nvSpPr>
          <p:spPr>
            <a:xfrm>
              <a:off x="4820575" y="0"/>
              <a:ext cx="4323425" cy="949911"/>
            </a:xfrm>
            <a:prstGeom prst="rect">
              <a:avLst/>
            </a:prstGeom>
            <a:solidFill>
              <a:srgbClr val="FBBA00"/>
            </a:solidFill>
            <a:ln>
              <a:solidFill>
                <a:srgbClr val="FBBA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7" name="Prostokąt 6"/>
            <p:cNvSpPr/>
            <p:nvPr/>
          </p:nvSpPr>
          <p:spPr>
            <a:xfrm>
              <a:off x="5000626" y="128588"/>
              <a:ext cx="3848100" cy="67627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l-PL"/>
            </a:p>
          </p:txBody>
        </p:sp>
        <p:grpSp>
          <p:nvGrpSpPr>
            <p:cNvPr id="5" name="Grupa 7"/>
            <p:cNvGrpSpPr/>
            <p:nvPr/>
          </p:nvGrpSpPr>
          <p:grpSpPr>
            <a:xfrm>
              <a:off x="5000626" y="150460"/>
              <a:ext cx="3861839" cy="639089"/>
              <a:chOff x="35489" y="88314"/>
              <a:chExt cx="4823135" cy="798172"/>
            </a:xfrm>
          </p:grpSpPr>
          <p:pic>
            <p:nvPicPr>
              <p:cNvPr id="9" name="Obraz 8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823955" y="205858"/>
                <a:ext cx="2034669" cy="609132"/>
              </a:xfrm>
              <a:prstGeom prst="rect">
                <a:avLst/>
              </a:prstGeom>
            </p:spPr>
          </p:pic>
          <p:pic>
            <p:nvPicPr>
              <p:cNvPr id="10" name="Picture 3" descr="FE_PR_POZIOM-Kolor-01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5489" y="88314"/>
                <a:ext cx="1533656" cy="79817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1" name="Obraz 10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652671" y="293394"/>
                <a:ext cx="1082545" cy="396000"/>
              </a:xfrm>
              <a:prstGeom prst="rect">
                <a:avLst/>
              </a:prstGeom>
            </p:spPr>
          </p:pic>
        </p:grpSp>
      </p:grpSp>
    </p:spTree>
    <p:extLst>
      <p:ext uri="{BB962C8B-B14F-4D97-AF65-F5344CB8AC3E}">
        <p14:creationId xmlns:p14="http://schemas.microsoft.com/office/powerpoint/2010/main" val="30087760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0" y="955963"/>
            <a:ext cx="9144000" cy="5721927"/>
          </a:xfrm>
        </p:spPr>
        <p:txBody>
          <a:bodyPr>
            <a:noAutofit/>
          </a:bodyPr>
          <a:lstStyle/>
          <a:p>
            <a:pPr lvl="0">
              <a:spcAft>
                <a:spcPts val="0"/>
              </a:spcAft>
              <a:buNone/>
            </a:pPr>
            <a:r>
              <a:rPr lang="pl-PL" sz="2400" b="1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Istotne regulacje w zakresie kwalifikowalności wydatków </a:t>
            </a:r>
            <a:br>
              <a:rPr lang="pl-PL" sz="2400" b="1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pl-PL" sz="2400" b="1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 sporządzania budżetu w perspektywie 2014-2020 </a:t>
            </a:r>
            <a:r>
              <a:rPr lang="pl-PL" sz="2400" u="sng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(c.d.)</a:t>
            </a:r>
            <a:endParaRPr lang="pl-PL" sz="180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>
              <a:spcAft>
                <a:spcPts val="0"/>
              </a:spcAft>
            </a:pPr>
            <a:endParaRPr lang="pl-PL" sz="1800" b="1" dirty="0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pl-PL" sz="1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</a:t>
            </a:r>
            <a:r>
              <a:rPr lang="pl-PL" sz="18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yposażenie </a:t>
            </a:r>
            <a:r>
              <a:rPr lang="pl-PL" sz="1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stanowiska pracy </a:t>
            </a:r>
            <a:r>
              <a:rPr lang="pl-PL" sz="18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jest kwalifikowalne wyłącznie dla osoby </a:t>
            </a:r>
            <a:r>
              <a:rPr lang="pl-PL" sz="1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zatrudnionej </a:t>
            </a:r>
            <a:r>
              <a:rPr lang="pl-PL" sz="18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pl-PL" sz="18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pl-PL" sz="18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na </a:t>
            </a:r>
            <a:r>
              <a:rPr lang="pl-PL" sz="1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podstawie stosunku pracy w wymiarze </a:t>
            </a:r>
            <a:r>
              <a:rPr lang="pl-PL" sz="18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 najmniej ½ etatu;</a:t>
            </a:r>
            <a:endParaRPr lang="pl-PL" sz="1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 algn="just"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pl-PL" sz="1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liczba godzin maksymalnego miesięcznego zaangażowania zawodowego personelu projektu </a:t>
            </a:r>
            <a:br>
              <a:rPr lang="pl-PL" sz="1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pl-PL" sz="1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wynosi 276 h;</a:t>
            </a:r>
          </a:p>
          <a:p>
            <a:pPr marL="342900" lvl="0" indent="-342900" algn="just"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pl-PL" sz="18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wprowadzony </a:t>
            </a:r>
            <a:r>
              <a:rPr lang="pl-PL" sz="1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został limit na zlecanie usług merytorycznych – mogą one stanowić nie więcej niż 30% wartości </a:t>
            </a:r>
            <a:r>
              <a:rPr lang="pl-PL" sz="18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projektu.</a:t>
            </a:r>
            <a:endParaRPr lang="pl-PL" sz="2400" dirty="0"/>
          </a:p>
          <a:p>
            <a:pPr marL="0" lvl="0" indent="0" algn="just">
              <a:spcAft>
                <a:spcPts val="0"/>
              </a:spcAft>
              <a:buNone/>
            </a:pPr>
            <a:endParaRPr lang="pl-PL" sz="2400" dirty="0" smtClean="0"/>
          </a:p>
          <a:p>
            <a:pPr marL="457200" indent="-457200">
              <a:buNone/>
            </a:pPr>
            <a:endParaRPr lang="pl-PL" sz="2400" dirty="0" smtClean="0"/>
          </a:p>
          <a:p>
            <a:pPr marL="457200" indent="-457200">
              <a:buFont typeface="+mj-lt"/>
              <a:buAutoNum type="arabicPeriod"/>
            </a:pPr>
            <a:endParaRPr lang="pl-PL" sz="2400" dirty="0" smtClean="0"/>
          </a:p>
          <a:p>
            <a:pPr>
              <a:buNone/>
            </a:pPr>
            <a:r>
              <a:rPr lang="pl-PL" sz="1800" dirty="0" smtClean="0"/>
              <a:t>	</a:t>
            </a:r>
          </a:p>
          <a:p>
            <a:pPr>
              <a:buNone/>
            </a:pPr>
            <a:r>
              <a:rPr lang="pl-PL" sz="1800" dirty="0" smtClean="0"/>
              <a:t>	</a:t>
            </a:r>
          </a:p>
          <a:p>
            <a:pPr>
              <a:buNone/>
            </a:pPr>
            <a:r>
              <a:rPr lang="pl-PL" sz="1800" dirty="0" smtClean="0"/>
              <a:t>	</a:t>
            </a:r>
          </a:p>
          <a:p>
            <a:pPr>
              <a:buNone/>
            </a:pPr>
            <a:endParaRPr lang="pl-PL" sz="1800" dirty="0" smtClean="0"/>
          </a:p>
          <a:p>
            <a:pPr>
              <a:buNone/>
            </a:pPr>
            <a:r>
              <a:rPr lang="pl-PL" sz="1800" dirty="0" smtClean="0"/>
              <a:t>	</a:t>
            </a:r>
          </a:p>
          <a:p>
            <a:pPr>
              <a:buNone/>
            </a:pPr>
            <a:endParaRPr lang="pl-PL" sz="1800" dirty="0" smtClean="0"/>
          </a:p>
          <a:p>
            <a:pPr algn="just">
              <a:buNone/>
            </a:pPr>
            <a:endParaRPr lang="pl-PL" sz="1800" dirty="0" smtClean="0"/>
          </a:p>
          <a:p>
            <a:pPr algn="just">
              <a:buNone/>
            </a:pPr>
            <a:r>
              <a:rPr lang="pl-PL" sz="1800" dirty="0" smtClean="0"/>
              <a:t>	</a:t>
            </a:r>
          </a:p>
          <a:p>
            <a:pPr algn="just">
              <a:buNone/>
            </a:pPr>
            <a:endParaRPr lang="pl-PL" sz="1800" dirty="0" smtClean="0"/>
          </a:p>
          <a:p>
            <a:pPr algn="just">
              <a:buNone/>
            </a:pPr>
            <a:endParaRPr lang="pl-PL" sz="1800" dirty="0" smtClean="0"/>
          </a:p>
          <a:p>
            <a:pPr>
              <a:buNone/>
            </a:pPr>
            <a:endParaRPr lang="pl-PL" sz="1800" dirty="0" smtClean="0"/>
          </a:p>
          <a:p>
            <a:pPr>
              <a:buNone/>
            </a:pPr>
            <a:endParaRPr lang="pl-PL" sz="1800" dirty="0" smtClean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CB52235-1339-48E5-A73B-3694FDF843BF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88</a:t>
            </a:fld>
            <a:endParaRPr lang="pl-PL" dirty="0">
              <a:solidFill>
                <a:prstClr val="black">
                  <a:tint val="75000"/>
                </a:prstClr>
              </a:solidFill>
            </a:endParaRPr>
          </a:p>
        </p:txBody>
      </p:sp>
      <p:grpSp>
        <p:nvGrpSpPr>
          <p:cNvPr id="2" name="Grupa 4"/>
          <p:cNvGrpSpPr/>
          <p:nvPr/>
        </p:nvGrpSpPr>
        <p:grpSpPr>
          <a:xfrm>
            <a:off x="4820575" y="0"/>
            <a:ext cx="4323425" cy="949911"/>
            <a:chOff x="4820575" y="0"/>
            <a:chExt cx="4323425" cy="949911"/>
          </a:xfrm>
        </p:grpSpPr>
        <p:sp>
          <p:nvSpPr>
            <p:cNvPr id="6" name="Prostokąt 5"/>
            <p:cNvSpPr/>
            <p:nvPr/>
          </p:nvSpPr>
          <p:spPr>
            <a:xfrm>
              <a:off x="4820575" y="0"/>
              <a:ext cx="4323425" cy="949911"/>
            </a:xfrm>
            <a:prstGeom prst="rect">
              <a:avLst/>
            </a:prstGeom>
            <a:solidFill>
              <a:srgbClr val="FBBA00"/>
            </a:solidFill>
            <a:ln>
              <a:solidFill>
                <a:srgbClr val="FBBA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7" name="Prostokąt 6"/>
            <p:cNvSpPr/>
            <p:nvPr/>
          </p:nvSpPr>
          <p:spPr>
            <a:xfrm>
              <a:off x="5000626" y="128588"/>
              <a:ext cx="3848100" cy="67627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l-PL"/>
            </a:p>
          </p:txBody>
        </p:sp>
        <p:grpSp>
          <p:nvGrpSpPr>
            <p:cNvPr id="5" name="Grupa 7"/>
            <p:cNvGrpSpPr/>
            <p:nvPr/>
          </p:nvGrpSpPr>
          <p:grpSpPr>
            <a:xfrm>
              <a:off x="5000626" y="150460"/>
              <a:ext cx="3861839" cy="639089"/>
              <a:chOff x="35489" y="88314"/>
              <a:chExt cx="4823135" cy="798172"/>
            </a:xfrm>
          </p:grpSpPr>
          <p:pic>
            <p:nvPicPr>
              <p:cNvPr id="9" name="Obraz 8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823955" y="205858"/>
                <a:ext cx="2034669" cy="609132"/>
              </a:xfrm>
              <a:prstGeom prst="rect">
                <a:avLst/>
              </a:prstGeom>
            </p:spPr>
          </p:pic>
          <p:pic>
            <p:nvPicPr>
              <p:cNvPr id="10" name="Picture 3" descr="FE_PR_POZIOM-Kolor-01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5489" y="88314"/>
                <a:ext cx="1533656" cy="79817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1" name="Obraz 10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652671" y="293394"/>
                <a:ext cx="1082545" cy="396000"/>
              </a:xfrm>
              <a:prstGeom prst="rect">
                <a:avLst/>
              </a:prstGeom>
            </p:spPr>
          </p:pic>
        </p:grpSp>
      </p:grpSp>
    </p:spTree>
    <p:extLst>
      <p:ext uri="{BB962C8B-B14F-4D97-AF65-F5344CB8AC3E}">
        <p14:creationId xmlns:p14="http://schemas.microsoft.com/office/powerpoint/2010/main" val="8456858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225469" y="955963"/>
            <a:ext cx="8705590" cy="5721927"/>
          </a:xfrm>
        </p:spPr>
        <p:txBody>
          <a:bodyPr>
            <a:noAutofit/>
          </a:bodyPr>
          <a:lstStyle/>
          <a:p>
            <a:pPr algn="ctr">
              <a:buNone/>
            </a:pPr>
            <a:endParaRPr lang="pl-PL" sz="2400" dirty="0" smtClean="0"/>
          </a:p>
          <a:p>
            <a:pPr algn="ctr">
              <a:buNone/>
            </a:pPr>
            <a:endParaRPr lang="pl-PL" sz="2400" dirty="0" smtClean="0"/>
          </a:p>
          <a:p>
            <a:pPr algn="ctr">
              <a:buNone/>
            </a:pPr>
            <a:endParaRPr lang="pl-PL" sz="2400" dirty="0" smtClean="0"/>
          </a:p>
          <a:p>
            <a:pPr algn="ctr">
              <a:buNone/>
            </a:pPr>
            <a:endParaRPr lang="pl-PL" sz="2400" dirty="0" smtClean="0"/>
          </a:p>
          <a:p>
            <a:pPr algn="ctr">
              <a:buNone/>
            </a:pPr>
            <a:endParaRPr lang="pl-PL" sz="2400" dirty="0" smtClean="0"/>
          </a:p>
          <a:p>
            <a:pPr algn="ctr">
              <a:buNone/>
            </a:pPr>
            <a:r>
              <a:rPr lang="pl-PL" sz="3200" b="1" dirty="0" smtClean="0"/>
              <a:t>Minimalny standard usług i katalog stawek</a:t>
            </a:r>
          </a:p>
          <a:p>
            <a:pPr algn="ctr">
              <a:buNone/>
            </a:pPr>
            <a:r>
              <a:rPr lang="pl-PL" sz="3200" b="1" dirty="0" smtClean="0"/>
              <a:t>(załącznik </a:t>
            </a:r>
            <a:r>
              <a:rPr lang="pl-PL" sz="3200" b="1" smtClean="0"/>
              <a:t>nr 8)</a:t>
            </a:r>
            <a:endParaRPr lang="pl-PL" sz="3200" b="1" dirty="0" smtClean="0"/>
          </a:p>
          <a:p>
            <a:pPr marL="457200" indent="-457200">
              <a:buFont typeface="+mj-lt"/>
              <a:buAutoNum type="arabicPeriod"/>
            </a:pPr>
            <a:endParaRPr lang="pl-PL" sz="2400" dirty="0" smtClean="0"/>
          </a:p>
          <a:p>
            <a:pPr>
              <a:buNone/>
            </a:pPr>
            <a:r>
              <a:rPr lang="pl-PL" sz="1800" dirty="0" smtClean="0">
                <a:solidFill>
                  <a:srgbClr val="FF0000"/>
                </a:solidFill>
              </a:rPr>
              <a:t>	</a:t>
            </a:r>
          </a:p>
          <a:p>
            <a:pPr>
              <a:buNone/>
            </a:pPr>
            <a:r>
              <a:rPr lang="pl-PL" sz="1800" dirty="0" smtClean="0"/>
              <a:t>	</a:t>
            </a:r>
          </a:p>
          <a:p>
            <a:pPr>
              <a:buNone/>
            </a:pPr>
            <a:r>
              <a:rPr lang="pl-PL" sz="1800" dirty="0" smtClean="0"/>
              <a:t>	</a:t>
            </a:r>
          </a:p>
          <a:p>
            <a:pPr>
              <a:buNone/>
            </a:pPr>
            <a:endParaRPr lang="pl-PL" sz="1800" dirty="0" smtClean="0"/>
          </a:p>
          <a:p>
            <a:pPr>
              <a:buNone/>
            </a:pPr>
            <a:r>
              <a:rPr lang="pl-PL" sz="1800" dirty="0" smtClean="0"/>
              <a:t>	</a:t>
            </a:r>
          </a:p>
          <a:p>
            <a:pPr>
              <a:buNone/>
            </a:pPr>
            <a:endParaRPr lang="pl-PL" sz="1800" dirty="0" smtClean="0"/>
          </a:p>
          <a:p>
            <a:pPr algn="just">
              <a:buNone/>
            </a:pPr>
            <a:endParaRPr lang="pl-PL" sz="1800" dirty="0" smtClean="0"/>
          </a:p>
          <a:p>
            <a:pPr algn="just">
              <a:buNone/>
            </a:pPr>
            <a:r>
              <a:rPr lang="pl-PL" sz="1800" dirty="0" smtClean="0"/>
              <a:t>	</a:t>
            </a:r>
          </a:p>
          <a:p>
            <a:pPr algn="just">
              <a:buNone/>
            </a:pPr>
            <a:endParaRPr lang="pl-PL" sz="1800" dirty="0" smtClean="0"/>
          </a:p>
          <a:p>
            <a:pPr algn="just">
              <a:buNone/>
            </a:pPr>
            <a:endParaRPr lang="pl-PL" sz="1800" dirty="0" smtClean="0"/>
          </a:p>
          <a:p>
            <a:pPr>
              <a:buNone/>
            </a:pPr>
            <a:endParaRPr lang="pl-PL" sz="1800" dirty="0" smtClean="0"/>
          </a:p>
          <a:p>
            <a:pPr>
              <a:buNone/>
            </a:pPr>
            <a:endParaRPr lang="pl-PL" sz="1800" dirty="0" smtClean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CB52235-1339-48E5-A73B-3694FDF843BF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89</a:t>
            </a:fld>
            <a:endParaRPr lang="pl-PL" dirty="0">
              <a:solidFill>
                <a:prstClr val="black">
                  <a:tint val="75000"/>
                </a:prstClr>
              </a:solidFill>
            </a:endParaRPr>
          </a:p>
        </p:txBody>
      </p:sp>
      <p:grpSp>
        <p:nvGrpSpPr>
          <p:cNvPr id="2" name="Grupa 4"/>
          <p:cNvGrpSpPr/>
          <p:nvPr/>
        </p:nvGrpSpPr>
        <p:grpSpPr>
          <a:xfrm>
            <a:off x="4820575" y="0"/>
            <a:ext cx="4323425" cy="949911"/>
            <a:chOff x="4820575" y="0"/>
            <a:chExt cx="4323425" cy="949911"/>
          </a:xfrm>
        </p:grpSpPr>
        <p:sp>
          <p:nvSpPr>
            <p:cNvPr id="6" name="Prostokąt 5"/>
            <p:cNvSpPr/>
            <p:nvPr/>
          </p:nvSpPr>
          <p:spPr>
            <a:xfrm>
              <a:off x="4820575" y="0"/>
              <a:ext cx="4323425" cy="949911"/>
            </a:xfrm>
            <a:prstGeom prst="rect">
              <a:avLst/>
            </a:prstGeom>
            <a:solidFill>
              <a:srgbClr val="FBBA00"/>
            </a:solidFill>
            <a:ln>
              <a:solidFill>
                <a:srgbClr val="FBBA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7" name="Prostokąt 6"/>
            <p:cNvSpPr/>
            <p:nvPr/>
          </p:nvSpPr>
          <p:spPr>
            <a:xfrm>
              <a:off x="5000626" y="128588"/>
              <a:ext cx="3848100" cy="67627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l-PL"/>
            </a:p>
          </p:txBody>
        </p:sp>
        <p:grpSp>
          <p:nvGrpSpPr>
            <p:cNvPr id="5" name="Grupa 7"/>
            <p:cNvGrpSpPr/>
            <p:nvPr/>
          </p:nvGrpSpPr>
          <p:grpSpPr>
            <a:xfrm>
              <a:off x="5000626" y="150460"/>
              <a:ext cx="3861839" cy="639089"/>
              <a:chOff x="35489" y="88314"/>
              <a:chExt cx="4823135" cy="798172"/>
            </a:xfrm>
          </p:grpSpPr>
          <p:pic>
            <p:nvPicPr>
              <p:cNvPr id="9" name="Obraz 8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823955" y="205858"/>
                <a:ext cx="2034669" cy="609132"/>
              </a:xfrm>
              <a:prstGeom prst="rect">
                <a:avLst/>
              </a:prstGeom>
            </p:spPr>
          </p:pic>
          <p:pic>
            <p:nvPicPr>
              <p:cNvPr id="10" name="Picture 3" descr="FE_PR_POZIOM-Kolor-01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5489" y="88314"/>
                <a:ext cx="1533656" cy="79817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1" name="Obraz 10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652671" y="293394"/>
                <a:ext cx="1082545" cy="396000"/>
              </a:xfrm>
              <a:prstGeom prst="rect">
                <a:avLst/>
              </a:prstGeom>
            </p:spPr>
          </p:pic>
        </p:grpSp>
      </p:grpSp>
    </p:spTree>
    <p:extLst>
      <p:ext uri="{BB962C8B-B14F-4D97-AF65-F5344CB8AC3E}">
        <p14:creationId xmlns:p14="http://schemas.microsoft.com/office/powerpoint/2010/main" val="3936554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755576" y="1772816"/>
            <a:ext cx="7886700" cy="3713163"/>
          </a:xfrm>
        </p:spPr>
        <p:txBody>
          <a:bodyPr/>
          <a:lstStyle/>
          <a:p>
            <a:pPr algn="ctr">
              <a:buNone/>
            </a:pPr>
            <a:endParaRPr lang="pl-PL" sz="3200" b="1" dirty="0" smtClean="0">
              <a:latin typeface="+mj-lt"/>
            </a:endParaRP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pl-PL" sz="4000" b="1" dirty="0" smtClean="0">
                <a:latin typeface="+mj-lt"/>
                <a:cs typeface="Arial" pitchFamily="34" charset="0"/>
              </a:rPr>
              <a:t>Ogólne informacje dotyczące konkursu</a:t>
            </a: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pl-PL" sz="4000" b="1" dirty="0" smtClean="0">
                <a:latin typeface="+mj-lt"/>
                <a:cs typeface="Arial" pitchFamily="34" charset="0"/>
              </a:rPr>
              <a:t>9.1.2 </a:t>
            </a: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pl-PL" sz="4000" i="1" dirty="0" smtClean="0"/>
              <a:t>Aktywna </a:t>
            </a:r>
            <a:r>
              <a:rPr lang="pl-PL" sz="4000" i="1" dirty="0"/>
              <a:t>integracja – </a:t>
            </a:r>
            <a:r>
              <a:rPr lang="pl-PL" sz="4000" i="1" dirty="0" smtClean="0"/>
              <a:t>ZIT WROF</a:t>
            </a: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pl-PL" sz="2400" dirty="0">
                <a:solidFill>
                  <a:srgbClr val="FF0000"/>
                </a:solidFill>
                <a:latin typeface="+mj-lt"/>
                <a:cs typeface="Arial" pitchFamily="34" charset="0"/>
              </a:rPr>
              <a:t>(9.1. A. – drugi typ operacji oraz 9.1.C.)</a:t>
            </a:r>
          </a:p>
          <a:p>
            <a:pPr>
              <a:buNone/>
            </a:pPr>
            <a:endParaRPr lang="pl-PL" sz="3200" dirty="0">
              <a:latin typeface="+mj-lt"/>
            </a:endParaRP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CB52235-1339-48E5-A73B-3694FDF843BF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9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74227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0" y="955963"/>
            <a:ext cx="9144000" cy="5721927"/>
          </a:xfrm>
        </p:spPr>
        <p:txBody>
          <a:bodyPr>
            <a:noAutofit/>
          </a:bodyPr>
          <a:lstStyle/>
          <a:p>
            <a:pPr>
              <a:buNone/>
            </a:pPr>
            <a:endParaRPr lang="pl-PL" sz="2400" dirty="0" smtClean="0">
              <a:solidFill>
                <a:srgbClr val="FF0000"/>
              </a:solidFill>
            </a:endParaRPr>
          </a:p>
          <a:p>
            <a:pPr>
              <a:buNone/>
            </a:pPr>
            <a:r>
              <a:rPr lang="pl-PL" sz="2400" dirty="0" smtClean="0">
                <a:solidFill>
                  <a:srgbClr val="FF0000"/>
                </a:solidFill>
              </a:rPr>
              <a:t>UWAGA:</a:t>
            </a:r>
            <a:r>
              <a:rPr lang="pl-PL" sz="1800" dirty="0" smtClean="0">
                <a:solidFill>
                  <a:srgbClr val="FF0000"/>
                </a:solidFill>
              </a:rPr>
              <a:t> </a:t>
            </a:r>
            <a:r>
              <a:rPr lang="pl-PL" sz="1800" dirty="0" smtClean="0"/>
              <a:t>W przypadku wskazania we wniosku założeń projektu nie uwzględniających określonych przez IOK minimalnych standardów usług i stawek jednostkowych, wniosek może zostać oceniony warunkowo. W przypadku warunkowej oceny wniosek zostanie skierowany do negocjacji (o ile wniosek będzie kwalifikował się do negocjacji )</a:t>
            </a:r>
          </a:p>
          <a:p>
            <a:r>
              <a:rPr lang="pl-PL" sz="1800" dirty="0" smtClean="0"/>
              <a:t>Minimalny </a:t>
            </a:r>
            <a:r>
              <a:rPr lang="pl-PL" sz="1800" dirty="0"/>
              <a:t>standard usług i katalog stawek nie jest katalogiem zamkniętym i wszelkie koszty usług/towarów, które nie zostały w nim ujęte powinny być zgodne z cenami rynkowymi </a:t>
            </a:r>
            <a:r>
              <a:rPr lang="pl-PL" sz="1800" dirty="0" smtClean="0"/>
              <a:t/>
            </a:r>
            <a:br>
              <a:rPr lang="pl-PL" sz="1800" dirty="0" smtClean="0"/>
            </a:br>
            <a:r>
              <a:rPr lang="pl-PL" sz="1800" dirty="0" smtClean="0"/>
              <a:t>oraz </a:t>
            </a:r>
            <a:r>
              <a:rPr lang="pl-PL" sz="1800" dirty="0"/>
              <a:t>spełniać zasady kwalifikowalności.</a:t>
            </a:r>
          </a:p>
          <a:p>
            <a:r>
              <a:rPr lang="pl-PL" sz="1800" dirty="0"/>
              <a:t>Fakt wskazania danej stawki we wniosku o dofinansowanie nie może być podstawą beneficjenta do "uzasadnienia" wydatku uznanego za niekwalifikowalny na etapie zatwierdzania wniosku o płatność i/lub kontroli (jeśli oczywiście wystąpią podstawy </a:t>
            </a:r>
            <a:r>
              <a:rPr lang="pl-PL" sz="1800" dirty="0" smtClean="0"/>
              <a:t/>
            </a:r>
            <a:br>
              <a:rPr lang="pl-PL" sz="1800" dirty="0" smtClean="0"/>
            </a:br>
            <a:r>
              <a:rPr lang="pl-PL" sz="1800" dirty="0" smtClean="0"/>
              <a:t>do </a:t>
            </a:r>
            <a:r>
              <a:rPr lang="pl-PL" sz="1800" dirty="0"/>
              <a:t>uznania wydatków za niekwalifikowalne</a:t>
            </a:r>
            <a:r>
              <a:rPr lang="pl-PL" sz="1800" dirty="0" smtClean="0"/>
              <a:t>).</a:t>
            </a:r>
            <a:endParaRPr lang="pl-PL" sz="1800" dirty="0"/>
          </a:p>
          <a:p>
            <a:r>
              <a:rPr lang="pl-PL" sz="1800" dirty="0"/>
              <a:t>Realizacja wsparcia w ramach RPO WD 2014-2020 Działania </a:t>
            </a:r>
            <a:r>
              <a:rPr lang="pl-PL" sz="1800" dirty="0" smtClean="0"/>
              <a:t>9.1 </a:t>
            </a:r>
            <a:r>
              <a:rPr lang="pl-PL" sz="1800" dirty="0"/>
              <a:t>w kwestiach nieuregulowanych w przedmiotowym dokumencie powinna być zgodna z przepisami prawa krajowego  i wspólnotowego oraz dokumentami programowi na lata 2014-2020.</a:t>
            </a:r>
          </a:p>
          <a:p>
            <a:pPr>
              <a:buNone/>
            </a:pPr>
            <a:endParaRPr lang="pl-PL" sz="1800" dirty="0" smtClean="0"/>
          </a:p>
          <a:p>
            <a:pPr>
              <a:buNone/>
            </a:pPr>
            <a:r>
              <a:rPr lang="pl-PL" sz="1800" dirty="0" smtClean="0"/>
              <a:t>	</a:t>
            </a:r>
          </a:p>
          <a:p>
            <a:pPr>
              <a:buNone/>
            </a:pPr>
            <a:r>
              <a:rPr lang="pl-PL" sz="1800" dirty="0" smtClean="0"/>
              <a:t>	</a:t>
            </a:r>
          </a:p>
          <a:p>
            <a:pPr>
              <a:buNone/>
            </a:pPr>
            <a:endParaRPr lang="pl-PL" sz="1800" dirty="0" smtClean="0"/>
          </a:p>
          <a:p>
            <a:pPr>
              <a:buNone/>
            </a:pPr>
            <a:r>
              <a:rPr lang="pl-PL" sz="1800" dirty="0" smtClean="0"/>
              <a:t>	</a:t>
            </a:r>
          </a:p>
          <a:p>
            <a:pPr>
              <a:buNone/>
            </a:pPr>
            <a:endParaRPr lang="pl-PL" sz="1800" dirty="0" smtClean="0"/>
          </a:p>
          <a:p>
            <a:pPr algn="just">
              <a:buNone/>
            </a:pPr>
            <a:endParaRPr lang="pl-PL" sz="1800" dirty="0" smtClean="0"/>
          </a:p>
          <a:p>
            <a:pPr algn="just">
              <a:buNone/>
            </a:pPr>
            <a:r>
              <a:rPr lang="pl-PL" sz="1800" dirty="0" smtClean="0"/>
              <a:t>	</a:t>
            </a:r>
          </a:p>
          <a:p>
            <a:pPr algn="just">
              <a:buNone/>
            </a:pPr>
            <a:endParaRPr lang="pl-PL" sz="1800" dirty="0" smtClean="0"/>
          </a:p>
          <a:p>
            <a:pPr algn="just">
              <a:buNone/>
            </a:pPr>
            <a:endParaRPr lang="pl-PL" sz="1800" dirty="0" smtClean="0"/>
          </a:p>
          <a:p>
            <a:pPr>
              <a:buNone/>
            </a:pPr>
            <a:endParaRPr lang="pl-PL" sz="1800" dirty="0" smtClean="0"/>
          </a:p>
          <a:p>
            <a:pPr>
              <a:buNone/>
            </a:pPr>
            <a:endParaRPr lang="pl-PL" sz="1800" dirty="0" smtClean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CB52235-1339-48E5-A73B-3694FDF843BF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90</a:t>
            </a:fld>
            <a:endParaRPr lang="pl-PL" dirty="0">
              <a:solidFill>
                <a:prstClr val="black">
                  <a:tint val="75000"/>
                </a:prstClr>
              </a:solidFill>
            </a:endParaRPr>
          </a:p>
        </p:txBody>
      </p:sp>
      <p:grpSp>
        <p:nvGrpSpPr>
          <p:cNvPr id="2" name="Grupa 4"/>
          <p:cNvGrpSpPr/>
          <p:nvPr/>
        </p:nvGrpSpPr>
        <p:grpSpPr>
          <a:xfrm>
            <a:off x="4820575" y="0"/>
            <a:ext cx="4323425" cy="949911"/>
            <a:chOff x="4820575" y="0"/>
            <a:chExt cx="4323425" cy="949911"/>
          </a:xfrm>
        </p:grpSpPr>
        <p:sp>
          <p:nvSpPr>
            <p:cNvPr id="6" name="Prostokąt 5"/>
            <p:cNvSpPr/>
            <p:nvPr/>
          </p:nvSpPr>
          <p:spPr>
            <a:xfrm>
              <a:off x="4820575" y="0"/>
              <a:ext cx="4323425" cy="949911"/>
            </a:xfrm>
            <a:prstGeom prst="rect">
              <a:avLst/>
            </a:prstGeom>
            <a:solidFill>
              <a:srgbClr val="FBBA00"/>
            </a:solidFill>
            <a:ln>
              <a:solidFill>
                <a:srgbClr val="FBBA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7" name="Prostokąt 6"/>
            <p:cNvSpPr/>
            <p:nvPr/>
          </p:nvSpPr>
          <p:spPr>
            <a:xfrm>
              <a:off x="5000626" y="128588"/>
              <a:ext cx="3848100" cy="67627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l-PL"/>
            </a:p>
          </p:txBody>
        </p:sp>
        <p:grpSp>
          <p:nvGrpSpPr>
            <p:cNvPr id="5" name="Grupa 7"/>
            <p:cNvGrpSpPr/>
            <p:nvPr/>
          </p:nvGrpSpPr>
          <p:grpSpPr>
            <a:xfrm>
              <a:off x="5000626" y="150460"/>
              <a:ext cx="3861839" cy="639089"/>
              <a:chOff x="35489" y="88314"/>
              <a:chExt cx="4823135" cy="798172"/>
            </a:xfrm>
          </p:grpSpPr>
          <p:pic>
            <p:nvPicPr>
              <p:cNvPr id="9" name="Obraz 8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823955" y="205858"/>
                <a:ext cx="2034669" cy="609132"/>
              </a:xfrm>
              <a:prstGeom prst="rect">
                <a:avLst/>
              </a:prstGeom>
            </p:spPr>
          </p:pic>
          <p:pic>
            <p:nvPicPr>
              <p:cNvPr id="10" name="Picture 3" descr="FE_PR_POZIOM-Kolor-01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5489" y="88314"/>
                <a:ext cx="1533656" cy="79817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1" name="Obraz 10"/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652671" y="293394"/>
                <a:ext cx="1082545" cy="396000"/>
              </a:xfrm>
              <a:prstGeom prst="rect">
                <a:avLst/>
              </a:prstGeom>
            </p:spPr>
          </p:pic>
        </p:grpSp>
      </p:grpSp>
    </p:spTree>
    <p:extLst>
      <p:ext uri="{BB962C8B-B14F-4D97-AF65-F5344CB8AC3E}">
        <p14:creationId xmlns:p14="http://schemas.microsoft.com/office/powerpoint/2010/main" val="3936554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rostokąt 5"/>
          <p:cNvSpPr/>
          <p:nvPr/>
        </p:nvSpPr>
        <p:spPr>
          <a:xfrm>
            <a:off x="683568" y="2762925"/>
            <a:ext cx="784887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pl-PL" sz="3600" b="1" dirty="0" smtClean="0">
                <a:solidFill>
                  <a:prstClr val="black"/>
                </a:solidFill>
                <a:latin typeface="Calibri"/>
              </a:rPr>
              <a:t>Informacje dotyczące składania wniosków</a:t>
            </a:r>
            <a:endParaRPr lang="pl-PL" sz="3600" b="1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" name="Symbol zastępczy numeru slajdu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CB52235-1339-48E5-A73B-3694FDF843BF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91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grpSp>
        <p:nvGrpSpPr>
          <p:cNvPr id="2" name="Grupa 3"/>
          <p:cNvGrpSpPr/>
          <p:nvPr/>
        </p:nvGrpSpPr>
        <p:grpSpPr>
          <a:xfrm>
            <a:off x="4820575" y="0"/>
            <a:ext cx="4323425" cy="949911"/>
            <a:chOff x="4820575" y="0"/>
            <a:chExt cx="4323425" cy="949911"/>
          </a:xfrm>
        </p:grpSpPr>
        <p:sp>
          <p:nvSpPr>
            <p:cNvPr id="5" name="Prostokąt 4"/>
            <p:cNvSpPr/>
            <p:nvPr/>
          </p:nvSpPr>
          <p:spPr>
            <a:xfrm>
              <a:off x="4820575" y="0"/>
              <a:ext cx="4323425" cy="949911"/>
            </a:xfrm>
            <a:prstGeom prst="rect">
              <a:avLst/>
            </a:prstGeom>
            <a:solidFill>
              <a:srgbClr val="FBBA00"/>
            </a:solidFill>
            <a:ln>
              <a:solidFill>
                <a:srgbClr val="FBBA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7" name="Prostokąt 6"/>
            <p:cNvSpPr/>
            <p:nvPr/>
          </p:nvSpPr>
          <p:spPr>
            <a:xfrm>
              <a:off x="5000626" y="128588"/>
              <a:ext cx="3848100" cy="67627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l-PL"/>
            </a:p>
          </p:txBody>
        </p:sp>
        <p:grpSp>
          <p:nvGrpSpPr>
            <p:cNvPr id="4" name="Grupa 7"/>
            <p:cNvGrpSpPr/>
            <p:nvPr/>
          </p:nvGrpSpPr>
          <p:grpSpPr>
            <a:xfrm>
              <a:off x="5000626" y="150460"/>
              <a:ext cx="3861839" cy="639089"/>
              <a:chOff x="35489" y="88314"/>
              <a:chExt cx="4823135" cy="798172"/>
            </a:xfrm>
          </p:grpSpPr>
          <p:pic>
            <p:nvPicPr>
              <p:cNvPr id="9" name="Obraz 8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823955" y="205858"/>
                <a:ext cx="2034669" cy="609132"/>
              </a:xfrm>
              <a:prstGeom prst="rect">
                <a:avLst/>
              </a:prstGeom>
            </p:spPr>
          </p:pic>
          <p:pic>
            <p:nvPicPr>
              <p:cNvPr id="10" name="Picture 3" descr="FE_PR_POZIOM-Kolor-01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5489" y="88314"/>
                <a:ext cx="1533656" cy="79817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1" name="Obraz 10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652671" y="293394"/>
                <a:ext cx="1082545" cy="396000"/>
              </a:xfrm>
              <a:prstGeom prst="rect">
                <a:avLst/>
              </a:prstGeom>
            </p:spPr>
          </p:pic>
        </p:grpSp>
      </p:grpSp>
    </p:spTree>
    <p:extLst>
      <p:ext uri="{BB962C8B-B14F-4D97-AF65-F5344CB8AC3E}">
        <p14:creationId xmlns:p14="http://schemas.microsoft.com/office/powerpoint/2010/main" val="13751666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76101" y="1087846"/>
            <a:ext cx="7886700" cy="5156200"/>
          </a:xfrm>
        </p:spPr>
        <p:txBody>
          <a:bodyPr/>
          <a:lstStyle/>
          <a:p>
            <a:pPr lvl="0" algn="just">
              <a:buNone/>
            </a:pPr>
            <a:endParaRPr lang="pl-PL" u="sng" dirty="0" smtClean="0">
              <a:ea typeface="Calibri" panose="020F0502020204030204" pitchFamily="34" charset="0"/>
            </a:endParaRPr>
          </a:p>
          <a:p>
            <a:pPr lvl="0" algn="just">
              <a:buNone/>
            </a:pPr>
            <a:endParaRPr lang="pl-PL" u="sng" dirty="0">
              <a:ea typeface="Calibri" panose="020F0502020204030204" pitchFamily="34" charset="0"/>
            </a:endParaRPr>
          </a:p>
          <a:p>
            <a:pPr lvl="0" algn="ctr">
              <a:buFont typeface="Arial" charset="0"/>
              <a:buNone/>
            </a:pPr>
            <a:r>
              <a:rPr lang="pl-PL" b="1" dirty="0">
                <a:ea typeface="Calibri" panose="020F0502020204030204" pitchFamily="34" charset="0"/>
              </a:rPr>
              <a:t>Termin, od którego można składać wnioski: </a:t>
            </a:r>
            <a:r>
              <a:rPr lang="pl-PL" b="1" dirty="0" smtClean="0">
                <a:ea typeface="Calibri" panose="020F0502020204030204" pitchFamily="34" charset="0"/>
              </a:rPr>
              <a:t/>
            </a:r>
            <a:br>
              <a:rPr lang="pl-PL" b="1" dirty="0" smtClean="0">
                <a:ea typeface="Calibri" panose="020F0502020204030204" pitchFamily="34" charset="0"/>
              </a:rPr>
            </a:br>
            <a:r>
              <a:rPr lang="pl-PL" b="1" dirty="0" smtClean="0">
                <a:ea typeface="Calibri" panose="020F0502020204030204" pitchFamily="34" charset="0"/>
              </a:rPr>
              <a:t>od 04.03.2016 </a:t>
            </a:r>
            <a:r>
              <a:rPr lang="pl-PL" b="1" dirty="0">
                <a:ea typeface="Calibri" panose="020F0502020204030204" pitchFamily="34" charset="0"/>
              </a:rPr>
              <a:t>r. </a:t>
            </a:r>
            <a:r>
              <a:rPr lang="pl-PL" b="1" dirty="0" smtClean="0">
                <a:ea typeface="Calibri" panose="020F0502020204030204" pitchFamily="34" charset="0"/>
              </a:rPr>
              <a:t>do 21.03.2016 </a:t>
            </a:r>
            <a:r>
              <a:rPr lang="pl-PL" b="1" dirty="0">
                <a:ea typeface="Calibri" panose="020F0502020204030204" pitchFamily="34" charset="0"/>
              </a:rPr>
              <a:t>r.</a:t>
            </a:r>
            <a:endParaRPr lang="pl-PL" altLang="pl-PL" b="1" dirty="0">
              <a:ea typeface="Calibri" panose="020F0502020204030204" pitchFamily="34" charset="0"/>
            </a:endParaRPr>
          </a:p>
          <a:p>
            <a:pPr lvl="0" algn="just"/>
            <a:endParaRPr lang="pl-PL" altLang="pl-PL" sz="2400" u="sng" dirty="0">
              <a:ea typeface="Calibri" panose="020F0502020204030204" pitchFamily="34" charset="0"/>
            </a:endParaRPr>
          </a:p>
          <a:p>
            <a:pPr lvl="0"/>
            <a:endParaRPr lang="pl-PL" dirty="0">
              <a:ea typeface="Calibri" panose="020F0502020204030204" pitchFamily="34" charset="0"/>
            </a:endParaRPr>
          </a:p>
          <a:p>
            <a:pPr marL="0" indent="0">
              <a:buNone/>
            </a:pPr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CB52235-1339-48E5-A73B-3694FDF843BF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92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3669589"/>
      </p:ext>
    </p:extLst>
  </p:cSld>
  <p:clrMapOvr>
    <a:masterClrMapping/>
  </p:clrMapOvr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279774" y="1183359"/>
            <a:ext cx="8568952" cy="5112568"/>
          </a:xfrm>
        </p:spPr>
        <p:txBody>
          <a:bodyPr>
            <a:normAutofit fontScale="85000" lnSpcReduction="10000"/>
          </a:bodyPr>
          <a:lstStyle/>
          <a:p>
            <a:pPr>
              <a:buNone/>
            </a:pPr>
            <a:r>
              <a:rPr lang="pl-PL" sz="2400" b="1" dirty="0" smtClean="0"/>
              <a:t>Sposób składania wniosków o dofinansowanie</a:t>
            </a:r>
          </a:p>
          <a:p>
            <a:pPr marL="0" indent="0" algn="just">
              <a:buNone/>
            </a:pPr>
            <a:r>
              <a:rPr lang="pl-PL" sz="1800" dirty="0" smtClean="0"/>
              <a:t>Wnioski </a:t>
            </a:r>
            <a:r>
              <a:rPr lang="pl-PL" sz="1800" dirty="0"/>
              <a:t>składane są w terminie wskazanym powyżej na obowiązującym formularzu </a:t>
            </a:r>
            <a:r>
              <a:rPr lang="pl-PL" sz="1800" b="1" dirty="0"/>
              <a:t>MS </a:t>
            </a:r>
            <a:r>
              <a:rPr lang="pl-PL" sz="1800" b="1" dirty="0" smtClean="0"/>
              <a:t>EXCEL</a:t>
            </a:r>
            <a:r>
              <a:rPr lang="pl-PL" sz="1800" dirty="0" smtClean="0"/>
              <a:t>: </a:t>
            </a:r>
            <a:endParaRPr lang="pl-PL" sz="1800" dirty="0"/>
          </a:p>
          <a:p>
            <a:pPr algn="just"/>
            <a:r>
              <a:rPr lang="pl-PL" sz="1800" b="1" dirty="0" smtClean="0"/>
              <a:t>w </a:t>
            </a:r>
            <a:r>
              <a:rPr lang="pl-PL" sz="1800" b="1" dirty="0"/>
              <a:t>formie dokumentu elektronicznego </a:t>
            </a:r>
            <a:r>
              <a:rPr lang="pl-PL" sz="1800" dirty="0" smtClean="0"/>
              <a:t>w formacie</a:t>
            </a:r>
            <a:r>
              <a:rPr lang="pl-PL" sz="1800" b="1" dirty="0" smtClean="0"/>
              <a:t> XLSM </a:t>
            </a:r>
            <a:r>
              <a:rPr lang="pl-PL" sz="1800" dirty="0" smtClean="0"/>
              <a:t>oraz</a:t>
            </a:r>
            <a:r>
              <a:rPr lang="pl-PL" sz="1800" b="1" dirty="0" smtClean="0"/>
              <a:t> PDF </a:t>
            </a:r>
            <a:r>
              <a:rPr lang="pl-PL" sz="1800" dirty="0" smtClean="0"/>
              <a:t>na </a:t>
            </a:r>
            <a:r>
              <a:rPr lang="pl-PL" sz="1800" dirty="0"/>
              <a:t>nośniku danych (płyta CD/DVD) </a:t>
            </a:r>
            <a:r>
              <a:rPr lang="pl-PL" sz="1800" b="1" dirty="0"/>
              <a:t>oraz </a:t>
            </a:r>
            <a:endParaRPr lang="pl-PL" sz="1800" dirty="0"/>
          </a:p>
          <a:p>
            <a:pPr algn="just"/>
            <a:r>
              <a:rPr lang="pl-PL" sz="1800" b="1" dirty="0" smtClean="0"/>
              <a:t>w </a:t>
            </a:r>
            <a:r>
              <a:rPr lang="pl-PL" sz="1800" b="1" dirty="0"/>
              <a:t>formie papierowej </a:t>
            </a:r>
            <a:r>
              <a:rPr lang="pl-PL" sz="1800" dirty="0"/>
              <a:t>wydrukowanej z pliku elektronicznego i opatrzonej podpisem osoby uprawnionej/podpisami osób uprawnionych do złożenia tego wniosku. Wniosek w formie papierowej należy złożyć </a:t>
            </a:r>
            <a:r>
              <a:rPr lang="pl-PL" sz="1800" b="1" dirty="0"/>
              <a:t>w jednym egzemplarzu</a:t>
            </a:r>
            <a:r>
              <a:rPr lang="pl-PL" sz="1800" dirty="0"/>
              <a:t>. </a:t>
            </a:r>
          </a:p>
          <a:p>
            <a:pPr marL="0" indent="0" algn="just">
              <a:buNone/>
            </a:pPr>
            <a:r>
              <a:rPr lang="en-US" sz="1800" dirty="0"/>
              <a:t>S</a:t>
            </a:r>
            <a:r>
              <a:rPr lang="pl-PL" sz="1800" dirty="0" err="1" smtClean="0"/>
              <a:t>umy</a:t>
            </a:r>
            <a:r>
              <a:rPr lang="pl-PL" sz="1800" dirty="0" smtClean="0"/>
              <a:t> </a:t>
            </a:r>
            <a:r>
              <a:rPr lang="pl-PL" sz="1800" dirty="0"/>
              <a:t>kontrolne na wydruku i wersji elektronicznej wniosku muszą być ze sobą zgodne. </a:t>
            </a:r>
          </a:p>
          <a:p>
            <a:pPr marL="0" indent="0" algn="just">
              <a:buNone/>
            </a:pPr>
            <a:r>
              <a:rPr lang="pl-PL" sz="1800" b="1" dirty="0" smtClean="0"/>
              <a:t>UWAGA</a:t>
            </a:r>
            <a:r>
              <a:rPr lang="pl-PL" sz="1800" b="1" dirty="0"/>
              <a:t>! </a:t>
            </a:r>
            <a:r>
              <a:rPr lang="pl-PL" sz="1800" dirty="0"/>
              <a:t>Wniosek z różnymi sumami kontrolnymi w wersji papierowej i elektronicznej zostanie skierowany do uzupełnienia na etapie weryfikacji technicznej zgodnie z zapisami Rozdziału IV, Podrozdziału 3 niniejszego Regulaminu. Dopuszcza się zmianę sumy kontrolnej w wersji elektronicznej wniosku m.in. w sytuacji kiedy wniosek podlega uzupełnieniu lub poprawieniu w nim oczywistej omyłki w zakresie </a:t>
            </a:r>
            <a:r>
              <a:rPr lang="pl-PL" sz="1800" dirty="0" err="1"/>
              <a:t>uspójnienia</a:t>
            </a:r>
            <a:r>
              <a:rPr lang="pl-PL" sz="1800" dirty="0"/>
              <a:t> zapisów: </a:t>
            </a:r>
          </a:p>
          <a:p>
            <a:pPr algn="just"/>
            <a:r>
              <a:rPr lang="pl-PL" sz="1800" dirty="0" smtClean="0"/>
              <a:t>część </a:t>
            </a:r>
            <a:r>
              <a:rPr lang="pl-PL" sz="1800" dirty="0"/>
              <a:t>B.1.4 (</a:t>
            </a:r>
            <a:r>
              <a:rPr lang="pl-PL" sz="1800" i="1" dirty="0"/>
              <a:t>Osoba uprawniona</a:t>
            </a:r>
            <a:r>
              <a:rPr lang="pl-PL" sz="1800" dirty="0"/>
              <a:t>) z pieczęcią i podpisem albo pieczęciami i podpisami zawartymi w części wniosku </a:t>
            </a:r>
            <a:r>
              <a:rPr lang="pl-PL" sz="1800" i="1" dirty="0"/>
              <a:t>Oświadczenia </a:t>
            </a:r>
            <a:r>
              <a:rPr lang="pl-PL" sz="1800" dirty="0"/>
              <a:t>oraz danymi zamieszczonymi w tych częściach wniosku. </a:t>
            </a:r>
          </a:p>
          <a:p>
            <a:pPr marL="0" indent="0" algn="just">
              <a:buNone/>
            </a:pPr>
            <a:r>
              <a:rPr lang="pl-PL" sz="1800" dirty="0" smtClean="0"/>
              <a:t>Wnioski </a:t>
            </a:r>
            <a:r>
              <a:rPr lang="pl-PL" sz="1800" dirty="0"/>
              <a:t>można dostarczać: </a:t>
            </a:r>
          </a:p>
          <a:p>
            <a:pPr algn="just"/>
            <a:r>
              <a:rPr lang="pl-PL" sz="1800" b="1" dirty="0" smtClean="0"/>
              <a:t>osobiście </a:t>
            </a:r>
            <a:r>
              <a:rPr lang="pl-PL" sz="1800" dirty="0"/>
              <a:t>do kancelarii Dolnośląskiego Wojewódzkiego Urzędu Pracy – Filia we Wrocławiu, </a:t>
            </a:r>
            <a:r>
              <a:rPr lang="pl-PL" sz="1800" dirty="0" smtClean="0"/>
              <a:t/>
            </a:r>
            <a:br>
              <a:rPr lang="pl-PL" sz="1800" dirty="0" smtClean="0"/>
            </a:br>
            <a:r>
              <a:rPr lang="pl-PL" sz="1800" dirty="0" smtClean="0"/>
              <a:t>przy al</a:t>
            </a:r>
            <a:r>
              <a:rPr lang="pl-PL" sz="1800" dirty="0"/>
              <a:t>. Armii Krajowej 54, od poniedziałku do piątku w godzinach pracy DWUP, tj. od 7:30 do 15:30 </a:t>
            </a:r>
            <a:r>
              <a:rPr lang="pl-PL" sz="1800" dirty="0" smtClean="0"/>
              <a:t>lub </a:t>
            </a:r>
            <a:endParaRPr lang="pl-PL" sz="1800" dirty="0"/>
          </a:p>
          <a:p>
            <a:pPr algn="just"/>
            <a:r>
              <a:rPr lang="pl-PL" sz="1800" b="1" dirty="0" smtClean="0"/>
              <a:t>kurierem </a:t>
            </a:r>
            <a:r>
              <a:rPr lang="pl-PL" sz="1800" b="1" dirty="0"/>
              <a:t>lub pocztą </a:t>
            </a:r>
            <a:r>
              <a:rPr lang="pl-PL" sz="1800" dirty="0"/>
              <a:t>na adres: Dolnośląski Wojewódzki Urząd Pracy - Filia we Wrocławiu, </a:t>
            </a:r>
            <a:r>
              <a:rPr lang="pl-PL" sz="1800" dirty="0" smtClean="0"/>
              <a:t/>
            </a:r>
            <a:br>
              <a:rPr lang="pl-PL" sz="1800" dirty="0" smtClean="0"/>
            </a:br>
            <a:r>
              <a:rPr lang="pl-PL" sz="1800" dirty="0" smtClean="0"/>
              <a:t>al</a:t>
            </a:r>
            <a:r>
              <a:rPr lang="pl-PL" sz="1800" dirty="0"/>
              <a:t>. Armii Krajowej 54, 50-541 Wrocław, od poniedziałku do piątku w godzinach pracy DWUP, tj. od 7:30 </a:t>
            </a:r>
            <a:r>
              <a:rPr lang="pl-PL" sz="1800" dirty="0" smtClean="0"/>
              <a:t/>
            </a:r>
            <a:br>
              <a:rPr lang="pl-PL" sz="1800" dirty="0" smtClean="0"/>
            </a:br>
            <a:r>
              <a:rPr lang="pl-PL" sz="1800" dirty="0" smtClean="0"/>
              <a:t>do </a:t>
            </a:r>
            <a:r>
              <a:rPr lang="pl-PL" sz="1800" dirty="0"/>
              <a:t>15:30. </a:t>
            </a: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CB52235-1339-48E5-A73B-3694FDF843BF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93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grpSp>
        <p:nvGrpSpPr>
          <p:cNvPr id="2" name="Grupa 4"/>
          <p:cNvGrpSpPr/>
          <p:nvPr/>
        </p:nvGrpSpPr>
        <p:grpSpPr>
          <a:xfrm>
            <a:off x="4820575" y="0"/>
            <a:ext cx="4323425" cy="949911"/>
            <a:chOff x="4820575" y="0"/>
            <a:chExt cx="4323425" cy="949911"/>
          </a:xfrm>
        </p:grpSpPr>
        <p:sp>
          <p:nvSpPr>
            <p:cNvPr id="6" name="Prostokąt 5"/>
            <p:cNvSpPr/>
            <p:nvPr/>
          </p:nvSpPr>
          <p:spPr>
            <a:xfrm>
              <a:off x="4820575" y="0"/>
              <a:ext cx="4323425" cy="949911"/>
            </a:xfrm>
            <a:prstGeom prst="rect">
              <a:avLst/>
            </a:prstGeom>
            <a:solidFill>
              <a:srgbClr val="FBBA00"/>
            </a:solidFill>
            <a:ln>
              <a:solidFill>
                <a:srgbClr val="FBBA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7" name="Prostokąt 6"/>
            <p:cNvSpPr/>
            <p:nvPr/>
          </p:nvSpPr>
          <p:spPr>
            <a:xfrm>
              <a:off x="5000626" y="128588"/>
              <a:ext cx="3848100" cy="67627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l-PL"/>
            </a:p>
          </p:txBody>
        </p:sp>
        <p:grpSp>
          <p:nvGrpSpPr>
            <p:cNvPr id="5" name="Grupa 7"/>
            <p:cNvGrpSpPr/>
            <p:nvPr/>
          </p:nvGrpSpPr>
          <p:grpSpPr>
            <a:xfrm>
              <a:off x="5000626" y="150460"/>
              <a:ext cx="3861839" cy="639089"/>
              <a:chOff x="35489" y="88314"/>
              <a:chExt cx="4823135" cy="798172"/>
            </a:xfrm>
          </p:grpSpPr>
          <p:pic>
            <p:nvPicPr>
              <p:cNvPr id="9" name="Obraz 8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823955" y="205858"/>
                <a:ext cx="2034669" cy="609132"/>
              </a:xfrm>
              <a:prstGeom prst="rect">
                <a:avLst/>
              </a:prstGeom>
            </p:spPr>
          </p:pic>
          <p:pic>
            <p:nvPicPr>
              <p:cNvPr id="10" name="Picture 3" descr="FE_PR_POZIOM-Kolor-01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5489" y="88314"/>
                <a:ext cx="1533656" cy="79817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1" name="Obraz 10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652671" y="293394"/>
                <a:ext cx="1082545" cy="396000"/>
              </a:xfrm>
              <a:prstGeom prst="rect">
                <a:avLst/>
              </a:prstGeom>
            </p:spPr>
          </p:pic>
        </p:grpSp>
      </p:grpSp>
    </p:spTree>
    <p:extLst>
      <p:ext uri="{BB962C8B-B14F-4D97-AF65-F5344CB8AC3E}">
        <p14:creationId xmlns:p14="http://schemas.microsoft.com/office/powerpoint/2010/main" val="128081223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>
            <a:extLst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23528" y="1124744"/>
            <a:ext cx="8568952" cy="5112568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pl-PL" sz="2400" b="1" dirty="0" smtClean="0"/>
              <a:t>Pytania i odpowiedzi</a:t>
            </a:r>
          </a:p>
          <a:p>
            <a:pPr>
              <a:buNone/>
            </a:pPr>
            <a:endParaRPr lang="pl-PL" sz="2400" b="1" dirty="0" smtClean="0"/>
          </a:p>
          <a:p>
            <a:r>
              <a:rPr lang="pl-PL" sz="1800" dirty="0" smtClean="0"/>
              <a:t>Wyjaśnienia o charakterze ogólnym publikowane są na stronie internetowej IOK: </a:t>
            </a:r>
            <a:r>
              <a:rPr lang="pl-PL" sz="1800" u="sng" dirty="0" err="1" smtClean="0">
                <a:hlinkClick r:id="rId3"/>
              </a:rPr>
              <a:t>www.rpo.dwup.pl</a:t>
            </a:r>
            <a:r>
              <a:rPr lang="pl-PL" sz="1800" dirty="0" smtClean="0"/>
              <a:t>. </a:t>
            </a:r>
          </a:p>
          <a:p>
            <a:r>
              <a:rPr lang="pl-PL" sz="1800" dirty="0" smtClean="0"/>
              <a:t>Pytania indywidualne można kierować na adres: </a:t>
            </a:r>
            <a:r>
              <a:rPr lang="pl-PL" sz="1800" u="sng" dirty="0" err="1" smtClean="0">
                <a:hlinkClick r:id="rId4"/>
              </a:rPr>
              <a:t>promocja@dwup.pl</a:t>
            </a:r>
            <a:r>
              <a:rPr lang="pl-PL" sz="1800" dirty="0" smtClean="0"/>
              <a:t> </a:t>
            </a:r>
          </a:p>
          <a:p>
            <a:pPr>
              <a:buNone/>
            </a:pPr>
            <a:r>
              <a:rPr lang="pl-PL" sz="1800" dirty="0" smtClean="0"/>
              <a:t>lub telefonicznie: 71 39 74 110 lub 71 39 74 111 lub nr infolinii 0 800 300 376.</a:t>
            </a:r>
          </a:p>
          <a:p>
            <a:r>
              <a:rPr lang="pl-PL" sz="1800" dirty="0" smtClean="0"/>
              <a:t>W </a:t>
            </a:r>
            <a:r>
              <a:rPr lang="pl-PL" sz="1800" dirty="0"/>
              <a:t>zakresie </a:t>
            </a:r>
            <a:r>
              <a:rPr lang="pl-PL" sz="1800" u="sng" dirty="0"/>
              <a:t>oceny zgodności projektu ze Strategią ZIT </a:t>
            </a:r>
            <a:r>
              <a:rPr lang="pl-PL" sz="1800" u="sng" dirty="0" err="1"/>
              <a:t>WrOF</a:t>
            </a:r>
            <a:r>
              <a:rPr lang="pl-PL" sz="1800" u="sng" dirty="0"/>
              <a:t> </a:t>
            </a:r>
            <a:r>
              <a:rPr lang="pl-PL" sz="1800" dirty="0"/>
              <a:t>pytania można kierować</a:t>
            </a:r>
          </a:p>
          <a:p>
            <a:pPr>
              <a:buNone/>
            </a:pPr>
            <a:r>
              <a:rPr lang="pl-PL" sz="1800" dirty="0"/>
              <a:t>	na adres: </a:t>
            </a:r>
            <a:r>
              <a:rPr lang="pl-PL" sz="1800" dirty="0">
                <a:hlinkClick r:id="rId5"/>
              </a:rPr>
              <a:t>zit@um.wroc.pl</a:t>
            </a:r>
            <a:r>
              <a:rPr lang="pl-PL" sz="1800" dirty="0"/>
              <a:t> </a:t>
            </a:r>
          </a:p>
          <a:p>
            <a:pPr>
              <a:buNone/>
            </a:pPr>
            <a:r>
              <a:rPr lang="pl-PL" sz="1800" dirty="0"/>
              <a:t>lub telefonicznie: 71 777 83 19 lub 71 777 87 </a:t>
            </a:r>
            <a:r>
              <a:rPr lang="pl-PL" sz="1800" dirty="0" smtClean="0"/>
              <a:t>50</a:t>
            </a:r>
          </a:p>
          <a:p>
            <a:r>
              <a:rPr lang="pl-PL" sz="1800" dirty="0" smtClean="0"/>
              <a:t>Zainteresowanych złożeniem wniosku o dofinansowanie projektu w ramach ogłoszonego konkursu zapraszamy do udziału w spotkaniach informacyjnych, prowadzonych przez Dolnośląski Wojewódzki Urząd Pracy.</a:t>
            </a: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CB52235-1339-48E5-A73B-3694FDF843BF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94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grpSp>
        <p:nvGrpSpPr>
          <p:cNvPr id="2" name="Grupa 4"/>
          <p:cNvGrpSpPr/>
          <p:nvPr/>
        </p:nvGrpSpPr>
        <p:grpSpPr>
          <a:xfrm>
            <a:off x="4820575" y="0"/>
            <a:ext cx="4323425" cy="949911"/>
            <a:chOff x="4820575" y="0"/>
            <a:chExt cx="4323425" cy="949911"/>
          </a:xfrm>
        </p:grpSpPr>
        <p:sp>
          <p:nvSpPr>
            <p:cNvPr id="6" name="Prostokąt 5"/>
            <p:cNvSpPr/>
            <p:nvPr/>
          </p:nvSpPr>
          <p:spPr>
            <a:xfrm>
              <a:off x="4820575" y="0"/>
              <a:ext cx="4323425" cy="949911"/>
            </a:xfrm>
            <a:prstGeom prst="rect">
              <a:avLst/>
            </a:prstGeom>
            <a:solidFill>
              <a:srgbClr val="FBBA00"/>
            </a:solidFill>
            <a:ln>
              <a:solidFill>
                <a:srgbClr val="FBBA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7" name="Prostokąt 6"/>
            <p:cNvSpPr/>
            <p:nvPr/>
          </p:nvSpPr>
          <p:spPr>
            <a:xfrm>
              <a:off x="5000626" y="128588"/>
              <a:ext cx="3848100" cy="67627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l-PL"/>
            </a:p>
          </p:txBody>
        </p:sp>
        <p:grpSp>
          <p:nvGrpSpPr>
            <p:cNvPr id="5" name="Grupa 7"/>
            <p:cNvGrpSpPr/>
            <p:nvPr/>
          </p:nvGrpSpPr>
          <p:grpSpPr>
            <a:xfrm>
              <a:off x="5000626" y="150460"/>
              <a:ext cx="3861839" cy="639089"/>
              <a:chOff x="35489" y="88314"/>
              <a:chExt cx="4823135" cy="798172"/>
            </a:xfrm>
          </p:grpSpPr>
          <p:pic>
            <p:nvPicPr>
              <p:cNvPr id="9" name="Obraz 8"/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823955" y="205858"/>
                <a:ext cx="2034669" cy="609132"/>
              </a:xfrm>
              <a:prstGeom prst="rect">
                <a:avLst/>
              </a:prstGeom>
            </p:spPr>
          </p:pic>
          <p:pic>
            <p:nvPicPr>
              <p:cNvPr id="10" name="Picture 3" descr="FE_PR_POZIOM-Kolor-01"/>
              <p:cNvPicPr>
                <a:picLocks noChangeAspect="1" noChangeArrowheads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5489" y="88314"/>
                <a:ext cx="1533656" cy="79817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1" name="Obraz 10"/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652671" y="293394"/>
                <a:ext cx="1082545" cy="396000"/>
              </a:xfrm>
              <a:prstGeom prst="rect">
                <a:avLst/>
              </a:prstGeom>
            </p:spPr>
          </p:pic>
        </p:grpSp>
      </p:grpSp>
    </p:spTree>
    <p:extLst>
      <p:ext uri="{BB962C8B-B14F-4D97-AF65-F5344CB8AC3E}">
        <p14:creationId xmlns:p14="http://schemas.microsoft.com/office/powerpoint/2010/main" val="39365542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FunduszeEuropejskiePrezentacjaTemplate">
  <a:themeElements>
    <a:clrScheme name="Motyw pakietu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alibri">
      <a:majorFont>
        <a:latin typeface="Calibri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Motyw pakietu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unduszeEuropejskiePrezentacjaTemplate.potx" id="{E1C8E9E8-192D-4AF6-9B43-48AB8A3797D1}" vid="{41BC98EB-B254-48DE-A757-86CC93C6277F}"/>
    </a:ext>
  </a:extLst>
</a:theme>
</file>

<file path=ppt/theme/theme10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Infrastruktura i Środowisko">
  <a:themeElements>
    <a:clrScheme name="Motyw pakietu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alibri">
      <a:majorFont>
        <a:latin typeface="Calibri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Motyw pakietu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unduszeEuropejskiePrezentacjaTemplate.potx" id="{E1C8E9E8-192D-4AF6-9B43-48AB8A3797D1}" vid="{D7BFAF85-3AFF-408A-9214-9771CA74E33C}"/>
    </a:ext>
  </a:extLst>
</a:theme>
</file>

<file path=ppt/theme/theme3.xml><?xml version="1.0" encoding="utf-8"?>
<a:theme xmlns:a="http://schemas.openxmlformats.org/drawingml/2006/main" name="Inteligentny Rozwoj">
  <a:themeElements>
    <a:clrScheme name="Motyw pakietu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alibri">
      <a:majorFont>
        <a:latin typeface="Calibri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Motyw pakietu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unduszeEuropejskiePrezentacjaTemplate.potx" id="{E1C8E9E8-192D-4AF6-9B43-48AB8A3797D1}" vid="{D7262E80-C742-4C3A-B4FD-B9DFB2A85E65}"/>
    </a:ext>
  </a:extLst>
</a:theme>
</file>

<file path=ppt/theme/theme4.xml><?xml version="1.0" encoding="utf-8"?>
<a:theme xmlns:a="http://schemas.openxmlformats.org/drawingml/2006/main" name="Rozwój Polski Wschodniej">
  <a:themeElements>
    <a:clrScheme name="Motyw pakietu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alibri">
      <a:majorFont>
        <a:latin typeface="Calibri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Motyw pakietu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unduszeEuropejskiePrezentacjaTemplate.potx" id="{E1C8E9E8-192D-4AF6-9B43-48AB8A3797D1}" vid="{5D6DABCB-300B-4583-9DC2-84BDBB033C22}"/>
    </a:ext>
  </a:extLst>
</a:theme>
</file>

<file path=ppt/theme/theme5.xml><?xml version="1.0" encoding="utf-8"?>
<a:theme xmlns:a="http://schemas.openxmlformats.org/drawingml/2006/main" name="Wiedza Edukacja Rozwoj">
  <a:themeElements>
    <a:clrScheme name="Motyw pakietu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alibri">
      <a:majorFont>
        <a:latin typeface="Calibri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Motyw pakietu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unduszeEuropejskiePrezentacjaTemplate.potx" id="{E1C8E9E8-192D-4AF6-9B43-48AB8A3797D1}" vid="{53FA2FB3-9C38-4B68-A4DF-76B77B12EB81}"/>
    </a:ext>
  </a:extLst>
</a:theme>
</file>

<file path=ppt/theme/theme6.xml><?xml version="1.0" encoding="utf-8"?>
<a:theme xmlns:a="http://schemas.openxmlformats.org/drawingml/2006/main" name="Polska Cyfrowa">
  <a:themeElements>
    <a:clrScheme name="Motyw pakietu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alibri">
      <a:majorFont>
        <a:latin typeface="Calibri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Motyw pakietu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unduszeEuropejskiePrezentacjaTemplate.potx" id="{E1C8E9E8-192D-4AF6-9B43-48AB8A3797D1}" vid="{A4A928A6-969B-40E6-93A8-BBEF1A2F6A09}"/>
    </a:ext>
  </a:extLst>
</a:theme>
</file>

<file path=ppt/theme/theme7.xml><?xml version="1.0" encoding="utf-8"?>
<a:theme xmlns:a="http://schemas.openxmlformats.org/drawingml/2006/main" name="Programy Regionalne">
  <a:themeElements>
    <a:clrScheme name="Motyw pakietu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alibri">
      <a:majorFont>
        <a:latin typeface="Calibri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Motyw pakietu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unduszeEuropejskiePrezentacjaTemplate.potx" id="{E1C8E9E8-192D-4AF6-9B43-48AB8A3797D1}" vid="{92000801-0B03-4AC3-8040-626073FD01A7}"/>
    </a:ext>
  </a:extLst>
</a:theme>
</file>

<file path=ppt/theme/theme8.xml><?xml version="1.0" encoding="utf-8"?>
<a:theme xmlns:a="http://schemas.openxmlformats.org/drawingml/2006/main" name="Pomoc Techniczna">
  <a:themeElements>
    <a:clrScheme name="Motyw pakietu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alibri">
      <a:majorFont>
        <a:latin typeface="Calibri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Motyw pakietu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unduszeEuropejskiePrezentacjaTemplate.potx" id="{E1C8E9E8-192D-4AF6-9B43-48AB8A3797D1}" vid="{F455CDD5-C0D5-4F1E-9423-3AD99BE16955}"/>
    </a:ext>
  </a:extLst>
</a:theme>
</file>

<file path=ppt/theme/theme9.xml><?xml version="1.0" encoding="utf-8"?>
<a:theme xmlns:a="http://schemas.openxmlformats.org/drawingml/2006/main" name="1_Programy Regionalne">
  <a:themeElements>
    <a:clrScheme name="Motyw pakietu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alibri">
      <a:majorFont>
        <a:latin typeface="Calibri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Motyw pakietu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unduszeEuropejskiePrezentacjaTemplate.potx" id="{E1C8E9E8-192D-4AF6-9B43-48AB8A3797D1}" vid="{92000801-0B03-4AC3-8040-626073FD01A7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FunduszeEuropejskiePrezentacjaTemplate</Template>
  <TotalTime>10213</TotalTime>
  <Words>3654</Words>
  <Application>Microsoft Office PowerPoint</Application>
  <PresentationFormat>Pokaz na ekranie (4:3)</PresentationFormat>
  <Paragraphs>1011</Paragraphs>
  <Slides>94</Slides>
  <Notes>9</Notes>
  <HiddenSlides>0</HiddenSlides>
  <MMClips>0</MMClips>
  <ScaleCrop>false</ScaleCrop>
  <HeadingPairs>
    <vt:vector size="6" baseType="variant">
      <vt:variant>
        <vt:lpstr>Używane czcionki</vt:lpstr>
      </vt:variant>
      <vt:variant>
        <vt:i4>6</vt:i4>
      </vt:variant>
      <vt:variant>
        <vt:lpstr>Motyw</vt:lpstr>
      </vt:variant>
      <vt:variant>
        <vt:i4>9</vt:i4>
      </vt:variant>
      <vt:variant>
        <vt:lpstr>Tytuły slajdów</vt:lpstr>
      </vt:variant>
      <vt:variant>
        <vt:i4>94</vt:i4>
      </vt:variant>
    </vt:vector>
  </HeadingPairs>
  <TitlesOfParts>
    <vt:vector size="109" baseType="lpstr">
      <vt:lpstr>Arial</vt:lpstr>
      <vt:lpstr>Calibri</vt:lpstr>
      <vt:lpstr>Symbol</vt:lpstr>
      <vt:lpstr>Times New Roman</vt:lpstr>
      <vt:lpstr>Vivaldi</vt:lpstr>
      <vt:lpstr>Wingdings</vt:lpstr>
      <vt:lpstr>FunduszeEuropejskiePrezentacjaTemplate</vt:lpstr>
      <vt:lpstr>Infrastruktura i Środowisko</vt:lpstr>
      <vt:lpstr>Inteligentny Rozwoj</vt:lpstr>
      <vt:lpstr>Rozwój Polski Wschodniej</vt:lpstr>
      <vt:lpstr>Wiedza Edukacja Rozwoj</vt:lpstr>
      <vt:lpstr>Polska Cyfrowa</vt:lpstr>
      <vt:lpstr>Programy Regionalne</vt:lpstr>
      <vt:lpstr>Pomoc Techniczna</vt:lpstr>
      <vt:lpstr>1_Programy Regionalne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Wsparcie w ramach konkursu adresowane jest do następujących obszarów Dolnego Śląska:</vt:lpstr>
      <vt:lpstr>Wsparcie w ramach konkursu adresowane jest do następujących obszarów Dolnego Śląska:</vt:lpstr>
      <vt:lpstr>Prezentacja programu PowerPoint</vt:lpstr>
      <vt:lpstr>Prezentacja programu PowerPoint</vt:lpstr>
      <vt:lpstr>   Wsparcie w ramach konkursu adresowane jest do obszarów Dolnego Śląska, które są objęte mechanizmem ZIT WrOF, tj.: 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Uwaga!</vt:lpstr>
      <vt:lpstr>Uwaga!</vt:lpstr>
      <vt:lpstr>Prezentacja programu PowerPoint</vt:lpstr>
      <vt:lpstr>Grupa docelowa/ostateczni odbiorcy wsparcia</vt:lpstr>
      <vt:lpstr>Mechanizm racjonalnych usprawnień</vt:lpstr>
      <vt:lpstr>Mechanizm racjonalnych usprawnień</vt:lpstr>
      <vt:lpstr>Mechanizm racjonalnych usprawnień</vt:lpstr>
      <vt:lpstr>Mechanizm racjonalnych usprawnień</vt:lpstr>
      <vt:lpstr>Kryteria oceny zgodności  ze strategią ZIT</vt:lpstr>
      <vt:lpstr>Prezentacja programu PowerPoint</vt:lpstr>
      <vt:lpstr>Prezentacja programu PowerPoint</vt:lpstr>
      <vt:lpstr>Prezentacja programu PowerPoint</vt:lpstr>
      <vt:lpstr>Prezentacja programu PowerPoint</vt:lpstr>
      <vt:lpstr>Lista wskaźników rezultatu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Ocena merytoryczna</vt:lpstr>
      <vt:lpstr>Prezentacja programu PowerPoint</vt:lpstr>
      <vt:lpstr>  Kryterium zgodności projektu z celami szczegółowymi RPO WD  2014-2020 </vt:lpstr>
      <vt:lpstr>Kryterium celowości projektu</vt:lpstr>
      <vt:lpstr>Kryterium osiągnięcia skwantyfikowanych rezultatów</vt:lpstr>
      <vt:lpstr>Kryterium doboru grupy docelowej</vt:lpstr>
      <vt:lpstr>Kryterium trafności</vt:lpstr>
      <vt:lpstr>Kryterium racjonalności harmonogramu</vt:lpstr>
      <vt:lpstr>Kryterium potencjału</vt:lpstr>
      <vt:lpstr>Kryterium doświadczenia </vt:lpstr>
      <vt:lpstr>Kryterium budżetu projektu </vt:lpstr>
      <vt:lpstr>Kryterium efektywności kosztowej projektu</vt:lpstr>
      <vt:lpstr>Kryterium budżetu projektu</vt:lpstr>
      <vt:lpstr>Kryterium spełnienia minimalnych wymagań</vt:lpstr>
      <vt:lpstr>Prezentacja programu PowerPoint</vt:lpstr>
      <vt:lpstr>Kryterium grupy docelowej</vt:lpstr>
      <vt:lpstr>Kryterium Wnioskodawcy/ Realizatora/ partnerstwa w projekcie</vt:lpstr>
      <vt:lpstr>Kryterium doświadczenia</vt:lpstr>
      <vt:lpstr>Kryterium miejsca zatrudnienia</vt:lpstr>
      <vt:lpstr>Prezentacja programu PowerPoint</vt:lpstr>
      <vt:lpstr>  Kryterium adekwatności celu projektu i założonych do osiągnięcia rezultatów </vt:lpstr>
      <vt:lpstr>  Kryterium adekwatności celu projektu i założonych do osiągnięcia rezultatów – c.d. </vt:lpstr>
      <vt:lpstr>Kryterium doboru grupy docelowej</vt:lpstr>
      <vt:lpstr>Kryterium trafności działań i racjonalności harmonogramu</vt:lpstr>
      <vt:lpstr>Kryterium adekwatności sposobu zarządzania oraz posiadanego potencjału</vt:lpstr>
      <vt:lpstr>Kryterium doświadczenia</vt:lpstr>
      <vt:lpstr>Kryterium budżetu projektu</vt:lpstr>
      <vt:lpstr>Kryterium zgodności ze standardem usług i katalogiem stawek</vt:lpstr>
      <vt:lpstr>Kryterium budżetu projektu</vt:lpstr>
      <vt:lpstr>Kryterium zgodności z SzOOP</vt:lpstr>
      <vt:lpstr>Kryterium spełnienia minimalnych wymagań</vt:lpstr>
      <vt:lpstr>ROZSTRZYGNIĘCIE KONKURSU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Slajd 1</dc:title>
  <dc:creator>Zbigniew Ratajczak</dc:creator>
  <cp:lastModifiedBy>Agnieszka Kalita</cp:lastModifiedBy>
  <cp:revision>296</cp:revision>
  <cp:lastPrinted>2015-05-07T12:58:34Z</cp:lastPrinted>
  <dcterms:created xsi:type="dcterms:W3CDTF">2015-03-25T10:25:25Z</dcterms:created>
  <dcterms:modified xsi:type="dcterms:W3CDTF">2016-03-07T10:38:24Z</dcterms:modified>
</cp:coreProperties>
</file>