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10" r:id="rId3"/>
    <p:sldMasterId id="2147483758" r:id="rId4"/>
    <p:sldMasterId id="2147483770" r:id="rId5"/>
    <p:sldMasterId id="2147483722" r:id="rId6"/>
    <p:sldMasterId id="2147483734" r:id="rId7"/>
    <p:sldMasterId id="2147483746" r:id="rId8"/>
    <p:sldMasterId id="2147483965" r:id="rId9"/>
    <p:sldMasterId id="2147483990" r:id="rId10"/>
  </p:sldMasterIdLst>
  <p:notesMasterIdLst>
    <p:notesMasterId r:id="rId81"/>
  </p:notesMasterIdLst>
  <p:handoutMasterIdLst>
    <p:handoutMasterId r:id="rId82"/>
  </p:handoutMasterIdLst>
  <p:sldIdLst>
    <p:sldId id="257" r:id="rId11"/>
    <p:sldId id="278" r:id="rId12"/>
    <p:sldId id="534" r:id="rId13"/>
    <p:sldId id="536" r:id="rId14"/>
    <p:sldId id="537" r:id="rId15"/>
    <p:sldId id="597" r:id="rId16"/>
    <p:sldId id="744" r:id="rId17"/>
    <p:sldId id="708" r:id="rId18"/>
    <p:sldId id="580" r:id="rId19"/>
    <p:sldId id="745" r:id="rId20"/>
    <p:sldId id="696" r:id="rId21"/>
    <p:sldId id="704" r:id="rId22"/>
    <p:sldId id="746" r:id="rId23"/>
    <p:sldId id="705" r:id="rId24"/>
    <p:sldId id="659" r:id="rId25"/>
    <p:sldId id="619" r:id="rId26"/>
    <p:sldId id="620" r:id="rId27"/>
    <p:sldId id="740" r:id="rId28"/>
    <p:sldId id="741" r:id="rId29"/>
    <p:sldId id="441" r:id="rId30"/>
    <p:sldId id="628" r:id="rId31"/>
    <p:sldId id="710" r:id="rId32"/>
    <p:sldId id="739" r:id="rId33"/>
    <p:sldId id="713" r:id="rId34"/>
    <p:sldId id="714" r:id="rId35"/>
    <p:sldId id="747" r:id="rId36"/>
    <p:sldId id="716" r:id="rId37"/>
    <p:sldId id="717" r:id="rId38"/>
    <p:sldId id="715" r:id="rId39"/>
    <p:sldId id="748" r:id="rId40"/>
    <p:sldId id="357" r:id="rId41"/>
    <p:sldId id="720" r:id="rId42"/>
    <p:sldId id="722" r:id="rId43"/>
    <p:sldId id="723" r:id="rId44"/>
    <p:sldId id="726" r:id="rId45"/>
    <p:sldId id="522" r:id="rId46"/>
    <p:sldId id="365" r:id="rId47"/>
    <p:sldId id="366" r:id="rId48"/>
    <p:sldId id="638" r:id="rId49"/>
    <p:sldId id="543" r:id="rId50"/>
    <p:sldId id="750" r:id="rId51"/>
    <p:sldId id="749" r:id="rId52"/>
    <p:sldId id="665" r:id="rId53"/>
    <p:sldId id="730" r:id="rId54"/>
    <p:sldId id="751" r:id="rId55"/>
    <p:sldId id="731" r:id="rId56"/>
    <p:sldId id="752" r:id="rId57"/>
    <p:sldId id="753" r:id="rId58"/>
    <p:sldId id="754" r:id="rId59"/>
    <p:sldId id="656" r:id="rId60"/>
    <p:sldId id="637" r:id="rId61"/>
    <p:sldId id="639" r:id="rId62"/>
    <p:sldId id="690" r:id="rId63"/>
    <p:sldId id="686" r:id="rId64"/>
    <p:sldId id="691" r:id="rId65"/>
    <p:sldId id="687" r:id="rId66"/>
    <p:sldId id="640" r:id="rId67"/>
    <p:sldId id="641" r:id="rId68"/>
    <p:sldId id="642" r:id="rId69"/>
    <p:sldId id="644" r:id="rId70"/>
    <p:sldId id="645" r:id="rId71"/>
    <p:sldId id="733" r:id="rId72"/>
    <p:sldId id="755" r:id="rId73"/>
    <p:sldId id="758" r:id="rId74"/>
    <p:sldId id="759" r:id="rId75"/>
    <p:sldId id="657" r:id="rId76"/>
    <p:sldId id="658" r:id="rId77"/>
    <p:sldId id="692" r:id="rId78"/>
    <p:sldId id="475" r:id="rId79"/>
    <p:sldId id="669" r:id="rId80"/>
  </p:sldIdLst>
  <p:sldSz cx="9144000" cy="6858000" type="screen4x3"/>
  <p:notesSz cx="6797675" cy="987425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E00"/>
    <a:srgbClr val="548235"/>
    <a:srgbClr val="FFB900"/>
    <a:srgbClr val="FF9900"/>
    <a:srgbClr val="FFB800"/>
    <a:srgbClr val="FBBA00"/>
    <a:srgbClr val="1070A0"/>
    <a:srgbClr val="008000"/>
    <a:srgbClr val="0033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86346" autoAdjust="0"/>
  </p:normalViewPr>
  <p:slideViewPr>
    <p:cSldViewPr snapToGrid="0">
      <p:cViewPr varScale="1">
        <p:scale>
          <a:sx n="117" d="100"/>
          <a:sy n="117" d="100"/>
        </p:scale>
        <p:origin x="-164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3698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8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71DB5-E1F9-4FB8-A2CC-9672718C73FA}" type="datetimeFigureOut">
              <a:rPr lang="pl-PL" smtClean="0"/>
              <a:pPr/>
              <a:t>2018-06-22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50EE3-86C3-4A86-857A-7E80D18E186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2764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708B6-522C-4A2E-8A4A-29650C96FAAA}" type="datetimeFigureOut">
              <a:rPr lang="pl-PL" smtClean="0"/>
              <a:pPr/>
              <a:t>2018-06-22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5D669-23D8-4A7B-BC26-4E562F24D5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71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775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8945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8945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3059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2394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2394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3728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050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74007-10BC-4570-AA93-B89E2D8BD8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4216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2891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1775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520187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28650" y="4223742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-31107" r="922" b="-30590"/>
          <a:stretch/>
        </p:blipFill>
        <p:spPr bwMode="auto">
          <a:xfrm>
            <a:off x="98854" y="0"/>
            <a:ext cx="4473146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554193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28650" y="4295750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-31107" r="922" b="-30590"/>
          <a:stretch/>
        </p:blipFill>
        <p:spPr bwMode="auto">
          <a:xfrm>
            <a:off x="4572000" y="98853"/>
            <a:ext cx="4473146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61284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-31107" r="2260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041585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95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8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20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CB10A-05C1-42B5-946F-F83045E2D45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94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133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407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01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4230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88169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1125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6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1125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D940-65B5-4AE2-AB0B-1F88FBC6AA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8237-5158-4B7C-930E-FBC22445600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B9133-8071-4CBC-823A-F3D446F4FD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0A568-537E-4A22-BED5-9F9D14A206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8B4EB-B886-488A-ABC8-E698793165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C5765-E626-43B3-AE77-138B601E1E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F09EE-7716-4C47-9D79-3D08789E2E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C407E-E079-4AC2-9751-F59A5AF8D3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DC2BC-767A-43C6-A595-C9AF32D85C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8" y="-114300"/>
            <a:ext cx="46593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8" y="-114300"/>
            <a:ext cx="46593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ED8C-F095-4274-B6BA-B7B0A7C1EE1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28B6-7CD0-461E-8145-5442C51BC9A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EB015-F115-47D3-9F03-3C31A981B7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E7011-9940-4EEA-9D0C-8AE1E06E4DE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91962-776D-4ACF-A610-14A79AC1CD7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F113B-A332-4691-AC3C-50C64DFCCE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E9AFE-20A1-43EE-B94E-3ABBD5C078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54233-9982-4436-A8F5-B33DFB6B84C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167EC-C765-41C8-A9C6-5635F9AD78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ABD90-DE26-46C3-ACBA-EC028CB11E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7FDA-43C7-418D-B53B-C8BAFCB7DD5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3A653-65C5-4F62-9132-8CCC4C49FA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2663" y="-119063"/>
            <a:ext cx="423703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57358-3123-49AF-B0A5-CF1357F5F5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DDC40-EB1E-4C59-A628-F04976F059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4EEDB-ABCF-447F-ADDA-B89E3012FA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1446-2E59-4E7D-B393-B4CA44AA96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E0346-CCD7-4F55-A6FF-3454606796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5138F-8CB9-4E55-9E74-7BEEC45751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AF419-C5A2-4015-898D-9B7E8CAC2E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37087-E8FA-468F-98A7-E6E852F04A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5EF3A-C6F6-43FB-BB43-0B325F11B5F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11829-D916-4251-8119-AA6463213B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284BA-E256-46CF-8F39-210A2938A5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A370A-3F8D-4430-ADA7-E2C8D3E8E6B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A9654-46EF-46E0-886A-30D320B64ED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8C346-B7F5-4F95-B6A8-20C74B3F49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B2D6A-F29F-496D-AEB5-02515193B01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DDE7-3D29-453F-91C9-D10EF2658D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A65CB-8FD5-4124-854D-C020F11ED1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0D58F-B6AD-46C0-88EC-D789B9E6A5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60A8B-0313-4CF7-AE4E-2221F9AA92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F0659-E524-4230-AFE4-B954867A52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2F1C-8F60-4402-9548-A21721D57D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E7929-50DD-462D-97EB-6559B25F8B7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46C40-8F77-4FC9-8B1F-BB521824F0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2202-13AB-4787-8FD1-3B0252620A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584D8-4175-4D06-A0AF-731ED0A32C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547D2-DC00-40F9-8A86-3D0C7D6618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D0EBA-8CB2-4374-9676-F3C851943DD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C89E-2689-461C-8D8C-887FFB67AF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FCE6B-E548-4458-BF4F-E80EC4B1053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434D4-CC02-4A9C-B3B0-5FBF485A08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017FA-5E19-42B8-AC0D-42B66D9938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0160E-8FC5-49EF-907D-723E51873C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62E14-2061-48C3-9EFE-CA46EF40F4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0894F-7641-4CDE-A8BF-482670B875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DA49B-B7EA-4918-ADE8-806A86C5FF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A2687-4FC4-42CC-9A08-F6B71A67F34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10EAE-AB87-4CF1-B780-262216FB26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BF9E6-52F1-4FD5-9649-15F13D164B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0E975-0B2F-4F79-A2FC-F284CFD406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1DB91-1122-4D39-B83F-47B470E4A0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8" y="288146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28650" y="4223742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9288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8" y="288146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28650" y="4295750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725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-31107" r="2260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11376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2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88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3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826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7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image" Target="../media/image30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30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33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36.pn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3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7071C2-305B-4462-9203-39719E4D27A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964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1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E3D227-65F5-41D6-9FF0-CB91992D9D0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83C021-3010-4D38-B0AE-05F7B41075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28F23A-CBF3-4888-95E0-3BE0338B7A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186C02-8285-4183-8CE5-567C165FE02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58C33E-ADAB-48A0-8B9B-17F1176304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F9AE73-FA79-43E8-8745-CD970851BBA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-31107" r="2260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01968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rpwdl.csioz.gov.pl/" TargetMode="External"/><Relationship Id="rId1" Type="http://schemas.openxmlformats.org/officeDocument/2006/relationships/slideLayout" Target="../slideLayouts/slideLayout9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rpo.dwup.pl/" TargetMode="External"/><Relationship Id="rId1" Type="http://schemas.openxmlformats.org/officeDocument/2006/relationships/slideLayout" Target="../slideLayouts/slideLayout9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po.dwup.pl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37.png"/><Relationship Id="rId4" Type="http://schemas.openxmlformats.org/officeDocument/2006/relationships/hyperlink" Target="mailto:promocja@dwup.p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16241" y="5069150"/>
            <a:ext cx="7288567" cy="523782"/>
          </a:xfrm>
          <a:prstGeom prst="rect">
            <a:avLst/>
          </a:prstGeom>
          <a:solidFill>
            <a:srgbClr val="FBBA00"/>
          </a:solidFill>
          <a:ln>
            <a:solidFill>
              <a:srgbClr val="FB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1378" name="Symbol zastępczy zawartości 1"/>
          <p:cNvSpPr>
            <a:spLocks noGrp="1"/>
          </p:cNvSpPr>
          <p:nvPr>
            <p:ph idx="1"/>
          </p:nvPr>
        </p:nvSpPr>
        <p:spPr>
          <a:xfrm>
            <a:off x="972306" y="5110568"/>
            <a:ext cx="7886700" cy="148554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000" b="1" dirty="0" smtClean="0"/>
              <a:t>Rola Dolnośląskiego Wojewódzkiego Urzędu Pracy</a:t>
            </a:r>
          </a:p>
          <a:p>
            <a:pPr>
              <a:lnSpc>
                <a:spcPct val="100000"/>
              </a:lnSpc>
            </a:pPr>
            <a:r>
              <a:rPr lang="pl-PL" sz="2000" b="1" dirty="0" smtClean="0"/>
              <a:t>we wdrażaniu  Europejskiego Funduszu Społecznego</a:t>
            </a:r>
          </a:p>
          <a:p>
            <a:pPr>
              <a:lnSpc>
                <a:spcPct val="100000"/>
              </a:lnSpc>
            </a:pPr>
            <a:r>
              <a:rPr lang="pl-PL" sz="2000" b="1" dirty="0" smtClean="0"/>
              <a:t>w ramach perspektywy finansowej 2007-2013 oraz 2014-2020   </a:t>
            </a:r>
          </a:p>
        </p:txBody>
      </p:sp>
      <p:sp>
        <p:nvSpPr>
          <p:cNvPr id="7" name="Schemat blokowy: proces 6"/>
          <p:cNvSpPr/>
          <p:nvPr/>
        </p:nvSpPr>
        <p:spPr>
          <a:xfrm>
            <a:off x="2095130" y="4962617"/>
            <a:ext cx="6763876" cy="1482571"/>
          </a:xfrm>
          <a:prstGeom prst="flowChartProcess">
            <a:avLst/>
          </a:prstGeom>
          <a:solidFill>
            <a:srgbClr val="FBBA00"/>
          </a:solidFill>
          <a:ln>
            <a:solidFill>
              <a:srgbClr val="FB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3"/>
          <p:cNvSpPr txBox="1">
            <a:spLocks/>
          </p:cNvSpPr>
          <p:nvPr/>
        </p:nvSpPr>
        <p:spPr>
          <a:xfrm>
            <a:off x="179463" y="5110568"/>
            <a:ext cx="8791190" cy="1127213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pl-PL" sz="2600" b="1" dirty="0">
                <a:effectLst>
                  <a:outerShdw blurRad="63500" dist="12700" dir="2700000" algn="tl">
                    <a:srgbClr val="000000">
                      <a:alpha val="43137"/>
                    </a:srgbClr>
                  </a:outerShdw>
                </a:effectLst>
              </a:rPr>
              <a:t>Dostęp do wysokiej jakości usług </a:t>
            </a:r>
            <a:r>
              <a:rPr lang="pl-PL" sz="2600" b="1" dirty="0" smtClean="0">
                <a:effectLst>
                  <a:outerShdw blurRad="63500" dist="12700" dir="2700000" algn="tl">
                    <a:srgbClr val="000000">
                      <a:alpha val="43137"/>
                    </a:srgbClr>
                  </a:outerShdw>
                </a:effectLst>
              </a:rPr>
              <a:t>zdrowotnych</a:t>
            </a:r>
          </a:p>
          <a:p>
            <a:pPr algn="r"/>
            <a:r>
              <a:rPr lang="pl-PL" sz="2600" b="1" dirty="0" smtClean="0">
                <a:effectLst>
                  <a:outerShdw blurRad="63500" dist="12700" dir="2700000" algn="tl">
                    <a:srgbClr val="000000">
                      <a:alpha val="43137"/>
                    </a:srgbClr>
                  </a:outerShdw>
                </a:effectLst>
              </a:rPr>
              <a:t>RPO </a:t>
            </a:r>
            <a:r>
              <a:rPr lang="pl-PL" sz="2600" b="1" dirty="0">
                <a:effectLst>
                  <a:outerShdw blurRad="63500" dist="12700" dir="2700000" algn="tl">
                    <a:srgbClr val="000000">
                      <a:alpha val="43137"/>
                    </a:srgbClr>
                  </a:outerShdw>
                </a:effectLst>
              </a:rPr>
              <a:t>WD 2014-2020</a:t>
            </a:r>
            <a:endParaRPr lang="pl-PL" sz="2600" dirty="0"/>
          </a:p>
        </p:txBody>
      </p:sp>
      <p:sp>
        <p:nvSpPr>
          <p:cNvPr id="16" name="Podtytuł 2"/>
          <p:cNvSpPr txBox="1">
            <a:spLocks/>
          </p:cNvSpPr>
          <p:nvPr/>
        </p:nvSpPr>
        <p:spPr bwMode="auto">
          <a:xfrm>
            <a:off x="1045903" y="6591251"/>
            <a:ext cx="7886700" cy="2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Wrocław, 21 czerwca 2018 r.</a:t>
            </a:r>
          </a:p>
          <a:p>
            <a:endParaRPr lang="pl-PL" b="1" i="1" dirty="0" smtClean="0">
              <a:solidFill>
                <a:schemeClr val="tx1"/>
              </a:solidFill>
            </a:endParaRPr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8" y="0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ytuł 11"/>
          <p:cNvSpPr>
            <a:spLocks noGrp="1"/>
          </p:cNvSpPr>
          <p:nvPr>
            <p:ph type="title"/>
          </p:nvPr>
        </p:nvSpPr>
        <p:spPr>
          <a:xfrm>
            <a:off x="595399" y="1064092"/>
            <a:ext cx="7886700" cy="552887"/>
          </a:xfrm>
        </p:spPr>
        <p:txBody>
          <a:bodyPr/>
          <a:lstStyle/>
          <a:p>
            <a:pPr algn="ctr">
              <a:buNone/>
            </a:pPr>
            <a:r>
              <a:rPr lang="pl-PL" sz="2400" b="1" spc="30" dirty="0">
                <a:latin typeface="+mn-lt"/>
                <a:ea typeface="+mn-ea"/>
                <a:cs typeface="+mn-cs"/>
              </a:rPr>
              <a:t>Kto może składać wnioski?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rostokąt zaokrąglony 8"/>
          <p:cNvSpPr/>
          <p:nvPr/>
        </p:nvSpPr>
        <p:spPr>
          <a:xfrm>
            <a:off x="628650" y="1852252"/>
            <a:ext cx="7886700" cy="12256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Realizatorzy projektu </a:t>
            </a:r>
            <a:r>
              <a:rPr lang="pl-PL" dirty="0" smtClean="0">
                <a:solidFill>
                  <a:schemeClr val="bg1"/>
                </a:solidFill>
              </a:rPr>
              <a:t>na dzienne </a:t>
            </a:r>
            <a:r>
              <a:rPr lang="pl-PL" dirty="0">
                <a:solidFill>
                  <a:schemeClr val="bg1"/>
                </a:solidFill>
              </a:rPr>
              <a:t>domy opieki medycznej (podmioty uprawnione do składania wniosków o dofinansowanie projektów w ramach RPO WD</a:t>
            </a:r>
            <a:r>
              <a:rPr lang="pl-PL" dirty="0" smtClean="0">
                <a:solidFill>
                  <a:schemeClr val="bg1"/>
                </a:solidFill>
              </a:rPr>
              <a:t>) to podmioty lecznicze, posiadające umowę z NFZ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5414615" y="3206977"/>
            <a:ext cx="2692520" cy="32019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Dzienny dom opieki medycznej może być prowadzony przez podmiot leczniczy posiadający umowę o udzielanie świadczeń opieki zdrowotnej zawartą z oddziałem wojewódzkim Narodowego Funduszu Zdrowia. Wymóg dotyczy okresu realizacji projektu. Może to być jedna umowa lub większa liczba umów, obejmująca/-</a:t>
            </a:r>
            <a:r>
              <a:rPr lang="pl-PL" sz="1400" dirty="0" err="1">
                <a:solidFill>
                  <a:schemeClr val="tx1"/>
                </a:solidFill>
              </a:rPr>
              <a:t>ych</a:t>
            </a:r>
            <a:r>
              <a:rPr lang="pl-PL" sz="1400" dirty="0">
                <a:solidFill>
                  <a:schemeClr val="tx1"/>
                </a:solidFill>
              </a:rPr>
              <a:t> cały okres realizacji projektu</a:t>
            </a:r>
            <a:r>
              <a:rPr lang="pl-PL" sz="1400" dirty="0" smtClean="0">
                <a:solidFill>
                  <a:schemeClr val="tx1"/>
                </a:solidFill>
              </a:rPr>
              <a:t>.</a:t>
            </a: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963386" y="3206977"/>
            <a:ext cx="3850820" cy="32019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Weryfikacja podmiotów leczniczych uprawnionych do dofinansowania będzie odbywała się na podstawie wniosku o dofinansowanie i rejestru podmiotów wykonujących działalność leczniczą dostępnego pod adresem: https://rpwdl.csioz.gov.pl/, obowiązującego na dzień złożenia wniosku o dofinansowanie. Aktualność wpisu w rejestrze podmiotów wykonujących działalność leczniczą zostanie również zweryfikowana na dzień podpisana umowy o dofinansowanie. </a:t>
            </a:r>
          </a:p>
        </p:txBody>
      </p:sp>
    </p:spTree>
    <p:extLst>
      <p:ext uri="{BB962C8B-B14F-4D97-AF65-F5344CB8AC3E}">
        <p14:creationId xmlns:p14="http://schemas.microsoft.com/office/powerpoint/2010/main" val="119012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517553" y="1625341"/>
            <a:ext cx="7970227" cy="4481545"/>
          </a:xfrm>
        </p:spPr>
        <p:txBody>
          <a:bodyPr/>
          <a:lstStyle/>
          <a:p>
            <a:pPr marL="0" lvl="0" indent="0" algn="ctr">
              <a:lnSpc>
                <a:spcPct val="110000"/>
              </a:lnSpc>
              <a:spcBef>
                <a:spcPts val="800"/>
              </a:spcBef>
              <a:buNone/>
            </a:pPr>
            <a:r>
              <a:rPr lang="pl-PL" sz="2000" b="1" dirty="0"/>
              <a:t>WNIOSKODAWCA – jak to zapisać we </a:t>
            </a:r>
            <a:r>
              <a:rPr lang="pl-PL" sz="2000" b="1" dirty="0" smtClean="0"/>
              <a:t>wniosku w przypadku JST?</a:t>
            </a:r>
          </a:p>
          <a:p>
            <a:pPr marL="0" lvl="0" indent="0" algn="ctr">
              <a:lnSpc>
                <a:spcPct val="110000"/>
              </a:lnSpc>
              <a:spcBef>
                <a:spcPts val="800"/>
              </a:spcBef>
              <a:buNone/>
            </a:pPr>
            <a:endParaRPr lang="pl-PL" sz="1000" b="1" dirty="0" smtClean="0"/>
          </a:p>
          <a:p>
            <a:pPr algn="just"/>
            <a:r>
              <a:rPr lang="pl-PL" sz="1800" dirty="0"/>
              <a:t>W części Wnioskodawca/Beneficjent należy wpisać nazwę Wnioskodawcy, tj. </a:t>
            </a:r>
            <a:r>
              <a:rPr lang="pl-PL" sz="1800" b="1" dirty="0"/>
              <a:t>jednostki samorządu terytorialnego </a:t>
            </a:r>
            <a:r>
              <a:rPr lang="pl-PL" sz="1800" dirty="0"/>
              <a:t>(odpowiednio </a:t>
            </a:r>
            <a:r>
              <a:rPr lang="pl-PL" sz="1800" u="sng" dirty="0" smtClean="0"/>
              <a:t>gminy</a:t>
            </a:r>
            <a:r>
              <a:rPr lang="pl-PL" sz="1800" dirty="0"/>
              <a:t>,</a:t>
            </a:r>
            <a:r>
              <a:rPr lang="pl-PL" sz="1800" dirty="0" smtClean="0"/>
              <a:t> </a:t>
            </a:r>
            <a:r>
              <a:rPr lang="pl-PL" sz="1800" u="sng" dirty="0" smtClean="0"/>
              <a:t>powiatu lub województwa</a:t>
            </a:r>
            <a:r>
              <a:rPr lang="pl-PL" sz="1800" dirty="0" smtClean="0"/>
              <a:t>) </a:t>
            </a:r>
            <a:endParaRPr lang="pl-PL" sz="1800" dirty="0"/>
          </a:p>
          <a:p>
            <a:pPr algn="just"/>
            <a:r>
              <a:rPr lang="pl-PL" sz="1800" dirty="0"/>
              <a:t>Dane Wnioskodawcy: dane jednostki samorządu </a:t>
            </a:r>
            <a:r>
              <a:rPr lang="pl-PL" sz="1800" dirty="0" smtClean="0"/>
              <a:t>terytorialnego</a:t>
            </a:r>
            <a:endParaRPr lang="pl-PL" sz="1800" dirty="0"/>
          </a:p>
          <a:p>
            <a:pPr algn="just"/>
            <a:r>
              <a:rPr lang="pl-PL" sz="1800" dirty="0"/>
              <a:t>W pkt 2.11 </a:t>
            </a:r>
            <a:r>
              <a:rPr lang="pl-PL" sz="1800" dirty="0" smtClean="0"/>
              <a:t>„Inne </a:t>
            </a:r>
            <a:r>
              <a:rPr lang="pl-PL" sz="1800" dirty="0"/>
              <a:t>podmioty zaangażowane w realizację </a:t>
            </a:r>
            <a:r>
              <a:rPr lang="pl-PL" sz="1800" dirty="0" smtClean="0"/>
              <a:t>projektu” </a:t>
            </a:r>
            <a:r>
              <a:rPr lang="pl-PL" sz="1800" dirty="0"/>
              <a:t>należy zamieścić dane jednostki organizacyjnej </a:t>
            </a:r>
            <a:r>
              <a:rPr lang="pl-PL" sz="1800" dirty="0" smtClean="0"/>
              <a:t>gminy, powiatu</a:t>
            </a:r>
            <a:r>
              <a:rPr lang="pl-PL" sz="1800" dirty="0"/>
              <a:t> </a:t>
            </a:r>
            <a:r>
              <a:rPr lang="pl-PL" sz="1800" dirty="0" smtClean="0"/>
              <a:t>lub województwa, </a:t>
            </a:r>
            <a:r>
              <a:rPr lang="pl-PL" sz="1800" dirty="0"/>
              <a:t>która będzie realizowała projekt (poprzez wybranie z listy rozwijanej po ich wcześniejszym uzupełnieniu w części Partnerzy /Inne podmioty</a:t>
            </a:r>
            <a:r>
              <a:rPr lang="pl-PL" sz="1800" dirty="0" smtClean="0"/>
              <a:t>)</a:t>
            </a:r>
            <a:endParaRPr lang="pl-PL" sz="1800" dirty="0"/>
          </a:p>
          <a:p>
            <a:pPr algn="just"/>
            <a:r>
              <a:rPr lang="pl-PL" sz="1800" dirty="0"/>
              <a:t>Osoba uprawniona do podejmowania decyzji wiążących w imieniu Wnioskodawcy – właściwej jednostki samorządu terytorialnego – </a:t>
            </a:r>
            <a:br>
              <a:rPr lang="pl-PL" sz="1800" dirty="0"/>
            </a:br>
            <a:r>
              <a:rPr lang="pl-PL" sz="1800" u="sng" dirty="0"/>
              <a:t>może</a:t>
            </a:r>
            <a:r>
              <a:rPr lang="pl-PL" sz="1800" dirty="0"/>
              <a:t> umocować kierownika jednostki </a:t>
            </a:r>
            <a:r>
              <a:rPr lang="pl-PL" sz="1800" dirty="0" smtClean="0"/>
              <a:t>organizacyjnej</a:t>
            </a:r>
            <a:r>
              <a:rPr lang="pl-PL" sz="1800" dirty="0"/>
              <a:t> </a:t>
            </a:r>
            <a:r>
              <a:rPr lang="pl-PL" sz="1800" dirty="0" smtClean="0"/>
              <a:t>do </a:t>
            </a:r>
            <a:r>
              <a:rPr lang="pl-PL" sz="1800" dirty="0"/>
              <a:t>podpisania wniosku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na </a:t>
            </a:r>
            <a:r>
              <a:rPr lang="pl-PL" sz="1800" dirty="0"/>
              <a:t>podstawie pełnomocnictwa/ upoważnienia/ uchwały właściwego organu (skan dokumentu należy wówczas dołączyć do wniosku i wykazać w części </a:t>
            </a:r>
            <a:r>
              <a:rPr lang="pl-PL" sz="1800" i="1" dirty="0"/>
              <a:t>Załączniki</a:t>
            </a:r>
            <a:r>
              <a:rPr lang="pl-PL" sz="1800" dirty="0" smtClean="0"/>
              <a:t>)</a:t>
            </a:r>
            <a:endParaRPr lang="pl-PL" sz="1800" dirty="0"/>
          </a:p>
        </p:txBody>
      </p:sp>
      <p:sp>
        <p:nvSpPr>
          <p:cNvPr id="6" name="Tytuł 1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2887"/>
          </a:xfrm>
        </p:spPr>
        <p:txBody>
          <a:bodyPr/>
          <a:lstStyle/>
          <a:p>
            <a:pPr>
              <a:buNone/>
            </a:pPr>
            <a:r>
              <a:rPr lang="pl-PL" sz="1800" b="1" spc="30" dirty="0">
                <a:latin typeface="+mn-lt"/>
                <a:ea typeface="+mn-ea"/>
                <a:cs typeface="+mn-cs"/>
              </a:rPr>
              <a:t>Kto może składać wnioski?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94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629728" y="1295280"/>
            <a:ext cx="7885622" cy="552887"/>
          </a:xfrm>
        </p:spPr>
        <p:txBody>
          <a:bodyPr/>
          <a:lstStyle/>
          <a:p>
            <a:pPr algn="ctr">
              <a:buNone/>
            </a:pPr>
            <a:r>
              <a:rPr lang="pl-PL" sz="2800" b="1" dirty="0"/>
              <a:t>Grupa docelowa/ostateczni odbiorcy wsparcia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269796"/>
            <a:ext cx="7886700" cy="1970817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osoby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zagrożone ubóstwem lub wykluczeniem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społecznym;</a:t>
            </a:r>
          </a:p>
          <a:p>
            <a:pPr>
              <a:lnSpc>
                <a:spcPct val="114000"/>
              </a:lnSpc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najbliższe otoczenie osób wykluczonych bądź zagrożonych ubóstwem lub wykluczeniem społecznym (w takim zakresie, w jakim jest to niezbędne do udzielenia wsparcia dla osób zagrożonych ubóstwem lub wykluczeniem społecznym objętych wsparciem w ramach projektu)</a:t>
            </a:r>
          </a:p>
          <a:p>
            <a:pPr marL="285750" lvl="1" indent="-285750">
              <a:lnSpc>
                <a:spcPct val="114000"/>
              </a:lnSpc>
              <a:spcBef>
                <a:spcPts val="1200"/>
              </a:spcBef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zaokrąglony 2"/>
          <p:cNvSpPr/>
          <p:nvPr/>
        </p:nvSpPr>
        <p:spPr>
          <a:xfrm>
            <a:off x="628650" y="4971009"/>
            <a:ext cx="7886700" cy="85621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IOK zwraca szczególną uwagę na prawidłowy dobór grupy docelowej 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4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629728" y="1042187"/>
            <a:ext cx="7885622" cy="552887"/>
          </a:xfrm>
        </p:spPr>
        <p:txBody>
          <a:bodyPr/>
          <a:lstStyle/>
          <a:p>
            <a:pPr algn="ctr">
              <a:buNone/>
            </a:pPr>
            <a:r>
              <a:rPr lang="pl-PL" sz="2800" b="1" dirty="0"/>
              <a:t>Grupa docelowa/ostateczni odbiorcy wsparcia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18557"/>
            <a:ext cx="7886700" cy="4939394"/>
          </a:xfrm>
        </p:spPr>
        <p:txBody>
          <a:bodyPr>
            <a:noAutofit/>
          </a:bodyPr>
          <a:lstStyle/>
          <a:p>
            <a:pPr marL="0" lvl="1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Zgodnie ze Standardem usług i katalogiem stawek, do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dziennego domu opieki medycznej mogą być przyjęci:</a:t>
            </a:r>
          </a:p>
          <a:p>
            <a:pPr marL="285750" lvl="1" indent="-285750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pacjenci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bezpośrednio po przebytej hospitalizacji, których stan zdrowia wymaga wzmożonej opieki pielęgniarskiej, nadzoru nad terapią farmakologiczną, kompleksowych działań usprawniających i przeciwdziałających postępującej niesamodzielności oraz wsparcia i edukacji zdrowotnej, a także doradztwa w zakresie organizacji opieki i leczenia osoby niesamodzielnej;</a:t>
            </a:r>
          </a:p>
          <a:p>
            <a:pPr marL="285750" lvl="1" indent="-285750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pacjenci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, u których występuje ryzyko hospitalizowania w najbliższym czasie lub którym w okresie ostatnich 12 miesięcy udzielone zostały świadczenia zdrowotne z zakresu leczenia szpitalnego.</a:t>
            </a:r>
          </a:p>
          <a:p>
            <a:pPr marL="0" lvl="1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Wsparcie skierowane będzie do osób niesamodzielnych, w szczególności do osób powyżej 65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lat,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których stan zdrowia nie pozwala na pozostawanie wyłącznie pod opieką podstawowej opieki zdrowotnej i ambulatoryjnej opieki specjalistycznej, a jednocześnie nie wymagają całodobowego nadzoru lekarskiego i pielęgniarskiego realizowanego w trybie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stacjonarnym.</a:t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Osoby powyżej 65 roku życia muszą stanowić minimum 50% grupy docelowej.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61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2887"/>
          </a:xfrm>
        </p:spPr>
        <p:txBody>
          <a:bodyPr/>
          <a:lstStyle/>
          <a:p>
            <a:pPr>
              <a:buNone/>
            </a:pPr>
            <a:r>
              <a:rPr lang="pl-PL" sz="1800" b="1" dirty="0"/>
              <a:t>Grupa docelowa/ostateczni odbiorcy wsparcia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945178"/>
            <a:ext cx="7062107" cy="3474720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14000"/>
              </a:lnSpc>
              <a:buNone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Dla każdego uczestnika projektu należy określić jego status na rynku pracy poprzez przypisanie go do jednej z trzech rozłącznych grup:</a:t>
            </a:r>
          </a:p>
          <a:p>
            <a:pPr marL="0" indent="0" algn="ctr">
              <a:lnSpc>
                <a:spcPct val="114000"/>
              </a:lnSpc>
              <a:buNone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bierni zawodowo</a:t>
            </a:r>
          </a:p>
          <a:p>
            <a:pPr marL="0" indent="0" algn="ctr">
              <a:lnSpc>
                <a:spcPct val="114000"/>
              </a:lnSpc>
              <a:buNone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bezrobotni</a:t>
            </a:r>
          </a:p>
          <a:p>
            <a:pPr marL="0" indent="0" algn="ctr">
              <a:lnSpc>
                <a:spcPct val="114000"/>
              </a:lnSpc>
              <a:buNone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pracujący</a:t>
            </a:r>
          </a:p>
          <a:p>
            <a:pPr marL="0" indent="0" algn="ctr">
              <a:lnSpc>
                <a:spcPct val="114000"/>
              </a:lnSpc>
              <a:buNone/>
            </a:pPr>
            <a:endParaRPr lang="pl-PL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4000"/>
              </a:lnSpc>
              <a:buNone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Szczegółowe definicje poszczególnych statusów znajdują się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załączniku nr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do Regulaminu konkursu „Zestawienie wskaźników”</a:t>
            </a:r>
          </a:p>
          <a:p>
            <a:pPr marL="285750" lvl="1" indent="-285750">
              <a:lnSpc>
                <a:spcPct val="114000"/>
              </a:lnSpc>
              <a:spcBef>
                <a:spcPts val="1200"/>
              </a:spcBef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zaokrąglony 5"/>
          <p:cNvSpPr/>
          <p:nvPr/>
        </p:nvSpPr>
        <p:spPr>
          <a:xfrm>
            <a:off x="628649" y="5702531"/>
            <a:ext cx="7886701" cy="63176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Status na rynku pracy jest określany w dniu rozpoczęcia uczestnictwa w projekcie.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628650" y="1338414"/>
            <a:ext cx="7886700" cy="552887"/>
          </a:xfrm>
        </p:spPr>
        <p:txBody>
          <a:bodyPr/>
          <a:lstStyle/>
          <a:p>
            <a:pPr algn="ctr">
              <a:buNone/>
            </a:pPr>
            <a:r>
              <a:rPr lang="pl-PL" sz="2800" b="1" dirty="0" smtClean="0"/>
              <a:t>Okres realizacji projektu</a:t>
            </a:r>
            <a:endParaRPr lang="pl-PL" sz="2800" b="1" dirty="0"/>
          </a:p>
        </p:txBody>
      </p:sp>
      <p:sp>
        <p:nvSpPr>
          <p:cNvPr id="6" name="Prostokąt zaokrąglony 5"/>
          <p:cNvSpPr/>
          <p:nvPr/>
        </p:nvSpPr>
        <p:spPr>
          <a:xfrm>
            <a:off x="980902" y="4000500"/>
            <a:ext cx="7505073" cy="1820635"/>
          </a:xfrm>
          <a:prstGeom prst="roundRect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/>
              <a:t>ZALECAMY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dirty="0" smtClean="0"/>
              <a:t>rozpoczęcie realizacji projektu nie </a:t>
            </a:r>
            <a:r>
              <a:rPr lang="pl-PL" sz="2000" dirty="0"/>
              <a:t>wcześniej niż w lutym 2019 r. i nie później niż w II kwartale 2019 r.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dirty="0" smtClean="0"/>
              <a:t>zakończenie </a:t>
            </a:r>
            <a:r>
              <a:rPr lang="pl-PL" sz="2000" dirty="0"/>
              <a:t>realizacji projektu </a:t>
            </a:r>
            <a:r>
              <a:rPr lang="pl-PL" sz="2000" dirty="0" smtClean="0"/>
              <a:t>najpóźniej do 30.06.2022 </a:t>
            </a:r>
            <a:r>
              <a:rPr lang="pl-PL" sz="2000" dirty="0"/>
              <a:t>r.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31767" y="2051535"/>
            <a:ext cx="7854208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dirty="0" smtClean="0"/>
              <a:t>IOK nie określa maksymalnego okresu realizacji projektu ani obligatoryjnego terminu, w którym musi się rozpocząć realizacja projektu.</a:t>
            </a:r>
          </a:p>
          <a:p>
            <a:pPr algn="ctr"/>
            <a:endParaRPr lang="pl-PL" dirty="0" smtClean="0"/>
          </a:p>
          <a:p>
            <a:pPr algn="ctr"/>
            <a:r>
              <a:rPr lang="pl-PL" dirty="0"/>
              <a:t>Końcem okresu kwalifikowalności wydatków w ramach </a:t>
            </a:r>
            <a:r>
              <a:rPr lang="pl-PL" dirty="0" smtClean="0"/>
              <a:t>programu jest </a:t>
            </a:r>
            <a:r>
              <a:rPr lang="pl-PL" dirty="0"/>
              <a:t>31.12.2023 r.</a:t>
            </a:r>
          </a:p>
        </p:txBody>
      </p:sp>
    </p:spTree>
    <p:extLst>
      <p:ext uri="{BB962C8B-B14F-4D97-AF65-F5344CB8AC3E}">
        <p14:creationId xmlns:p14="http://schemas.microsoft.com/office/powerpoint/2010/main" val="42561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5469" y="955963"/>
            <a:ext cx="8705590" cy="5721927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r>
              <a:rPr lang="pl-PL" sz="3200" b="1" dirty="0"/>
              <a:t>OCENA WNIOSKU O DOFINANSOWANIE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15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303904"/>
            <a:ext cx="7886700" cy="587939"/>
          </a:xfrm>
        </p:spPr>
        <p:txBody>
          <a:bodyPr/>
          <a:lstStyle/>
          <a:p>
            <a:pPr algn="ctr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SYSTEM OCENY WNIOSKÓW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318" y="2078966"/>
            <a:ext cx="7886700" cy="2889849"/>
          </a:xfrm>
          <a:noFill/>
        </p:spPr>
        <p:txBody>
          <a:bodyPr/>
          <a:lstStyle/>
          <a:p>
            <a:pPr marL="361950" indent="-361950"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ocena formalna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(ocena kryteriów formalnych i szczegółowych kryteriów dostępu)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oraz weryfikacja wymogów formalnych – 21 dni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ocena merytoryczna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(ocena kryteriów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horyzontalnych, merytorycznych i premiujących)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60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dni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marL="0" indent="0">
              <a:buNone/>
            </a:pP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361950"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negocjacje – 40 dni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zaokrąglony 5"/>
          <p:cNvSpPr/>
          <p:nvPr/>
        </p:nvSpPr>
        <p:spPr>
          <a:xfrm>
            <a:off x="628650" y="5168214"/>
            <a:ext cx="7886700" cy="92203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Cała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ścieżka wyboru projektu od zakończenia naboru w ramach danego etapu konkursu do jego rozstrzygnięcia wyniesie maksymalnie 150 dni. 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628650" y="3726611"/>
            <a:ext cx="7799358" cy="6038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1" algn="ctr">
              <a:tabLst>
                <a:tab pos="7531100" algn="l"/>
              </a:tabLst>
            </a:pP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*Termin ten nie obejmuje </a:t>
            </a: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dodatkowych </a:t>
            </a: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czynności, które muszą </a:t>
            </a: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zostać wykonane</a:t>
            </a: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aby etap konkursu mógł zostać rozstrzygnięty</a:t>
            </a:r>
          </a:p>
        </p:txBody>
      </p:sp>
    </p:spTree>
    <p:extLst>
      <p:ext uri="{BB962C8B-B14F-4D97-AF65-F5344CB8AC3E}">
        <p14:creationId xmlns:p14="http://schemas.microsoft.com/office/powerpoint/2010/main" val="21946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347038"/>
            <a:ext cx="7886700" cy="933450"/>
          </a:xfrm>
        </p:spPr>
        <p:txBody>
          <a:bodyPr/>
          <a:lstStyle/>
          <a:p>
            <a:pPr algn="ctr"/>
            <a:r>
              <a:rPr lang="pl-PL" sz="2400" b="1" dirty="0" smtClean="0"/>
              <a:t>Wymogi formalne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14500" y="2286000"/>
            <a:ext cx="6270172" cy="522514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 smtClean="0"/>
              <a:t>Dotyczy braków formalnych i oczywistych omyłek</a:t>
            </a: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392533" y="2808514"/>
            <a:ext cx="8361527" cy="264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pl-PL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Wezwanie do korekty/uzupełnienia:</a:t>
            </a:r>
          </a:p>
          <a:p>
            <a:pPr marL="0" indent="0" algn="ctr">
              <a:buFont typeface="Arial" charset="0"/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IOK wzywa do korekty/uzupełnienia elektronicznie poprzez moduł korespondencji w systemie SOWA EFS RPDS w terminie 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dni.</a:t>
            </a:r>
          </a:p>
          <a:p>
            <a:pPr marL="0" indent="0" algn="ctr">
              <a:buFont typeface="Arial" charset="0"/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Termin liczy się od dnia następującego po dniu wysłania wezwania.</a:t>
            </a:r>
          </a:p>
          <a:p>
            <a:pPr marL="0" indent="0" algn="ctr">
              <a:buFont typeface="Arial" charset="0"/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Nie złożenie skorygowanego/uzupełnionego wniosku w terminie wskazanym przez IOK lub uzupełnienie wniosku niezgodnie z wezwaniem skutkuje pozostawieniem wniosku bez rozpatrzenia (wniosek nie jest kierowany do dalszych etapów oceny i nie przysługuje procedura odwoławcza).</a:t>
            </a:r>
            <a:endParaRPr lang="pl-PL" sz="1800" dirty="0" smtClean="0"/>
          </a:p>
        </p:txBody>
      </p:sp>
      <p:sp>
        <p:nvSpPr>
          <p:cNvPr id="7" name="Prostokąt zaokrąglony 6"/>
          <p:cNvSpPr/>
          <p:nvPr/>
        </p:nvSpPr>
        <p:spPr>
          <a:xfrm>
            <a:off x="3854380" y="5334500"/>
            <a:ext cx="1996094" cy="12607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W przypadku pozostawienia wniosku bez rozpatrzenia </a:t>
            </a:r>
            <a:r>
              <a:rPr lang="pl-PL" sz="1400" b="1" dirty="0" smtClean="0">
                <a:solidFill>
                  <a:schemeClr val="tx1"/>
                </a:solidFill>
              </a:rPr>
              <a:t>Wnioskodawcy nie przysługuje protest.</a:t>
            </a:r>
            <a:endParaRPr lang="pl-P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2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347038"/>
            <a:ext cx="7886700" cy="933450"/>
          </a:xfrm>
        </p:spPr>
        <p:txBody>
          <a:bodyPr/>
          <a:lstStyle/>
          <a:p>
            <a:pPr algn="ctr"/>
            <a:r>
              <a:rPr lang="pl-PL" sz="2400" b="1" dirty="0" smtClean="0"/>
              <a:t>KRYTERIA WYBORU PROJEKTÓW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463800"/>
            <a:ext cx="7886700" cy="3553279"/>
          </a:xfrm>
        </p:spPr>
        <p:txBody>
          <a:bodyPr/>
          <a:lstStyle/>
          <a:p>
            <a:pPr marL="0" indent="0" algn="ctr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niespełniający któregokolwiek z kryteriów weryfikowanych na wcześniejszym etapie nie zostanie zakwalifikowany do kolejnego etapu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Negocjacje prowadzone są tylko z Wnioskodawcami, którzy spełnili kryterium minimalnych wymagań, do wyczerpania kwoty środków przeznaczonych na konkurs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 konkursie obowiązuje zasada</a:t>
            </a:r>
          </a:p>
          <a:p>
            <a:pPr marL="0" indent="0" algn="ctr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„jeden powiat – jeden projekt”</a:t>
            </a:r>
          </a:p>
          <a:p>
            <a:pPr marL="0" indent="0" algn="ctr">
              <a:buNone/>
            </a:pPr>
            <a:r>
              <a:rPr lang="pl-PL" sz="1800" dirty="0" smtClean="0"/>
              <a:t>Do </a:t>
            </a:r>
            <a:r>
              <a:rPr lang="pl-PL" sz="1800" dirty="0"/>
              <a:t>negocjacji w pierwszej kolejności zostaną zakwalifikowane projekty, które zajęły pierwsze miejsce w </a:t>
            </a:r>
            <a:r>
              <a:rPr lang="pl-PL" sz="1800" dirty="0" smtClean="0"/>
              <a:t>zestawieniu </a:t>
            </a:r>
            <a:r>
              <a:rPr lang="pl-PL" sz="1800" dirty="0"/>
              <a:t>ocen dla danego </a:t>
            </a:r>
            <a:r>
              <a:rPr lang="pl-PL" sz="1800" dirty="0" smtClean="0"/>
              <a:t>powiatu.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65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2886" y="1820636"/>
            <a:ext cx="7902047" cy="3298371"/>
          </a:xfrm>
        </p:spPr>
        <p:txBody>
          <a:bodyPr/>
          <a:lstStyle/>
          <a:p>
            <a:pPr algn="ctr">
              <a:buNone/>
            </a:pPr>
            <a:r>
              <a:rPr lang="pl-PL" sz="2000" b="1" spc="300" dirty="0">
                <a:latin typeface="Arial" panose="020B0604020202020204" pitchFamily="34" charset="0"/>
                <a:cs typeface="Arial" panose="020B0604020202020204" pitchFamily="34" charset="0"/>
              </a:rPr>
              <a:t>Konkurs nr </a:t>
            </a:r>
            <a:r>
              <a:rPr lang="pl-PL" sz="20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RPDS.09.03.00-IP.02-02- 305/18</a:t>
            </a:r>
            <a:endParaRPr lang="pl-PL" sz="20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pl-PL" sz="1000" b="1" spc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pl-PL" sz="20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Konkurs w </a:t>
            </a:r>
            <a:r>
              <a:rPr lang="pl-PL" sz="2000" b="1" spc="300" dirty="0">
                <a:latin typeface="Arial" panose="020B0604020202020204" pitchFamily="34" charset="0"/>
                <a:cs typeface="Arial" panose="020B0604020202020204" pitchFamily="34" charset="0"/>
              </a:rPr>
              <a:t>ramach:</a:t>
            </a:r>
          </a:p>
          <a:p>
            <a:pPr algn="ctr">
              <a:buNone/>
            </a:pPr>
            <a:r>
              <a:rPr lang="pl-PL" sz="20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Regionalnego Programu Operacyjnego</a:t>
            </a:r>
          </a:p>
          <a:p>
            <a:pPr algn="ctr">
              <a:buNone/>
            </a:pPr>
            <a:r>
              <a:rPr lang="pl-PL" sz="20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Województwa Dolnośląskiego 2014-2020</a:t>
            </a:r>
            <a:endParaRPr lang="pl-PL" sz="1000" spc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pl-PL" sz="2400" b="1" dirty="0"/>
              <a:t>Oś priorytetowa 9 </a:t>
            </a:r>
            <a:r>
              <a:rPr lang="pl-PL" sz="2400" dirty="0"/>
              <a:t>Włączenie społeczne</a:t>
            </a:r>
          </a:p>
          <a:p>
            <a:pPr algn="ctr">
              <a:buNone/>
            </a:pPr>
            <a:r>
              <a:rPr lang="pl-PL" sz="2400" b="1" dirty="0"/>
              <a:t>Działanie </a:t>
            </a:r>
            <a:r>
              <a:rPr lang="pl-PL" sz="2400" b="1" dirty="0" smtClean="0"/>
              <a:t>9.3 </a:t>
            </a:r>
            <a:r>
              <a:rPr lang="pl-PL" sz="2400" dirty="0"/>
              <a:t>Dostęp do wysokiej jakości usług zdrowotnych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5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l-PL" altLang="pl-PL" sz="3200" b="1" dirty="0" smtClean="0">
                <a:solidFill>
                  <a:prstClr val="black"/>
                </a:solidFill>
              </a:rPr>
              <a:t>Kryteria formalne</a:t>
            </a:r>
          </a:p>
          <a:p>
            <a:pPr algn="ctr">
              <a:buNone/>
            </a:pPr>
            <a:endParaRPr lang="pl-PL" altLang="pl-PL" sz="3200" b="1" dirty="0" smtClean="0">
              <a:solidFill>
                <a:prstClr val="black"/>
              </a:solidFill>
            </a:endParaRPr>
          </a:p>
          <a:p>
            <a:pPr algn="ctr">
              <a:buNone/>
            </a:pPr>
            <a:endParaRPr lang="pl-PL" altLang="pl-PL" sz="3200" b="1" dirty="0" smtClean="0">
              <a:solidFill>
                <a:prstClr val="black"/>
              </a:solidFill>
            </a:endParaRPr>
          </a:p>
          <a:p>
            <a:pPr algn="ctr">
              <a:buNone/>
            </a:pPr>
            <a:endParaRPr lang="pl-PL" altLang="pl-PL" sz="3200" dirty="0" smtClean="0"/>
          </a:p>
          <a:p>
            <a:pPr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63306"/>
            <a:ext cx="7886700" cy="3579962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 smtClean="0"/>
              <a:t>11 kryteriów formalnych</a:t>
            </a:r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 tym 8 kryteriów formalnych ogólnych oraz 3 kryteria formalne specyficzne dla konkursu.</a:t>
            </a:r>
          </a:p>
          <a:p>
            <a:pPr marL="0" indent="0" algn="ctr">
              <a:buNone/>
            </a:pP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Część z nich  jest weryfikowana na podstawie oświadczeń wpisanych na stałe w części wniosku Oświadczenia</a:t>
            </a:r>
          </a:p>
          <a:p>
            <a:pPr marL="0" indent="0" algn="ctr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Przesłanie elektronicznej wersji  wniosku do instytucji organizującej konkurs w ramach naboru w systemie SOWA EFS RPDS oznacza równocześnie złożenie wszystkich zawartych we wniosku oświadczeń.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76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303904"/>
            <a:ext cx="7886700" cy="933450"/>
          </a:xfrm>
        </p:spPr>
        <p:txBody>
          <a:bodyPr/>
          <a:lstStyle/>
          <a:p>
            <a:pPr algn="ctr"/>
            <a:r>
              <a:rPr lang="pl-P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DOPUŚCILIŚMY MOŻLIWOŚĆ JEDNOKROTNEGO KORYGOWANIA WNIOSKU W PRZYPADKU NIESPEŁNIENIA WYBRANYCH KRYTERIÓW FORMALNYCH I </a:t>
            </a: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DOSTĘPU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424803"/>
            <a:ext cx="5829300" cy="3871848"/>
          </a:xfrm>
        </p:spPr>
        <p:txBody>
          <a:bodyPr/>
          <a:lstStyle/>
          <a:p>
            <a:pPr marL="0" indent="0" algn="ctr">
              <a:buNone/>
            </a:pPr>
            <a:r>
              <a:rPr lang="pl-PL" sz="1800" u="sng" dirty="0">
                <a:latin typeface="Arial" panose="020B0604020202020204" pitchFamily="34" charset="0"/>
                <a:cs typeface="Arial" panose="020B0604020202020204" pitchFamily="34" charset="0"/>
              </a:rPr>
              <a:t>Wezwanie do korekty/uzupełnienia:</a:t>
            </a:r>
          </a:p>
          <a:p>
            <a:pPr marL="0" indent="0" algn="ctr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IOK wzywa do korekty/uzupełnienia elektronicznie poprzez moduł korespondencji w systemie SOWA EFS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RPDS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 terminie 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dni.</a:t>
            </a: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Termin liczy się od dnia następującego po dniu wysłania wezwania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Niezłożenie skorygowanego/uzupełnionego wniosku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terminie wskazanym przez IOK lub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niespełnienie kryterium po dokonaniu korekty/uzupełnienia skutkuje negatywną oceną formalna wniosku.</a:t>
            </a:r>
            <a:endParaRPr lang="pl-PL" sz="180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6798769" y="2524240"/>
            <a:ext cx="1996094" cy="233587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Terminy liczone są w dniach </a:t>
            </a:r>
            <a:r>
              <a:rPr lang="pl-PL" sz="1400" b="1" dirty="0" smtClean="0">
                <a:solidFill>
                  <a:schemeClr val="tx1"/>
                </a:solidFill>
              </a:rPr>
              <a:t>kalendarzowych </a:t>
            </a:r>
          </a:p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(np. jeśli IOK wyśle wezwanie 1.06, wówczas termin na złożenie skorygowanego / uzupełnionego wniosku upływa 8.06)</a:t>
            </a: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6809852" y="5035886"/>
            <a:ext cx="1996094" cy="12607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W przypadku pozostawienia wniosku bez rozpatrzenia </a:t>
            </a:r>
            <a:r>
              <a:rPr lang="pl-PL" sz="1400" b="1" dirty="0" smtClean="0">
                <a:solidFill>
                  <a:schemeClr val="tx1"/>
                </a:solidFill>
              </a:rPr>
              <a:t>Wnioskodawcy nie przysługuje protest.</a:t>
            </a:r>
            <a:endParaRPr lang="pl-P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8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 OGÓLNE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394457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 smtClean="0"/>
              <a:t>Kryterium </a:t>
            </a:r>
            <a:r>
              <a:rPr lang="pl-PL" sz="1800" b="1" dirty="0"/>
              <a:t>formalne nr </a:t>
            </a:r>
            <a:r>
              <a:rPr lang="pl-PL" sz="1800" b="1" dirty="0" smtClean="0"/>
              <a:t>1</a:t>
            </a:r>
            <a:r>
              <a:rPr lang="pl-PL" sz="1800" dirty="0" smtClean="0"/>
              <a:t> Prawidłowość wyboru partnerów w projekcie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689956" y="2183366"/>
            <a:ext cx="7747462" cy="39413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pl-PL" sz="1600" spc="30" dirty="0">
                <a:solidFill>
                  <a:schemeClr val="tx1"/>
                </a:solidFill>
              </a:rPr>
              <a:t>W ramach tego kryterium </a:t>
            </a:r>
            <a:r>
              <a:rPr lang="pl-PL" sz="1600" spc="30" dirty="0" smtClean="0">
                <a:solidFill>
                  <a:schemeClr val="tx1"/>
                </a:solidFill>
              </a:rPr>
              <a:t>sprawdzane </a:t>
            </a:r>
            <a:r>
              <a:rPr lang="pl-PL" sz="1600" spc="30" dirty="0">
                <a:solidFill>
                  <a:schemeClr val="tx1"/>
                </a:solidFill>
              </a:rPr>
              <a:t>będzie czy wybór partnerów został dokonany w sposób prawidłowy, to znaczy: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600" spc="30" dirty="0" smtClean="0">
                <a:solidFill>
                  <a:schemeClr val="tx1"/>
                </a:solidFill>
              </a:rPr>
              <a:t>wybór </a:t>
            </a:r>
            <a:r>
              <a:rPr lang="pl-PL" sz="1600" spc="30" dirty="0">
                <a:solidFill>
                  <a:schemeClr val="tx1"/>
                </a:solidFill>
              </a:rPr>
              <a:t>partnerów został dokonany przed złożeniem wniosku </a:t>
            </a:r>
            <a:br>
              <a:rPr lang="pl-PL" sz="1600" spc="30" dirty="0">
                <a:solidFill>
                  <a:schemeClr val="tx1"/>
                </a:solidFill>
              </a:rPr>
            </a:br>
            <a:r>
              <a:rPr lang="pl-PL" sz="1600" spc="30" dirty="0">
                <a:solidFill>
                  <a:schemeClr val="tx1"/>
                </a:solidFill>
              </a:rPr>
              <a:t>o dofinansowanie,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600" spc="30" dirty="0">
                <a:solidFill>
                  <a:schemeClr val="tx1"/>
                </a:solidFill>
              </a:rPr>
              <a:t>jeśli inicjującym projekt partnerski jest podmiot, o którym mowa w art. 3 ust. 1 ustawy z dnia 29 stycznia 2004 r. - Prawo zamówień publicznych, sprawdzane jest czy wybór partnerów spośród podmiotów innych niż wymienione w art. 3 ust. 1 pkt 1-3a tej ustawy, został dokonany z zachowaniem zasady przejrzystości i równego traktowania, w szczególności zgodnie z zasadami określonymi w art. 33 ust. 2 ustawy z dnia 11 lipca 2014 r. o zasadach realizacji programów w zakresie polityki spójności finansowanych w perspektywie finansowej 2014–2020</a:t>
            </a:r>
            <a:r>
              <a:rPr lang="pl-PL" sz="1600" spc="30" dirty="0" smtClean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1600" spc="30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pl-PL" sz="1600" spc="30" dirty="0">
                <a:solidFill>
                  <a:schemeClr val="tx1"/>
                </a:solidFill>
              </a:rPr>
              <a:t>Kryterium będzie weryfikowane na podstawie zapisów wniosku </a:t>
            </a:r>
            <a:r>
              <a:rPr lang="pl-PL" sz="1600" spc="30" dirty="0" smtClean="0">
                <a:solidFill>
                  <a:schemeClr val="tx1"/>
                </a:solidFill>
              </a:rPr>
              <a:t>o </a:t>
            </a:r>
            <a:r>
              <a:rPr lang="pl-PL" sz="1600" spc="30" dirty="0">
                <a:solidFill>
                  <a:schemeClr val="tx1"/>
                </a:solidFill>
              </a:rPr>
              <a:t>dofinansowanie oraz dokumentów załączonych do wniosku. </a:t>
            </a:r>
          </a:p>
        </p:txBody>
      </p:sp>
    </p:spTree>
    <p:extLst>
      <p:ext uri="{BB962C8B-B14F-4D97-AF65-F5344CB8AC3E}">
        <p14:creationId xmlns:p14="http://schemas.microsoft.com/office/powerpoint/2010/main" val="39942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 OGÓLNE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640079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Kryterium formalne nr </a:t>
            </a:r>
            <a:r>
              <a:rPr lang="pl-PL" sz="1800" b="1" dirty="0" smtClean="0"/>
              <a:t>1</a:t>
            </a:r>
            <a:r>
              <a:rPr lang="pl-PL" sz="1800" dirty="0" smtClean="0"/>
              <a:t> Prawidłowość wyboru partnerów w projekcie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689956" y="2177939"/>
            <a:ext cx="7747462" cy="36160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1700" b="1" dirty="0" smtClean="0">
                <a:solidFill>
                  <a:schemeClr val="tx1"/>
                </a:solidFill>
              </a:rPr>
              <a:t>JAK SPEŁNIĆ KRYTERIUM?</a:t>
            </a:r>
          </a:p>
          <a:p>
            <a:pPr marL="0" indent="0">
              <a:buNone/>
            </a:pPr>
            <a:r>
              <a:rPr lang="pl-PL" sz="1700" dirty="0" smtClean="0">
                <a:solidFill>
                  <a:schemeClr val="tx1"/>
                </a:solidFill>
              </a:rPr>
              <a:t>Do wniosku należy dołączyć dokument potwierdzający </a:t>
            </a:r>
            <a:r>
              <a:rPr lang="pl-PL" sz="1700" dirty="0">
                <a:solidFill>
                  <a:schemeClr val="tx1"/>
                </a:solidFill>
              </a:rPr>
              <a:t>prawidłowość dokonania wyboru partnerów do </a:t>
            </a:r>
            <a:r>
              <a:rPr lang="pl-PL" sz="1700" dirty="0" smtClean="0">
                <a:solidFill>
                  <a:schemeClr val="tx1"/>
                </a:solidFill>
              </a:rPr>
              <a:t>projektu, np. list intencyjny, oświadczenie. Taki dokument powinien </a:t>
            </a:r>
            <a:r>
              <a:rPr lang="pl-PL" sz="1700" dirty="0">
                <a:solidFill>
                  <a:schemeClr val="tx1"/>
                </a:solidFill>
              </a:rPr>
              <a:t>zawierać co najmniej: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700" dirty="0">
                <a:solidFill>
                  <a:schemeClr val="tx1"/>
                </a:solidFill>
              </a:rPr>
              <a:t>datę sporządzenia/ podpisania </a:t>
            </a:r>
            <a:r>
              <a:rPr lang="pl-PL" sz="1700" dirty="0" smtClean="0">
                <a:solidFill>
                  <a:schemeClr val="tx1"/>
                </a:solidFill>
              </a:rPr>
              <a:t>dokumentu (wcześniejszą niż data złożenia wniosku);</a:t>
            </a:r>
            <a:endParaRPr lang="pl-PL" sz="17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700" dirty="0">
                <a:solidFill>
                  <a:schemeClr val="tx1"/>
                </a:solidFill>
              </a:rPr>
              <a:t>wskazanie stron (podmiotów), które oświadczają chęć wspólnej realizacji projektu z wyróżnieniem Partnera Wiodącego;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700" dirty="0">
                <a:solidFill>
                  <a:schemeClr val="tx1"/>
                </a:solidFill>
              </a:rPr>
              <a:t>tytuł projektu, który strony zdecydowały się realizować wspólnie;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700" dirty="0">
                <a:solidFill>
                  <a:schemeClr val="tx1"/>
                </a:solidFill>
              </a:rPr>
              <a:t>oświadczenie o chęci wspólnej realizacji przedmiotowego projektu;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700" dirty="0">
                <a:solidFill>
                  <a:schemeClr val="tx1"/>
                </a:solidFill>
              </a:rPr>
              <a:t>podpisy wszystkich stron partnerstwa.</a:t>
            </a:r>
          </a:p>
          <a:p>
            <a:pPr marL="0" indent="0">
              <a:lnSpc>
                <a:spcPct val="100000"/>
              </a:lnSpc>
              <a:buNone/>
            </a:pPr>
            <a:endParaRPr lang="pl-PL" sz="1700" spc="3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3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 OGÓLNE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640079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Kryterium formalne nr </a:t>
            </a:r>
            <a:r>
              <a:rPr lang="pl-PL" sz="1800" b="1" dirty="0" smtClean="0"/>
              <a:t>1</a:t>
            </a:r>
            <a:r>
              <a:rPr lang="pl-PL" sz="1800" dirty="0" smtClean="0"/>
              <a:t> Prawidłowość wyboru partnerów w projekcie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689956" y="2036621"/>
            <a:ext cx="7747462" cy="32752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1500" b="1" dirty="0" smtClean="0">
                <a:solidFill>
                  <a:schemeClr val="tx1"/>
                </a:solidFill>
              </a:rPr>
              <a:t>JAK SPEŁNIĆ KRYTERIUM, JEŚLI PODMIOTEM INICJUJĄCYM PARTNERSTWO JEST PODMIOT Z SEKTORA FINANSÓW PUBLICZNYCH W ROZUMIENIU PRZEPISÓW O FINANSACH PUBLICZNYCH I DOKONUJE ON WYBORU PARTNERÓW SPOŚRÓD PODMIOTÓW SPOZA SEKTORA FINANSÓW PUBLICZNYCH?</a:t>
            </a:r>
          </a:p>
          <a:p>
            <a:pPr marL="0" indent="0" algn="ctr">
              <a:buNone/>
            </a:pPr>
            <a:endParaRPr lang="pl-PL" sz="15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1500" dirty="0" smtClean="0">
                <a:solidFill>
                  <a:schemeClr val="tx1"/>
                </a:solidFill>
              </a:rPr>
              <a:t>Do </a:t>
            </a:r>
            <a:r>
              <a:rPr lang="pl-PL" sz="1500" dirty="0">
                <a:solidFill>
                  <a:schemeClr val="tx1"/>
                </a:solidFill>
              </a:rPr>
              <a:t>wniosku należy dołączyć </a:t>
            </a:r>
            <a:r>
              <a:rPr lang="pl-PL" sz="1500" dirty="0" smtClean="0">
                <a:solidFill>
                  <a:schemeClr val="tx1"/>
                </a:solidFill>
              </a:rPr>
              <a:t>co </a:t>
            </a:r>
            <a:r>
              <a:rPr lang="pl-PL" sz="1500" dirty="0">
                <a:solidFill>
                  <a:schemeClr val="tx1"/>
                </a:solidFill>
              </a:rPr>
              <a:t>najmniej następujące dokumenty: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500" dirty="0">
                <a:solidFill>
                  <a:schemeClr val="tx1"/>
                </a:solidFill>
              </a:rPr>
              <a:t>wydruk ogłoszenia otwartego naboru partnerów ze strony internetowej Wnioskodawcy lub wskazanie we wniosku o dofinansowanie linka pod którym zamieszczono ogłoszenie;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500" dirty="0">
                <a:solidFill>
                  <a:schemeClr val="tx1"/>
                </a:solidFill>
              </a:rPr>
              <a:t>wydruk informacji o podmiotach wybranych do pełnienia funkcji partnera ze strony internetowej Wnioskodawcy lub wskazanie we wniosku </a:t>
            </a:r>
            <a:br>
              <a:rPr lang="pl-PL" sz="1500" dirty="0">
                <a:solidFill>
                  <a:schemeClr val="tx1"/>
                </a:solidFill>
              </a:rPr>
            </a:br>
            <a:r>
              <a:rPr lang="pl-PL" sz="1500" dirty="0">
                <a:solidFill>
                  <a:schemeClr val="tx1"/>
                </a:solidFill>
              </a:rPr>
              <a:t>o dofinansowanie linka, pod którym zamieszczono informację;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500" dirty="0">
                <a:solidFill>
                  <a:schemeClr val="tx1"/>
                </a:solidFill>
              </a:rPr>
              <a:t>skan potwierdzonej za zgodność z oryginałem wybranej oferty</a:t>
            </a:r>
            <a:r>
              <a:rPr lang="pl-PL" sz="15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689956" y="5598543"/>
            <a:ext cx="7747462" cy="58659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do </a:t>
            </a:r>
            <a:r>
              <a:rPr lang="pl-PL" sz="1500" dirty="0" smtClean="0">
                <a:solidFill>
                  <a:schemeClr val="bg1"/>
                </a:solidFill>
              </a:rPr>
              <a:t>poprawy/uzupełnienia.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 OGÓLNE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18556"/>
            <a:ext cx="4598958" cy="4433207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 smtClean="0"/>
              <a:t>Kryterium </a:t>
            </a:r>
            <a:r>
              <a:rPr lang="pl-PL" sz="1800" b="1" dirty="0"/>
              <a:t>formalne nr </a:t>
            </a:r>
            <a:r>
              <a:rPr lang="pl-PL" sz="1800" b="1" dirty="0" smtClean="0"/>
              <a:t>2</a:t>
            </a:r>
            <a:r>
              <a:rPr lang="pl-PL" sz="1800" dirty="0" smtClean="0"/>
              <a:t> </a:t>
            </a:r>
          </a:p>
          <a:p>
            <a:pPr marL="0" indent="0">
              <a:buNone/>
            </a:pPr>
            <a:r>
              <a:rPr lang="pl-PL" sz="1800" dirty="0"/>
              <a:t>Niepodleganie wykluczeniu z możliwości otrzymania dofinansowania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pl-PL" sz="1800" b="1" dirty="0" smtClean="0"/>
              <a:t>Kryterium </a:t>
            </a:r>
            <a:r>
              <a:rPr lang="pl-PL" sz="1800" b="1" dirty="0"/>
              <a:t>formalne nr </a:t>
            </a:r>
            <a:r>
              <a:rPr lang="pl-PL" sz="1800" b="1" dirty="0" smtClean="0"/>
              <a:t>3 </a:t>
            </a:r>
          </a:p>
          <a:p>
            <a:pPr marL="0" indent="0">
              <a:buNone/>
            </a:pPr>
            <a:r>
              <a:rPr lang="pl-PL" sz="1800" dirty="0"/>
              <a:t>Zgodność z przepisami art. 65 ust. 6 i art. 125 ust. 3 lit. e) i f) Rozporządzenia Parlamentu Europejskiego i Rady (UE) nr 1303/2013 z dnia 17 grudnia 2013 r</a:t>
            </a:r>
            <a:r>
              <a:rPr lang="pl-PL" sz="1800" dirty="0" smtClean="0"/>
              <a:t>. </a:t>
            </a:r>
            <a:endParaRPr lang="pl-PL" sz="1800" b="1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pl-PL" sz="1800" b="1" dirty="0"/>
              <a:t>Kryterium formalne nr 4</a:t>
            </a:r>
          </a:p>
          <a:p>
            <a:pPr marL="0" indent="0">
              <a:buNone/>
            </a:pPr>
            <a:r>
              <a:rPr lang="pl-PL" sz="1800" dirty="0" smtClean="0"/>
              <a:t>Zakaz podwójnego finansowania</a:t>
            </a: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5564033" y="2079585"/>
            <a:ext cx="2951317" cy="147379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Niespełnienie kryterium oznacza odrzucenie projektu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5626625" y="4134264"/>
            <a:ext cx="2951317" cy="147379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Weryfikowane na podstawie oświadczeń  - brak możliwości poprawy/uzupełnienie wniosku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9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 OGÓLNE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640079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Kryterium formalne nr </a:t>
            </a:r>
            <a:r>
              <a:rPr lang="pl-PL" sz="1800" b="1" dirty="0" smtClean="0"/>
              <a:t>5</a:t>
            </a:r>
            <a:r>
              <a:rPr lang="pl-PL" sz="1800" dirty="0" smtClean="0"/>
              <a:t> Uproszczone metody rozliczania wydatków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689956" y="2402382"/>
            <a:ext cx="7747462" cy="32752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W projekcie, w którym </a:t>
            </a:r>
            <a:r>
              <a:rPr lang="pl-PL" sz="1600" b="1" dirty="0">
                <a:solidFill>
                  <a:schemeClr val="tx1"/>
                </a:solidFill>
              </a:rPr>
              <a:t>wartość wkładu publicznego (środków publicznych) </a:t>
            </a:r>
            <a:r>
              <a:rPr lang="pl-PL" sz="1600" b="1" dirty="0" smtClean="0">
                <a:solidFill>
                  <a:schemeClr val="tx1"/>
                </a:solidFill>
              </a:rPr>
              <a:t/>
            </a:r>
            <a:br>
              <a:rPr lang="pl-PL" sz="1600" b="1" dirty="0" smtClean="0">
                <a:solidFill>
                  <a:schemeClr val="tx1"/>
                </a:solidFill>
              </a:rPr>
            </a:br>
            <a:r>
              <a:rPr lang="pl-PL" sz="1600" b="1" dirty="0" smtClean="0">
                <a:solidFill>
                  <a:schemeClr val="tx1"/>
                </a:solidFill>
              </a:rPr>
              <a:t>nie </a:t>
            </a:r>
            <a:r>
              <a:rPr lang="pl-PL" sz="1600" b="1" dirty="0">
                <a:solidFill>
                  <a:schemeClr val="tx1"/>
                </a:solidFill>
              </a:rPr>
              <a:t>przekracza </a:t>
            </a:r>
            <a:r>
              <a:rPr lang="pl-PL" b="1" dirty="0">
                <a:solidFill>
                  <a:schemeClr val="tx1"/>
                </a:solidFill>
              </a:rPr>
              <a:t>100 000 EUR </a:t>
            </a:r>
            <a:r>
              <a:rPr lang="pl-PL" sz="1600" dirty="0">
                <a:solidFill>
                  <a:schemeClr val="tx1"/>
                </a:solidFill>
              </a:rPr>
              <a:t>zastosowano kwoty ryczałtowe, o których mowa w Wytycznych w zakresie kwalifikowalności wydatków w ramach Europejskiego Funduszu Rozwoju Regionalnego, Europejskiego Funduszu Społecznego oraz Funduszu Spójności na lata 2014-2020. W sytuacjach określonych w Regulaminie konkursu zastosowano pozostałe uproszczone metody rozliczania wydatków, o których mowa w Wytycznych w zakresie kwalifikowalności wydatków w ramach Europejskiego Funduszu Rozwoju Regionalnego, Europejskiego Funduszu Społecznego oraz Funduszu Spójności na lata 2014-2020. </a:t>
            </a:r>
          </a:p>
          <a:p>
            <a:pPr marL="0" indent="0" algn="ctr">
              <a:buNone/>
            </a:pPr>
            <a:endParaRPr lang="pl-PL" sz="15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6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 OGÓLNE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640079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Kryterium formalne nr </a:t>
            </a:r>
            <a:r>
              <a:rPr lang="pl-PL" sz="1800" b="1" dirty="0" smtClean="0"/>
              <a:t>10</a:t>
            </a:r>
            <a:r>
              <a:rPr lang="pl-PL" sz="1800" dirty="0" smtClean="0"/>
              <a:t> Uproszczone metody rozliczania wydatków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689956" y="2177939"/>
            <a:ext cx="7747462" cy="2651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1600" b="1" dirty="0">
                <a:solidFill>
                  <a:schemeClr val="tx1"/>
                </a:solidFill>
              </a:rPr>
              <a:t>JAK SPEŁNIĆ KRYTERIUM</a:t>
            </a:r>
            <a:r>
              <a:rPr lang="pl-PL" sz="1600" b="1" dirty="0" smtClean="0">
                <a:solidFill>
                  <a:schemeClr val="tx1"/>
                </a:solidFill>
              </a:rPr>
              <a:t>?</a:t>
            </a:r>
          </a:p>
          <a:p>
            <a:pPr marL="0" indent="0" algn="ctr">
              <a:buNone/>
            </a:pPr>
            <a:endParaRPr lang="pl-PL" sz="1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1600" dirty="0">
                <a:solidFill>
                  <a:schemeClr val="tx1"/>
                </a:solidFill>
              </a:rPr>
              <a:t>Kryterium </a:t>
            </a:r>
            <a:r>
              <a:rPr lang="pl-PL" sz="1600" dirty="0" smtClean="0">
                <a:solidFill>
                  <a:schemeClr val="tx1"/>
                </a:solidFill>
              </a:rPr>
              <a:t>weryfikowane jest </a:t>
            </a:r>
            <a:r>
              <a:rPr lang="pl-PL" sz="1600" dirty="0">
                <a:solidFill>
                  <a:schemeClr val="tx1"/>
                </a:solidFill>
              </a:rPr>
              <a:t>na podstawie zapisów budżetu projektu, obowiązujące w przypadku </a:t>
            </a:r>
            <a:r>
              <a:rPr lang="pl-PL" sz="1600" b="1" dirty="0">
                <a:solidFill>
                  <a:schemeClr val="tx1"/>
                </a:solidFill>
              </a:rPr>
              <a:t>kwot ryczałtowych</a:t>
            </a:r>
            <a:r>
              <a:rPr lang="pl-PL" sz="1600" dirty="0">
                <a:solidFill>
                  <a:schemeClr val="tx1"/>
                </a:solidFill>
              </a:rPr>
              <a:t> dla projektów, których wartość wkładu publicznego (środków publicznych) nie przekracza 100 000 EUR. </a:t>
            </a:r>
            <a:endParaRPr lang="pl-PL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chemeClr val="tx1"/>
                </a:solidFill>
              </a:rPr>
              <a:t>Do przeliczenia ww. kwoty na PLN należy stosować miesięczny obrachunkowy kurs wymiany stosowany przez KE aktualny na dzień ogłoszenia konkursu, tj. 4,3135 PLN </a:t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z dnia 30.05.2018 r., co daje kwotę </a:t>
            </a:r>
            <a:r>
              <a:rPr lang="pl-PL" sz="2000" b="1" dirty="0" smtClean="0">
                <a:solidFill>
                  <a:schemeClr val="tx1"/>
                </a:solidFill>
              </a:rPr>
              <a:t>431 350 PLN</a:t>
            </a:r>
            <a:r>
              <a:rPr lang="pl-PL" sz="1600" dirty="0" smtClean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689956" y="5228705"/>
            <a:ext cx="7747462" cy="95307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do </a:t>
            </a:r>
            <a:r>
              <a:rPr lang="pl-PL" sz="1500" dirty="0" smtClean="0">
                <a:solidFill>
                  <a:schemeClr val="bg1"/>
                </a:solidFill>
              </a:rPr>
              <a:t>poprawy/uzupełnienia.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 OGÓLNE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4034790" cy="4381247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Kryterium formalne nr </a:t>
            </a:r>
            <a:r>
              <a:rPr lang="pl-PL" sz="1800" b="1" dirty="0" smtClean="0"/>
              <a:t>6</a:t>
            </a:r>
            <a:br>
              <a:rPr lang="pl-PL" sz="1800" b="1" dirty="0" smtClean="0"/>
            </a:br>
            <a:r>
              <a:rPr lang="pl-PL" sz="1800" dirty="0" smtClean="0"/>
              <a:t>Kryterium </a:t>
            </a:r>
            <a:r>
              <a:rPr lang="pl-PL" sz="1800" dirty="0"/>
              <a:t>niezalegania z należnościami</a:t>
            </a:r>
          </a:p>
          <a:p>
            <a:pPr marL="0" indent="0">
              <a:buNone/>
            </a:pPr>
            <a:endParaRPr lang="pl-PL" sz="1800" b="1" dirty="0"/>
          </a:p>
          <a:p>
            <a:pPr marL="0" indent="0">
              <a:buNone/>
            </a:pPr>
            <a:r>
              <a:rPr lang="pl-PL" sz="1800" b="1" dirty="0" smtClean="0"/>
              <a:t>Kryterium </a:t>
            </a:r>
            <a:r>
              <a:rPr lang="pl-PL" sz="1800" b="1" dirty="0"/>
              <a:t>formalne nr </a:t>
            </a:r>
            <a:r>
              <a:rPr lang="pl-PL" sz="1800" b="1" dirty="0" smtClean="0"/>
              <a:t>7 </a:t>
            </a:r>
            <a:br>
              <a:rPr lang="pl-PL" sz="1800" b="1" dirty="0" smtClean="0"/>
            </a:br>
            <a:r>
              <a:rPr lang="pl-PL" sz="1800" dirty="0" smtClean="0"/>
              <a:t>Pomoc de </a:t>
            </a:r>
            <a:r>
              <a:rPr lang="pl-PL" sz="1800" dirty="0" err="1" smtClean="0"/>
              <a:t>minimis</a:t>
            </a: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b="1" dirty="0" smtClean="0"/>
              <a:t>Kryterium </a:t>
            </a:r>
            <a:r>
              <a:rPr lang="pl-PL" sz="1800" b="1" dirty="0"/>
              <a:t>formalne nr </a:t>
            </a:r>
            <a:r>
              <a:rPr lang="pl-PL" sz="1800" b="1" dirty="0" smtClean="0"/>
              <a:t>8</a:t>
            </a:r>
            <a:r>
              <a:rPr lang="pl-PL" sz="1800" dirty="0" smtClean="0"/>
              <a:t> </a:t>
            </a:r>
            <a:br>
              <a:rPr lang="pl-PL" sz="1800" dirty="0" smtClean="0"/>
            </a:br>
            <a:r>
              <a:rPr lang="pl-PL" sz="1800" dirty="0" smtClean="0"/>
              <a:t>Kryterium potencjału finansowego</a:t>
            </a:r>
            <a:endParaRPr lang="pl-PL" sz="1800" b="1" dirty="0" smtClean="0"/>
          </a:p>
          <a:p>
            <a:pPr marL="0" indent="0">
              <a:buNone/>
            </a:pPr>
            <a:r>
              <a:rPr lang="pl-PL" sz="1400" dirty="0" smtClean="0"/>
              <a:t>Czy Wnioskodawca </a:t>
            </a:r>
            <a:r>
              <a:rPr lang="pl-PL" sz="1400" dirty="0"/>
              <a:t>oraz partnerzy (o ile dotyczy), ponoszący wydatki w danym projekcie ze środków europejskich, posiadają łączny obrót za ostatni zatwierdzony rok obrotowy zgodnie z ustawą o rachunkowości z dnia 29 września 1994 r. (jeśli dotyczy) lub za ostatni zamknięty i zatwierdzony rok kalendarzowy równy lub wyższy od średnich rocznych wydatków w ocenianym </a:t>
            </a:r>
            <a:r>
              <a:rPr lang="pl-PL" sz="1400" dirty="0" smtClean="0"/>
              <a:t>projekcie?</a:t>
            </a: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5522767" y="1223751"/>
            <a:ext cx="2709950" cy="9725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Niespełnienie kryterium oznacza odrzucenie projektu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5522767" y="3832613"/>
            <a:ext cx="2709950" cy="13843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do </a:t>
            </a:r>
            <a:r>
              <a:rPr lang="pl-PL" sz="1500" dirty="0" smtClean="0">
                <a:solidFill>
                  <a:schemeClr val="bg1"/>
                </a:solidFill>
              </a:rPr>
              <a:t>poprawy/uzupełnienia w zakresie kryterium formalnego nr 8.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8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2480" y="1285336"/>
            <a:ext cx="7722870" cy="5071014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  <a:t>Ogólne informacje dotyczące </a:t>
            </a:r>
            <a:r>
              <a:rPr lang="pl-P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konkursu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l-PL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Konkurs horyzontalny</a:t>
            </a:r>
          </a:p>
          <a:p>
            <a:pPr marL="0" indent="0">
              <a:buNone/>
            </a:pPr>
            <a:endParaRPr lang="pl-PL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800"/>
              </a:spcBef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Typ operacji: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9.3.B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projekty z zakresu wsparcia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deinstytucjonalizacji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opieki nad osobami zależnymi, poprzez rozwój alternatywnych form opieki nad osobami niesamodzielnymi</a:t>
            </a:r>
          </a:p>
          <a:p>
            <a:pPr algn="ctr">
              <a:buNone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Domy Dziennej Opieki Medycznej  - DDOM</a:t>
            </a:r>
          </a:p>
          <a:p>
            <a:pPr marL="0" indent="0" algn="ctr">
              <a:buNone/>
            </a:pPr>
            <a:endParaRPr lang="pl-PL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68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 SPECYFICZNE DLA NABORU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4034790" cy="4381247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Kryterium </a:t>
            </a:r>
            <a:r>
              <a:rPr lang="pl-PL" sz="1800" b="1" dirty="0" smtClean="0"/>
              <a:t>formalne specyficzne dla naboru nr 1</a:t>
            </a:r>
            <a:br>
              <a:rPr lang="pl-PL" sz="1800" b="1" dirty="0" smtClean="0"/>
            </a:br>
            <a:r>
              <a:rPr lang="pl-PL" sz="1800" dirty="0"/>
              <a:t>Wkład własny</a:t>
            </a:r>
          </a:p>
          <a:p>
            <a:pPr marL="0" indent="0">
              <a:buNone/>
            </a:pPr>
            <a:endParaRPr lang="pl-PL" sz="1800" b="1" dirty="0"/>
          </a:p>
          <a:p>
            <a:pPr marL="0" indent="0">
              <a:buNone/>
            </a:pPr>
            <a:r>
              <a:rPr lang="pl-PL" sz="1800" b="1" dirty="0"/>
              <a:t>Kryterium formalne specyficzne dla naboru nr </a:t>
            </a:r>
            <a:r>
              <a:rPr lang="pl-PL" sz="1800" b="1" dirty="0" smtClean="0"/>
              <a:t>2</a:t>
            </a:r>
            <a:br>
              <a:rPr lang="pl-PL" sz="1800" b="1" dirty="0" smtClean="0"/>
            </a:br>
            <a:r>
              <a:rPr lang="pl-PL" sz="1800" dirty="0"/>
              <a:t>Minimalna wartość projektu</a:t>
            </a: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b="1" dirty="0" smtClean="0"/>
              <a:t>Kryterium </a:t>
            </a:r>
            <a:r>
              <a:rPr lang="pl-PL" sz="1800" b="1" dirty="0"/>
              <a:t>formalne specyficzne dla naboru nr </a:t>
            </a:r>
            <a:r>
              <a:rPr lang="pl-PL" sz="1800" b="1" dirty="0" smtClean="0"/>
              <a:t>3</a:t>
            </a:r>
            <a:r>
              <a:rPr lang="pl-PL" sz="1800" dirty="0" smtClean="0"/>
              <a:t> 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Kwalifikowalność Wnioskodawcy/Beneficjenta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5522767" y="1710044"/>
            <a:ext cx="2709950" cy="9725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Niespełnienie kryterium oznacza odrzucenie projektu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5522767" y="3481549"/>
            <a:ext cx="2709950" cy="13843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do </a:t>
            </a:r>
            <a:r>
              <a:rPr lang="pl-PL" sz="1500" dirty="0" smtClean="0">
                <a:solidFill>
                  <a:schemeClr val="bg1"/>
                </a:solidFill>
              </a:rPr>
              <a:t>poprawy/uzupełnienia w zakresie kryteriów 1 i 3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7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sz="3200" b="1" dirty="0" smtClean="0"/>
          </a:p>
          <a:p>
            <a:pPr algn="ctr">
              <a:buNone/>
            </a:pPr>
            <a:r>
              <a:rPr lang="pl-PL" sz="3200" b="1" dirty="0" smtClean="0"/>
              <a:t>4 kryteria dostępu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5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</a:t>
            </a:r>
            <a:r>
              <a:rPr lang="pl-PL" sz="2200" b="1" dirty="0" smtClean="0"/>
              <a:t> </a:t>
            </a:r>
            <a:r>
              <a:rPr lang="pl-PL" sz="1800" b="1" dirty="0" smtClean="0"/>
              <a:t>DOSTĘPU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59"/>
            <a:ext cx="7808768" cy="3319892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Kryterium </a:t>
            </a:r>
            <a:r>
              <a:rPr lang="pl-PL" sz="1800" b="1" dirty="0" smtClean="0"/>
              <a:t>dostępu </a:t>
            </a:r>
            <a:r>
              <a:rPr lang="pl-PL" sz="1800" b="1" dirty="0"/>
              <a:t>nr 1</a:t>
            </a:r>
            <a:r>
              <a:rPr lang="pl-PL" sz="1800" dirty="0"/>
              <a:t> Kryterium realizatora usług zdrowotnych</a:t>
            </a:r>
            <a:endParaRPr lang="pl-PL" sz="1800" dirty="0" smtClean="0"/>
          </a:p>
          <a:p>
            <a:pPr marL="0" indent="0">
              <a:buNone/>
            </a:pPr>
            <a:r>
              <a:rPr lang="pl-PL" sz="1800" dirty="0" smtClean="0"/>
              <a:t>Czy realizator </a:t>
            </a:r>
            <a:r>
              <a:rPr lang="pl-PL" sz="1800" dirty="0"/>
              <a:t>usług zdrowotnych zaplanowanych w ramach projektu jest podmiotem wykonującym działalność leczniczą, uprawnionym do tego na mocy </a:t>
            </a:r>
            <a:r>
              <a:rPr lang="pl-PL" sz="1800" dirty="0" smtClean="0"/>
              <a:t>przepisów </a:t>
            </a:r>
            <a:r>
              <a:rPr lang="pl-PL" sz="1800" dirty="0"/>
              <a:t>prawa powszechnie obowiązującego</a:t>
            </a:r>
            <a:r>
              <a:rPr lang="pl-PL" sz="1800" dirty="0" smtClean="0"/>
              <a:t>?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 smtClean="0"/>
              <a:t>Kryterium </a:t>
            </a:r>
            <a:r>
              <a:rPr lang="pl-PL" sz="1800" dirty="0"/>
              <a:t>zostanie zweryfikowane na podstawie zapisów wniosku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o </a:t>
            </a:r>
            <a:r>
              <a:rPr lang="pl-PL" sz="1800" dirty="0"/>
              <a:t>dofinansowanie projektu w części Wnioskodawca (Beneficjent), Doświadczenie Wnioskodawcy i Partnerów (pkt. 4.4) oraz poprzez weryfikację rejestru podmiotów wykonujących działalność leczniczą dostępnego pod adresem: </a:t>
            </a:r>
            <a:r>
              <a:rPr lang="pl-PL" sz="1800" dirty="0">
                <a:hlinkClick r:id="rId2"/>
              </a:rPr>
              <a:t>https://rpwdl.csioz.gov.pl</a:t>
            </a:r>
            <a:r>
              <a:rPr lang="pl-PL" sz="1800" dirty="0" smtClean="0">
                <a:hlinkClick r:id="rId2"/>
              </a:rPr>
              <a:t>/</a:t>
            </a:r>
            <a:r>
              <a:rPr lang="pl-PL" sz="1800" dirty="0" smtClean="0"/>
              <a:t> obowiązującego </a:t>
            </a:r>
            <a:r>
              <a:rPr lang="pl-PL" sz="1800" dirty="0"/>
              <a:t>na dzień złożenia wniosku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o </a:t>
            </a:r>
            <a:r>
              <a:rPr lang="pl-PL" sz="1800" dirty="0"/>
              <a:t>dofinansowanie. 	</a:t>
            </a:r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schemeClr val="tx1"/>
                </a:solidFill>
              </a:rPr>
              <a:pPr>
                <a:defRPr/>
              </a:pPr>
              <a:t>32</a:t>
            </a:fld>
            <a:endParaRPr lang="pl-PL">
              <a:solidFill>
                <a:schemeClr val="tx1"/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628650" y="5228706"/>
            <a:ext cx="7886700" cy="6985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do </a:t>
            </a:r>
            <a:r>
              <a:rPr lang="pl-PL" sz="1500" dirty="0" smtClean="0">
                <a:solidFill>
                  <a:schemeClr val="bg1"/>
                </a:solidFill>
              </a:rPr>
              <a:t>poprawy/uzupełnienia.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9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</a:t>
            </a:r>
            <a:r>
              <a:rPr lang="pl-PL" sz="1800" b="1" dirty="0"/>
              <a:t>DOSTĘPU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59"/>
            <a:ext cx="7886700" cy="3401533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Kryterium dostępu nr </a:t>
            </a:r>
            <a:r>
              <a:rPr lang="pl-PL" sz="1800" b="1" dirty="0" smtClean="0"/>
              <a:t>2</a:t>
            </a:r>
            <a:r>
              <a:rPr lang="pl-PL" sz="1800" dirty="0" smtClean="0"/>
              <a:t> </a:t>
            </a:r>
            <a:r>
              <a:rPr lang="pl-PL" sz="1800" dirty="0"/>
              <a:t>Kryterium biura projektu</a:t>
            </a:r>
            <a:endParaRPr lang="pl-PL" sz="1800" dirty="0" smtClean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r>
              <a:rPr lang="pl-PL" sz="1800" dirty="0"/>
              <a:t>Czy Wnioskodawca (lider) w okresie realizacji projektu posiada siedzibę lub będzie prowadził biuro </a:t>
            </a:r>
            <a:r>
              <a:rPr lang="pl-PL" sz="1800" dirty="0" smtClean="0"/>
              <a:t>projektu na </a:t>
            </a:r>
            <a:r>
              <a:rPr lang="pl-PL" sz="1800" dirty="0"/>
              <a:t>terenie województwa dolnośląskiego?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 smtClean="0"/>
              <a:t>Kryterium </a:t>
            </a:r>
            <a:r>
              <a:rPr lang="pl-PL" sz="1800" dirty="0"/>
              <a:t>zostanie zweryfikowane na podstawie zapisów wniosku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o </a:t>
            </a:r>
            <a:r>
              <a:rPr lang="pl-PL" sz="1800" dirty="0"/>
              <a:t>dofinansowanie projektu w części 2.8 lub w przypadku braku posiadania przez Wnioskodawcę (lidera) siedziby na terenie województwa dolnośląskiego –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na </a:t>
            </a:r>
            <a:r>
              <a:rPr lang="pl-PL" sz="1800" dirty="0"/>
              <a:t>podstawie oświadczenia Wnioskodawcy zamieszczonego we wniosku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o </a:t>
            </a:r>
            <a:r>
              <a:rPr lang="pl-PL" sz="1800" dirty="0"/>
              <a:t>dofinansowanie projektu w części Potencjał i doświadczenie Wnioskodawcy/partnerów oraz sposób zarządzania projektem.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628650" y="5228706"/>
            <a:ext cx="7886700" cy="6985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do </a:t>
            </a:r>
            <a:r>
              <a:rPr lang="pl-PL" sz="1500" dirty="0" smtClean="0">
                <a:solidFill>
                  <a:schemeClr val="bg1"/>
                </a:solidFill>
              </a:rPr>
              <a:t>poprawy/uzupełnienia.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</a:t>
            </a:r>
            <a:r>
              <a:rPr lang="pl-PL" sz="1800" b="1" dirty="0"/>
              <a:t>DOSTĘPU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3434190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Kryterium dostępu nr </a:t>
            </a:r>
            <a:r>
              <a:rPr lang="pl-PL" sz="1800" b="1" dirty="0" smtClean="0"/>
              <a:t>3</a:t>
            </a:r>
            <a:r>
              <a:rPr lang="pl-PL" sz="1800" dirty="0" smtClean="0"/>
              <a:t> </a:t>
            </a:r>
            <a:r>
              <a:rPr lang="pl-PL" sz="1800" dirty="0"/>
              <a:t>Kryterium </a:t>
            </a:r>
            <a:r>
              <a:rPr lang="pl-PL" sz="1800" dirty="0" smtClean="0"/>
              <a:t>obszaru realizacji projektu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1800" dirty="0"/>
              <a:t>Czy obszar realizacji projektu jest ograniczony do jednego powiatu, a uczestnikami projektu są </a:t>
            </a:r>
            <a:r>
              <a:rPr lang="pl-PL" sz="1800" dirty="0" smtClean="0"/>
              <a:t>wyłącznie osoby </a:t>
            </a:r>
            <a:r>
              <a:rPr lang="pl-PL" sz="1800" dirty="0"/>
              <a:t>zamieszkujące ten obszar lub osoby, które przed przystąpieniem do projektu złożyły Deklarację wyboru świadczeniodawcy, lekarza, pielęgniarki i położnej podstawowej opieki zdrowotnej w podmiocie realizującym projekt</a:t>
            </a:r>
            <a:r>
              <a:rPr lang="pl-PL" sz="1800" dirty="0" smtClean="0"/>
              <a:t>?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Kryterium zostanie zweryfikowane na podstawie zapisów wniosku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o </a:t>
            </a:r>
            <a:r>
              <a:rPr lang="pl-PL" sz="1800" dirty="0"/>
              <a:t>dofinansowanie projektu w części Obszar realizacji (pkt. 1.14) projektu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oraz </a:t>
            </a:r>
            <a:r>
              <a:rPr lang="pl-PL" sz="1800" dirty="0"/>
              <a:t>Grupy docelowe (pkt 3.2</a:t>
            </a:r>
            <a:r>
              <a:rPr lang="pl-PL" sz="1800" dirty="0" smtClean="0"/>
              <a:t>).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628650" y="5470071"/>
            <a:ext cx="7886700" cy="71171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do </a:t>
            </a:r>
            <a:r>
              <a:rPr lang="pl-PL" sz="1500" dirty="0" smtClean="0">
                <a:solidFill>
                  <a:schemeClr val="bg1"/>
                </a:solidFill>
              </a:rPr>
              <a:t>poprawy/uzupełnienia.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0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</a:t>
            </a:r>
            <a:r>
              <a:rPr lang="pl-PL" sz="1800" b="1" dirty="0"/>
              <a:t>DOSTĘPU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3399900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 smtClean="0"/>
              <a:t>Kryterium dostępu nr 4</a:t>
            </a:r>
            <a:r>
              <a:rPr lang="pl-PL" sz="1800" dirty="0" smtClean="0"/>
              <a:t> Kryterium trwałości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1800" dirty="0" smtClean="0"/>
              <a:t>Czy </a:t>
            </a:r>
            <a:r>
              <a:rPr lang="pl-PL" sz="1800" dirty="0"/>
              <a:t>Wnioskodawca zadeklarował we wniosku o dofinansowanie trwałość miejsc świadczenia usług zdrowotnych utworzonych w ramach projektu po jego zakończeniu co najmniej przez okres odpowiadający okresowi realizacji projektu</a:t>
            </a:r>
            <a:r>
              <a:rPr lang="pl-PL" sz="1800" dirty="0" smtClean="0"/>
              <a:t>?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Trwałość jest rozumiana jako instytucjonalna gotowość podmiotów do świadczenia usług</a:t>
            </a:r>
            <a:r>
              <a:rPr lang="pl-PL" sz="1800" dirty="0" smtClean="0"/>
              <a:t>.</a:t>
            </a:r>
          </a:p>
          <a:p>
            <a:pPr marL="0" indent="0">
              <a:buNone/>
            </a:pPr>
            <a:r>
              <a:rPr lang="pl-PL" sz="1800" dirty="0"/>
              <a:t>Kryterium zostanie zweryfikowane na podstawie zapisów wniosku o dofinansowanie projektu w części Sposób realizacji projektu (w polu Trwałość i wpływ rezultatów projektu).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1800" dirty="0"/>
              <a:t>	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628650" y="5228705"/>
            <a:ext cx="7886700" cy="95307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do </a:t>
            </a:r>
            <a:r>
              <a:rPr lang="pl-PL" sz="1500" dirty="0" smtClean="0">
                <a:solidFill>
                  <a:schemeClr val="bg1"/>
                </a:solidFill>
              </a:rPr>
              <a:t>poprawy/uzupełnienia.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01457" y="1909232"/>
            <a:ext cx="7916449" cy="3130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14000"/>
              </a:lnSpc>
              <a:buNone/>
            </a:pPr>
            <a:r>
              <a:rPr lang="pl-PL" sz="3200" b="1" spc="300" dirty="0" smtClean="0">
                <a:solidFill>
                  <a:srgbClr val="0070C0"/>
                </a:solidFill>
              </a:rPr>
              <a:t>Uwaga!</a:t>
            </a:r>
            <a:r>
              <a:rPr lang="pl-PL" sz="3200" b="1" spc="30" dirty="0" smtClean="0">
                <a:solidFill>
                  <a:srgbClr val="0070C0"/>
                </a:solidFill>
              </a:rPr>
              <a:t> </a:t>
            </a:r>
          </a:p>
          <a:p>
            <a:pPr marL="0" indent="0" algn="ctr">
              <a:lnSpc>
                <a:spcPct val="114000"/>
              </a:lnSpc>
              <a:spcBef>
                <a:spcPts val="1800"/>
              </a:spcBef>
              <a:buNone/>
            </a:pPr>
            <a:r>
              <a:rPr lang="pl-PL" sz="3200" b="1" spc="30" dirty="0" smtClean="0">
                <a:solidFill>
                  <a:srgbClr val="0070C0"/>
                </a:solidFill>
              </a:rPr>
              <a:t>Projekt </a:t>
            </a:r>
            <a:r>
              <a:rPr lang="pl-PL" sz="3200" b="1" spc="30" dirty="0">
                <a:solidFill>
                  <a:srgbClr val="0070C0"/>
                </a:solidFill>
              </a:rPr>
              <a:t>niespełniający któregokolwiek </a:t>
            </a:r>
            <a:r>
              <a:rPr lang="pl-PL" sz="3200" b="1" spc="30" dirty="0" smtClean="0">
                <a:solidFill>
                  <a:srgbClr val="0070C0"/>
                </a:solidFill>
              </a:rPr>
              <a:t/>
            </a:r>
            <a:br>
              <a:rPr lang="pl-PL" sz="3200" b="1" spc="30" dirty="0" smtClean="0">
                <a:solidFill>
                  <a:srgbClr val="0070C0"/>
                </a:solidFill>
              </a:rPr>
            </a:br>
            <a:r>
              <a:rPr lang="pl-PL" sz="3200" b="1" spc="30" dirty="0" smtClean="0">
                <a:solidFill>
                  <a:srgbClr val="0070C0"/>
                </a:solidFill>
              </a:rPr>
              <a:t>z </a:t>
            </a:r>
            <a:r>
              <a:rPr lang="pl-PL" sz="3200" b="1" spc="30" dirty="0">
                <a:solidFill>
                  <a:srgbClr val="0070C0"/>
                </a:solidFill>
              </a:rPr>
              <a:t>kryteriów formalnych i/lub kryteriów dostępu zostanie odrzucony </a:t>
            </a:r>
            <a:r>
              <a:rPr lang="pl-PL" sz="3200" b="1" spc="30" dirty="0" smtClean="0">
                <a:solidFill>
                  <a:srgbClr val="0070C0"/>
                </a:solidFill>
              </a:rPr>
              <a:t/>
            </a:r>
            <a:br>
              <a:rPr lang="pl-PL" sz="3200" b="1" spc="30" dirty="0" smtClean="0">
                <a:solidFill>
                  <a:srgbClr val="0070C0"/>
                </a:solidFill>
              </a:rPr>
            </a:br>
            <a:r>
              <a:rPr lang="pl-PL" sz="3200" b="1" spc="30" dirty="0" smtClean="0">
                <a:solidFill>
                  <a:srgbClr val="0070C0"/>
                </a:solidFill>
              </a:rPr>
              <a:t>i </a:t>
            </a:r>
            <a:r>
              <a:rPr lang="pl-PL" sz="3200" b="1" spc="30" dirty="0">
                <a:solidFill>
                  <a:srgbClr val="0070C0"/>
                </a:solidFill>
              </a:rPr>
              <a:t>nie będzie podlegał dalszej ocenie.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43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l-PL" sz="3200" b="1" dirty="0" smtClean="0"/>
              <a:t>4 kryteria horyzontalne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63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114300" y="982766"/>
            <a:ext cx="8853854" cy="5426198"/>
          </a:xfrm>
        </p:spPr>
        <p:txBody>
          <a:bodyPr>
            <a:noAutofit/>
          </a:bodyPr>
          <a:lstStyle/>
          <a:p>
            <a:pPr marL="457200" indent="-45720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sz="20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4 kryteria horyzontalne:</a:t>
            </a:r>
            <a:endParaRPr lang="pl-PL" sz="2000" b="1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5200" lvl="1" indent="-2880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zgodności projektu z prawem </a:t>
            </a:r>
            <a:endParaRPr lang="pl-PL" sz="1600" b="1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Czy w trakcie oceny nie stwierdzono niezgodności z prawodawstwem krajowym i unijnym w zakresie odnoszącym się do sposobu realizacji i zakresu projektu?</a:t>
            </a:r>
            <a:endParaRPr lang="en-US" sz="16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zgodności z właściwymi politykami i zasadami 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Czy projekt jest zgodny z zasadą zrównoważonego rozwoju? 	</a:t>
            </a:r>
          </a:p>
          <a:p>
            <a:pPr marL="800100" lvl="1" indent="-3429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600" b="1" spc="30" dirty="0">
                <a:latin typeface="Arial" panose="020B0604020202020204" pitchFamily="34" charset="0"/>
                <a:cs typeface="Arial" panose="020B0604020202020204" pitchFamily="34" charset="0"/>
              </a:rPr>
              <a:t>zgodności z właściwymi politykami i zasadami 	</a:t>
            </a:r>
            <a:endParaRPr lang="pl-PL" sz="1600" b="1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Czy projekt jest zgodny z zasadą równości szans kobiet i mężczyzn? </a:t>
            </a:r>
            <a:endParaRPr lang="pl-PL" sz="16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zgodności z właściwymi politykami i zasadami 	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Czy projekt jest zgodny z zasadą równości szans i niedyskryminacji, </a:t>
            </a:r>
            <a:b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tym dostępności dla osób z niepełnosprawnościami?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1600" b="1" spc="3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horyzontalne są weryfikowane na podstawie treści wniosku </a:t>
            </a:r>
            <a:br>
              <a:rPr lang="pl-PL" sz="1600" b="1" spc="3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spc="3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dofinansowanie.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1600" b="1" spc="3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Spełnienie każdego z kryteriów horyzontalnych może być przedmiotem negocjacji.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1600" b="1" spc="3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Niespełnienie powyższych kryteriów oznacza odrzucenie wniosku</a:t>
            </a:r>
            <a:r>
              <a:rPr lang="pl-PL" sz="1600" b="1" spc="3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89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l-PL" sz="3200" b="1" dirty="0" smtClean="0"/>
              <a:t>Kryteria merytoryczne</a:t>
            </a:r>
          </a:p>
          <a:p>
            <a:pPr algn="ctr">
              <a:buNone/>
            </a:pPr>
            <a:endParaRPr lang="pl-PL" sz="3200" b="1" dirty="0" smtClean="0"/>
          </a:p>
          <a:p>
            <a:pPr lvl="0" algn="ctr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11 ogólnych kryteriów merytorycznych oraz 2 kryteria merytoryczne specyficzne dla naboru</a:t>
            </a:r>
          </a:p>
          <a:p>
            <a:pPr algn="ctr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3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5742" y="1298121"/>
            <a:ext cx="7886700" cy="5000129"/>
          </a:xfrm>
          <a:noFill/>
        </p:spPr>
        <p:txBody>
          <a:bodyPr/>
          <a:lstStyle/>
          <a:p>
            <a:pPr marL="252000" lvl="0" algn="ctr">
              <a:spcBef>
                <a:spcPts val="3000"/>
              </a:spcBef>
              <a:buNone/>
            </a:pPr>
            <a:r>
              <a:rPr lang="pl-PL" sz="3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Kwota </a:t>
            </a:r>
            <a:r>
              <a:rPr lang="pl-PL" sz="3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środków europejskich </a:t>
            </a:r>
            <a:br>
              <a:rPr lang="pl-PL" sz="3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przeznaczona </a:t>
            </a:r>
            <a:r>
              <a:rPr lang="pl-PL" sz="3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dofinansowanie projektów w ramach konkursu (alokacja):</a:t>
            </a:r>
          </a:p>
          <a:p>
            <a:pPr algn="ctr">
              <a:spcBef>
                <a:spcPts val="3000"/>
              </a:spcBef>
              <a:buNone/>
            </a:pPr>
            <a:r>
              <a:rPr lang="pl-PL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3 306 074 </a:t>
            </a:r>
            <a:r>
              <a:rPr lang="pl-PL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</a:t>
            </a:r>
            <a:endParaRPr lang="pl-PL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ts val="3000"/>
              </a:spcBef>
              <a:buNone/>
            </a:pPr>
            <a:r>
              <a:rPr lang="pl-PL" sz="4400" b="1" dirty="0"/>
              <a:t>14 260 751 </a:t>
            </a:r>
            <a:r>
              <a:rPr lang="pl-PL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</a:t>
            </a:r>
          </a:p>
          <a:p>
            <a:pPr lvl="0" algn="ctr">
              <a:lnSpc>
                <a:spcPct val="120000"/>
              </a:lnSpc>
              <a:spcBef>
                <a:spcPts val="3000"/>
              </a:spcBef>
              <a:buNone/>
            </a:pP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>Mając </a:t>
            </a:r>
            <a:r>
              <a:rPr lang="pl-PL" sz="1600" spc="110" dirty="0">
                <a:latin typeface="Arial" panose="020B0604020202020204" pitchFamily="34" charset="0"/>
                <a:cs typeface="Arial" panose="020B0604020202020204" pitchFamily="34" charset="0"/>
              </a:rPr>
              <a:t>na uwadze fakt, </a:t>
            </a: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>że </a:t>
            </a:r>
            <a:r>
              <a:rPr lang="pl-PL" sz="1600" spc="110" dirty="0">
                <a:latin typeface="Arial" panose="020B0604020202020204" pitchFamily="34" charset="0"/>
                <a:cs typeface="Arial" panose="020B0604020202020204" pitchFamily="34" charset="0"/>
              </a:rPr>
              <a:t>alokacja w ramach Programu określona jest </a:t>
            </a: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spc="110" dirty="0">
                <a:latin typeface="Arial" panose="020B0604020202020204" pitchFamily="34" charset="0"/>
                <a:cs typeface="Arial" panose="020B0604020202020204" pitchFamily="34" charset="0"/>
              </a:rPr>
              <a:t>Euro, </a:t>
            </a: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>dla </a:t>
            </a:r>
            <a:r>
              <a:rPr lang="pl-PL" sz="1600" spc="110" dirty="0">
                <a:latin typeface="Arial" panose="020B0604020202020204" pitchFamily="34" charset="0"/>
                <a:cs typeface="Arial" panose="020B0604020202020204" pitchFamily="34" charset="0"/>
              </a:rPr>
              <a:t>prawidłowego określenia ww. limitu dostępnej alokacji </a:t>
            </a: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>IOK </a:t>
            </a:r>
            <a:r>
              <a:rPr lang="pl-PL" sz="1600" spc="110" dirty="0">
                <a:latin typeface="Arial" panose="020B0604020202020204" pitchFamily="34" charset="0"/>
                <a:cs typeface="Arial" panose="020B0604020202020204" pitchFamily="34" charset="0"/>
              </a:rPr>
              <a:t>zastrzega możliwość zmiany kwoty przeznaczonej </a:t>
            </a: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sz="1600" spc="110" dirty="0">
                <a:latin typeface="Arial" panose="020B0604020202020204" pitchFamily="34" charset="0"/>
                <a:cs typeface="Arial" panose="020B0604020202020204" pitchFamily="34" charset="0"/>
              </a:rPr>
              <a:t>dofinansowanie projektów w wyniku zmiany kursu walutowego. </a:t>
            </a:r>
            <a:endParaRPr lang="pl-PL" sz="1600" b="1" spc="11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33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094014"/>
            <a:ext cx="7886700" cy="4808765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800"/>
              </a:spcAft>
              <a:buNone/>
            </a:pPr>
            <a:r>
              <a:rPr lang="pl-PL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merytoryczne ogólne 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zgodność projektu z celami szczegółowymi RPO WD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2014-2020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celowości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osiągnięcia skwantyfikowanych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rezultatów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doboru grupy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docelowej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trafności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racjonalności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harmonogramu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adekwatności sposobu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zarządzania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potencjału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doświadczenia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budżetu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6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094014"/>
            <a:ext cx="7886700" cy="4661807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800"/>
              </a:spcAft>
              <a:buNone/>
            </a:pPr>
            <a:r>
              <a:rPr lang="pl-PL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merytoryczne ogólne 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 startAt="11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spełnienia minimalnych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wymagań</a:t>
            </a:r>
          </a:p>
          <a:p>
            <a:pPr marL="0" indent="0">
              <a:buNone/>
            </a:pPr>
            <a:r>
              <a:rPr lang="pl-PL" sz="1600" dirty="0"/>
              <a:t>Czy projekt otrzymał wymagane minimum 60 punktów ogółem oraz co najmniej 60% punktów w poszczególnych grupach kryteriów merytorycznych: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 smtClean="0"/>
              <a:t>kryteria </a:t>
            </a:r>
            <a:r>
              <a:rPr lang="pl-PL" sz="1600" dirty="0"/>
              <a:t>nr 1, 2 oraz 3,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 smtClean="0"/>
              <a:t>kryterium </a:t>
            </a:r>
            <a:r>
              <a:rPr lang="pl-PL" sz="1600" dirty="0"/>
              <a:t>nr 4,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 smtClean="0"/>
              <a:t>kryteria </a:t>
            </a:r>
            <a:r>
              <a:rPr lang="pl-PL" sz="1600" dirty="0"/>
              <a:t>nr 5 oraz 6,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 smtClean="0"/>
              <a:t>kryteria </a:t>
            </a:r>
            <a:r>
              <a:rPr lang="pl-PL" sz="1600" dirty="0"/>
              <a:t>nr 7 oraz 8,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 smtClean="0"/>
              <a:t>kryterium </a:t>
            </a:r>
            <a:r>
              <a:rPr lang="pl-PL" sz="1600" dirty="0"/>
              <a:t>nr 9,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 smtClean="0"/>
              <a:t>kryterium </a:t>
            </a:r>
            <a:r>
              <a:rPr lang="pl-PL" sz="1600" dirty="0"/>
              <a:t>nr 10 </a:t>
            </a:r>
          </a:p>
          <a:p>
            <a:pPr marL="0" indent="0">
              <a:buNone/>
            </a:pPr>
            <a:r>
              <a:rPr lang="pl-PL" sz="1600" dirty="0"/>
              <a:t>oraz otrzymał pozytywną ocenę lub został skierowany do negocjacji w zakresie spełnienia kryteriów horyzontalnych, oraz kryteriów merytorycznych specyficznych dla poszczególnych naborów</a:t>
            </a:r>
            <a:r>
              <a:rPr lang="pl-PL" sz="1600" dirty="0" smtClean="0"/>
              <a:t>?</a:t>
            </a:r>
            <a:endParaRPr lang="pl-PL" sz="1600" dirty="0"/>
          </a:p>
          <a:p>
            <a:pPr marL="0" indent="0">
              <a:lnSpc>
                <a:spcPct val="110000"/>
              </a:lnSpc>
              <a:buNone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81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094014"/>
            <a:ext cx="7886700" cy="3763736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800"/>
              </a:spcAft>
              <a:buNone/>
            </a:pPr>
            <a:r>
              <a:rPr lang="pl-PL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merytoryczne specyficzne dla naboru 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Kryterium zgodności z </a:t>
            </a:r>
            <a:r>
              <a:rPr lang="pl-P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SzOOP</a:t>
            </a:r>
            <a:endParaRPr lang="pl-PL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pl-PL" sz="1600" dirty="0"/>
              <a:t>Czy projekt jest zgodny z zapisami </a:t>
            </a:r>
            <a:r>
              <a:rPr lang="pl-PL" sz="1600" dirty="0" err="1"/>
              <a:t>SzOOP</a:t>
            </a:r>
            <a:r>
              <a:rPr lang="pl-PL" sz="1600" dirty="0"/>
              <a:t> RPO WD 2014-2020 aktualnymi na dzień przyjęcia kryterium w zakresie typu projektu 9.3.B? 	</a:t>
            </a:r>
          </a:p>
          <a:p>
            <a:pPr marL="0" indent="0">
              <a:lnSpc>
                <a:spcPct val="110000"/>
              </a:lnSpc>
              <a:buNone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 startAt="2"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Wskaźniki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obligatoryjne dla danego typu projektu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600" dirty="0"/>
              <a:t>Czy w ramach projektu zaplanowano wszystkie wskaźniki określone w definicji kryterium?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600" dirty="0"/>
              <a:t>Wnioskodawca zobowiązany jest do wskazania we wniosku i monitorowania wszystkich wskaźników adekwatnych dla danego projektu, spośród wskaźników wskazanych w </a:t>
            </a:r>
            <a:r>
              <a:rPr lang="pl-PL" sz="1600" dirty="0" err="1"/>
              <a:t>SzOOP</a:t>
            </a:r>
            <a:r>
              <a:rPr lang="pl-PL" sz="1600" dirty="0"/>
              <a:t>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dla </a:t>
            </a:r>
            <a:r>
              <a:rPr lang="pl-PL" sz="1600" dirty="0"/>
              <a:t>Działania </a:t>
            </a:r>
            <a:r>
              <a:rPr lang="pl-PL" sz="1600" dirty="0" smtClean="0"/>
              <a:t>9.3.</a:t>
            </a:r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6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l-PL" sz="3200" b="1" dirty="0" smtClean="0"/>
              <a:t>7 kryteriów premiujących</a:t>
            </a:r>
          </a:p>
          <a:p>
            <a:pPr algn="ctr">
              <a:buNone/>
            </a:pPr>
            <a:endParaRPr lang="pl-PL" sz="2000" b="1" dirty="0" smtClean="0"/>
          </a:p>
          <a:p>
            <a:pPr algn="ctr">
              <a:buNone/>
            </a:pPr>
            <a:r>
              <a:rPr lang="pl-PL" sz="2000" b="1" dirty="0" smtClean="0"/>
              <a:t>do zdobycia</a:t>
            </a:r>
            <a:endParaRPr lang="pl-PL" sz="2000" b="1" dirty="0"/>
          </a:p>
          <a:p>
            <a:pPr algn="ctr">
              <a:buNone/>
            </a:pPr>
            <a:r>
              <a:rPr lang="pl-PL" sz="2000" b="1" dirty="0" smtClean="0"/>
              <a:t>35 </a:t>
            </a:r>
            <a:r>
              <a:rPr lang="pl-PL" sz="2000" b="1" dirty="0" smtClean="0"/>
              <a:t>punktów premiujących</a:t>
            </a: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55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PREMIUJĄCE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5414" y="2084868"/>
            <a:ext cx="4106636" cy="3491340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 smtClean="0"/>
              <a:t>Kryterium premiujące nr 1</a:t>
            </a:r>
            <a:r>
              <a:rPr lang="pl-PL" sz="1800" dirty="0" smtClean="0"/>
              <a:t> </a:t>
            </a:r>
            <a:br>
              <a:rPr lang="pl-PL" sz="1800" dirty="0" smtClean="0"/>
            </a:br>
            <a:r>
              <a:rPr lang="pl-PL" sz="1800" dirty="0" smtClean="0"/>
              <a:t>Kryterium </a:t>
            </a:r>
            <a:r>
              <a:rPr lang="pl-PL" sz="1800" dirty="0"/>
              <a:t>Wnioskodawcy/partnera</a:t>
            </a:r>
            <a:endParaRPr lang="pl-PL" sz="1800" dirty="0" smtClean="0"/>
          </a:p>
          <a:p>
            <a:pPr marL="0" indent="0">
              <a:buNone/>
            </a:pPr>
            <a:r>
              <a:rPr lang="pl-PL" sz="1800" dirty="0"/>
              <a:t>Czy Wnioskodawcą lub partnerem jest podmiot wykonujący działalność leczniczą udzielający świadczeń opieki zdrowotnej w rodzaju podstawowa opieka zdrowotna na podstawie zawartej umowy o udzielanie świadczeń opieki </a:t>
            </a:r>
            <a:r>
              <a:rPr lang="pl-PL" sz="1800" dirty="0" smtClean="0"/>
              <a:t>zdrowotnej </a:t>
            </a:r>
            <a:br>
              <a:rPr lang="pl-PL" sz="1800" dirty="0" smtClean="0"/>
            </a:br>
            <a:r>
              <a:rPr lang="pl-PL" sz="1800" dirty="0" smtClean="0"/>
              <a:t>z </a:t>
            </a:r>
            <a:r>
              <a:rPr lang="pl-PL" sz="1800" dirty="0"/>
              <a:t>dyrektorem właściwego Oddziału Wojewódzkiego Narodowego Funduszu </a:t>
            </a:r>
            <a:r>
              <a:rPr lang="pl-PL" sz="1800" dirty="0" smtClean="0"/>
              <a:t>Zdrowia?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6026726" y="1469570"/>
            <a:ext cx="2327565" cy="457200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pl-PL" sz="1500" b="1" dirty="0" smtClean="0">
                <a:solidFill>
                  <a:schemeClr val="bg1"/>
                </a:solidFill>
              </a:rPr>
              <a:t>ILE PUNKTÓW?</a:t>
            </a:r>
          </a:p>
          <a:p>
            <a:pPr marL="0" lvl="1" algn="ctr"/>
            <a:r>
              <a:rPr lang="pl-PL" sz="1500" dirty="0" smtClean="0">
                <a:solidFill>
                  <a:schemeClr val="bg1"/>
                </a:solidFill>
              </a:rPr>
              <a:t>5 pkt – </a:t>
            </a:r>
            <a:r>
              <a:rPr lang="pl-PL" sz="1500" dirty="0">
                <a:solidFill>
                  <a:schemeClr val="bg1"/>
                </a:solidFill>
              </a:rPr>
              <a:t>Wnioskodawcą lub partnerem jest podmiot </a:t>
            </a:r>
            <a:r>
              <a:rPr lang="pl-PL" sz="1500" dirty="0" smtClean="0">
                <a:solidFill>
                  <a:schemeClr val="bg1"/>
                </a:solidFill>
              </a:rPr>
              <a:t>wykonujący </a:t>
            </a:r>
            <a:r>
              <a:rPr lang="pl-PL" sz="1600" dirty="0"/>
              <a:t>działalność leczniczą udzielający świadczeń opieki zdrowotnej w rodzaju podstawowa opieka zdrowotna na podstawie zawartej umowy o udzielanie świadczeń opieki zdrowotnej z dyrektorem właściwego Oddziału Wojewódzkiego Narodowego Funduszu Zdrowia 	</a:t>
            </a:r>
          </a:p>
          <a:p>
            <a:pPr marL="0" lvl="1" algn="ctr"/>
            <a:endParaRPr lang="pl-PL" sz="1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5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PREMIUJĄCE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49" y="1537861"/>
            <a:ext cx="5159675" cy="3948540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 smtClean="0"/>
              <a:t>Kryterium premiujące nr  2</a:t>
            </a:r>
            <a:br>
              <a:rPr lang="pl-PL" sz="1800" b="1" dirty="0" smtClean="0"/>
            </a:br>
            <a:r>
              <a:rPr lang="pl-PL" sz="1800" dirty="0" smtClean="0"/>
              <a:t>Kryterium </a:t>
            </a:r>
            <a:r>
              <a:rPr lang="pl-PL" sz="1800" dirty="0"/>
              <a:t>podmiotu </a:t>
            </a:r>
            <a:r>
              <a:rPr lang="pl-PL" sz="1800" dirty="0" smtClean="0"/>
              <a:t>leczniczego </a:t>
            </a:r>
          </a:p>
          <a:p>
            <a:pPr marL="0" indent="0">
              <a:buNone/>
            </a:pPr>
            <a:r>
              <a:rPr lang="pl-PL" sz="1800" dirty="0"/>
              <a:t>Czy podmiot leczniczy/ podmioty lecznicze, które realizują projekt: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 smtClean="0"/>
              <a:t>posiada</a:t>
            </a:r>
            <a:r>
              <a:rPr lang="pl-PL" sz="1800" dirty="0"/>
              <a:t>/-ją akredytację wydaną na podstawie ustawy o akredytacji o ochronie zdrowia lub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 smtClean="0"/>
              <a:t>jest/są </a:t>
            </a:r>
            <a:r>
              <a:rPr lang="pl-PL" sz="1800" dirty="0"/>
              <a:t>w okresie przygotowawczym do przeprowadzenia wizyty akredytacyjnej (okres przygotowawczy rozpoczyna się od daty podpisania przez dany podmiot umowy w zakresie przeprowadzenia przeglądu akredytacyjnego)?</a:t>
            </a:r>
          </a:p>
          <a:p>
            <a:endParaRPr lang="pl-PL" dirty="0"/>
          </a:p>
          <a:p>
            <a:pPr marL="0" indent="0">
              <a:buNone/>
            </a:pPr>
            <a:endParaRPr lang="pl-PL" sz="1800" b="1" dirty="0"/>
          </a:p>
          <a:p>
            <a:pPr marL="0" indent="0">
              <a:buNone/>
            </a:pPr>
            <a:r>
              <a:rPr lang="pl-PL" dirty="0"/>
              <a:t>	</a:t>
            </a:r>
          </a:p>
          <a:p>
            <a:pPr marL="0" indent="0"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6026726" y="2433421"/>
            <a:ext cx="2327565" cy="137207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pl-PL" sz="1500" b="1" dirty="0" smtClean="0">
                <a:solidFill>
                  <a:schemeClr val="bg1"/>
                </a:solidFill>
              </a:rPr>
              <a:t>ILE PUNKTÓW?</a:t>
            </a:r>
          </a:p>
          <a:p>
            <a:pPr marL="0" lvl="1" algn="ctr"/>
            <a:r>
              <a:rPr lang="pl-PL" sz="1500" dirty="0" smtClean="0">
                <a:solidFill>
                  <a:schemeClr val="bg1"/>
                </a:solidFill>
              </a:rPr>
              <a:t>5 pkt – </a:t>
            </a:r>
            <a:r>
              <a:rPr lang="pl-PL" sz="1500" dirty="0">
                <a:solidFill>
                  <a:schemeClr val="bg1"/>
                </a:solidFill>
              </a:rPr>
              <a:t>podmiot leczniczy/podmioty lecznicze spełniają warunek określony w kryterium</a:t>
            </a:r>
            <a:endParaRPr lang="pl-PL" sz="1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PREMIUJĄCE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3142" y="2133854"/>
            <a:ext cx="5159675" cy="2421818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 smtClean="0"/>
              <a:t>Kryterium premiujące nr 3 </a:t>
            </a:r>
            <a:br>
              <a:rPr lang="pl-PL" sz="1800" b="1" dirty="0" smtClean="0"/>
            </a:br>
            <a:r>
              <a:rPr lang="pl-PL" sz="1800" dirty="0"/>
              <a:t>Kryterium doświadczenia</a:t>
            </a:r>
            <a:endParaRPr lang="pl-PL" sz="1800" dirty="0" smtClean="0"/>
          </a:p>
          <a:p>
            <a:pPr marL="0" indent="0">
              <a:buNone/>
            </a:pPr>
            <a:r>
              <a:rPr lang="pl-PL" sz="1800" dirty="0"/>
              <a:t>Czy Wnioskodawca lub partner/partnerzy posiada/-ją minimum 3-letnie doświadczenie w realizacji świadczeń opieki zdrowotnej w zakresie zgodnym ze świadczeniami możliwymi do realizacji w ramach konkursu</a:t>
            </a:r>
            <a:r>
              <a:rPr lang="pl-PL" sz="1800" dirty="0" smtClean="0"/>
              <a:t>?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6026726" y="1183821"/>
            <a:ext cx="2327565" cy="389436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pl-PL" sz="1500" b="1" dirty="0" smtClean="0">
                <a:solidFill>
                  <a:schemeClr val="bg1"/>
                </a:solidFill>
              </a:rPr>
              <a:t>ILE PUNKTÓW?</a:t>
            </a:r>
          </a:p>
          <a:p>
            <a:pPr marL="0" lvl="1" algn="ctr"/>
            <a:r>
              <a:rPr lang="pl-PL" sz="1500" dirty="0">
                <a:solidFill>
                  <a:schemeClr val="bg1"/>
                </a:solidFill>
              </a:rPr>
              <a:t>3 pkt. - Wnioskodawca lub partner/partnerzy posiadają co najmniej 3-letnie doświadczenie, o którym mowa w kryterium</a:t>
            </a:r>
            <a:r>
              <a:rPr lang="pl-PL" sz="1500" dirty="0" smtClean="0">
                <a:solidFill>
                  <a:schemeClr val="bg1"/>
                </a:solidFill>
              </a:rPr>
              <a:t>;</a:t>
            </a:r>
          </a:p>
          <a:p>
            <a:pPr marL="0" lvl="1" algn="ctr"/>
            <a:r>
              <a:rPr lang="pl-PL" sz="1500" dirty="0">
                <a:solidFill>
                  <a:schemeClr val="bg1"/>
                </a:solidFill>
              </a:rPr>
              <a:t>5 pkt. - Wnioskodawca lub partner/partnerzy posiadają ponad 5-letnie doświadczenie, o którym mowa w kryterium.</a:t>
            </a:r>
            <a:endParaRPr lang="pl-PL" sz="1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PREMIUJĄCE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3142" y="2133854"/>
            <a:ext cx="5159675" cy="2421818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 smtClean="0"/>
              <a:t>Kryterium premiujące nr 4 </a:t>
            </a: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dirty="0" smtClean="0"/>
              <a:t>Kryterium </a:t>
            </a:r>
            <a:r>
              <a:rPr lang="pl-PL" sz="1800" dirty="0"/>
              <a:t>komplementarności 	</a:t>
            </a:r>
          </a:p>
          <a:p>
            <a:pPr marL="0" indent="0">
              <a:buNone/>
            </a:pPr>
            <a:r>
              <a:rPr lang="pl-PL" sz="1800" dirty="0"/>
              <a:t>Czy projekt zawiera działania komplementarne do innych projektów finansowanych ze środków UE (również realizowanych we wcześniejszych okresach programowania), ze środków krajowych lub innych źródeł?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6026726" y="1183821"/>
            <a:ext cx="2327565" cy="389436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pl-PL" sz="1500" b="1" dirty="0" smtClean="0">
                <a:solidFill>
                  <a:schemeClr val="bg1"/>
                </a:solidFill>
              </a:rPr>
              <a:t>ILE PUNKTÓW?</a:t>
            </a:r>
          </a:p>
          <a:p>
            <a:pPr marL="0" lvl="1" algn="ctr"/>
            <a:r>
              <a:rPr lang="pl-PL" sz="1600" dirty="0"/>
              <a:t>5 pkt. - projekt zawiera działania komplementarne do innych projektów finansowanych ze środków UE (również realizowanych we wcześniejszych okresach programowania), ze środków krajowych lub innych źródeł</a:t>
            </a:r>
          </a:p>
        </p:txBody>
      </p:sp>
    </p:spTree>
    <p:extLst>
      <p:ext uri="{BB962C8B-B14F-4D97-AF65-F5344CB8AC3E}">
        <p14:creationId xmlns:p14="http://schemas.microsoft.com/office/powerpoint/2010/main" val="181926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PREMIUJĄCE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3142" y="2133854"/>
            <a:ext cx="5159675" cy="2421818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 smtClean="0"/>
              <a:t>Kryterium premiujące nr 5 </a:t>
            </a: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dirty="0"/>
              <a:t>Kryterium partnerstwa	</a:t>
            </a:r>
          </a:p>
          <a:p>
            <a:pPr marL="0" indent="0">
              <a:buNone/>
            </a:pPr>
            <a:r>
              <a:rPr lang="pl-PL" sz="1800" dirty="0"/>
              <a:t>Czy projekt będzie realizowany w partnerstwie z co najmniej jedną organizacją pozarządową repezentującą interesy pacjentów i posiadającą co najmniej 2-letnie doświadczenie w zakresie </a:t>
            </a:r>
            <a:r>
              <a:rPr lang="pl-PL" sz="1800" dirty="0" err="1"/>
              <a:t>deinstytucjonalizacji</a:t>
            </a:r>
            <a:r>
              <a:rPr lang="pl-PL" sz="1800" dirty="0"/>
              <a:t> opieki nad osobami zależnymi?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6026726" y="1183821"/>
            <a:ext cx="2327565" cy="413112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pl-PL" sz="1500" b="1" dirty="0" smtClean="0">
                <a:solidFill>
                  <a:schemeClr val="bg1"/>
                </a:solidFill>
              </a:rPr>
              <a:t>ILE PUNKTÓW?</a:t>
            </a:r>
          </a:p>
          <a:p>
            <a:pPr marL="0" lvl="1" algn="ctr"/>
            <a:r>
              <a:rPr lang="pl-PL" sz="1600" dirty="0"/>
              <a:t>5 pkt. - projekt jest realizowany w partnerstwie z co najmniej jedną organizacją pozarządową repezentującą interesy pacjentów i posiadającą co najmniej 2-letnie doświadczenie w zakresie </a:t>
            </a:r>
            <a:r>
              <a:rPr lang="pl-PL" sz="1600" dirty="0" err="1"/>
              <a:t>deinstytucjonalizacji</a:t>
            </a:r>
            <a:r>
              <a:rPr lang="pl-PL" sz="1600" dirty="0"/>
              <a:t> opieki nad osobami zależnymi</a:t>
            </a:r>
          </a:p>
        </p:txBody>
      </p:sp>
    </p:spTree>
    <p:extLst>
      <p:ext uri="{BB962C8B-B14F-4D97-AF65-F5344CB8AC3E}">
        <p14:creationId xmlns:p14="http://schemas.microsoft.com/office/powerpoint/2010/main" val="402013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PREMIUJĄCE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49" y="1603176"/>
            <a:ext cx="5159675" cy="2421818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 smtClean="0"/>
              <a:t>Kryterium premiujące nr 6 </a:t>
            </a: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dirty="0"/>
              <a:t>Kryterium partnerstwa	</a:t>
            </a:r>
          </a:p>
          <a:p>
            <a:pPr marL="0" indent="0">
              <a:buNone/>
            </a:pPr>
            <a:r>
              <a:rPr lang="pl-PL" sz="1800" dirty="0"/>
              <a:t>Czy projekt będzie realizowany w partnerstwie z co najmniej jednym partnerem społecznym reprezentującym interesy </a:t>
            </a:r>
            <a:r>
              <a:rPr lang="pl-PL" sz="1800" dirty="0" smtClean="0"/>
              <a:t>i zrzeszającym </a:t>
            </a:r>
            <a:r>
              <a:rPr lang="pl-PL" sz="1800" dirty="0"/>
              <a:t>podmioty świadczące usługi w zakresie podstawowej opieki </a:t>
            </a:r>
            <a:r>
              <a:rPr lang="pl-PL" sz="1800" dirty="0" smtClean="0"/>
              <a:t>zdrowotnej?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6024498" y="1183820"/>
            <a:ext cx="2327565" cy="298294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pl-PL" sz="1500" b="1" dirty="0" smtClean="0">
                <a:solidFill>
                  <a:schemeClr val="bg1"/>
                </a:solidFill>
              </a:rPr>
              <a:t>ILE PUNKTÓW?</a:t>
            </a:r>
          </a:p>
          <a:p>
            <a:pPr marL="0" lvl="1" algn="ctr"/>
            <a:r>
              <a:rPr lang="pl-PL" sz="1600" dirty="0"/>
              <a:t>5 pkt. - projekt jest realizowany w partnerstwie z co najmniej jednym partnerem społecznym reprezentującym interesy i zrzeszającym podmioty świadczące usługi w zakresie podstawowej opieki zdrowotnej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726619" y="4632125"/>
            <a:ext cx="5159675" cy="177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pl-PL" sz="1800" b="1" dirty="0" smtClean="0"/>
              <a:t>Kryterium premiujące nr 7 </a:t>
            </a:r>
            <a:br>
              <a:rPr lang="pl-PL" sz="1800" b="1" dirty="0" smtClean="0"/>
            </a:br>
            <a:r>
              <a:rPr lang="pl-PL" sz="1800" dirty="0" smtClean="0"/>
              <a:t>Kryterium współpracy 	</a:t>
            </a:r>
          </a:p>
          <a:p>
            <a:pPr marL="0" indent="0">
              <a:buFont typeface="Arial" charset="0"/>
              <a:buNone/>
            </a:pPr>
            <a:r>
              <a:rPr lang="pl-PL" sz="1800" dirty="0" smtClean="0"/>
              <a:t>Czy w ramach projektu Wnioskodawca podejmie współpracę z Ośrodkiem Pomocy Społecznej mającą na celu zapewnienie wsparcia socjalno-bytowego pacjentów i jego opiekunów?</a:t>
            </a:r>
            <a:endParaRPr lang="pl-PL" dirty="0"/>
          </a:p>
        </p:txBody>
      </p:sp>
      <p:sp>
        <p:nvSpPr>
          <p:cNvPr id="8" name="Prostokąt zaokrąglony 7"/>
          <p:cNvSpPr/>
          <p:nvPr/>
        </p:nvSpPr>
        <p:spPr>
          <a:xfrm>
            <a:off x="6026726" y="4648455"/>
            <a:ext cx="2327565" cy="148589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pl-PL" sz="1500" b="1" dirty="0" smtClean="0">
                <a:solidFill>
                  <a:schemeClr val="bg1"/>
                </a:solidFill>
              </a:rPr>
              <a:t>ILE PUNKTÓW?</a:t>
            </a:r>
          </a:p>
          <a:p>
            <a:pPr marL="0" lvl="1" algn="ctr"/>
            <a:r>
              <a:rPr lang="pl-PL" sz="1600" dirty="0"/>
              <a:t>5 pkt. - projekt zakłada podjęcie współpracy z OPS</a:t>
            </a:r>
          </a:p>
        </p:txBody>
      </p:sp>
    </p:spTree>
    <p:extLst>
      <p:ext uri="{BB962C8B-B14F-4D97-AF65-F5344CB8AC3E}">
        <p14:creationId xmlns:p14="http://schemas.microsoft.com/office/powerpoint/2010/main" val="4964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75115"/>
            <a:ext cx="7886700" cy="4805363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Maksymalny dopuszczalny poziom dofinansowania UE wydatków kwalifikowalnych na poziomie projektu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wynosi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85%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Maksymalny poziom dofinansowania całkowitego wydatków kwalifikowalnych na poziomie projektu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środki UE i Budżetu Państwa)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wynosi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Minimalny udział wkładu własnego Beneficjenta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ramach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konkursu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wynosi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Minimalna wartość projektu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wynosi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50 000,00 PLN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57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306286"/>
            <a:ext cx="7886700" cy="4870677"/>
          </a:xfrm>
          <a:noFill/>
        </p:spPr>
        <p:txBody>
          <a:bodyPr/>
          <a:lstStyle/>
          <a:p>
            <a:pPr lvl="0" algn="ctr">
              <a:buNone/>
            </a:pPr>
            <a:endParaRPr lang="pl-PL" sz="3200" b="1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pl-PL" sz="3200" b="1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pl-PL" sz="3200" b="1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pl-PL" sz="3200" b="1" dirty="0" smtClean="0">
                <a:solidFill>
                  <a:prstClr val="black"/>
                </a:solidFill>
              </a:rPr>
              <a:t>Kryteria etapu negocjacji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77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999858"/>
            <a:ext cx="7886700" cy="5435125"/>
          </a:xfrm>
          <a:noFill/>
        </p:spPr>
        <p:txBody>
          <a:bodyPr/>
          <a:lstStyle/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Kryterium spełnienia warunków postawionych przez oceniających lub przewodniczącego </a:t>
            </a:r>
            <a:r>
              <a:rPr lang="pl-PL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</a:t>
            </a:r>
          </a:p>
          <a:p>
            <a:pPr marL="457200" lvl="1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Czy negocjacje zakończyły się wynikiem pozytywnym to znaczy czy zostały udzielone informacje i wyjaśnienia wymagane podczas negocjacji lub spełnione zostały warunki określone przez oceniających lub przewodniczącego KOP podczas negocjacji oraz czy do projektu nie wprowadzono innych nieuzgodnionych w ramach negocjacji zmian? </a:t>
            </a:r>
          </a:p>
          <a:p>
            <a:pPr marL="0" indent="0"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Ocena spełniania kryterium obejmuje weryfikację: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 wniosku zostały wprowadzone korekty wskazane przez oceniających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kartach oceny projektu lub przez przewodniczącego KOP lub inne zmiany wynikające z ustaleń dokonanych podczas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negocjacji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KOP uzyskała od Wnioskodawcy/Beneficjenta informacje i wyjaśnienia dotyczące określonych zapisów we wniosku, wskazanych przez oceniających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kartach oceny projektu lub przewodniczącego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KOP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 wniosku zostały wprowadzone inne zmiany niż wynikające z kart oceny projektu lub uwag przewodniczącego KOP lub ustaleń wynikających z procesu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negocjacji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Udzielenie odpowiedzi: „TAK” na pytanie nr 1 i 2 oraz odpowiedzi „NIE” na pyt nr 3 oznacza spełnienie kryterium.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76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5469" y="2979964"/>
            <a:ext cx="8705590" cy="6694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3200" b="1" dirty="0" smtClean="0"/>
              <a:t>Minimalny standard usług i katalog stawek</a:t>
            </a: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26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5469" y="2979963"/>
            <a:ext cx="8705590" cy="106135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3200" b="1" dirty="0" smtClean="0"/>
              <a:t>Dostępność projektu dla osób </a:t>
            </a:r>
            <a:br>
              <a:rPr lang="pl-PL" sz="3200" b="1" dirty="0" smtClean="0"/>
            </a:br>
            <a:r>
              <a:rPr lang="pl-PL" sz="3200" b="1" dirty="0" smtClean="0"/>
              <a:t>z niepełnosprawnościami</a:t>
            </a: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2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9140" y="1801427"/>
            <a:ext cx="8705590" cy="39868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pl-PL" sz="1800" dirty="0" smtClean="0"/>
              <a:t>Instrukcja wypełniania wniosku o dofinansowanie wskazuje,  których częściach wniosku należy zamieścić informacje dotyczące dostępności projektu i w jakim zakresie.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pl-PL" sz="1800" dirty="0" smtClean="0"/>
              <a:t>Na stronie internetowej </a:t>
            </a:r>
            <a:r>
              <a:rPr lang="pl-PL" sz="1800" dirty="0" smtClean="0">
                <a:hlinkClick r:id="rId2"/>
              </a:rPr>
              <a:t>www.rpo.dwup.pl</a:t>
            </a:r>
            <a:r>
              <a:rPr lang="pl-PL" sz="1800" dirty="0" smtClean="0"/>
              <a:t> w części „Pobierz poradniki i publikacje” został zamieszczony poradnik dla podmiotów realizujących projekty dotyczący dostępności projektu dla osób z niepełnosprawnościami.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pl-PL" sz="1800" dirty="0" smtClean="0"/>
              <a:t>Nie może zostać dofinansowany projekt, jest niedostępny dla osób z niepełnosprawnościami. Jeżeli wniosek zawiera jakiekolwiek zapisy dyskryminujące osoby z niepełnosprawnościami w dostępie do projektu, to projekt jest niedostępny. Dotyczy to zarówno uczestników projektu jak i kadry projektu.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pl-PL" sz="1800" dirty="0" smtClean="0"/>
              <a:t>W każdym przypadku, gdy w projekcie będą tworzone jakiekolwiek zasoby multimedialne (np. strona internetowa, filmy, audycje itp.), musza one spełniać standard dostępności WCAG 2.0 na poziomie co najmniej AA.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28650" y="958851"/>
            <a:ext cx="7886700" cy="527049"/>
          </a:xfrm>
        </p:spPr>
        <p:txBody>
          <a:bodyPr/>
          <a:lstStyle/>
          <a:p>
            <a:r>
              <a:rPr lang="pl-PL" altLang="pl-PL" sz="18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Dostępność projektu dla osób </a:t>
            </a:r>
            <a:r>
              <a:rPr lang="pl-PL" altLang="pl-PL" sz="1800" b="1" dirty="0" smtClean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z </a:t>
            </a:r>
            <a:r>
              <a:rPr lang="pl-PL" altLang="pl-PL" sz="18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niepełnosprawnościami</a:t>
            </a:r>
          </a:p>
        </p:txBody>
      </p:sp>
    </p:spTree>
    <p:extLst>
      <p:ext uri="{BB962C8B-B14F-4D97-AF65-F5344CB8AC3E}">
        <p14:creationId xmlns:p14="http://schemas.microsoft.com/office/powerpoint/2010/main" val="39279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5469" y="955963"/>
            <a:ext cx="8705590" cy="550198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400" b="1" dirty="0" smtClean="0"/>
              <a:t>Mechanizm racjonalnych usprawnień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1600" dirty="0"/>
              <a:t>Mechanizmy racjonalnych usprawnień to konieczne i odpowiednie zmiany oraz dostosowania, nienakładające nieproporcjonalnego lub nadmiernego obciążenia, rozpatrywane osobno dla każdego konkretnego przypadku, w celu zapewnienia osobom z niepełnosprawnościami możliwości korzystania z wszelkich praw człowieka i podstawowych wolności oraz ich wykonywania na zasadzie równości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z </a:t>
            </a:r>
            <a:r>
              <a:rPr lang="pl-PL" sz="1600" dirty="0"/>
              <a:t>innymi osobami. Łączny koszt racjonalnych usprawnień na jednego uczestnika w projekcie nie może przekroczyć 12 tys. PLN.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1600" b="1" u="sng" dirty="0"/>
              <a:t>W projektach dedykowanych wyłącznie lub przede wszystkim osobom z niepełnosprawnościami</a:t>
            </a:r>
            <a:r>
              <a:rPr lang="pl-PL" sz="1600" dirty="0"/>
              <a:t>, szczególnie z rozpoznanymi specjalnymi potrzebami uczestników, wydatki na sfinansowanie racjonalnych usprawnień należy zaplanować na poziomie wniosku o dofinansowanie projektu. Wówczas limit 12 tys. PLN na uczestnika nie obowiązuje. Natomiast konieczne jest wskazanie we wniosku diagnozy potrzeb danej grupy oraz zaplanowanie działań i wskaźników adekwatnych do skali środków przeznaczonych na wsparcie bezpośrednie osoby/uczestnika, prowadzące do uzyskania przez nią korzyści. W przypadku projektów, w których założono X% udział osób z niepełnosprawnościami,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ale </a:t>
            </a:r>
            <a:r>
              <a:rPr lang="pl-PL" sz="1600" dirty="0"/>
              <a:t>nie jest możliwe precyzyjne wskazanie rodzajów niepełnosprawności i specjalnych potrzeb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z </a:t>
            </a:r>
            <a:r>
              <a:rPr lang="pl-PL" sz="1600" dirty="0"/>
              <a:t>nich wynikających, nie należy z góry zakładać określonych kosztów związanych z racjonalnymi usprawnieniami.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1600" b="1" u="sng" dirty="0"/>
              <a:t>W projektach ogólnodostępnych</a:t>
            </a:r>
            <a:r>
              <a:rPr lang="pl-PL" sz="1600" b="1" dirty="0"/>
              <a:t> </a:t>
            </a:r>
            <a:r>
              <a:rPr lang="pl-PL" sz="1600" dirty="0"/>
              <a:t>Wnioskodawca nie powinien zabezpieczać w ramach budżetu projektów środków na ewentualną konieczność sfinansowania mechanizmu racjonalnych usprawnień, ponieważ nie ma pewności, że w projekcie wystąpi udział osób z niepełnosprawnością (w tym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z </a:t>
            </a:r>
            <a:r>
              <a:rPr lang="pl-PL" sz="1600" dirty="0"/>
              <a:t>określonym rodzajem). W przypadku projektów ogólnodostępnych mechanizm racjonalnych usprawnień jest uruchamiany w momencie pojawienia się w projekcie osoby z niepełnosprawnością,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a </a:t>
            </a:r>
            <a:r>
              <a:rPr lang="pl-PL" sz="1600" dirty="0"/>
              <a:t>limit tego mechanizmu wynosi 12 tys. PLN/ osobę</a:t>
            </a:r>
            <a:r>
              <a:rPr lang="pl-PL" sz="1600" dirty="0" smtClean="0"/>
              <a:t>.</a:t>
            </a: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2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5469" y="955964"/>
            <a:ext cx="8705590" cy="54285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400" b="1" dirty="0" smtClean="0"/>
              <a:t>Koncepcja „uniwersalnego projektowania”</a:t>
            </a:r>
          </a:p>
          <a:p>
            <a:pPr marL="0" indent="0">
              <a:buNone/>
            </a:pPr>
            <a:r>
              <a:rPr lang="pl-PL" sz="1450" b="1" dirty="0"/>
              <a:t>Koncepcja uniwersalnego projektowania </a:t>
            </a:r>
            <a:r>
              <a:rPr lang="pl-PL" sz="1450" dirty="0"/>
              <a:t>- projektowanie produktów, środowiska, programów i usług w taki sposób, by były użyteczne dla wszystkich, w możliwie największym stopniu, bez potrzeby adaptacji lub specjalistycznego projektowania. Uniwersalne projektowanie nie wyklucza możliwości zapewniania dodatkowych udogodnień </a:t>
            </a:r>
            <a:r>
              <a:rPr lang="pl-PL" sz="1450" dirty="0" smtClean="0"/>
              <a:t>dla </a:t>
            </a:r>
            <a:r>
              <a:rPr lang="pl-PL" sz="1450" dirty="0"/>
              <a:t>szczególnych grup osób z niepełnosprawnościami, jeżeli jest to potrzebne.</a:t>
            </a:r>
          </a:p>
          <a:p>
            <a:pPr marL="0" indent="0">
              <a:buNone/>
            </a:pPr>
            <a:r>
              <a:rPr lang="pl-PL" sz="1450" dirty="0"/>
              <a:t>Co do zasady, wszystkie produkty projektów realizowanych ze środków EFS, EFRR i FS (produkty, towary, usługi, infrastruktura) są dostępne dla wszystkich osób, w tym również dostosowane do zidentyfikowanych potrzeb osób </a:t>
            </a:r>
            <a:r>
              <a:rPr lang="pl-PL" sz="1450" dirty="0" smtClean="0"/>
              <a:t/>
            </a:r>
            <a:br>
              <a:rPr lang="pl-PL" sz="1450" dirty="0" smtClean="0"/>
            </a:br>
            <a:r>
              <a:rPr lang="pl-PL" sz="1450" dirty="0" smtClean="0"/>
              <a:t>z </a:t>
            </a:r>
            <a:r>
              <a:rPr lang="pl-PL" sz="1450" dirty="0"/>
              <a:t>niepełnosprawnościami. Oznacza to, że muszą być zgodne z koncepcją uniwersalnego projektowania, opartego </a:t>
            </a:r>
            <a:r>
              <a:rPr lang="pl-PL" sz="1450" dirty="0" smtClean="0"/>
              <a:t/>
            </a:r>
            <a:br>
              <a:rPr lang="pl-PL" sz="1450" dirty="0" smtClean="0"/>
            </a:br>
            <a:r>
              <a:rPr lang="pl-PL" sz="1450" dirty="0" smtClean="0"/>
              <a:t>na </a:t>
            </a:r>
            <a:r>
              <a:rPr lang="pl-PL" sz="1450" dirty="0"/>
              <a:t>ośmiu regułach: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pl-PL" sz="1450" dirty="0"/>
              <a:t>1. Użyteczność dla osób o różnej sprawności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pl-PL" sz="1450" dirty="0"/>
              <a:t>2. Elastyczność w użytkowaniu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pl-PL" sz="1450" dirty="0"/>
              <a:t>3. Proste i intuicyjne użytkowanie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pl-PL" sz="1450" dirty="0"/>
              <a:t>4. Czytelna informacja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pl-PL" sz="1450" dirty="0"/>
              <a:t>5. Tolerancja na błędy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pl-PL" sz="1450" dirty="0"/>
              <a:t>6. Wygodne użytkowanie bez wysiłku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pl-PL" sz="1450" dirty="0"/>
              <a:t>7. Wielkość i przestrzeń odpowiednie dla dostępu i użytkowania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pl-PL" sz="1450" dirty="0"/>
              <a:t>8. Percepcja równości</a:t>
            </a:r>
          </a:p>
          <a:p>
            <a:pPr marL="0" indent="0">
              <a:buNone/>
            </a:pPr>
            <a:r>
              <a:rPr lang="pl-PL" sz="1450" dirty="0"/>
              <a:t>Wszystkie projekty (zarówno z EFS jak i z EFRR) powinny być dostępne dla osób niepełnosprawnych – co nie oznacza automatycznie, że muszą być one uniwersalnie zaprojektowane, tzn. od razu, z góry zapewniać zestaw wszelkiego rodzaju możliwych ułatwień dla różnych rodzajów niepełnosprawności . To dotyczy tylko projektów, </a:t>
            </a:r>
            <a:r>
              <a:rPr lang="pl-PL" sz="1450" dirty="0" smtClean="0"/>
              <a:t/>
            </a:r>
            <a:br>
              <a:rPr lang="pl-PL" sz="1450" dirty="0" smtClean="0"/>
            </a:br>
            <a:r>
              <a:rPr lang="pl-PL" sz="1450" dirty="0" smtClean="0"/>
              <a:t>w </a:t>
            </a:r>
            <a:r>
              <a:rPr lang="pl-PL" sz="1450" dirty="0"/>
              <a:t>których powstaje nowa infrastruktura lub istniejąca jest znacząco przebudowywana.  </a:t>
            </a:r>
            <a:endParaRPr lang="pl-PL" sz="145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1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55963"/>
            <a:ext cx="9144000" cy="5721927"/>
          </a:xfrm>
          <a:noFill/>
        </p:spPr>
        <p:txBody>
          <a:bodyPr>
            <a:noAutofit/>
          </a:bodyPr>
          <a:lstStyle/>
          <a:p>
            <a:pPr lvl="0" algn="ctr">
              <a:spcAft>
                <a:spcPts val="0"/>
              </a:spcAft>
              <a:buNone/>
            </a:pPr>
            <a:endParaRPr lang="pl-PL" sz="3200" b="1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pl-PL" altLang="pl-PL" sz="3200" b="1" dirty="0" smtClean="0"/>
          </a:p>
          <a:p>
            <a:pPr algn="ctr">
              <a:buNone/>
            </a:pPr>
            <a:endParaRPr lang="pl-PL" altLang="pl-PL" sz="3200" b="1" dirty="0"/>
          </a:p>
          <a:p>
            <a:pPr algn="ctr">
              <a:buNone/>
            </a:pPr>
            <a:r>
              <a:rPr lang="pl-PL" altLang="pl-PL" sz="32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Najczęstsze problemy na etapie sporządzania wniosku o dofinansowanie przez pryzmat doświadczeń wynikających z procesu oceny wniosków</a:t>
            </a:r>
            <a:endParaRPr lang="pl-PL" sz="32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57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07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338413"/>
            <a:ext cx="7886700" cy="801584"/>
          </a:xfrm>
        </p:spPr>
        <p:txBody>
          <a:bodyPr/>
          <a:lstStyle/>
          <a:p>
            <a:pPr algn="just"/>
            <a:r>
              <a:rPr lang="pl-PL" altLang="pl-PL" sz="20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Najczęstsze problemy na etapie sporządzania wniosku o dofinansowanie przez pryzmat doświadczeń wynikających z procesu oceny wniosków</a:t>
            </a:r>
            <a:endParaRPr lang="pl-PL" sz="2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3926" y="2177552"/>
            <a:ext cx="7886700" cy="4000500"/>
          </a:xfrm>
          <a:noFill/>
        </p:spPr>
        <p:txBody>
          <a:bodyPr>
            <a:normAutofit fontScale="92500" lnSpcReduction="10000"/>
          </a:bodyPr>
          <a:lstStyle/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Brak </a:t>
            </a:r>
            <a:r>
              <a:rPr lang="pl-PL" altLang="pl-PL" sz="1800" dirty="0">
                <a:cs typeface="Arial" panose="020B0604020202020204" pitchFamily="34" charset="0"/>
              </a:rPr>
              <a:t>znajomości regulaminu konkursu i </a:t>
            </a:r>
            <a:r>
              <a:rPr lang="pl-PL" altLang="pl-PL" sz="1800" dirty="0" smtClean="0">
                <a:cs typeface="Arial" panose="020B0604020202020204" pitchFamily="34" charset="0"/>
              </a:rPr>
              <a:t>lub załączników.</a:t>
            </a:r>
            <a:endParaRPr lang="pl-PL" altLang="pl-PL" sz="18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342900" indent="-342900" algn="just">
              <a:defRPr/>
            </a:pPr>
            <a:r>
              <a:rPr lang="pl-PL" altLang="pl-PL" sz="1800" dirty="0">
                <a:cs typeface="Arial" panose="020B0604020202020204" pitchFamily="34" charset="0"/>
              </a:rPr>
              <a:t>Kopiowanie treści wniosków złożonych w odpowiedzi na inne </a:t>
            </a:r>
            <a:r>
              <a:rPr lang="pl-PL" altLang="pl-PL" sz="1800" dirty="0" smtClean="0">
                <a:cs typeface="Arial" panose="020B0604020202020204" pitchFamily="34" charset="0"/>
              </a:rPr>
              <a:t>konkursy.</a:t>
            </a:r>
            <a:endParaRPr lang="pl-PL" altLang="pl-PL" sz="1800" dirty="0">
              <a:cs typeface="Arial" panose="020B0604020202020204" pitchFamily="34" charset="0"/>
            </a:endParaRPr>
          </a:p>
          <a:p>
            <a:pPr marL="342900" indent="-342900" algn="just">
              <a:defRPr/>
            </a:pPr>
            <a:r>
              <a:rPr lang="pl-PL" altLang="pl-PL" sz="1800" dirty="0">
                <a:cs typeface="Arial" panose="020B0604020202020204" pitchFamily="34" charset="0"/>
              </a:rPr>
              <a:t>Błędna nazwa Wnioskodawcy lub błędne wykazywanie partnerów i innych podmiotów zaangażowanych w realizację </a:t>
            </a:r>
            <a:r>
              <a:rPr lang="pl-PL" altLang="pl-PL" sz="1800" dirty="0" smtClean="0">
                <a:cs typeface="Arial" panose="020B0604020202020204" pitchFamily="34" charset="0"/>
              </a:rPr>
              <a:t>projektu.</a:t>
            </a:r>
            <a:endParaRPr lang="pl-PL" altLang="pl-PL" sz="1800" dirty="0">
              <a:cs typeface="Arial" panose="020B0604020202020204" pitchFamily="34" charset="0"/>
            </a:endParaRPr>
          </a:p>
          <a:p>
            <a:pPr marL="342900" indent="-342900" algn="just">
              <a:defRPr/>
            </a:pPr>
            <a:r>
              <a:rPr lang="pl-PL" altLang="pl-PL" sz="1800" dirty="0">
                <a:cs typeface="Arial" panose="020B0604020202020204" pitchFamily="34" charset="0"/>
              </a:rPr>
              <a:t>Opis wsparcia w projekcie nie jest jednoznacznie powiązany z instrumentem wymienionym w regulaminie konkursu</a:t>
            </a:r>
            <a:r>
              <a:rPr lang="pl-PL" altLang="pl-PL" sz="1800" dirty="0" smtClean="0">
                <a:cs typeface="Arial" panose="020B0604020202020204" pitchFamily="34" charset="0"/>
              </a:rPr>
              <a:t>.</a:t>
            </a:r>
          </a:p>
          <a:p>
            <a:pPr marL="342900" indent="-342900" algn="just" defTabSz="457200">
              <a:lnSpc>
                <a:spcPct val="100000"/>
              </a:lnSpc>
              <a:defRPr/>
            </a:pPr>
            <a:r>
              <a:rPr lang="pl-PL" altLang="pl-PL" sz="1800" dirty="0">
                <a:cs typeface="Arial" panose="020B0604020202020204" pitchFamily="34" charset="0"/>
              </a:rPr>
              <a:t>Zbyt ogólne pozycje budżetowe, brak wyliczeń, brak uzasadnienia ponoszonych wydatków i przyjętych jednostek miary pod budżetem </a:t>
            </a:r>
            <a:r>
              <a:rPr lang="pl-PL" altLang="pl-PL" sz="1800" dirty="0" smtClean="0">
                <a:cs typeface="Arial" panose="020B0604020202020204" pitchFamily="34" charset="0"/>
              </a:rPr>
              <a:t>projektu.</a:t>
            </a:r>
            <a:endParaRPr lang="pl-PL" altLang="pl-PL" sz="1800" dirty="0">
              <a:cs typeface="Arial" panose="020B0604020202020204" pitchFamily="34" charset="0"/>
            </a:endParaRPr>
          </a:p>
          <a:p>
            <a:pPr marL="342900" indent="-342900" algn="just">
              <a:defRPr/>
            </a:pPr>
            <a:r>
              <a:rPr lang="pl-PL" altLang="pl-PL" sz="1800" dirty="0">
                <a:cs typeface="Arial" panose="020B0604020202020204" pitchFamily="34" charset="0"/>
              </a:rPr>
              <a:t>Uwzględnianie w budżetach wydatków związanych z organizacją wsparcia dodatkowego, które nie zostało przewidziane zapisami regulaminu </a:t>
            </a:r>
            <a:r>
              <a:rPr lang="pl-PL" altLang="pl-PL" sz="1800" dirty="0" smtClean="0">
                <a:cs typeface="Arial" panose="020B0604020202020204" pitchFamily="34" charset="0"/>
              </a:rPr>
              <a:t>konkursu.</a:t>
            </a:r>
            <a:endParaRPr lang="pl-PL" altLang="pl-PL" sz="1800" dirty="0">
              <a:cs typeface="Arial" panose="020B0604020202020204" pitchFamily="34" charset="0"/>
            </a:endParaRPr>
          </a:p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Niezastosowanie metody rozliczania projektu w oparciu o kwoty ryczałtowe </a:t>
            </a:r>
            <a:br>
              <a:rPr lang="pl-PL" altLang="pl-PL" sz="1800" dirty="0" smtClean="0">
                <a:cs typeface="Arial" panose="020B0604020202020204" pitchFamily="34" charset="0"/>
              </a:rPr>
            </a:br>
            <a:r>
              <a:rPr lang="pl-PL" altLang="pl-PL" sz="1800" dirty="0" smtClean="0">
                <a:cs typeface="Arial" panose="020B0604020202020204" pitchFamily="34" charset="0"/>
              </a:rPr>
              <a:t>w projektach o wartości wkładu publicznego nieprzekraczającej 100 tys. euro.</a:t>
            </a:r>
          </a:p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Niekorzystny </a:t>
            </a:r>
            <a:r>
              <a:rPr lang="pl-PL" altLang="pl-PL" sz="1800" dirty="0">
                <a:cs typeface="Arial" panose="020B0604020202020204" pitchFamily="34" charset="0"/>
              </a:rPr>
              <a:t>rozkład zadań lub dobór wskaźników i źródeł ich weryfikacji </a:t>
            </a:r>
            <a:br>
              <a:rPr lang="pl-PL" altLang="pl-PL" sz="1800" dirty="0">
                <a:cs typeface="Arial" panose="020B0604020202020204" pitchFamily="34" charset="0"/>
              </a:rPr>
            </a:br>
            <a:r>
              <a:rPr lang="pl-PL" altLang="pl-PL" sz="1800" dirty="0">
                <a:cs typeface="Arial" panose="020B0604020202020204" pitchFamily="34" charset="0"/>
              </a:rPr>
              <a:t>w projektach rozliczanych na podstawie metod uproszczonych (kwot ryczałtowych</a:t>
            </a:r>
            <a:r>
              <a:rPr lang="pl-PL" altLang="pl-PL" sz="1800" dirty="0" smtClean="0">
                <a:cs typeface="Arial" panose="020B0604020202020204" pitchFamily="34" charset="0"/>
              </a:rPr>
              <a:t>).</a:t>
            </a:r>
            <a:endParaRPr lang="pl-PL" altLang="pl-PL" sz="1800" dirty="0"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2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1"/>
            <a:ext cx="7886700" cy="801584"/>
          </a:xfrm>
        </p:spPr>
        <p:txBody>
          <a:bodyPr/>
          <a:lstStyle/>
          <a:p>
            <a:pPr algn="just"/>
            <a:r>
              <a:rPr lang="pl-PL" altLang="pl-PL" sz="20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Najczęstsze problemy na etapie sporządzania wniosku o dofinansowanie przez pryzmat doświadczeń wynikających z procesu oceny wniosków</a:t>
            </a:r>
            <a:endParaRPr lang="pl-PL" sz="2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3926" y="1673353"/>
            <a:ext cx="7886700" cy="4785319"/>
          </a:xfrm>
          <a:noFill/>
        </p:spPr>
        <p:txBody>
          <a:bodyPr>
            <a:normAutofit fontScale="92500"/>
          </a:bodyPr>
          <a:lstStyle/>
          <a:p>
            <a:pPr marL="342900" lvl="1" indent="-342900" algn="just">
              <a:spcBef>
                <a:spcPts val="1000"/>
              </a:spcBef>
              <a:defRPr/>
            </a:pPr>
            <a:r>
              <a:rPr lang="pl-PL" altLang="pl-PL" sz="2100" dirty="0" smtClean="0">
                <a:cs typeface="Arial" panose="020B0604020202020204" pitchFamily="34" charset="0"/>
              </a:rPr>
              <a:t>Niewłaściwe ujmowanie wydatków na zakup środków trwałych.</a:t>
            </a:r>
          </a:p>
          <a:p>
            <a:pPr marL="457200" lvl="1" indent="0">
              <a:buNone/>
            </a:pPr>
            <a:r>
              <a:rPr lang="pl-PL" sz="1800" dirty="0"/>
              <a:t>Środki trwałe, ze względu na sposób ich wykorzystania w ramach i na rzecz projektu</a:t>
            </a:r>
            <a:r>
              <a:rPr lang="pl-PL" sz="1800" dirty="0" smtClean="0"/>
              <a:t>, dzielą </a:t>
            </a:r>
            <a:r>
              <a:rPr lang="pl-PL" sz="1800" dirty="0"/>
              <a:t>się na:</a:t>
            </a:r>
          </a:p>
          <a:p>
            <a:pPr marL="800100" lvl="1" indent="-342900">
              <a:buFont typeface="+mj-lt"/>
              <a:buAutoNum type="alphaLcParenR"/>
            </a:pPr>
            <a:r>
              <a:rPr lang="pl-PL" sz="1800" dirty="0" smtClean="0"/>
              <a:t>środki </a:t>
            </a:r>
            <a:r>
              <a:rPr lang="pl-PL" sz="1800" dirty="0"/>
              <a:t>trwałe bezpośrednio powiązane z przedmiotem projektu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(</a:t>
            </a:r>
            <a:r>
              <a:rPr lang="pl-PL" sz="1800" dirty="0"/>
              <a:t>np. </a:t>
            </a:r>
            <a:r>
              <a:rPr lang="pl-PL" sz="1800" dirty="0" smtClean="0"/>
              <a:t>wyposażenie placówki wsparcia dziennego tworzonej w ramach projektu),</a:t>
            </a:r>
            <a:endParaRPr lang="pl-PL" sz="1800" dirty="0"/>
          </a:p>
          <a:p>
            <a:pPr marL="800100" lvl="1" indent="-342900">
              <a:buFont typeface="+mj-lt"/>
              <a:buAutoNum type="alphaLcParenR"/>
            </a:pPr>
            <a:r>
              <a:rPr lang="pl-PL" sz="1800" dirty="0" smtClean="0"/>
              <a:t>środki </a:t>
            </a:r>
            <a:r>
              <a:rPr lang="pl-PL" sz="1800" dirty="0"/>
              <a:t>trwałe wykorzystywane w celu wspomagania procesu wdrażania </a:t>
            </a:r>
            <a:r>
              <a:rPr lang="pl-PL" sz="1800" dirty="0" smtClean="0"/>
              <a:t>projektu (</a:t>
            </a:r>
            <a:r>
              <a:rPr lang="pl-PL" sz="1800" dirty="0"/>
              <a:t>np. rzutnik na szkolenia</a:t>
            </a:r>
            <a:r>
              <a:rPr lang="pl-PL" sz="1800" dirty="0" smtClean="0"/>
              <a:t>).</a:t>
            </a:r>
          </a:p>
          <a:p>
            <a:pPr marL="457200" lvl="1" indent="0">
              <a:buNone/>
            </a:pPr>
            <a:r>
              <a:rPr lang="pl-PL" altLang="pl-PL" sz="1800" dirty="0">
                <a:cs typeface="Arial" panose="020B0604020202020204" pitchFamily="34" charset="0"/>
              </a:rPr>
              <a:t>Wydatki poniesione na zakup środków trwałych, o których mowa </a:t>
            </a:r>
            <a:r>
              <a:rPr lang="pl-PL" altLang="pl-PL" sz="1800" dirty="0" smtClean="0">
                <a:cs typeface="Arial" panose="020B0604020202020204" pitchFamily="34" charset="0"/>
              </a:rPr>
              <a:t>lit</a:t>
            </a:r>
            <a:r>
              <a:rPr lang="pl-PL" altLang="pl-PL" sz="1800" dirty="0">
                <a:cs typeface="Arial" panose="020B0604020202020204" pitchFamily="34" charset="0"/>
              </a:rPr>
              <a:t>. a, a </a:t>
            </a:r>
            <a:r>
              <a:rPr lang="pl-PL" altLang="pl-PL" sz="1800" dirty="0" smtClean="0">
                <a:cs typeface="Arial" panose="020B0604020202020204" pitchFamily="34" charset="0"/>
              </a:rPr>
              <a:t>także koszty </a:t>
            </a:r>
            <a:r>
              <a:rPr lang="pl-PL" altLang="pl-PL" sz="1800" dirty="0">
                <a:cs typeface="Arial" panose="020B0604020202020204" pitchFamily="34" charset="0"/>
              </a:rPr>
              <a:t>ich dostawy, montażu i uruchomienia, mogą być kwalifikowalne w całości </a:t>
            </a:r>
            <a:r>
              <a:rPr lang="pl-PL" altLang="pl-PL" sz="1800" dirty="0" smtClean="0">
                <a:cs typeface="Arial" panose="020B0604020202020204" pitchFamily="34" charset="0"/>
              </a:rPr>
              <a:t>lub części </a:t>
            </a:r>
            <a:r>
              <a:rPr lang="pl-PL" altLang="pl-PL" sz="1800" dirty="0">
                <a:cs typeface="Arial" panose="020B0604020202020204" pitchFamily="34" charset="0"/>
              </a:rPr>
              <a:t>swojej wartości zgodnie ze wskazaniem beneficjenta opartym o </a:t>
            </a:r>
            <a:r>
              <a:rPr lang="pl-PL" altLang="pl-PL" sz="1800" dirty="0" smtClean="0">
                <a:cs typeface="Arial" panose="020B0604020202020204" pitchFamily="34" charset="0"/>
              </a:rPr>
              <a:t>faktyczne wykorzystanie </a:t>
            </a:r>
            <a:r>
              <a:rPr lang="pl-PL" altLang="pl-PL" sz="1800" dirty="0">
                <a:cs typeface="Arial" panose="020B0604020202020204" pitchFamily="34" charset="0"/>
              </a:rPr>
              <a:t>środka trwałego na potrzeby projektu</a:t>
            </a:r>
            <a:r>
              <a:rPr lang="pl-PL" altLang="pl-PL" sz="1800" dirty="0" smtClean="0">
                <a:cs typeface="Arial" panose="020B0604020202020204" pitchFamily="34" charset="0"/>
              </a:rPr>
              <a:t>.</a:t>
            </a:r>
          </a:p>
          <a:p>
            <a:pPr marL="457200" lvl="1" indent="0">
              <a:buNone/>
            </a:pPr>
            <a:r>
              <a:rPr lang="pl-PL" altLang="pl-PL" sz="1800" dirty="0">
                <a:cs typeface="Arial" panose="020B0604020202020204" pitchFamily="34" charset="0"/>
              </a:rPr>
              <a:t>Wydatki poniesione na zakup środków trwałych, o których mowa w pkt 1 lit. b, mogą </a:t>
            </a:r>
            <a:r>
              <a:rPr lang="pl-PL" altLang="pl-PL" sz="1800" dirty="0" smtClean="0">
                <a:cs typeface="Arial" panose="020B0604020202020204" pitchFamily="34" charset="0"/>
              </a:rPr>
              <a:t>być kwalifikowalne </a:t>
            </a:r>
            <a:r>
              <a:rPr lang="pl-PL" altLang="pl-PL" sz="1800" dirty="0">
                <a:cs typeface="Arial" panose="020B0604020202020204" pitchFamily="34" charset="0"/>
              </a:rPr>
              <a:t>wyłącznie w wysokości odpowiadającej odpisom </a:t>
            </a:r>
            <a:r>
              <a:rPr lang="pl-PL" altLang="pl-PL" sz="1800" dirty="0" smtClean="0">
                <a:cs typeface="Arial" panose="020B0604020202020204" pitchFamily="34" charset="0"/>
              </a:rPr>
              <a:t>amortyzacyjnym za </a:t>
            </a:r>
            <a:r>
              <a:rPr lang="pl-PL" altLang="pl-PL" sz="1800" dirty="0">
                <a:cs typeface="Arial" panose="020B0604020202020204" pitchFamily="34" charset="0"/>
              </a:rPr>
              <a:t>okres, w którym były one wykorzystywane na rzecz projektu. W takim </a:t>
            </a:r>
            <a:r>
              <a:rPr lang="pl-PL" altLang="pl-PL" sz="1800" dirty="0" smtClean="0">
                <a:cs typeface="Arial" panose="020B0604020202020204" pitchFamily="34" charset="0"/>
              </a:rPr>
              <a:t>przypadku rozlicza </a:t>
            </a:r>
            <a:r>
              <a:rPr lang="pl-PL" altLang="pl-PL" sz="1800" dirty="0">
                <a:cs typeface="Arial" panose="020B0604020202020204" pitchFamily="34" charset="0"/>
              </a:rPr>
              <a:t>się wydatki do wysokości odpowiadającej odpisom amortyzacyjnym i </a:t>
            </a:r>
            <a:r>
              <a:rPr lang="pl-PL" altLang="pl-PL" sz="1800" dirty="0" smtClean="0">
                <a:cs typeface="Arial" panose="020B0604020202020204" pitchFamily="34" charset="0"/>
              </a:rPr>
              <a:t>stosuje warunki </a:t>
            </a:r>
            <a:r>
              <a:rPr lang="pl-PL" altLang="pl-PL" sz="1800" dirty="0">
                <a:cs typeface="Arial" panose="020B0604020202020204" pitchFamily="34" charset="0"/>
              </a:rPr>
              <a:t>i procedury określone w sekcji </a:t>
            </a:r>
            <a:r>
              <a:rPr lang="pl-PL" altLang="pl-PL" sz="1800" dirty="0" smtClean="0">
                <a:cs typeface="Arial" panose="020B0604020202020204" pitchFamily="34" charset="0"/>
              </a:rPr>
              <a:t>6.12.2 Wytycznych w zakresie kwalifikowalności wydatków. </a:t>
            </a:r>
            <a:r>
              <a:rPr lang="pl-PL" altLang="pl-PL" sz="1800" dirty="0">
                <a:cs typeface="Arial" panose="020B0604020202020204" pitchFamily="34" charset="0"/>
              </a:rPr>
              <a:t>W takim przypadku wartość </a:t>
            </a:r>
            <a:r>
              <a:rPr lang="pl-PL" altLang="pl-PL" sz="1800" dirty="0" smtClean="0">
                <a:cs typeface="Arial" panose="020B0604020202020204" pitchFamily="34" charset="0"/>
              </a:rPr>
              <a:t>środków trwałych </a:t>
            </a:r>
            <a:r>
              <a:rPr lang="pl-PL" altLang="pl-PL" sz="1800" dirty="0">
                <a:cs typeface="Arial" panose="020B0604020202020204" pitchFamily="34" charset="0"/>
              </a:rPr>
              <a:t>nie wchodzi do limitu środków trwałych i cross-</a:t>
            </a:r>
            <a:r>
              <a:rPr lang="pl-PL" altLang="pl-PL" sz="1800" dirty="0" err="1">
                <a:cs typeface="Arial" panose="020B0604020202020204" pitchFamily="34" charset="0"/>
              </a:rPr>
              <a:t>financingu</a:t>
            </a:r>
            <a:r>
              <a:rPr lang="pl-PL" altLang="pl-PL" sz="18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68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0283" y="1494064"/>
            <a:ext cx="7886700" cy="4857749"/>
          </a:xfrm>
        </p:spPr>
        <p:txBody>
          <a:bodyPr/>
          <a:lstStyle/>
          <a:p>
            <a:pPr marL="0" indent="0">
              <a:buNone/>
            </a:pPr>
            <a:r>
              <a:rPr lang="pl-PL" sz="1800" dirty="0" smtClean="0"/>
              <a:t>W </a:t>
            </a:r>
            <a:r>
              <a:rPr lang="pl-PL" sz="1800" dirty="0"/>
              <a:t>ramach projektów z zakresu </a:t>
            </a:r>
            <a:r>
              <a:rPr lang="pl-PL" sz="1800" dirty="0" err="1"/>
              <a:t>deinstytucjonalizacji</a:t>
            </a:r>
            <a:r>
              <a:rPr lang="pl-PL" sz="1800" dirty="0"/>
              <a:t> opieki medycznej nad osobami niesamodzielnymi realizowanych </a:t>
            </a:r>
            <a:r>
              <a:rPr lang="pl-PL" sz="1800" dirty="0" smtClean="0"/>
              <a:t>w formie Domu Dziennej Opieki Medycznej </a:t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ramach RPO </a:t>
            </a:r>
            <a:r>
              <a:rPr lang="pl-PL" sz="1800" dirty="0" smtClean="0"/>
              <a:t>WD mogą </a:t>
            </a:r>
            <a:r>
              <a:rPr lang="pl-PL" sz="1800" dirty="0"/>
              <a:t>być realizowane w szczególności następujące działania: :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800" dirty="0" smtClean="0"/>
              <a:t>zatrudnienie </a:t>
            </a:r>
            <a:r>
              <a:rPr lang="pl-PL" sz="1800" dirty="0"/>
              <a:t>personelu świadczącego usługi zdrowotne lub opiekuńcze;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800" dirty="0" smtClean="0"/>
              <a:t>usługi </a:t>
            </a:r>
            <a:r>
              <a:rPr lang="pl-PL" sz="1800" dirty="0"/>
              <a:t>zdrowotne, rehabilitacyjne i pielęgnacyjne niezbędne do osiągnięcia celów projektu. Dopuszczalne jest finansowanie tych usług pod warunkiem, że są one niezbędne do realizacji celów projektu oraz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1800" dirty="0" smtClean="0"/>
              <a:t>nie </a:t>
            </a:r>
            <a:r>
              <a:rPr lang="pl-PL" sz="1800" dirty="0"/>
              <a:t>mogą zostać sfinansowane ze środków publicznych, to jest </a:t>
            </a:r>
            <a:r>
              <a:rPr lang="pl-PL" sz="1800" dirty="0" smtClean="0"/>
              <a:t>jeżeli wykraczają </a:t>
            </a:r>
            <a:r>
              <a:rPr lang="pl-PL" sz="1800" dirty="0"/>
              <a:t>one poza gwarantowane świadczenia opieki zdrowotnej </a:t>
            </a:r>
            <a:r>
              <a:rPr lang="pl-PL" sz="1800" dirty="0" smtClean="0"/>
              <a:t>albo po </a:t>
            </a:r>
            <a:r>
              <a:rPr lang="pl-PL" sz="1800" dirty="0"/>
              <a:t>wykazaniu, że gwarantowana usługa zdrowotna nie mogłaby </a:t>
            </a:r>
            <a:r>
              <a:rPr lang="pl-PL" sz="1800" dirty="0" smtClean="0"/>
              <a:t>zostać sfinansowana </a:t>
            </a:r>
            <a:r>
              <a:rPr lang="pl-PL" sz="1800" dirty="0"/>
              <a:t>danej osobie ze środków publicznych w okresie </a:t>
            </a:r>
            <a:r>
              <a:rPr lang="pl-PL" sz="1800" dirty="0" smtClean="0"/>
              <a:t>realizacji wsparcia </a:t>
            </a:r>
            <a:r>
              <a:rPr lang="pl-PL" sz="1800" dirty="0"/>
              <a:t>danego uczestnika w ramach projektu albo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1800" dirty="0" smtClean="0"/>
              <a:t>w </a:t>
            </a:r>
            <a:r>
              <a:rPr lang="pl-PL" sz="1800" dirty="0"/>
              <a:t>przypadku, </a:t>
            </a:r>
            <a:r>
              <a:rPr lang="pl-PL" sz="1800" dirty="0" smtClean="0"/>
              <a:t>gdy </a:t>
            </a:r>
            <a:r>
              <a:rPr lang="pl-PL" sz="1800" dirty="0"/>
              <a:t>projekt przewiduje zarówno usługi zdrowotne wymienione w katalogu świadczeń gwarantowanych jako podstawowe i jednocześnie niezbędne dla realizacji tego projektu, jak i usługi zdrowotne </a:t>
            </a:r>
            <a:r>
              <a:rPr lang="pl-PL" sz="1800" dirty="0" smtClean="0"/>
              <a:t>ponadstandardowe;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12321" y="1034090"/>
            <a:ext cx="7886700" cy="577970"/>
          </a:xfrm>
        </p:spPr>
        <p:txBody>
          <a:bodyPr/>
          <a:lstStyle/>
          <a:p>
            <a:pPr algn="ctr"/>
            <a:r>
              <a:rPr lang="pl-PL" sz="2400" b="1" spc="30" dirty="0">
                <a:latin typeface="+mn-lt"/>
                <a:ea typeface="+mn-ea"/>
                <a:cs typeface="+mn-cs"/>
              </a:rPr>
              <a:t>Przedmiot konkursu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70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321160"/>
            <a:ext cx="7886700" cy="933450"/>
          </a:xfrm>
        </p:spPr>
        <p:txBody>
          <a:bodyPr/>
          <a:lstStyle/>
          <a:p>
            <a:r>
              <a:rPr lang="pl-PL" altLang="pl-PL" sz="20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Najczęstsze problemy na etapie sporządzania wniosku o dofinansowanie przez pryzmat doświadczeń wynikających z procesu oceny wniosków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0284" y="2469927"/>
            <a:ext cx="7886700" cy="2159475"/>
          </a:xfrm>
          <a:noFill/>
        </p:spPr>
        <p:txBody>
          <a:bodyPr/>
          <a:lstStyle/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Nieznajomość </a:t>
            </a:r>
            <a:r>
              <a:rPr lang="pl-PL" altLang="pl-PL" sz="1800" dirty="0">
                <a:cs typeface="Arial" panose="020B0604020202020204" pitchFamily="34" charset="0"/>
              </a:rPr>
              <a:t>definicji wskaźników i ich powiązania ze statusem uczestnika </a:t>
            </a:r>
            <a:r>
              <a:rPr lang="pl-PL" altLang="pl-PL" sz="1800" dirty="0" smtClean="0">
                <a:cs typeface="Arial" panose="020B0604020202020204" pitchFamily="34" charset="0"/>
              </a:rPr>
              <a:t/>
            </a:r>
            <a:br>
              <a:rPr lang="pl-PL" altLang="pl-PL" sz="1800" dirty="0" smtClean="0">
                <a:cs typeface="Arial" panose="020B0604020202020204" pitchFamily="34" charset="0"/>
              </a:rPr>
            </a:br>
            <a:r>
              <a:rPr lang="pl-PL" altLang="pl-PL" sz="1800" dirty="0" smtClean="0">
                <a:cs typeface="Arial" panose="020B0604020202020204" pitchFamily="34" charset="0"/>
              </a:rPr>
              <a:t>na </a:t>
            </a:r>
            <a:r>
              <a:rPr lang="pl-PL" altLang="pl-PL" sz="1800" dirty="0">
                <a:cs typeface="Arial" panose="020B0604020202020204" pitchFamily="34" charset="0"/>
              </a:rPr>
              <a:t>rynku pracy w momencie rozpoczęcia udziału w projekcie – co wpływa </a:t>
            </a:r>
            <a:br>
              <a:rPr lang="pl-PL" altLang="pl-PL" sz="1800" dirty="0">
                <a:cs typeface="Arial" panose="020B0604020202020204" pitchFamily="34" charset="0"/>
              </a:rPr>
            </a:br>
            <a:r>
              <a:rPr lang="pl-PL" altLang="pl-PL" sz="1800" dirty="0" smtClean="0">
                <a:cs typeface="Arial" panose="020B0604020202020204" pitchFamily="34" charset="0"/>
              </a:rPr>
              <a:t>na </a:t>
            </a:r>
            <a:r>
              <a:rPr lang="pl-PL" altLang="pl-PL" sz="1800" dirty="0">
                <a:cs typeface="Arial" panose="020B0604020202020204" pitchFamily="34" charset="0"/>
              </a:rPr>
              <a:t>błędne wyliczenia </a:t>
            </a:r>
            <a:r>
              <a:rPr lang="pl-PL" altLang="pl-PL" sz="1800" dirty="0" smtClean="0">
                <a:cs typeface="Arial" panose="020B0604020202020204" pitchFamily="34" charset="0"/>
              </a:rPr>
              <a:t>wskaźników. </a:t>
            </a:r>
          </a:p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Zbyt </a:t>
            </a:r>
            <a:r>
              <a:rPr lang="pl-PL" altLang="pl-PL" sz="1800" dirty="0">
                <a:cs typeface="Arial" panose="020B0604020202020204" pitchFamily="34" charset="0"/>
              </a:rPr>
              <a:t>ogólny opis grupy docelowej, który nie pozwala na weryfikację założonych wartości docelowych </a:t>
            </a:r>
            <a:r>
              <a:rPr lang="pl-PL" altLang="pl-PL" sz="1800" dirty="0" smtClean="0">
                <a:cs typeface="Arial" panose="020B0604020202020204" pitchFamily="34" charset="0"/>
              </a:rPr>
              <a:t>wskaźników.</a:t>
            </a:r>
            <a:endParaRPr lang="pl-PL" altLang="pl-PL" sz="1800" dirty="0">
              <a:cs typeface="Arial" panose="020B0604020202020204" pitchFamily="34" charset="0"/>
            </a:endParaRPr>
          </a:p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Brak </a:t>
            </a:r>
            <a:r>
              <a:rPr lang="pl-PL" altLang="pl-PL" sz="1800" dirty="0">
                <a:cs typeface="Arial" panose="020B0604020202020204" pitchFamily="34" charset="0"/>
              </a:rPr>
              <a:t>wszystkich obligatoryjnych </a:t>
            </a:r>
            <a:r>
              <a:rPr lang="pl-PL" altLang="pl-PL" sz="1800" dirty="0" smtClean="0">
                <a:cs typeface="Arial" panose="020B0604020202020204" pitchFamily="34" charset="0"/>
              </a:rPr>
              <a:t>wskaźników</a:t>
            </a:r>
            <a:r>
              <a:rPr lang="pl-PL" altLang="pl-PL" sz="1800" dirty="0">
                <a:cs typeface="Arial" panose="020B0604020202020204" pitchFamily="34" charset="0"/>
              </a:rPr>
              <a:t>.</a:t>
            </a:r>
            <a:endParaRPr lang="pl-PL" altLang="pl-PL" sz="1800" dirty="0" smtClean="0"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0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5469" y="955963"/>
            <a:ext cx="8705590" cy="5721927"/>
          </a:xfrm>
          <a:noFill/>
        </p:spPr>
        <p:txBody>
          <a:bodyPr>
            <a:noAutofit/>
          </a:bodyPr>
          <a:lstStyle/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r>
              <a:rPr lang="pl-PL" sz="3200" b="1" dirty="0" smtClean="0"/>
              <a:t>Wskaźniki</a:t>
            </a:r>
            <a:endParaRPr lang="pl-PL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7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5469" y="955964"/>
            <a:ext cx="8705590" cy="5142758"/>
          </a:xfrm>
          <a:noFill/>
        </p:spPr>
        <p:txBody>
          <a:bodyPr>
            <a:noAutofit/>
          </a:bodyPr>
          <a:lstStyle/>
          <a:p>
            <a:pPr algn="ctr">
              <a:buNone/>
            </a:pPr>
            <a:endParaRPr lang="pl-PL" sz="1600" dirty="0" smtClean="0"/>
          </a:p>
          <a:p>
            <a:pPr algn="ctr">
              <a:buNone/>
            </a:pPr>
            <a:r>
              <a:rPr lang="pl-PL" sz="3200" b="1" dirty="0" smtClean="0"/>
              <a:t>Wskaźniki</a:t>
            </a:r>
            <a:endParaRPr lang="pl-PL" sz="3200" b="1" dirty="0" smtClean="0"/>
          </a:p>
          <a:p>
            <a:pPr algn="ctr">
              <a:buNone/>
            </a:pPr>
            <a:endParaRPr lang="pl-PL" sz="1600" b="1" dirty="0" smtClean="0"/>
          </a:p>
          <a:p>
            <a:pPr algn="ctr">
              <a:buNone/>
            </a:pPr>
            <a:r>
              <a:rPr lang="pl-PL" sz="1800" dirty="0"/>
              <a:t>We wniosku należy wskazać </a:t>
            </a:r>
            <a:r>
              <a:rPr lang="pl-PL" sz="1800" b="1" dirty="0"/>
              <a:t>wszystkie</a:t>
            </a:r>
            <a:r>
              <a:rPr lang="pl-PL" sz="1800" dirty="0"/>
              <a:t> wskaźniki programowe </a:t>
            </a:r>
            <a:r>
              <a:rPr lang="pl-PL" sz="1800" b="1" dirty="0"/>
              <a:t>adekwatne do </a:t>
            </a:r>
            <a:r>
              <a:rPr lang="pl-PL" sz="1800" b="1" dirty="0" smtClean="0"/>
              <a:t>projektu </a:t>
            </a:r>
          </a:p>
          <a:p>
            <a:pPr algn="ctr">
              <a:buNone/>
            </a:pPr>
            <a:r>
              <a:rPr lang="pl-PL" sz="1800" dirty="0" smtClean="0"/>
              <a:t>przy czym </a:t>
            </a:r>
            <a:endParaRPr lang="pl-PL" sz="1800" dirty="0"/>
          </a:p>
          <a:p>
            <a:pPr algn="ctr">
              <a:buNone/>
            </a:pPr>
            <a:r>
              <a:rPr lang="pl-PL" sz="1800" dirty="0" smtClean="0">
                <a:solidFill>
                  <a:srgbClr val="FF0000"/>
                </a:solidFill>
              </a:rPr>
              <a:t>należy wybrać co najmniej jeden spośród wskaźników programowych (produktu lub rezultatu) oraz </a:t>
            </a:r>
            <a:r>
              <a:rPr lang="pl-PL" sz="1800" b="1" dirty="0" smtClean="0">
                <a:solidFill>
                  <a:srgbClr val="FF0000"/>
                </a:solidFill>
              </a:rPr>
              <a:t>wszystkie </a:t>
            </a:r>
            <a:r>
              <a:rPr lang="pl-PL" sz="1800" dirty="0" smtClean="0">
                <a:solidFill>
                  <a:srgbClr val="FF0000"/>
                </a:solidFill>
              </a:rPr>
              <a:t>wskaźniki </a:t>
            </a:r>
            <a:r>
              <a:rPr lang="pl-PL" sz="1800" b="1" dirty="0" smtClean="0">
                <a:solidFill>
                  <a:srgbClr val="FF0000"/>
                </a:solidFill>
              </a:rPr>
              <a:t>horyzontalne</a:t>
            </a:r>
            <a:r>
              <a:rPr lang="pl-PL" sz="1800" dirty="0" smtClean="0">
                <a:solidFill>
                  <a:srgbClr val="FF0000"/>
                </a:solidFill>
              </a:rPr>
              <a:t> oraz </a:t>
            </a:r>
            <a:r>
              <a:rPr lang="pl-PL" sz="1800" b="1" dirty="0" smtClean="0">
                <a:solidFill>
                  <a:srgbClr val="FF0000"/>
                </a:solidFill>
              </a:rPr>
              <a:t>wszystkie</a:t>
            </a:r>
            <a:r>
              <a:rPr lang="pl-PL" sz="1800" dirty="0" smtClean="0">
                <a:solidFill>
                  <a:srgbClr val="FF0000"/>
                </a:solidFill>
              </a:rPr>
              <a:t> wskaźniki </a:t>
            </a:r>
            <a:r>
              <a:rPr lang="pl-PL" sz="1800" b="1" dirty="0" smtClean="0">
                <a:solidFill>
                  <a:srgbClr val="FF0000"/>
                </a:solidFill>
              </a:rPr>
              <a:t>specyficzne</a:t>
            </a:r>
            <a:r>
              <a:rPr lang="pl-PL" sz="1800" dirty="0" smtClean="0">
                <a:solidFill>
                  <a:srgbClr val="FF0000"/>
                </a:solidFill>
              </a:rPr>
              <a:t> wskazane w regulaminie konkursu.</a:t>
            </a:r>
            <a:endParaRPr lang="pl-PL" sz="18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pl-PL" sz="1800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pl-PL" sz="1800" dirty="0"/>
              <a:t>Jeżeli </a:t>
            </a:r>
            <a:r>
              <a:rPr lang="pl-PL" sz="1800" dirty="0" smtClean="0"/>
              <a:t>wskaźniki wymienione w regulaminie konkursu są </a:t>
            </a:r>
            <a:r>
              <a:rPr lang="pl-PL" sz="1800" dirty="0"/>
              <a:t>niewystarczające </a:t>
            </a:r>
            <a:r>
              <a:rPr lang="pl-PL" sz="1800" dirty="0" smtClean="0"/>
              <a:t>do </a:t>
            </a:r>
            <a:r>
              <a:rPr lang="pl-PL" sz="1800" dirty="0"/>
              <a:t>monitorowania realizacji projektu, </a:t>
            </a:r>
            <a:r>
              <a:rPr lang="pl-PL" sz="1800" dirty="0" smtClean="0"/>
              <a:t>można </a:t>
            </a:r>
            <a:r>
              <a:rPr lang="pl-PL" sz="1800" dirty="0"/>
              <a:t>ustalić wskaźniki specyficzne dla </a:t>
            </a:r>
            <a:r>
              <a:rPr lang="pl-PL" sz="1800" dirty="0" smtClean="0"/>
              <a:t>projektu.</a:t>
            </a:r>
          </a:p>
          <a:p>
            <a:pPr algn="ctr">
              <a:buNone/>
            </a:pPr>
            <a:endParaRPr lang="pl-PL" sz="1800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pl-PL" sz="1800" dirty="0">
                <a:solidFill>
                  <a:srgbClr val="FF0000"/>
                </a:solidFill>
              </a:rPr>
              <a:t>Szczegółowa informacja dotycząca monitorowania wskaźników w projekcie znajduje się </a:t>
            </a:r>
            <a:r>
              <a:rPr lang="pl-PL" sz="1800" dirty="0" smtClean="0">
                <a:solidFill>
                  <a:srgbClr val="FF0000"/>
                </a:solidFill>
              </a:rPr>
              <a:t/>
            </a:r>
            <a:br>
              <a:rPr lang="pl-PL" sz="1800" dirty="0" smtClean="0">
                <a:solidFill>
                  <a:srgbClr val="FF0000"/>
                </a:solidFill>
              </a:rPr>
            </a:br>
            <a:r>
              <a:rPr lang="pl-PL" sz="1800" dirty="0" smtClean="0">
                <a:solidFill>
                  <a:srgbClr val="FF0000"/>
                </a:solidFill>
              </a:rPr>
              <a:t>w </a:t>
            </a:r>
            <a:r>
              <a:rPr lang="pl-PL" sz="1800" b="1" dirty="0" smtClean="0">
                <a:solidFill>
                  <a:srgbClr val="FF0000"/>
                </a:solidFill>
              </a:rPr>
              <a:t>Załączniku </a:t>
            </a:r>
            <a:r>
              <a:rPr lang="pl-PL" sz="1800" b="1" dirty="0">
                <a:solidFill>
                  <a:srgbClr val="FF0000"/>
                </a:solidFill>
              </a:rPr>
              <a:t>nr 8 – Zestawienie wskaźników możliwych do zastosowania w ramach konkursu</a:t>
            </a:r>
            <a:r>
              <a:rPr lang="pl-PL" sz="1800" dirty="0">
                <a:solidFill>
                  <a:srgbClr val="FF0000"/>
                </a:solidFill>
              </a:rPr>
              <a:t>.</a:t>
            </a:r>
          </a:p>
          <a:p>
            <a:pPr algn="ctr">
              <a:buNone/>
            </a:pPr>
            <a:endParaRPr lang="pl-PL" sz="18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7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5469" y="1632858"/>
            <a:ext cx="8705590" cy="403315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="1" dirty="0" smtClean="0"/>
              <a:t>Wskaźniki produktu:</a:t>
            </a:r>
            <a:endParaRPr lang="pl-PL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/>
              <a:t>Liczba </a:t>
            </a:r>
            <a:r>
              <a:rPr lang="pl-PL" sz="2000" dirty="0"/>
              <a:t>osób zagrożonych ubóstwem lub wykluczeniem społecznym objętych usługami zdrowotnymi w programie [osoby] </a:t>
            </a:r>
            <a:r>
              <a:rPr lang="pl-PL" sz="2000" dirty="0"/>
              <a:t> - wskaźnik </a:t>
            </a:r>
            <a:r>
              <a:rPr lang="pl-PL" sz="2000" dirty="0"/>
              <a:t>produktu </a:t>
            </a:r>
            <a:endParaRPr lang="pl-PL" sz="2000" dirty="0" smtClean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sz="2400" b="1" dirty="0"/>
              <a:t>Wskaźniki </a:t>
            </a:r>
            <a:r>
              <a:rPr lang="pl-PL" sz="2400" b="1" dirty="0" smtClean="0"/>
              <a:t>rezultatu:</a:t>
            </a:r>
            <a:endParaRPr lang="pl-PL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/>
              <a:t>Liczba wspartych </a:t>
            </a:r>
            <a:r>
              <a:rPr lang="pl-PL" sz="2000" dirty="0"/>
              <a:t>w programie miejsc świadczenia usług zdrowotnych, istniejących po zakończeniu projektu [szt</a:t>
            </a:r>
            <a:r>
              <a:rPr lang="pl-PL" sz="2000" dirty="0"/>
              <a:t>.] – wskaźnik rezultatu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/>
              <a:t>Liczba osób zagrożonych ubóstwem lub wykluczeniem społecznym poszukujących pracy, uczestniczących w kształceniu lub szkoleniu, zdobywających kwalifikacje, pracujących (łącznie z prowadzącymi działalność na własny rachunek) po opuszczeniu programu [osoby</a:t>
            </a:r>
            <a:r>
              <a:rPr lang="pl-PL" sz="2000" dirty="0"/>
              <a:t>] – wskaźnik </a:t>
            </a:r>
            <a:r>
              <a:rPr lang="pl-PL" sz="2000" dirty="0" smtClean="0"/>
              <a:t>rezultatu</a:t>
            </a: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2200" b="1" dirty="0" smtClean="0"/>
              <a:t>WSKAŹNIKI PROGRAMOWE</a:t>
            </a:r>
            <a:endParaRPr lang="pl-PL" sz="2200" b="1" dirty="0"/>
          </a:p>
        </p:txBody>
      </p:sp>
    </p:spTree>
    <p:extLst>
      <p:ext uri="{BB962C8B-B14F-4D97-AF65-F5344CB8AC3E}">
        <p14:creationId xmlns:p14="http://schemas.microsoft.com/office/powerpoint/2010/main" val="6451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2200" b="1" dirty="0" smtClean="0"/>
              <a:t>WSKAŹNIKI </a:t>
            </a:r>
            <a:r>
              <a:rPr lang="pl-PL" sz="2200" b="1" dirty="0" smtClean="0"/>
              <a:t>HORYZONTALNE</a:t>
            </a:r>
            <a:endParaRPr lang="pl-PL" sz="2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362197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/>
              <a:t>Liczba projektów, w których sfinansowano koszty racjonalnych usprawnień dla osób z niepełnosprawnościami [szt.]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/>
              <a:t>Liczba obiektów dostosowanych do potrzeb osób z niepełnosprawnościami [szt.]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/>
              <a:t>Liczba osób objętych szkoleniami/doradztwem w zakresie kompetencji cyfrowych [osoby]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/>
              <a:t>Liczba podmiotów wykorzystujących technologie </a:t>
            </a:r>
            <a:r>
              <a:rPr lang="pl-PL" sz="2400" dirty="0" err="1" smtClean="0"/>
              <a:t>informacyjno</a:t>
            </a:r>
            <a:r>
              <a:rPr lang="pl-PL" sz="2400" dirty="0" smtClean="0"/>
              <a:t> – komunikacyjne (TIK) [szt.]</a:t>
            </a:r>
          </a:p>
          <a:p>
            <a:pPr marL="0" indent="0">
              <a:buNone/>
            </a:pPr>
            <a:endParaRPr lang="pl-PL" sz="1800" b="1" dirty="0"/>
          </a:p>
          <a:p>
            <a:pPr>
              <a:buFont typeface="Wingdings" panose="05000000000000000000" pitchFamily="2" charset="2"/>
              <a:buChar char="Ø"/>
            </a:pPr>
            <a:endParaRPr lang="pl-PL" sz="1800" b="1" dirty="0" smtClean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1800" dirty="0"/>
              <a:t>	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760562" y="5333743"/>
            <a:ext cx="7747462" cy="6690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dirty="0" smtClean="0">
                <a:solidFill>
                  <a:schemeClr val="tx1"/>
                </a:solidFill>
              </a:rPr>
              <a:t>Wartość wskaźników horyzontalnych </a:t>
            </a:r>
            <a:r>
              <a:rPr lang="pl-PL" dirty="0">
                <a:solidFill>
                  <a:schemeClr val="tx1"/>
                </a:solidFill>
              </a:rPr>
              <a:t>na etapie składania wniosku o dofinansowanie </a:t>
            </a:r>
            <a:r>
              <a:rPr lang="pl-PL" b="1" dirty="0">
                <a:solidFill>
                  <a:schemeClr val="tx1"/>
                </a:solidFill>
              </a:rPr>
              <a:t>może</a:t>
            </a:r>
            <a:r>
              <a:rPr lang="pl-PL" dirty="0">
                <a:solidFill>
                  <a:schemeClr val="tx1"/>
                </a:solidFill>
              </a:rPr>
              <a:t> być równa 0 (zero).</a:t>
            </a:r>
          </a:p>
        </p:txBody>
      </p:sp>
    </p:spTree>
    <p:extLst>
      <p:ext uri="{BB962C8B-B14F-4D97-AF65-F5344CB8AC3E}">
        <p14:creationId xmlns:p14="http://schemas.microsoft.com/office/powerpoint/2010/main" val="233907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2200" b="1" dirty="0" smtClean="0"/>
              <a:t>WSKAŹNIKI SPECYFICZNE</a:t>
            </a:r>
            <a:endParaRPr lang="pl-PL" sz="2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0486" y="2133853"/>
            <a:ext cx="7886700" cy="3328054"/>
          </a:xfrm>
        </p:spPr>
        <p:txBody>
          <a:bodyPr/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pl-PL" sz="2000" dirty="0"/>
              <a:t>Liczba podmiotów leczniczych, które zostały objęte narzędziami </a:t>
            </a:r>
            <a:r>
              <a:rPr lang="pl-PL" sz="2000" dirty="0" err="1"/>
              <a:t>deinstytucjonalizacji</a:t>
            </a:r>
            <a:r>
              <a:rPr lang="pl-PL" sz="2000" dirty="0"/>
              <a:t> opieki nad osobami zależnymi [szt</a:t>
            </a:r>
            <a:r>
              <a:rPr lang="pl-PL" sz="2000" dirty="0" smtClean="0"/>
              <a:t>.]</a:t>
            </a:r>
            <a:endParaRPr lang="pl-PL" sz="20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pl-PL" sz="2000" dirty="0"/>
              <a:t>Liczba </a:t>
            </a:r>
            <a:r>
              <a:rPr lang="pl-PL" sz="2000" dirty="0" err="1"/>
              <a:t>zdeinstytucjonalizowanych</a:t>
            </a:r>
            <a:r>
              <a:rPr lang="pl-PL" sz="2000" dirty="0"/>
              <a:t> miejsc opieki nad osobami zależnymi, które zostały utworzone w ramach programu [szt.]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pl-PL" sz="2000" dirty="0"/>
              <a:t>Liczba pacjentów, którzy zostali objęci opieką i ukończyli leczenie [osoby</a:t>
            </a:r>
            <a:r>
              <a:rPr lang="pl-PL" sz="2000" dirty="0" smtClean="0"/>
              <a:t>]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pl-PL" sz="2000" dirty="0"/>
              <a:t>Odsetek osób korzystających z usług dziennego domu opieki medycznej pozytywnie oceniających funkcjonowanie domu opieki medycznej (na podstawie badania satysfakcji pacjentów lub członków ich rodzin) – min. 80%. [procent</a:t>
            </a:r>
            <a:r>
              <a:rPr lang="pl-PL" sz="2000" dirty="0" smtClean="0"/>
              <a:t>]</a:t>
            </a: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1800" dirty="0"/>
              <a:t>	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2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83568" y="2762925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3600" b="1" dirty="0" smtClean="0">
                <a:solidFill>
                  <a:prstClr val="black"/>
                </a:solidFill>
                <a:latin typeface="Calibri"/>
              </a:rPr>
              <a:t>Informacje dotyczące składania wniosków</a:t>
            </a:r>
            <a:endParaRPr lang="pl-PL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8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273" y="1720503"/>
            <a:ext cx="1507166" cy="150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326525"/>
            <a:ext cx="7845840" cy="2003272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 smtClean="0"/>
              <a:t>Nabór wniosków za </a:t>
            </a:r>
            <a:r>
              <a:rPr lang="pl-PL" b="1" dirty="0"/>
              <a:t>pośrednictwem systemu </a:t>
            </a:r>
            <a:endParaRPr lang="pl-PL" b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 smtClean="0"/>
              <a:t>SOWA </a:t>
            </a:r>
            <a:r>
              <a:rPr lang="pl-PL" b="1" dirty="0"/>
              <a:t>EFS RPDS </a:t>
            </a:r>
            <a:endParaRPr lang="pl-PL" b="1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200" b="1" dirty="0" smtClean="0"/>
              <a:t>rozpocznie się:	19.07.2018 </a:t>
            </a:r>
            <a:r>
              <a:rPr lang="pl-PL" sz="2200" b="1" dirty="0"/>
              <a:t>r</a:t>
            </a:r>
            <a:r>
              <a:rPr lang="pl-PL" sz="2200" b="1" dirty="0" smtClean="0"/>
              <a:t>. o </a:t>
            </a:r>
            <a:r>
              <a:rPr lang="pl-PL" sz="2200" b="1" dirty="0"/>
              <a:t>godz. 00:01 </a:t>
            </a:r>
            <a:endParaRPr lang="pl-PL" sz="2200" b="1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200" b="1" dirty="0" smtClean="0"/>
              <a:t>zakończy się:	09.08.2018 </a:t>
            </a:r>
            <a:r>
              <a:rPr lang="pl-PL" sz="2200" b="1" dirty="0"/>
              <a:t>r. o godz. </a:t>
            </a:r>
            <a:r>
              <a:rPr lang="pl-PL" sz="2200" b="1" dirty="0" smtClean="0"/>
              <a:t>15:30</a:t>
            </a:r>
            <a:endParaRPr lang="pl-PL" sz="2200" b="1" dirty="0">
              <a:latin typeface="+mj-lt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800" b="1" dirty="0" smtClean="0">
              <a:latin typeface="+mj-lt"/>
              <a:cs typeface="Arial" pitchFamily="34" charset="0"/>
            </a:endParaRPr>
          </a:p>
          <a:p>
            <a:pPr marL="0" lvl="0" indent="0">
              <a:buNone/>
            </a:pPr>
            <a:endParaRPr lang="pl-PL" sz="1800" b="1" dirty="0">
              <a:latin typeface="+mj-lt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rostokąt zaokrąglony 8"/>
          <p:cNvSpPr/>
          <p:nvPr/>
        </p:nvSpPr>
        <p:spPr>
          <a:xfrm>
            <a:off x="5196491" y="3227669"/>
            <a:ext cx="2649388" cy="19898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>
                <a:solidFill>
                  <a:schemeClr val="tx1"/>
                </a:solidFill>
              </a:rPr>
              <a:t>IOK nie wymaga złożenia wersji papierowej wniosku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o dofinansowanie</a:t>
            </a:r>
            <a:r>
              <a:rPr lang="pl-PL" sz="1400" dirty="0"/>
              <a:t>.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755576" y="5538157"/>
            <a:ext cx="7733895" cy="88852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b="1" dirty="0" smtClean="0">
                <a:solidFill>
                  <a:schemeClr val="tx1"/>
                </a:solidFill>
              </a:rPr>
              <a:t>IOK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uznaje się </a:t>
            </a:r>
            <a:r>
              <a:rPr lang="pl-PL" b="1" dirty="0">
                <a:solidFill>
                  <a:schemeClr val="tx1"/>
                </a:solidFill>
              </a:rPr>
              <a:t>datę złożenia wersji elektronicznej wniosku w systemie obsługi wniosków aplikacyjnych SOWA EFS RPDS </a:t>
            </a:r>
            <a:r>
              <a:rPr lang="pl-PL" dirty="0">
                <a:solidFill>
                  <a:schemeClr val="tx1"/>
                </a:solidFill>
              </a:rPr>
              <a:t>(decyduje data zegara systemowego SOWA EFS RPDS).</a:t>
            </a: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 bwMode="auto">
          <a:xfrm>
            <a:off x="755576" y="3388179"/>
            <a:ext cx="3538838" cy="1730828"/>
          </a:xfrm>
          <a:prstGeom prst="rect">
            <a:avLst/>
          </a:prstGeom>
          <a:solidFill>
            <a:srgbClr val="FFBE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ORIENTACYJNY TERMIN ROZSTRZYGNIĘCIA KONKURSU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Styczeń 2019 r.</a:t>
            </a:r>
          </a:p>
          <a:p>
            <a:pPr marL="0" indent="0">
              <a:buFont typeface="Arial" charset="0"/>
              <a:buNone/>
            </a:pPr>
            <a:endParaRPr lang="pl-PL" sz="1800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45210"/>
          </a:xfrm>
          <a:noFill/>
        </p:spPr>
        <p:txBody>
          <a:bodyPr/>
          <a:lstStyle/>
          <a:p>
            <a:pPr algn="ctr"/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Komunikacja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3013" y="1344300"/>
            <a:ext cx="7886700" cy="4672779"/>
          </a:xfrm>
          <a:noFill/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Komunikacja między Wnioskodawcą, a IOK w zakresie wezwania do korekty lub uzupełnienia wniosku odbywa się </a:t>
            </a:r>
            <a:r>
              <a:rPr lang="pl-PL" sz="2000" dirty="0">
                <a:solidFill>
                  <a:srgbClr val="0070C0"/>
                </a:solidFill>
              </a:rPr>
              <a:t>elektronicznie poprzez moduł korespondencji w systemie SOWA EFS RPDS</a:t>
            </a:r>
            <a:r>
              <a:rPr lang="pl-PL" sz="2000" dirty="0"/>
              <a:t>.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W </a:t>
            </a:r>
            <a:r>
              <a:rPr lang="pl-PL" sz="2000" dirty="0"/>
              <a:t>przypadku wezwań/pism przekazanych poprzez przedmiotowy system informatyczny terminy liczy się od dnia następującego po dniu wysłania ww. dokumentu.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Wnioskodawca jest zobowiązany do</a:t>
            </a:r>
            <a:r>
              <a:rPr lang="pl-PL" sz="2000" dirty="0"/>
              <a:t> odbioru korespondencji kierowanej do niego w </a:t>
            </a:r>
            <a:r>
              <a:rPr lang="pl-PL" sz="2000" dirty="0" smtClean="0"/>
              <a:t>ten </a:t>
            </a:r>
            <a:r>
              <a:rPr lang="pl-PL" sz="2000" dirty="0"/>
              <a:t>sposób. Nieprzestrzeganie wskazanej formy komunikacji grozi zastosowaniem konsekwencji wynikających z informacji zawartych w samej </a:t>
            </a:r>
            <a:r>
              <a:rPr lang="pl-PL" sz="2000" dirty="0" smtClean="0"/>
              <a:t>korespondencji</a:t>
            </a:r>
            <a:r>
              <a:rPr lang="pl-PL" sz="2000" dirty="0"/>
              <a:t> </a:t>
            </a:r>
            <a:r>
              <a:rPr lang="pl-PL" sz="2000" dirty="0" smtClean="0"/>
              <a:t>(np. pozostawieniem wniosku bez rozpatrzenia, odrzuceniem wniosku z powodu niespełnienia kryteriów wyboru projektów).</a:t>
            </a:r>
          </a:p>
          <a:p>
            <a:pPr marL="0" indent="0">
              <a:buNone/>
            </a:pPr>
            <a:r>
              <a:rPr lang="pl-PL" sz="2000" dirty="0" smtClean="0"/>
              <a:t>Składając wniosek o dofinansowanie Wnioskodawca składa również zawarte we wniosku oświadczenie, że jest świadomy skutków niezachowania obowiązującej formy komunikacji.</a:t>
            </a: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3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85336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sz="2400" b="1" dirty="0" smtClean="0"/>
          </a:p>
          <a:p>
            <a:pPr algn="ctr">
              <a:buNone/>
            </a:pPr>
            <a:r>
              <a:rPr lang="pl-PL" sz="2400" b="1" dirty="0" smtClean="0"/>
              <a:t>Pytania i odpowiedzi</a:t>
            </a:r>
          </a:p>
          <a:p>
            <a:pPr>
              <a:buNone/>
            </a:pPr>
            <a:endParaRPr lang="pl-PL" sz="1000" b="1" dirty="0" smtClean="0"/>
          </a:p>
          <a:p>
            <a:pPr marL="0" indent="0" algn="ctr">
              <a:buNone/>
            </a:pPr>
            <a:r>
              <a:rPr lang="pl-PL" sz="1800" dirty="0" smtClean="0"/>
              <a:t>Wyjaśnienia o charakterze ogólnym publikowane są na stronie internetowej IOK: </a:t>
            </a:r>
            <a:r>
              <a:rPr lang="pl-PL" sz="1800" u="sng" dirty="0" smtClean="0">
                <a:hlinkClick r:id="rId3"/>
              </a:rPr>
              <a:t>www.rpo.dwup.pl</a:t>
            </a:r>
            <a:r>
              <a:rPr lang="pl-PL" sz="1800" dirty="0" smtClean="0"/>
              <a:t>. </a:t>
            </a:r>
          </a:p>
          <a:p>
            <a:pPr marL="0" indent="0" algn="ctr">
              <a:buNone/>
            </a:pPr>
            <a:endParaRPr lang="pl-PL" sz="1800" dirty="0" smtClean="0"/>
          </a:p>
          <a:p>
            <a:pPr marL="0" indent="0" algn="ctr">
              <a:buNone/>
            </a:pPr>
            <a:r>
              <a:rPr lang="pl-PL" sz="1800" dirty="0" smtClean="0"/>
              <a:t>Pytania indywidualne można kierować na adres: </a:t>
            </a:r>
          </a:p>
          <a:p>
            <a:pPr marL="0" indent="0" algn="ctr">
              <a:buNone/>
            </a:pPr>
            <a:r>
              <a:rPr lang="pl-PL" sz="1800" u="sng" dirty="0" smtClean="0">
                <a:hlinkClick r:id="rId4"/>
              </a:rPr>
              <a:t>promocja@dwup.pl</a:t>
            </a:r>
            <a:r>
              <a:rPr lang="pl-PL" sz="1800" dirty="0" smtClean="0"/>
              <a:t> </a:t>
            </a:r>
          </a:p>
          <a:p>
            <a:pPr marL="0" indent="0" algn="ctr">
              <a:buNone/>
            </a:pPr>
            <a:r>
              <a:rPr lang="pl-PL" sz="1800" dirty="0" smtClean="0"/>
              <a:t>lub telefonicznie: </a:t>
            </a:r>
          </a:p>
          <a:p>
            <a:pPr marL="0" indent="0" algn="ctr">
              <a:buNone/>
            </a:pPr>
            <a:r>
              <a:rPr lang="pl-PL" sz="1800" dirty="0" smtClean="0"/>
              <a:t>71 39 74 110 </a:t>
            </a:r>
          </a:p>
          <a:p>
            <a:pPr marL="0" indent="0" algn="ctr">
              <a:buNone/>
            </a:pPr>
            <a:r>
              <a:rPr lang="pl-PL" sz="1800" dirty="0" smtClean="0"/>
              <a:t>71 39 74 111 </a:t>
            </a:r>
          </a:p>
          <a:p>
            <a:pPr marL="0" indent="0" algn="ctr">
              <a:buNone/>
            </a:pPr>
            <a:r>
              <a:rPr lang="pl-PL" sz="1800" dirty="0" smtClean="0"/>
              <a:t>nr infolinii 0 800 300 376.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55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0283" y="1975449"/>
            <a:ext cx="7886700" cy="4313208"/>
          </a:xfrm>
        </p:spPr>
        <p:txBody>
          <a:bodyPr/>
          <a:lstStyle/>
          <a:p>
            <a:pPr marL="342900" indent="-342900">
              <a:buFont typeface="+mj-lt"/>
              <a:buAutoNum type="alphaLcParenR"/>
            </a:pPr>
            <a:r>
              <a:rPr lang="pl-PL" sz="1800" dirty="0" smtClean="0"/>
              <a:t>działania </a:t>
            </a:r>
            <a:r>
              <a:rPr lang="pl-PL" sz="1800" dirty="0"/>
              <a:t>informacyjno-edukacyjne prowadzone przez osoby uprawnione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do </a:t>
            </a:r>
            <a:r>
              <a:rPr lang="pl-PL" sz="1800" dirty="0"/>
              <a:t>udzielania świadczeń oraz osoby legitymujące się nabyciem fachowych kwalifikacji do udzielania świadczeń w określonym zakresie lub w określonej dziedzinie medycyny, skierowane do osób niesamodzielnych oraz członków rodzin, w tym opiekunów;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800" dirty="0" smtClean="0"/>
              <a:t>zapewnienie </a:t>
            </a:r>
            <a:r>
              <a:rPr lang="pl-PL" sz="1800" dirty="0"/>
              <a:t>transportu osoby niesamodzielnej lub personelu sprawującego opiekę, związane bezpośrednio z usługami zdrowotnymi świadczonymi osobie niesamodzielnej w ramach projektu; 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800" dirty="0" smtClean="0"/>
              <a:t>monitoring </a:t>
            </a:r>
            <a:r>
              <a:rPr lang="pl-PL" sz="1800" dirty="0"/>
              <a:t>jakości i celowości podejmowanych </a:t>
            </a:r>
            <a:r>
              <a:rPr lang="pl-PL" sz="1800" dirty="0" smtClean="0"/>
              <a:t>działań.</a:t>
            </a:r>
          </a:p>
          <a:p>
            <a:pPr marL="0" indent="0">
              <a:buNone/>
            </a:pPr>
            <a:r>
              <a:rPr lang="pl-PL" sz="1800" dirty="0" smtClean="0"/>
              <a:t>Wymagane </a:t>
            </a:r>
            <a:r>
              <a:rPr lang="pl-PL" sz="1800" dirty="0"/>
              <a:t>jest aby usługi w ramach świadczeń pielęgnacyjnych i opiekuńczych w ramach opieki długoterminowej były realizowane w oparciu o Rozporządzenie Ministra Zdrowia z dnia 22 listopada 2013 r. w sprawie świadczeń gwarantowanych z zakresu świadczeń pielęgnacyjnych i opiekuńczych w ramach opieki długoterminowej, w szczególności zaś z warunkami realizacji określonymi w Załączniku 4 do ww. Rozporządzenia.</a:t>
            </a:r>
          </a:p>
          <a:p>
            <a:pPr marL="0" indent="0">
              <a:buNone/>
            </a:pPr>
            <a:endParaRPr lang="pl-PL" sz="1800" dirty="0"/>
          </a:p>
          <a:p>
            <a:pPr marL="182563" indent="-182563"/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1319840"/>
            <a:ext cx="7886700" cy="577970"/>
          </a:xfrm>
        </p:spPr>
        <p:txBody>
          <a:bodyPr/>
          <a:lstStyle/>
          <a:p>
            <a:pPr algn="ctr"/>
            <a:r>
              <a:rPr lang="pl-PL" sz="2400" b="1" spc="30" dirty="0">
                <a:latin typeface="+mn-lt"/>
                <a:ea typeface="+mn-ea"/>
                <a:cs typeface="+mn-cs"/>
              </a:rPr>
              <a:t>Przedmiot konkursu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10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83568" y="2778906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54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Dziękujemy za uwagę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82" y="3702236"/>
            <a:ext cx="9163082" cy="243251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97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3288" y="1771888"/>
            <a:ext cx="7886700" cy="2633858"/>
          </a:xfrm>
        </p:spPr>
        <p:txBody>
          <a:bodyPr/>
          <a:lstStyle/>
          <a:p>
            <a:pPr marL="0" indent="0" algn="ctr">
              <a:lnSpc>
                <a:spcPct val="114000"/>
              </a:lnSpc>
              <a:buNone/>
            </a:pPr>
            <a:endParaRPr lang="pl-PL" sz="1800" b="1" dirty="0" smtClean="0"/>
          </a:p>
          <a:p>
            <a:pPr marL="0" indent="0" algn="ctr">
              <a:lnSpc>
                <a:spcPct val="114000"/>
              </a:lnSpc>
              <a:buNone/>
            </a:pPr>
            <a:endParaRPr lang="pl-PL" sz="1800" b="1" dirty="0" smtClean="0"/>
          </a:p>
          <a:p>
            <a:pPr marL="0" indent="0" algn="ctr">
              <a:lnSpc>
                <a:spcPct val="114000"/>
              </a:lnSpc>
              <a:buNone/>
            </a:pPr>
            <a:endParaRPr lang="pl-PL" sz="1800" b="1" dirty="0"/>
          </a:p>
          <a:p>
            <a:pPr marL="0" indent="0" algn="ctr">
              <a:lnSpc>
                <a:spcPct val="114000"/>
              </a:lnSpc>
              <a:buNone/>
            </a:pPr>
            <a:endParaRPr lang="pl-PL" sz="1800" b="1" dirty="0" smtClean="0"/>
          </a:p>
          <a:p>
            <a:endParaRPr lang="pl-PL" sz="1800" dirty="0"/>
          </a:p>
          <a:p>
            <a:endParaRPr lang="pl-PL" sz="1800" dirty="0"/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 smtClean="0"/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r>
              <a:rPr lang="pl-PL" sz="1800" b="1" spc="30" dirty="0" smtClean="0">
                <a:latin typeface="+mn-lt"/>
                <a:ea typeface="+mn-ea"/>
                <a:cs typeface="+mn-cs"/>
              </a:rPr>
              <a:t>Przedmiot konkursu</a:t>
            </a:r>
            <a:endParaRPr lang="pl-PL" sz="1800" b="1" spc="30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628650" y="1420585"/>
            <a:ext cx="7886700" cy="383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pl-PL" sz="1700" dirty="0" smtClean="0"/>
              <a:t>Finansowanie </a:t>
            </a:r>
            <a:r>
              <a:rPr lang="pl-PL" sz="1700" dirty="0"/>
              <a:t>środków trwałych w ramach projektów EFS możliwe jest wyłącznie </a:t>
            </a:r>
            <a:r>
              <a:rPr lang="pl-PL" sz="1700" dirty="0" smtClean="0"/>
              <a:t/>
            </a:r>
            <a:br>
              <a:rPr lang="pl-PL" sz="1700" dirty="0" smtClean="0"/>
            </a:br>
            <a:r>
              <a:rPr lang="pl-PL" sz="1700" dirty="0" smtClean="0"/>
              <a:t>w </a:t>
            </a:r>
            <a:r>
              <a:rPr lang="pl-PL" sz="1700" dirty="0"/>
              <a:t>sytuacjach, gdy zostanie należycie udowodnione, że będą one wykorzystywane </a:t>
            </a:r>
            <a:r>
              <a:rPr lang="pl-PL" sz="1700" dirty="0" smtClean="0"/>
              <a:t/>
            </a:r>
            <a:br>
              <a:rPr lang="pl-PL" sz="1700" dirty="0" smtClean="0"/>
            </a:br>
            <a:r>
              <a:rPr lang="pl-PL" sz="1700" dirty="0" smtClean="0"/>
              <a:t>w </a:t>
            </a:r>
            <a:r>
              <a:rPr lang="pl-PL" sz="1700" dirty="0"/>
              <a:t>ramach nowo rozwijanej formy opieki </a:t>
            </a:r>
            <a:r>
              <a:rPr lang="pl-PL" sz="1700" dirty="0" err="1"/>
              <a:t>zdeinstytucjonalizowanej</a:t>
            </a:r>
            <a:r>
              <a:rPr lang="pl-PL" sz="1700" dirty="0"/>
              <a:t>. Finansowanie środków trwałych odbywa się na warunkach określonych w „Wytycznych Ministra Infrastruktury i Rozwoju w zakresie kwalifikowalności wydatków w ramach Europejskiego Funduszu Rozwoju Regionalnego, Europejskiego Funduszu Społecznego oraz Funduszu Spójności na lata 2014-2020</a:t>
            </a:r>
            <a:r>
              <a:rPr lang="pl-PL" sz="1700" dirty="0" smtClean="0"/>
              <a:t>”.</a:t>
            </a:r>
          </a:p>
          <a:p>
            <a:pPr>
              <a:lnSpc>
                <a:spcPct val="114000"/>
              </a:lnSpc>
            </a:pPr>
            <a:r>
              <a:rPr lang="pl-PL" sz="1700" dirty="0"/>
              <a:t>W przypadku, gdy środki trwałe zakupione w ramach projektu lub wydatki objęte cross-</a:t>
            </a:r>
            <a:r>
              <a:rPr lang="pl-PL" sz="1700" dirty="0" err="1"/>
              <a:t>financingiem</a:t>
            </a:r>
            <a:r>
              <a:rPr lang="pl-PL" sz="1700" dirty="0"/>
              <a:t> będą wykorzystywane częściowo lub w całości do działalności komercyjnej (w okresie realizacji projektu lub po jego zakończeniu), wówczas tego typu wsparcie powinno zostać zweryfikowane pod kątem występowania pomocy publicznej</a:t>
            </a:r>
          </a:p>
        </p:txBody>
      </p:sp>
      <p:sp>
        <p:nvSpPr>
          <p:cNvPr id="8" name="Symbol zastępczy numeru slajdu 3"/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628650" y="5400386"/>
            <a:ext cx="7886700" cy="9559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Szczegółowe informacje znajdują się w załączniku nr </a:t>
            </a:r>
            <a:r>
              <a:rPr lang="pl-PL" dirty="0" smtClean="0">
                <a:solidFill>
                  <a:schemeClr val="bg1"/>
                </a:solidFill>
              </a:rPr>
              <a:t>7 </a:t>
            </a:r>
            <a:r>
              <a:rPr lang="pl-PL" dirty="0">
                <a:solidFill>
                  <a:schemeClr val="bg1"/>
                </a:solidFill>
              </a:rPr>
              <a:t>do Regulaminu konkursu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„Minimalny standard usług i katalog stawek…”</a:t>
            </a:r>
          </a:p>
        </p:txBody>
      </p:sp>
    </p:spTree>
    <p:extLst>
      <p:ext uri="{BB962C8B-B14F-4D97-AF65-F5344CB8AC3E}">
        <p14:creationId xmlns:p14="http://schemas.microsoft.com/office/powerpoint/2010/main" val="240081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ytuł 11"/>
          <p:cNvSpPr>
            <a:spLocks noGrp="1"/>
          </p:cNvSpPr>
          <p:nvPr>
            <p:ph type="title"/>
          </p:nvPr>
        </p:nvSpPr>
        <p:spPr>
          <a:xfrm>
            <a:off x="595399" y="1064092"/>
            <a:ext cx="7886700" cy="552887"/>
          </a:xfrm>
        </p:spPr>
        <p:txBody>
          <a:bodyPr/>
          <a:lstStyle/>
          <a:p>
            <a:pPr algn="ctr">
              <a:buNone/>
            </a:pPr>
            <a:r>
              <a:rPr lang="pl-PL" sz="2400" b="1" spc="30" dirty="0">
                <a:latin typeface="+mn-lt"/>
                <a:ea typeface="+mn-ea"/>
                <a:cs typeface="+mn-cs"/>
              </a:rPr>
              <a:t>Kto może składać wnioski?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466638" y="1518159"/>
            <a:ext cx="7970227" cy="480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800"/>
              </a:spcBef>
              <a:buFont typeface="Arial" charset="0"/>
              <a:buNone/>
            </a:pP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ramach konkursu o dofinansowanie realizacji projektu mogą ubiegać się następujące  podmioty wyszczególnione w </a:t>
            </a:r>
            <a:r>
              <a:rPr lang="pl-PL" sz="1800" spc="3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SzOOP</a:t>
            </a: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 RPO WD:</a:t>
            </a:r>
          </a:p>
          <a:p>
            <a:pPr>
              <a:lnSpc>
                <a:spcPct val="110000"/>
              </a:lnSpc>
              <a:spcBef>
                <a:spcPts val="800"/>
              </a:spcBef>
              <a:buFont typeface="Calibri" panose="020F0502020204030204" pitchFamily="34" charset="0"/>
              <a:buChar char="‒"/>
            </a:pP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jednostki samorządu terytorialnego, ich związki i stowarzyszenia;</a:t>
            </a:r>
          </a:p>
          <a:p>
            <a:pPr>
              <a:lnSpc>
                <a:spcPct val="110000"/>
              </a:lnSpc>
              <a:spcBef>
                <a:spcPts val="800"/>
              </a:spcBef>
              <a:buFont typeface="Calibri" panose="020F0502020204030204" pitchFamily="34" charset="0"/>
              <a:buChar char="‒"/>
            </a:pP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jednostki organizacyjne j.s.t.;</a:t>
            </a:r>
          </a:p>
          <a:p>
            <a:pPr>
              <a:lnSpc>
                <a:spcPct val="110000"/>
              </a:lnSpc>
              <a:spcBef>
                <a:spcPts val="800"/>
              </a:spcBef>
              <a:buFont typeface="Calibri" panose="020F0502020204030204" pitchFamily="34" charset="0"/>
              <a:buChar char="‒"/>
            </a:pP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jednostki organizacyjne pomocy społecznej;</a:t>
            </a:r>
          </a:p>
          <a:p>
            <a:pPr>
              <a:lnSpc>
                <a:spcPct val="110000"/>
              </a:lnSpc>
              <a:spcBef>
                <a:spcPts val="800"/>
              </a:spcBef>
              <a:buFont typeface="Calibri" panose="020F0502020204030204" pitchFamily="34" charset="0"/>
              <a:buChar char="‒"/>
            </a:pP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organizacje pozarządowe;</a:t>
            </a:r>
          </a:p>
          <a:p>
            <a:pPr>
              <a:lnSpc>
                <a:spcPct val="110000"/>
              </a:lnSpc>
              <a:spcBef>
                <a:spcPts val="800"/>
              </a:spcBef>
              <a:buFont typeface="Calibri" panose="020F0502020204030204" pitchFamily="34" charset="0"/>
              <a:buChar char="‒"/>
            </a:pP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podmioty prowadzące działalność w obszarze pomocy społecznej oraz systemu wspierania rodziny i pieczy zastępczej;</a:t>
            </a:r>
          </a:p>
          <a:p>
            <a:pPr>
              <a:lnSpc>
                <a:spcPct val="110000"/>
              </a:lnSpc>
              <a:spcBef>
                <a:spcPts val="800"/>
              </a:spcBef>
              <a:buFont typeface="Calibri" panose="020F0502020204030204" pitchFamily="34" charset="0"/>
              <a:buChar char="‒"/>
            </a:pP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podmioty ekonomii społecznej oraz przedsiębiorstwa społeczne;</a:t>
            </a:r>
          </a:p>
          <a:p>
            <a:pPr>
              <a:lnSpc>
                <a:spcPct val="110000"/>
              </a:lnSpc>
              <a:spcBef>
                <a:spcPts val="800"/>
              </a:spcBef>
              <a:buFont typeface="Calibri" panose="020F0502020204030204" pitchFamily="34" charset="0"/>
              <a:buChar char="‒"/>
            </a:pP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kościoły, związki wyznaniowe oraz osoby prawne kościołów </a:t>
            </a:r>
            <a:b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i związków wyznaniowych;</a:t>
            </a:r>
          </a:p>
          <a:p>
            <a:pPr>
              <a:lnSpc>
                <a:spcPct val="110000"/>
              </a:lnSpc>
              <a:spcBef>
                <a:spcPts val="800"/>
              </a:spcBef>
              <a:buFont typeface="Calibri" panose="020F0502020204030204" pitchFamily="34" charset="0"/>
              <a:buChar char="‒"/>
            </a:pP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podmioty lecznicze.</a:t>
            </a:r>
          </a:p>
        </p:txBody>
      </p:sp>
    </p:spTree>
    <p:extLst>
      <p:ext uri="{BB962C8B-B14F-4D97-AF65-F5344CB8AC3E}">
        <p14:creationId xmlns:p14="http://schemas.microsoft.com/office/powerpoint/2010/main" val="7120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nduszeEuropejskiePrezentacjaTemplat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41BC98EB-B254-48DE-A757-86CC93C6277F}"/>
    </a:ext>
  </a:extLst>
</a:theme>
</file>

<file path=ppt/theme/theme10.xml><?xml version="1.0" encoding="utf-8"?>
<a:theme xmlns:a="http://schemas.openxmlformats.org/drawingml/2006/main" name="2_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1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frastruktura i Środowisko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D7BFAF85-3AFF-408A-9214-9771CA74E33C}"/>
    </a:ext>
  </a:extLst>
</a:theme>
</file>

<file path=ppt/theme/theme3.xml><?xml version="1.0" encoding="utf-8"?>
<a:theme xmlns:a="http://schemas.openxmlformats.org/drawingml/2006/main" name="Inteligentny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D7262E80-C742-4C3A-B4FD-B9DFB2A85E65}"/>
    </a:ext>
  </a:extLst>
</a:theme>
</file>

<file path=ppt/theme/theme4.xml><?xml version="1.0" encoding="utf-8"?>
<a:theme xmlns:a="http://schemas.openxmlformats.org/drawingml/2006/main" name="Rozwój Polski Wschodnie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5D6DABCB-300B-4583-9DC2-84BDBB033C22}"/>
    </a:ext>
  </a:extLst>
</a:theme>
</file>

<file path=ppt/theme/theme5.xml><?xml version="1.0" encoding="utf-8"?>
<a:theme xmlns:a="http://schemas.openxmlformats.org/drawingml/2006/main" name="Wiedza Edukacja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53FA2FB3-9C38-4B68-A4DF-76B77B12EB81}"/>
    </a:ext>
  </a:extLst>
</a:theme>
</file>

<file path=ppt/theme/theme6.xml><?xml version="1.0" encoding="utf-8"?>
<a:theme xmlns:a="http://schemas.openxmlformats.org/drawingml/2006/main" name="Polska Cyfro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A4A928A6-969B-40E6-93A8-BBEF1A2F6A09}"/>
    </a:ext>
  </a:extLst>
</a:theme>
</file>

<file path=ppt/theme/theme7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8.xml><?xml version="1.0" encoding="utf-8"?>
<a:theme xmlns:a="http://schemas.openxmlformats.org/drawingml/2006/main" name="Pomoc Techniczn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F455CDD5-C0D5-4F1E-9423-3AD99BE16955}"/>
    </a:ext>
  </a:extLst>
</a:theme>
</file>

<file path=ppt/theme/theme9.xml><?xml version="1.0" encoding="utf-8"?>
<a:theme xmlns:a="http://schemas.openxmlformats.org/drawingml/2006/main" name="1_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92000801-0B03-4AC3-8040-626073FD01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13207</TotalTime>
  <Words>3429</Words>
  <Application>Microsoft Office PowerPoint</Application>
  <PresentationFormat>Pokaz na ekranie (4:3)</PresentationFormat>
  <Paragraphs>618</Paragraphs>
  <Slides>70</Slides>
  <Notes>8</Notes>
  <HiddenSlides>0</HiddenSlides>
  <MMClips>0</MMClips>
  <ScaleCrop>false</ScaleCrop>
  <HeadingPairs>
    <vt:vector size="4" baseType="variant">
      <vt:variant>
        <vt:lpstr>Motyw</vt:lpstr>
      </vt:variant>
      <vt:variant>
        <vt:i4>10</vt:i4>
      </vt:variant>
      <vt:variant>
        <vt:lpstr>Tytuły slajdów</vt:lpstr>
      </vt:variant>
      <vt:variant>
        <vt:i4>70</vt:i4>
      </vt:variant>
    </vt:vector>
  </HeadingPairs>
  <TitlesOfParts>
    <vt:vector size="80" baseType="lpstr">
      <vt:lpstr>FunduszeEuropejskiePrezentacjaTemplate</vt:lpstr>
      <vt:lpstr>Infrastruktura i Środowisko</vt:lpstr>
      <vt:lpstr>Inteligentny Rozwoj</vt:lpstr>
      <vt:lpstr>Rozwój Polski Wschodniej</vt:lpstr>
      <vt:lpstr>Wiedza Edukacja Rozwoj</vt:lpstr>
      <vt:lpstr>Polska Cyfrowa</vt:lpstr>
      <vt:lpstr>Programy Regionalne</vt:lpstr>
      <vt:lpstr>Pomoc Techniczna</vt:lpstr>
      <vt:lpstr>1_Programy Regionalne</vt:lpstr>
      <vt:lpstr>2_Programy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Przedmiot konkursu</vt:lpstr>
      <vt:lpstr>Przedmiot konkursu</vt:lpstr>
      <vt:lpstr>Przedmiot konkursu</vt:lpstr>
      <vt:lpstr>Kto może składać wnioski?</vt:lpstr>
      <vt:lpstr>Kto może składać wnioski?</vt:lpstr>
      <vt:lpstr>Kto może składać wnioski?</vt:lpstr>
      <vt:lpstr>Grupa docelowa/ostateczni odbiorcy wsparcia</vt:lpstr>
      <vt:lpstr>Grupa docelowa/ostateczni odbiorcy wsparcia</vt:lpstr>
      <vt:lpstr>Grupa docelowa/ostateczni odbiorcy wsparcia</vt:lpstr>
      <vt:lpstr>Okres realizacji projektu</vt:lpstr>
      <vt:lpstr>Prezentacja programu PowerPoint</vt:lpstr>
      <vt:lpstr>SYSTEM OCENY WNIOSKÓW</vt:lpstr>
      <vt:lpstr>Wymogi formalne</vt:lpstr>
      <vt:lpstr>KRYTERIA WYBORU PROJEKTÓW</vt:lpstr>
      <vt:lpstr>Prezentacja programu PowerPoint</vt:lpstr>
      <vt:lpstr>Prezentacja programu PowerPoint</vt:lpstr>
      <vt:lpstr>DOPUŚCILIŚMY MOŻLIWOŚĆ JEDNOKROTNEGO KORYGOWANIA WNIOSKU W PRZYPADKU NIESPEŁNIENIA WYBRANYCH KRYTERIÓW FORMALNYCH I DOSTĘPU</vt:lpstr>
      <vt:lpstr>KRYTERIA FORMALNE OGÓLNE</vt:lpstr>
      <vt:lpstr>KRYTERIA FORMALNE OGÓLNE</vt:lpstr>
      <vt:lpstr>KRYTERIA FORMALNE OGÓLNE</vt:lpstr>
      <vt:lpstr>KRYTERIA FORMALNE OGÓLNE</vt:lpstr>
      <vt:lpstr>KRYTERIA FORMALNE OGÓLNE</vt:lpstr>
      <vt:lpstr>KRYTERIA FORMALNE OGÓLNE</vt:lpstr>
      <vt:lpstr>KRYTERIA FORMALNE OGÓLNE</vt:lpstr>
      <vt:lpstr>KRYTERIA FORMALNE SPECYFICZNE DLA NABORU</vt:lpstr>
      <vt:lpstr>Prezentacja programu PowerPoint</vt:lpstr>
      <vt:lpstr>KRYTERIA DOSTĘPU</vt:lpstr>
      <vt:lpstr>KRYTERIA DOSTĘPU</vt:lpstr>
      <vt:lpstr>KRYTERIA DOSTĘPU</vt:lpstr>
      <vt:lpstr>KRYTERIA DOSTĘPU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KRYTERIA PREMIUJĄCE</vt:lpstr>
      <vt:lpstr>KRYTERIA PREMIUJĄCE</vt:lpstr>
      <vt:lpstr>KRYTERIA PREMIUJĄCE</vt:lpstr>
      <vt:lpstr>KRYTERIA PREMIUJĄCE</vt:lpstr>
      <vt:lpstr>KRYTERIA PREMIUJĄCE</vt:lpstr>
      <vt:lpstr>KRYTERIA PREMIUJĄCE</vt:lpstr>
      <vt:lpstr>Prezentacja programu PowerPoint</vt:lpstr>
      <vt:lpstr>Prezentacja programu PowerPoint</vt:lpstr>
      <vt:lpstr>Prezentacja programu PowerPoint</vt:lpstr>
      <vt:lpstr>Prezentacja programu PowerPoint</vt:lpstr>
      <vt:lpstr>Dostępność projektu dla osób z niepełnosprawnościami</vt:lpstr>
      <vt:lpstr>Prezentacja programu PowerPoint</vt:lpstr>
      <vt:lpstr>Prezentacja programu PowerPoint</vt:lpstr>
      <vt:lpstr>Prezentacja programu PowerPoint</vt:lpstr>
      <vt:lpstr>Najczęstsze problemy na etapie sporządzania wniosku o dofinansowanie przez pryzmat doświadczeń wynikających z procesu oceny wniosków</vt:lpstr>
      <vt:lpstr>Najczęstsze problemy na etapie sporządzania wniosku o dofinansowanie przez pryzmat doświadczeń wynikających z procesu oceny wniosków</vt:lpstr>
      <vt:lpstr>Najczęstsze problemy na etapie sporządzania wniosku o dofinansowanie przez pryzmat doświadczeń wynikających z procesu oceny wniosków</vt:lpstr>
      <vt:lpstr>Prezentacja programu PowerPoint</vt:lpstr>
      <vt:lpstr>Prezentacja programu PowerPoint</vt:lpstr>
      <vt:lpstr>WSKAŹNIKI PROGRAMOWE</vt:lpstr>
      <vt:lpstr>WSKAŹNIKI HORYZONTALNE</vt:lpstr>
      <vt:lpstr>WSKAŹNIKI SPECYFICZNE</vt:lpstr>
      <vt:lpstr>Prezentacja programu PowerPoint</vt:lpstr>
      <vt:lpstr>Prezentacja programu PowerPoint</vt:lpstr>
      <vt:lpstr> Komunikacja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Zbigniew Ratajczak</dc:creator>
  <cp:lastModifiedBy>Agnieszka Kalita</cp:lastModifiedBy>
  <cp:revision>588</cp:revision>
  <cp:lastPrinted>2015-05-07T12:58:34Z</cp:lastPrinted>
  <dcterms:created xsi:type="dcterms:W3CDTF">2015-03-25T10:25:25Z</dcterms:created>
  <dcterms:modified xsi:type="dcterms:W3CDTF">2018-06-22T09:39:04Z</dcterms:modified>
</cp:coreProperties>
</file>