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10" r:id="rId3"/>
    <p:sldMasterId id="2147483758" r:id="rId4"/>
    <p:sldMasterId id="2147483770" r:id="rId5"/>
    <p:sldMasterId id="2147483722" r:id="rId6"/>
    <p:sldMasterId id="2147483734" r:id="rId7"/>
    <p:sldMasterId id="2147483746" r:id="rId8"/>
    <p:sldMasterId id="2147483965" r:id="rId9"/>
    <p:sldMasterId id="2147483990" r:id="rId10"/>
  </p:sldMasterIdLst>
  <p:notesMasterIdLst>
    <p:notesMasterId r:id="rId82"/>
  </p:notesMasterIdLst>
  <p:handoutMasterIdLst>
    <p:handoutMasterId r:id="rId83"/>
  </p:handoutMasterIdLst>
  <p:sldIdLst>
    <p:sldId id="257" r:id="rId11"/>
    <p:sldId id="278" r:id="rId12"/>
    <p:sldId id="534" r:id="rId13"/>
    <p:sldId id="536" r:id="rId14"/>
    <p:sldId id="537" r:id="rId15"/>
    <p:sldId id="671" r:id="rId16"/>
    <p:sldId id="672" r:id="rId17"/>
    <p:sldId id="674" r:id="rId18"/>
    <p:sldId id="677" r:id="rId19"/>
    <p:sldId id="676" r:id="rId20"/>
    <p:sldId id="675" r:id="rId21"/>
    <p:sldId id="673" r:id="rId22"/>
    <p:sldId id="680" r:id="rId23"/>
    <p:sldId id="679" r:id="rId24"/>
    <p:sldId id="678" r:id="rId25"/>
    <p:sldId id="681" r:id="rId26"/>
    <p:sldId id="580" r:id="rId27"/>
    <p:sldId id="684" r:id="rId28"/>
    <p:sldId id="682" r:id="rId29"/>
    <p:sldId id="683" r:id="rId30"/>
    <p:sldId id="685" r:id="rId31"/>
    <p:sldId id="659" r:id="rId32"/>
    <p:sldId id="619" r:id="rId33"/>
    <p:sldId id="620" r:id="rId34"/>
    <p:sldId id="441" r:id="rId35"/>
    <p:sldId id="628" r:id="rId36"/>
    <p:sldId id="622" r:id="rId37"/>
    <p:sldId id="626" r:id="rId38"/>
    <p:sldId id="627" r:id="rId39"/>
    <p:sldId id="624" r:id="rId40"/>
    <p:sldId id="686" r:id="rId41"/>
    <p:sldId id="357" r:id="rId42"/>
    <p:sldId id="607" r:id="rId43"/>
    <p:sldId id="660" r:id="rId44"/>
    <p:sldId id="687" r:id="rId45"/>
    <p:sldId id="688" r:id="rId46"/>
    <p:sldId id="689" r:id="rId47"/>
    <p:sldId id="693" r:id="rId48"/>
    <p:sldId id="690" r:id="rId49"/>
    <p:sldId id="692" r:id="rId50"/>
    <p:sldId id="695" r:id="rId51"/>
    <p:sldId id="694" r:id="rId52"/>
    <p:sldId id="691" r:id="rId53"/>
    <p:sldId id="696" r:id="rId54"/>
    <p:sldId id="522" r:id="rId55"/>
    <p:sldId id="365" r:id="rId56"/>
    <p:sldId id="366" r:id="rId57"/>
    <p:sldId id="638" r:id="rId58"/>
    <p:sldId id="543" r:id="rId59"/>
    <p:sldId id="665" r:id="rId60"/>
    <p:sldId id="666" r:id="rId61"/>
    <p:sldId id="568" r:id="rId62"/>
    <p:sldId id="667" r:id="rId63"/>
    <p:sldId id="697" r:id="rId64"/>
    <p:sldId id="656" r:id="rId65"/>
    <p:sldId id="637" r:id="rId66"/>
    <p:sldId id="639" r:id="rId67"/>
    <p:sldId id="640" r:id="rId68"/>
    <p:sldId id="641" r:id="rId69"/>
    <p:sldId id="642" r:id="rId70"/>
    <p:sldId id="644" r:id="rId71"/>
    <p:sldId id="645" r:id="rId72"/>
    <p:sldId id="646" r:id="rId73"/>
    <p:sldId id="670" r:id="rId74"/>
    <p:sldId id="648" r:id="rId75"/>
    <p:sldId id="698" r:id="rId76"/>
    <p:sldId id="699" r:id="rId77"/>
    <p:sldId id="657" r:id="rId78"/>
    <p:sldId id="658" r:id="rId79"/>
    <p:sldId id="475" r:id="rId80"/>
    <p:sldId id="669" r:id="rId81"/>
  </p:sldIdLst>
  <p:sldSz cx="9144000" cy="6858000" type="screen4x3"/>
  <p:notesSz cx="6797675" cy="987425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00"/>
    <a:srgbClr val="FF9900"/>
    <a:srgbClr val="FFB800"/>
    <a:srgbClr val="FBBA00"/>
    <a:srgbClr val="1070A0"/>
    <a:srgbClr val="008000"/>
    <a:srgbClr val="0033CC"/>
    <a:srgbClr val="FF9966"/>
    <a:srgbClr val="FFBE00"/>
    <a:srgbClr val="FF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86346" autoAdjust="0"/>
  </p:normalViewPr>
  <p:slideViewPr>
    <p:cSldViewPr snapToGrid="0">
      <p:cViewPr>
        <p:scale>
          <a:sx n="140" d="100"/>
          <a:sy n="140" d="100"/>
        </p:scale>
        <p:origin x="-98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3698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8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71DB5-E1F9-4FB8-A2CC-9672718C73FA}" type="datetimeFigureOut">
              <a:rPr lang="pl-PL" smtClean="0"/>
              <a:pPr/>
              <a:t>2018-09-04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50EE3-86C3-4A86-857A-7E80D18E186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2764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708B6-522C-4A2E-8A4A-29650C96FAAA}" type="datetimeFigureOut">
              <a:rPr lang="pl-PL" smtClean="0"/>
              <a:pPr/>
              <a:t>2018-09-04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5D669-23D8-4A7B-BC26-4E562F24D5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1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775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504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504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504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504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8284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64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828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4007-10BC-4570-AA93-B89E2D8BD8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4216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2891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1775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520187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28650" y="4223742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-31107" r="922" b="-30590"/>
          <a:stretch/>
        </p:blipFill>
        <p:spPr bwMode="auto">
          <a:xfrm>
            <a:off x="98854" y="0"/>
            <a:ext cx="4473146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55419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28650" y="4295750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-31107" r="922" b="-30590"/>
          <a:stretch/>
        </p:blipFill>
        <p:spPr bwMode="auto">
          <a:xfrm>
            <a:off x="4572000" y="98853"/>
            <a:ext cx="4473146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61284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-31107" r="2260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041585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95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8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20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CB10A-05C1-42B5-946F-F83045E2D45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94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133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407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01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423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88169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1125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6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1125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D940-65B5-4AE2-AB0B-1F88FBC6AA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8237-5158-4B7C-930E-FBC2244560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B9133-8071-4CBC-823A-F3D446F4FD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0A568-537E-4A22-BED5-9F9D14A206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B4EB-B886-488A-ABC8-E698793165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C5765-E626-43B3-AE77-138B601E1E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F09EE-7716-4C47-9D79-3D08789E2E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C407E-E079-4AC2-9751-F59A5AF8D3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DC2BC-767A-43C6-A595-C9AF32D85C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-114300"/>
            <a:ext cx="46593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-114300"/>
            <a:ext cx="46593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ED8C-F095-4274-B6BA-B7B0A7C1EE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28B6-7CD0-461E-8145-5442C51BC9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EB015-F115-47D3-9F03-3C31A981B7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E7011-9940-4EEA-9D0C-8AE1E06E4DE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91962-776D-4ACF-A610-14A79AC1CD7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F113B-A332-4691-AC3C-50C64DFCCE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E9AFE-20A1-43EE-B94E-3ABBD5C078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4233-9982-4436-A8F5-B33DFB6B84C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167EC-C765-41C8-A9C6-5635F9AD78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ABD90-DE26-46C3-ACBA-EC028CB11E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7FDA-43C7-418D-B53B-C8BAFCB7DD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3A653-65C5-4F62-9132-8CCC4C49FA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663" y="-119063"/>
            <a:ext cx="423703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57358-3123-49AF-B0A5-CF1357F5F5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DDC40-EB1E-4C59-A628-F04976F059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EEDB-ABCF-447F-ADDA-B89E3012FA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1446-2E59-4E7D-B393-B4CA44AA96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0346-CCD7-4F55-A6FF-3454606796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5138F-8CB9-4E55-9E74-7BEEC45751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AF419-C5A2-4015-898D-9B7E8CAC2E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37087-E8FA-468F-98A7-E6E852F04A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EF3A-C6F6-43FB-BB43-0B325F11B5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1829-D916-4251-8119-AA6463213B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284BA-E256-46CF-8F39-210A2938A5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A370A-3F8D-4430-ADA7-E2C8D3E8E6B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A9654-46EF-46E0-886A-30D320B64ED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8C346-B7F5-4F95-B6A8-20C74B3F49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2D6A-F29F-496D-AEB5-02515193B0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DDE7-3D29-453F-91C9-D10EF2658D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A65CB-8FD5-4124-854D-C020F11ED1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0D58F-B6AD-46C0-88EC-D789B9E6A5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60A8B-0313-4CF7-AE4E-2221F9AA92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F0659-E524-4230-AFE4-B954867A52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2F1C-8F60-4402-9548-A21721D57D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E7929-50DD-462D-97EB-6559B25F8B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46C40-8F77-4FC9-8B1F-BB521824F0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2202-13AB-4787-8FD1-3B0252620A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584D8-4175-4D06-A0AF-731ED0A32C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547D2-DC00-40F9-8A86-3D0C7D6618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D0EBA-8CB2-4374-9676-F3C851943D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C89E-2689-461C-8D8C-887FFB67AF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FCE6B-E548-4458-BF4F-E80EC4B105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434D4-CC02-4A9C-B3B0-5FBF485A08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017FA-5E19-42B8-AC0D-42B66D9938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0160E-8FC5-49EF-907D-723E51873C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62E14-2061-48C3-9EFE-CA46EF40F4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0894F-7641-4CDE-A8BF-482670B875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DA49B-B7EA-4918-ADE8-806A86C5FF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A2687-4FC4-42CC-9A08-F6B71A67F3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10EAE-AB87-4CF1-B780-262216FB26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BF9E6-52F1-4FD5-9649-15F13D164B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0E975-0B2F-4F79-A2FC-F284CFD406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1DB91-1122-4D39-B83F-47B470E4A0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28650" y="4223742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9288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28650" y="4295750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725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-31107" r="2260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11376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2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88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3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82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7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image" Target="../media/image30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30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36.pn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3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7071C2-305B-4462-9203-39719E4D27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964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1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E3D227-65F5-41D6-9FF0-CB91992D9D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83C021-3010-4D38-B0AE-05F7B41075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28F23A-CBF3-4888-95E0-3BE0338B7A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186C02-8285-4183-8CE5-567C165FE0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58C33E-ADAB-48A0-8B9B-17F1176304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F9AE73-FA79-43E8-8745-CD970851BBA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-31107" r="2260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01968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3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rpo.wupdolnoslaski.praca.gov.pl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37.png"/><Relationship Id="rId4" Type="http://schemas.openxmlformats.org/officeDocument/2006/relationships/hyperlink" Target="mailto:promocja@dwup.pl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16241" y="5069150"/>
            <a:ext cx="7288567" cy="523782"/>
          </a:xfrm>
          <a:prstGeom prst="rect">
            <a:avLst/>
          </a:prstGeom>
          <a:solidFill>
            <a:srgbClr val="FBBA00"/>
          </a:solidFill>
          <a:ln>
            <a:solidFill>
              <a:srgbClr val="FB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1378" name="Symbol zastępczy zawartości 1"/>
          <p:cNvSpPr>
            <a:spLocks noGrp="1"/>
          </p:cNvSpPr>
          <p:nvPr>
            <p:ph idx="1"/>
          </p:nvPr>
        </p:nvSpPr>
        <p:spPr>
          <a:xfrm>
            <a:off x="972306" y="5110568"/>
            <a:ext cx="7886700" cy="14855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000" b="1" dirty="0" smtClean="0"/>
              <a:t>Rola Dolnośląskiego Wojewódzkiego Urzędu Pracy</a:t>
            </a:r>
          </a:p>
          <a:p>
            <a:pPr>
              <a:lnSpc>
                <a:spcPct val="100000"/>
              </a:lnSpc>
            </a:pPr>
            <a:r>
              <a:rPr lang="pl-PL" sz="2000" b="1" dirty="0" smtClean="0"/>
              <a:t>we wdrażaniu  Europejskiego Funduszu Społecznego</a:t>
            </a:r>
          </a:p>
          <a:p>
            <a:pPr>
              <a:lnSpc>
                <a:spcPct val="100000"/>
              </a:lnSpc>
            </a:pPr>
            <a:r>
              <a:rPr lang="pl-PL" sz="2000" b="1" dirty="0" smtClean="0"/>
              <a:t>w ramach perspektywy finansowej 2007-2013 oraz 2014-2020   </a:t>
            </a:r>
          </a:p>
        </p:txBody>
      </p:sp>
      <p:sp>
        <p:nvSpPr>
          <p:cNvPr id="7" name="Schemat blokowy: proces 6"/>
          <p:cNvSpPr/>
          <p:nvPr/>
        </p:nvSpPr>
        <p:spPr>
          <a:xfrm>
            <a:off x="2095130" y="4962617"/>
            <a:ext cx="6763876" cy="1482571"/>
          </a:xfrm>
          <a:prstGeom prst="flowChartProcess">
            <a:avLst/>
          </a:prstGeom>
          <a:solidFill>
            <a:srgbClr val="FBBA00"/>
          </a:solidFill>
          <a:ln>
            <a:solidFill>
              <a:srgbClr val="FB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3"/>
          <p:cNvSpPr txBox="1">
            <a:spLocks/>
          </p:cNvSpPr>
          <p:nvPr/>
        </p:nvSpPr>
        <p:spPr>
          <a:xfrm>
            <a:off x="179463" y="5110568"/>
            <a:ext cx="8791190" cy="1127213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pl-PL" sz="2600" b="1" spc="300" dirty="0" smtClean="0">
                <a:effectLst>
                  <a:outerShdw blurRad="63500" dist="127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Aktywna integracja</a:t>
            </a:r>
          </a:p>
          <a:p>
            <a:pPr algn="r"/>
            <a:r>
              <a:rPr lang="pl-PL" sz="2600" b="1" spc="300" dirty="0" smtClean="0">
                <a:effectLst>
                  <a:outerShdw blurRad="63500" dist="127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pl-PL" sz="2600" b="1" spc="300" dirty="0">
                <a:effectLst>
                  <a:outerShdw blurRad="63500" dist="127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RPO WD </a:t>
            </a:r>
            <a:r>
              <a:rPr lang="pl-PL" sz="2600" b="1" spc="300" dirty="0" smtClean="0">
                <a:effectLst>
                  <a:outerShdw blurRad="63500" dist="127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2014-2020</a:t>
            </a:r>
            <a:endParaRPr lang="pl-PL" sz="2600" b="1" spc="300" dirty="0">
              <a:effectLst>
                <a:outerShdw blurRad="63500" dist="127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endParaRPr lang="pl-PL" sz="2600" dirty="0"/>
          </a:p>
        </p:txBody>
      </p:sp>
      <p:sp>
        <p:nvSpPr>
          <p:cNvPr id="16" name="Podtytuł 2"/>
          <p:cNvSpPr txBox="1">
            <a:spLocks/>
          </p:cNvSpPr>
          <p:nvPr/>
        </p:nvSpPr>
        <p:spPr bwMode="auto">
          <a:xfrm>
            <a:off x="1045903" y="6591251"/>
            <a:ext cx="7886700" cy="2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Wrocław, 22 sierpnia 2018 r.</a:t>
            </a:r>
          </a:p>
          <a:p>
            <a:endParaRPr lang="pl-PL" b="1" i="1" dirty="0" smtClean="0">
              <a:solidFill>
                <a:schemeClr val="tx1"/>
              </a:solidFill>
            </a:endParaRP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" y="0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35995"/>
          </a:xfrm>
        </p:spPr>
        <p:txBody>
          <a:bodyPr/>
          <a:lstStyle/>
          <a:p>
            <a:r>
              <a:rPr lang="pl-PL" sz="2800" b="1" dirty="0" smtClean="0"/>
              <a:t>Przedmiot konkursu –  drugi typ operacji 9.1 A – c.d. </a:t>
            </a:r>
            <a:endParaRPr lang="pl-PL" sz="2800" b="1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608985" y="1711234"/>
            <a:ext cx="7886700" cy="4248695"/>
          </a:xfrm>
          <a:noFill/>
        </p:spPr>
        <p:txBody>
          <a:bodyPr/>
          <a:lstStyle/>
          <a:p>
            <a:pPr marL="457200" indent="-457200">
              <a:buFont typeface="+mj-lt"/>
              <a:buAutoNum type="alphaLcParenR" startAt="15"/>
            </a:pPr>
            <a:r>
              <a:rPr lang="pl-PL" sz="2000" dirty="0">
                <a:solidFill>
                  <a:prstClr val="black"/>
                </a:solidFill>
              </a:rPr>
              <a:t>jednorazowy dodatek relokacyjny dla osoby, która uzyskała zatrudnienie w odległości 80 km od miejsca stałego zamieszkania w rozumieniu przepisów Kodeksu Cywilnego, z przeznaczeniem na pokrycie kosztów dojazdu i/lub </a:t>
            </a:r>
            <a:r>
              <a:rPr lang="pl-PL" sz="2000" dirty="0" smtClean="0">
                <a:solidFill>
                  <a:prstClr val="black"/>
                </a:solidFill>
              </a:rPr>
              <a:t>zakwaterowania;</a:t>
            </a:r>
            <a:endParaRPr lang="pl-PL" sz="200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lphaLcParenR" startAt="15"/>
            </a:pPr>
            <a:r>
              <a:rPr lang="pl-PL" sz="2000" dirty="0"/>
              <a:t>skierowanie i sfinansowanie terapii psychologicznej, rodzinnej lub psychospołecznej dla rodzin lub osób (jako element projektu</a:t>
            </a:r>
            <a:r>
              <a:rPr lang="pl-PL" sz="2000" dirty="0" smtClean="0"/>
              <a:t>)</a:t>
            </a:r>
            <a:r>
              <a:rPr lang="pl-PL" sz="2000" dirty="0" smtClean="0">
                <a:solidFill>
                  <a:prstClr val="black"/>
                </a:solidFill>
              </a:rPr>
              <a:t>; </a:t>
            </a:r>
            <a:endParaRPr lang="pl-PL" sz="200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lphaLcParenR" startAt="18"/>
            </a:pPr>
            <a:r>
              <a:rPr lang="pl-PL" sz="2000" dirty="0">
                <a:solidFill>
                  <a:prstClr val="black"/>
                </a:solidFill>
              </a:rPr>
              <a:t>skierowanie i sfinansowanie programu korekcyjno-edukacyjnego dla osób stosujących przemoc w rodzinie, o którym mowa w przepisach o przeciwdziałaniu przemocy w rodzinie (jako element projektu); </a:t>
            </a:r>
          </a:p>
          <a:p>
            <a:pPr marL="457200" lvl="0" indent="-457200">
              <a:buFont typeface="+mj-lt"/>
              <a:buAutoNum type="alphaLcParenR" startAt="18"/>
            </a:pPr>
            <a:r>
              <a:rPr lang="pl-PL" sz="2000" dirty="0">
                <a:solidFill>
                  <a:prstClr val="black"/>
                </a:solidFill>
              </a:rPr>
              <a:t>skierowanie i sfinansowanie programu psychoterapii w zakładzie lecznictwa odwykowego w przypadku osób uzależnionych od alkoholu, w rozumieniu przepisów o wychowaniu w trzeźwości i przeciwdziałaniu alkoholizmowi (jako element projektu</a:t>
            </a:r>
            <a:r>
              <a:rPr lang="pl-PL" sz="2000" dirty="0" smtClean="0">
                <a:solidFill>
                  <a:prstClr val="black"/>
                </a:solidFill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668110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35995"/>
          </a:xfrm>
        </p:spPr>
        <p:txBody>
          <a:bodyPr/>
          <a:lstStyle/>
          <a:p>
            <a:r>
              <a:rPr lang="pl-PL" sz="2800" b="1" dirty="0" smtClean="0"/>
              <a:t>Przedmiot konkursu –  drugi typ operacji 9.1 A – c.d. </a:t>
            </a:r>
            <a:endParaRPr lang="pl-PL" sz="2800" b="1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608772" y="1546031"/>
            <a:ext cx="7886700" cy="4895590"/>
          </a:xfrm>
          <a:noFill/>
        </p:spPr>
        <p:txBody>
          <a:bodyPr/>
          <a:lstStyle/>
          <a:p>
            <a:pPr marL="457200" indent="-457200" algn="just">
              <a:buFont typeface="+mj-lt"/>
              <a:buAutoNum type="alphaLcParenR" startAt="20"/>
            </a:pPr>
            <a:r>
              <a:rPr lang="pl-PL" sz="2000" dirty="0">
                <a:solidFill>
                  <a:prstClr val="black"/>
                </a:solidFill>
              </a:rPr>
              <a:t>skierowanie i sfinansowanie programu terapeutycznego w zakładzie opieki zdrowotnej dla osób uzależnionych od narkotyków lub innych środków odurzających w rozumieniu przepisów o przeciwdziałaniu narkomanii (jako element projektu</a:t>
            </a:r>
            <a:r>
              <a:rPr lang="pl-PL" sz="2000" dirty="0" smtClean="0">
                <a:solidFill>
                  <a:prstClr val="black"/>
                </a:solidFill>
              </a:rPr>
              <a:t>).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pl-PL" sz="1800" b="1" dirty="0" smtClean="0">
              <a:solidFill>
                <a:prstClr val="black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sz="2400" b="1" dirty="0" smtClean="0">
                <a:solidFill>
                  <a:prstClr val="black"/>
                </a:solidFill>
                <a:latin typeface="Arial" charset="0"/>
              </a:rPr>
              <a:t>UWAGA</a:t>
            </a:r>
            <a:r>
              <a:rPr lang="pl-PL" sz="2400" b="1" dirty="0">
                <a:solidFill>
                  <a:prstClr val="black"/>
                </a:solidFill>
                <a:latin typeface="Arial" charset="0"/>
              </a:rPr>
              <a:t>! </a:t>
            </a:r>
            <a:endParaRPr lang="pl-PL" sz="2400" dirty="0">
              <a:solidFill>
                <a:prstClr val="black"/>
              </a:solidFill>
              <a:latin typeface="Arial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prstClr val="black"/>
                </a:solidFill>
                <a:latin typeface="Arial" charset="0"/>
              </a:rPr>
              <a:t>Instrumenty wskazane w lit.: </a:t>
            </a:r>
            <a:r>
              <a:rPr lang="pt-BR" sz="1800" b="1" dirty="0">
                <a:solidFill>
                  <a:srgbClr val="FF0000"/>
                </a:solidFill>
                <a:latin typeface="Arial" charset="0"/>
              </a:rPr>
              <a:t>a), b), c), d), e), f) g), h), i)</a:t>
            </a:r>
            <a:r>
              <a:rPr lang="pl-PL" sz="1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l-PL" sz="1800" dirty="0">
                <a:solidFill>
                  <a:prstClr val="black"/>
                </a:solidFill>
                <a:latin typeface="Arial" charset="0"/>
              </a:rPr>
              <a:t>to usługi aktywnej integracji </a:t>
            </a:r>
            <a:r>
              <a:rPr lang="pl-PL" sz="1800" dirty="0" smtClean="0">
                <a:solidFill>
                  <a:prstClr val="black"/>
                </a:solidFill>
                <a:latin typeface="Arial" charset="0"/>
              </a:rPr>
              <a:t>o </a:t>
            </a:r>
            <a:r>
              <a:rPr lang="pl-PL" sz="1800" dirty="0">
                <a:solidFill>
                  <a:prstClr val="black"/>
                </a:solidFill>
                <a:latin typeface="Arial" charset="0"/>
              </a:rPr>
              <a:t>charakterze </a:t>
            </a:r>
            <a:r>
              <a:rPr lang="pl-PL" sz="1800" b="1" dirty="0">
                <a:solidFill>
                  <a:srgbClr val="FF0000"/>
                </a:solidFill>
                <a:latin typeface="Arial" charset="0"/>
              </a:rPr>
              <a:t>społecznym</a:t>
            </a:r>
            <a:r>
              <a:rPr lang="pl-PL" sz="1800" dirty="0">
                <a:solidFill>
                  <a:prstClr val="black"/>
                </a:solidFill>
                <a:latin typeface="Arial" charset="0"/>
              </a:rPr>
              <a:t>. </a:t>
            </a: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prstClr val="black"/>
                </a:solidFill>
                <a:latin typeface="Arial" charset="0"/>
              </a:rPr>
              <a:t>Instrumenty wskazane w lit.: </a:t>
            </a:r>
            <a:r>
              <a:rPr lang="pt-BR" sz="1800" b="1" dirty="0">
                <a:solidFill>
                  <a:srgbClr val="00B050"/>
                </a:solidFill>
                <a:latin typeface="Arial" charset="0"/>
              </a:rPr>
              <a:t>b), e), j), k), l) ł), m), n), o)</a:t>
            </a:r>
            <a:r>
              <a:rPr lang="pl-PL" sz="18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pl-PL" sz="1800" dirty="0">
                <a:solidFill>
                  <a:prstClr val="black"/>
                </a:solidFill>
                <a:latin typeface="Arial" charset="0"/>
              </a:rPr>
              <a:t>to usługi aktywnej integracji o charakterze </a:t>
            </a:r>
            <a:r>
              <a:rPr lang="pl-PL" sz="1800" b="1" dirty="0">
                <a:solidFill>
                  <a:srgbClr val="00B050"/>
                </a:solidFill>
                <a:latin typeface="Arial" charset="0"/>
              </a:rPr>
              <a:t>zawodowym</a:t>
            </a:r>
            <a:r>
              <a:rPr lang="pl-PL" sz="1800" dirty="0">
                <a:solidFill>
                  <a:prstClr val="black"/>
                </a:solidFill>
                <a:latin typeface="Arial" charset="0"/>
              </a:rPr>
              <a:t>. </a:t>
            </a: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prstClr val="black"/>
                </a:solidFill>
                <a:latin typeface="Arial" charset="0"/>
              </a:rPr>
              <a:t>Instrumenty wskazane w lit.: </a:t>
            </a:r>
            <a:r>
              <a:rPr lang="pt-BR" sz="1800" b="1" dirty="0">
                <a:solidFill>
                  <a:srgbClr val="0070C0"/>
                </a:solidFill>
                <a:latin typeface="Arial" charset="0"/>
              </a:rPr>
              <a:t>e), p), r), s), t)</a:t>
            </a:r>
            <a:r>
              <a:rPr lang="pl-PL" sz="18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pl-PL" sz="1800" dirty="0">
                <a:solidFill>
                  <a:prstClr val="black"/>
                </a:solidFill>
                <a:latin typeface="Arial" charset="0"/>
              </a:rPr>
              <a:t>to usługi aktywnej integracji </a:t>
            </a:r>
            <a:br>
              <a:rPr lang="pl-PL" sz="1800" dirty="0">
                <a:solidFill>
                  <a:prstClr val="black"/>
                </a:solidFill>
                <a:latin typeface="Arial" charset="0"/>
              </a:rPr>
            </a:br>
            <a:r>
              <a:rPr lang="pl-PL" sz="1800" dirty="0">
                <a:solidFill>
                  <a:prstClr val="black"/>
                </a:solidFill>
                <a:latin typeface="Arial" charset="0"/>
              </a:rPr>
              <a:t>o charakterze </a:t>
            </a:r>
            <a:r>
              <a:rPr lang="pl-PL" sz="1800" b="1" dirty="0">
                <a:solidFill>
                  <a:srgbClr val="0070C0"/>
                </a:solidFill>
                <a:latin typeface="Arial" charset="0"/>
              </a:rPr>
              <a:t>zdrowotnym</a:t>
            </a:r>
            <a:r>
              <a:rPr lang="pl-PL" sz="1800" dirty="0">
                <a:solidFill>
                  <a:prstClr val="black"/>
                </a:solidFill>
                <a:latin typeface="Arial" charset="0"/>
              </a:rPr>
              <a:t>. </a:t>
            </a:r>
            <a:endParaRPr lang="pl-PL" sz="1800" dirty="0" smtClean="0">
              <a:solidFill>
                <a:prstClr val="black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pl-PL" sz="1800" dirty="0"/>
              <a:t>W przypadku usług wymienionych w podpunktach </a:t>
            </a:r>
            <a:r>
              <a:rPr lang="pl-PL" sz="1800" b="1" dirty="0"/>
              <a:t>b) i e)</a:t>
            </a:r>
            <a:r>
              <a:rPr lang="pl-PL" sz="1800" dirty="0"/>
              <a:t> o zaliczeniu danej formy wsparcia do usług o charakterze społecznym, zawodowym lub zdrowotnym decyduje dominujący charakter konkretnego </a:t>
            </a:r>
            <a:r>
              <a:rPr lang="pl-PL" sz="1800" dirty="0" smtClean="0"/>
              <a:t>instrumentu.</a:t>
            </a:r>
            <a:endParaRPr lang="pl-PL" sz="18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586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 bwMode="auto">
          <a:xfrm>
            <a:off x="628650" y="958850"/>
            <a:ext cx="7886700" cy="53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800" b="1" dirty="0" smtClean="0"/>
              <a:t>Przedmiot konkursu –  drugi typ operacji 9.1 C </a:t>
            </a:r>
            <a:endParaRPr lang="pl-PL" sz="2800" b="1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94846"/>
            <a:ext cx="8078028" cy="4834392"/>
          </a:xfrm>
          <a:noFill/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sz="2000" dirty="0"/>
              <a:t>wsparcie służące poprawie dostępu do usług reintegracji zawodowej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społecznej realizowanych przez podmioty, o których mowa w ustawie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o </a:t>
            </a:r>
            <a:r>
              <a:rPr lang="pl-PL" sz="2000" dirty="0"/>
              <a:t>zatrudnieniu socjalnym (tj. </a:t>
            </a:r>
            <a:r>
              <a:rPr lang="pl-PL" sz="2000" b="1" dirty="0"/>
              <a:t>Centra Integracji Społecznej</a:t>
            </a:r>
            <a:r>
              <a:rPr lang="pl-PL" sz="2000" dirty="0"/>
              <a:t> (CIS), </a:t>
            </a:r>
            <a:r>
              <a:rPr lang="pl-PL" sz="2000" b="1" dirty="0"/>
              <a:t>Kluby Integracji Społecznej</a:t>
            </a:r>
            <a:r>
              <a:rPr lang="pl-PL" sz="2000" dirty="0"/>
              <a:t> (KIS)) poprzez </a:t>
            </a:r>
            <a:r>
              <a:rPr lang="pl-PL" sz="2000" b="1" dirty="0"/>
              <a:t>stworzenie nowych miejsc </a:t>
            </a:r>
            <a:r>
              <a:rPr lang="pl-PL" sz="2000" dirty="0"/>
              <a:t>reintegracji społecznej i zawodowej: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sz="1800" dirty="0"/>
              <a:t>w istniejących CIS lub KIS;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sz="1800" dirty="0"/>
              <a:t>poprzez utworzenie nowych CIS lub KIS</a:t>
            </a:r>
            <a:r>
              <a:rPr lang="pl-PL" sz="1800" dirty="0" smtClean="0"/>
              <a:t>.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pl-PL" sz="2000" dirty="0"/>
              <a:t>wsparcia dla zatrudnienia i usług rehabilitacji zawodowej i społecznej osób z niepełnosprawnościami </a:t>
            </a:r>
            <a:r>
              <a:rPr lang="pl-PL" sz="2000" dirty="0" smtClean="0"/>
              <a:t>poprzez:</a:t>
            </a:r>
          </a:p>
          <a:p>
            <a:pPr marL="720000" lvl="1" indent="-457200">
              <a:buFont typeface="+mj-lt"/>
              <a:buAutoNum type="alphaLcParenR"/>
            </a:pPr>
            <a:r>
              <a:rPr lang="pl-PL" sz="1800" strike="sngStrike" dirty="0" smtClean="0"/>
              <a:t>tworzenie </a:t>
            </a:r>
            <a:r>
              <a:rPr lang="pl-PL" sz="1800" strike="sngStrike" dirty="0"/>
              <a:t>nowych Zakładów Aktywności Zawodowej (ZAZ) (wyłącznie w przypadku, gdy analiza potrzeb regionu wykaże potrzebę tworzenia kolejnych podmiotów tego typu oraz zagwarantowana zostanie trwałość ich funkcjonowania);</a:t>
            </a:r>
          </a:p>
          <a:p>
            <a:pPr marL="720000" lvl="2" indent="0">
              <a:buNone/>
            </a:pPr>
            <a:r>
              <a:rPr lang="pl-PL" sz="1800" b="1" dirty="0"/>
              <a:t>UWAGA!</a:t>
            </a:r>
          </a:p>
          <a:p>
            <a:pPr marL="914400" lvl="2" indent="0">
              <a:buNone/>
            </a:pPr>
            <a:r>
              <a:rPr lang="pl-PL" sz="1800" b="1" dirty="0"/>
              <a:t>Wsparcie dot. tworzenia nowych Zakładów Aktywności Zawodowej </a:t>
            </a: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>nie </a:t>
            </a:r>
            <a:r>
              <a:rPr lang="pl-PL" sz="1800" b="1" dirty="0"/>
              <a:t>jest dopuszczone do realizacji w ramach przedmiotowego konkursu</a:t>
            </a:r>
            <a:r>
              <a:rPr lang="pl-PL" sz="1800" b="1" dirty="0" smtClean="0"/>
              <a:t>.</a:t>
            </a:r>
            <a:endParaRPr lang="pl-PL" sz="2000" dirty="0"/>
          </a:p>
          <a:p>
            <a:pPr lvl="1"/>
            <a:endParaRPr lang="pl-PL" sz="2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30408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 bwMode="auto">
          <a:xfrm>
            <a:off x="628650" y="958850"/>
            <a:ext cx="7886700" cy="53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800" b="1" dirty="0" smtClean="0"/>
              <a:t>Przedmiot konkursu –  drugi typ operacji 9.1 C – c.d. </a:t>
            </a:r>
            <a:endParaRPr lang="pl-PL" sz="2800" b="1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94845"/>
            <a:ext cx="7886700" cy="4951965"/>
          </a:xfrm>
          <a:noFill/>
        </p:spPr>
        <p:txBody>
          <a:bodyPr/>
          <a:lstStyle/>
          <a:p>
            <a:pPr marL="720000" lvl="1" indent="-457200">
              <a:spcBef>
                <a:spcPts val="1200"/>
              </a:spcBef>
              <a:buFont typeface="+mj-lt"/>
              <a:buAutoNum type="alphaLcParenR" startAt="2"/>
            </a:pPr>
            <a:r>
              <a:rPr lang="pl-PL" sz="1800" b="1" dirty="0"/>
              <a:t>zwiększenie liczby osób</a:t>
            </a:r>
            <a:r>
              <a:rPr lang="pl-PL" sz="1800" dirty="0"/>
              <a:t> z niepełnosprawnościami zatrudnionych </a:t>
            </a:r>
            <a:r>
              <a:rPr lang="pl-PL" sz="1800" b="1" dirty="0"/>
              <a:t>w istniejących Zakładach Aktywności Zawodowej </a:t>
            </a:r>
            <a:r>
              <a:rPr lang="pl-PL" sz="1800" dirty="0"/>
              <a:t>(ZAZ) z możliwością objęcia tych osób usługami aktywnej integracji;</a:t>
            </a:r>
          </a:p>
          <a:p>
            <a:pPr marL="720000" lvl="2" indent="0">
              <a:buNone/>
            </a:pPr>
            <a:r>
              <a:rPr lang="pl-PL" sz="1800" b="1" dirty="0"/>
              <a:t>UWAGA!</a:t>
            </a:r>
          </a:p>
          <a:p>
            <a:pPr marL="914400" lvl="2" indent="0">
              <a:buNone/>
            </a:pPr>
            <a:r>
              <a:rPr lang="pl-PL" sz="1800" dirty="0"/>
              <a:t>Okres zatrudnienia osób z niepełnosprawnościami w ZAZ po zakończeniu realizacji projektu jest co najmniej równy okresowi zatrudnienia w ramach projektu; okres może być krótszy wyłącznie w sytuacji, gdy osoba </a:t>
            </a:r>
            <a:br>
              <a:rPr lang="pl-PL" sz="1800" dirty="0"/>
            </a:br>
            <a:r>
              <a:rPr lang="pl-PL" sz="1800" dirty="0"/>
              <a:t>z niepełnosprawnością podejmie w tym okresie zatrudnienie poza ZAZ</a:t>
            </a:r>
            <a:r>
              <a:rPr lang="pl-PL" sz="1800" dirty="0" smtClean="0"/>
              <a:t>.</a:t>
            </a:r>
          </a:p>
          <a:p>
            <a:pPr marL="720000" lvl="1" indent="-457200">
              <a:spcBef>
                <a:spcPts val="1200"/>
              </a:spcBef>
              <a:buFont typeface="+mj-lt"/>
              <a:buAutoNum type="alphaLcParenR" startAt="2"/>
            </a:pPr>
            <a:r>
              <a:rPr lang="pl-PL" sz="1800" b="1" dirty="0" smtClean="0"/>
              <a:t>wsparcie</a:t>
            </a:r>
            <a:r>
              <a:rPr lang="pl-PL" sz="1800" dirty="0" smtClean="0"/>
              <a:t> </a:t>
            </a:r>
            <a:r>
              <a:rPr lang="pl-PL" sz="1800" dirty="0"/>
              <a:t>osób z niepełnosprawnościami </a:t>
            </a:r>
            <a:r>
              <a:rPr lang="pl-PL" sz="1800" b="1" dirty="0"/>
              <a:t>dotychczas zatrudnionych w ZAZ nową ofertą</a:t>
            </a:r>
            <a:r>
              <a:rPr lang="pl-PL" sz="1800" dirty="0"/>
              <a:t> w postaci usług aktywnej integracji ukierunkowaną na przygotowanie osób zatrudnionych w ZAZ do podjęcia zatrudnienia poza ZAZ na otwartym rynku pracy lub w przedsiębiorczości społecznej, w tym wsparcie dla osób zatrudnionych </a:t>
            </a:r>
            <a:r>
              <a:rPr lang="pl-PL" sz="1800" dirty="0" smtClean="0"/>
              <a:t>w </a:t>
            </a:r>
            <a:r>
              <a:rPr lang="pl-PL" sz="1800" dirty="0"/>
              <a:t>ZAZ usługami asystenckimi oraz usługami trenera pracy, umożliwiającymi uzyskanie lub utrzymanie </a:t>
            </a:r>
            <a:r>
              <a:rPr lang="pl-PL" sz="1800" dirty="0" smtClean="0"/>
              <a:t>zatrudnienia, </a:t>
            </a:r>
            <a:r>
              <a:rPr lang="pl-PL" sz="1800" dirty="0"/>
              <a:t>w szczególności w początkowym okresie zatrudnienia;</a:t>
            </a:r>
          </a:p>
          <a:p>
            <a:pPr marL="720000" lvl="1" indent="-457200">
              <a:spcBef>
                <a:spcPts val="1200"/>
              </a:spcBef>
              <a:buFont typeface="+mj-lt"/>
              <a:buAutoNum type="alphaLcParenR" startAt="2"/>
            </a:pPr>
            <a:r>
              <a:rPr lang="pl-PL" sz="1800" b="1" dirty="0"/>
              <a:t>tworzenie nowych </a:t>
            </a:r>
            <a:r>
              <a:rPr lang="pl-PL" sz="1800" b="1" dirty="0" smtClean="0"/>
              <a:t>WTZ </a:t>
            </a:r>
            <a:r>
              <a:rPr lang="pl-PL" sz="1800" dirty="0"/>
              <a:t>(wyłącznie w przypadku, gdy analiza potrzeb regionu wykaże potrzebę tworzenia kolejnych podmiotów tego typu oraz zagwarantowana zostanie trwałość ich funkcjonowania</a:t>
            </a:r>
            <a:r>
              <a:rPr lang="pl-PL" sz="1800" dirty="0" smtClean="0"/>
              <a:t>);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082965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 bwMode="auto">
          <a:xfrm>
            <a:off x="628650" y="958850"/>
            <a:ext cx="7886700" cy="53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800" b="1" dirty="0" smtClean="0"/>
              <a:t>Przedmiot konkursu –  drugi typ operacji 9.1 C – c.d. </a:t>
            </a:r>
            <a:endParaRPr lang="pl-PL" sz="2800" b="1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94845"/>
            <a:ext cx="7886700" cy="4778734"/>
          </a:xfrm>
          <a:noFill/>
        </p:spPr>
        <p:txBody>
          <a:bodyPr/>
          <a:lstStyle/>
          <a:p>
            <a:pPr marL="720000" lvl="1" indent="-457200">
              <a:spcBef>
                <a:spcPts val="1200"/>
              </a:spcBef>
              <a:buFont typeface="+mj-lt"/>
              <a:buAutoNum type="alphaLcParenR" startAt="5"/>
            </a:pPr>
            <a:r>
              <a:rPr lang="pl-PL" sz="1800" b="1" dirty="0" smtClean="0"/>
              <a:t>wsparcie</a:t>
            </a:r>
            <a:r>
              <a:rPr lang="pl-PL" sz="1800" dirty="0" smtClean="0"/>
              <a:t> z zakresie </a:t>
            </a:r>
            <a:r>
              <a:rPr lang="pl-PL" sz="1800" b="1" dirty="0" smtClean="0"/>
              <a:t>przygotowania nowych osób </a:t>
            </a:r>
            <a:r>
              <a:rPr lang="pl-PL" sz="1800" dirty="0" smtClean="0"/>
              <a:t>z niepełnosprawnością </a:t>
            </a:r>
            <a:br>
              <a:rPr lang="pl-PL" sz="1800" dirty="0" smtClean="0"/>
            </a:br>
            <a:r>
              <a:rPr lang="pl-PL" sz="1800" b="1" dirty="0" smtClean="0"/>
              <a:t>do uczestnictwa </a:t>
            </a:r>
            <a:r>
              <a:rPr lang="pl-PL" sz="1800" dirty="0" smtClean="0"/>
              <a:t>w warsztatach terapii zajęciowej;</a:t>
            </a:r>
          </a:p>
          <a:p>
            <a:pPr marL="720000" lvl="1" indent="-457200">
              <a:spcBef>
                <a:spcPts val="1200"/>
              </a:spcBef>
              <a:buFont typeface="+mj-lt"/>
              <a:buAutoNum type="alphaLcParenR" startAt="5"/>
            </a:pPr>
            <a:r>
              <a:rPr lang="pl-PL" sz="1800" b="1" dirty="0" smtClean="0"/>
              <a:t>wsparcie</a:t>
            </a:r>
            <a:r>
              <a:rPr lang="pl-PL" sz="1800" dirty="0" smtClean="0"/>
              <a:t> </a:t>
            </a:r>
            <a:r>
              <a:rPr lang="pl-PL" sz="1800" dirty="0"/>
              <a:t>usługami aktywnej integracji </a:t>
            </a:r>
            <a:r>
              <a:rPr lang="pl-PL" sz="1800" b="1" dirty="0"/>
              <a:t>nowych osób w istniejących Warsztatach Terapii Zajęciowej</a:t>
            </a:r>
            <a:r>
              <a:rPr lang="pl-PL" sz="1800" dirty="0"/>
              <a:t> (WTZ</a:t>
            </a:r>
            <a:r>
              <a:rPr lang="pl-PL" sz="1800" dirty="0" smtClean="0"/>
              <a:t>);</a:t>
            </a:r>
          </a:p>
          <a:p>
            <a:pPr marL="720000" lvl="1" indent="-457200">
              <a:spcBef>
                <a:spcPts val="1200"/>
              </a:spcBef>
              <a:buFont typeface="+mj-lt"/>
              <a:buAutoNum type="alphaLcParenR" startAt="5"/>
            </a:pPr>
            <a:r>
              <a:rPr lang="pl-PL" sz="1800" b="1" dirty="0" smtClean="0"/>
              <a:t>wsparcie</a:t>
            </a:r>
            <a:r>
              <a:rPr lang="pl-PL" sz="1800" dirty="0" smtClean="0"/>
              <a:t> </a:t>
            </a:r>
            <a:r>
              <a:rPr lang="pl-PL" sz="1800" b="1" dirty="0"/>
              <a:t>dotychczasowych uczestników WTZ nową ofertą </a:t>
            </a:r>
            <a:r>
              <a:rPr lang="pl-PL" sz="1800" dirty="0"/>
              <a:t>w postaci usług aktywnej integracji, obowiązkowo ukierunkowaną na przygotowanie uczestników WTZ do podjęcia zatrudnienia i ich zatrudnienie: w ZAZ, na otwartym lub chronionym rynku pracy lub w przedsiębiorczości społecznej. W tej formie wsparcia istnieje możliwość wsparcia uczestników WTZ usługami asystenckimi oraz usługami trenera pracy, umożliwiającymi uzyskanie lub utrzymanie zatrudnienia, w szczególności w początkowym okresie zatrudnienia, umożliwia się także realizację praktyk lub staży dla uczestników WTZ;</a:t>
            </a:r>
          </a:p>
          <a:p>
            <a:pPr marL="720000" lvl="1" indent="-457200">
              <a:spcBef>
                <a:spcPts val="1200"/>
              </a:spcBef>
              <a:buFont typeface="+mj-lt"/>
              <a:buAutoNum type="alphaLcParenR" startAt="5"/>
            </a:pPr>
            <a:r>
              <a:rPr lang="pl-PL" sz="1800" b="1" dirty="0"/>
              <a:t>wyposażenie lub doposażenie stanowiska pracy </a:t>
            </a:r>
            <a:r>
              <a:rPr lang="pl-PL" sz="1800" dirty="0"/>
              <a:t>na potrzeby zatrudnienia osoby z niepełnosprawnością lub dostosowanie stanowiska pracy do potrzeb osób z niepełnosprawnościami (jako element kompleksowego projektu</a:t>
            </a:r>
            <a:r>
              <a:rPr lang="pl-PL" sz="1800" dirty="0" smtClean="0"/>
              <a:t>).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748286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933450"/>
          </a:xfrm>
        </p:spPr>
        <p:txBody>
          <a:bodyPr/>
          <a:lstStyle/>
          <a:p>
            <a:r>
              <a:rPr lang="pl-PL" sz="2000" b="1" dirty="0" smtClean="0"/>
              <a:t>Uwaga!</a:t>
            </a:r>
            <a:endParaRPr lang="pl-PL" sz="2000" b="1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720158"/>
            <a:ext cx="7886700" cy="4456806"/>
          </a:xfrm>
          <a:noFill/>
        </p:spPr>
        <p:txBody>
          <a:bodyPr/>
          <a:lstStyle/>
          <a:p>
            <a:pPr algn="just"/>
            <a:r>
              <a:rPr lang="pl-PL" sz="1800" dirty="0" smtClean="0"/>
              <a:t>Praca socjalna, stanowiąca instrument aktywnej integracji o charakterze społecznym, może być stosowana w projektach OPS i PCPR, stanowiąc jego element. </a:t>
            </a:r>
            <a:r>
              <a:rPr lang="pl-PL" sz="1800" b="1" u="sng" dirty="0" smtClean="0"/>
              <a:t>Projekty obejmujące wyłącznie pracę socjalną nie są przyjmowane </a:t>
            </a:r>
            <a:br>
              <a:rPr lang="pl-PL" sz="1800" b="1" u="sng" dirty="0" smtClean="0"/>
            </a:br>
            <a:r>
              <a:rPr lang="pl-PL" sz="1800" b="1" u="sng" dirty="0" smtClean="0"/>
              <a:t>do dofinansowania. </a:t>
            </a:r>
          </a:p>
          <a:p>
            <a:pPr algn="just"/>
            <a:r>
              <a:rPr lang="pl-PL" sz="1800" dirty="0" smtClean="0"/>
              <a:t>Świadczenie pracy socjalnej odbywa się jedynie wobec uczestników projektu  </a:t>
            </a:r>
            <a:br>
              <a:rPr lang="pl-PL" sz="1800" dirty="0" smtClean="0"/>
            </a:br>
            <a:r>
              <a:rPr lang="pl-PL" sz="1800" dirty="0" smtClean="0"/>
              <a:t>i tylko i wyłącznie w czasie realizacji usług aktywnej integracji. Stąd koszty pracy socjalnej dotyczą jedynie tych pracowników, którzy bezpośrednio realizują kontrakt socjalny, program aktywności lokalnej w ramach projektu.</a:t>
            </a:r>
          </a:p>
          <a:p>
            <a:r>
              <a:rPr lang="pl-PL" sz="1800" dirty="0"/>
              <a:t>W przypadku zastosowania kontraktu socjalnego, indywidualnych programów, programów aktywności lokalnej oraz projektów socjalnych, o których mowa w ustawie z dnia 12 marca 2004 r. o pomocy społecznej, obowiązkowe jest zastosowanie usług aktywnej integracji .</a:t>
            </a:r>
          </a:p>
          <a:p>
            <a:r>
              <a:rPr lang="pl-PL" sz="1800" dirty="0"/>
              <a:t>Usługi aktywnej integracji o charakterze zawodowym dla osób, rodzin </a:t>
            </a:r>
            <a:br>
              <a:rPr lang="pl-PL" sz="1800" dirty="0"/>
            </a:br>
            <a:r>
              <a:rPr lang="pl-PL" sz="1800" dirty="0"/>
              <a:t>i środowisk zagrożonych ubóstwem lub wykluczeniem społecznym nie mogą stanowić pierwszego elementu wsparcia w ramach ścieżki reintegracji</a:t>
            </a:r>
            <a:r>
              <a:rPr lang="pl-PL" sz="1800" dirty="0" smtClean="0"/>
              <a:t>.</a:t>
            </a:r>
          </a:p>
          <a:p>
            <a:pPr>
              <a:buNone/>
            </a:pPr>
            <a:endParaRPr lang="pl-PL" sz="1800" dirty="0" smtClean="0"/>
          </a:p>
        </p:txBody>
      </p:sp>
    </p:spTree>
    <p:extLst>
      <p:ext uri="{BB962C8B-B14F-4D97-AF65-F5344CB8AC3E}">
        <p14:creationId xmlns:p14="http://schemas.microsoft.com/office/powerpoint/2010/main" val="2264378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933450"/>
          </a:xfrm>
        </p:spPr>
        <p:txBody>
          <a:bodyPr/>
          <a:lstStyle/>
          <a:p>
            <a:r>
              <a:rPr lang="pl-PL" sz="2800" b="1" dirty="0" smtClean="0"/>
              <a:t>Świadczenia pieniężne i niepieniężne</a:t>
            </a:r>
            <a:endParaRPr lang="pl-PL" sz="2800" b="1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603012" y="2156151"/>
            <a:ext cx="7886700" cy="3713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sz="1800" dirty="0"/>
              <a:t>Zasiłki i pomoc w naturze </a:t>
            </a:r>
            <a:r>
              <a:rPr lang="pl-PL" sz="1800" dirty="0" smtClean="0"/>
              <a:t>wypłacane zgodnie </a:t>
            </a:r>
            <a:r>
              <a:rPr lang="pl-PL" sz="1800" dirty="0"/>
              <a:t>z przepisami o pomocy społecznej, ustawy </a:t>
            </a:r>
            <a:r>
              <a:rPr lang="pl-PL" sz="1800" dirty="0" smtClean="0"/>
              <a:t>o </a:t>
            </a:r>
            <a:r>
              <a:rPr lang="pl-PL" sz="1800" dirty="0"/>
              <a:t>wspieraniu rodziny i systemie pieczy zastępczej, ustawy o rehabilitacji zawodowej i społecznej oraz zatrudnieniu osób </a:t>
            </a:r>
            <a:r>
              <a:rPr lang="pl-PL" sz="1800" dirty="0" smtClean="0"/>
              <a:t>niepełnosprawnych, nie są finansowanie w projekcie w ramach dofinansowania, ale mogą stanowić wkład własny Wnioskodawcy.</a:t>
            </a:r>
          </a:p>
          <a:p>
            <a:pPr algn="ctr">
              <a:buNone/>
            </a:pPr>
            <a:r>
              <a:rPr lang="pl-PL" sz="1800" dirty="0" smtClean="0"/>
              <a:t>Koszty </a:t>
            </a:r>
            <a:r>
              <a:rPr lang="pl-PL" sz="1800" dirty="0"/>
              <a:t>PFRON turnusów rehabilitacyjnych i inne dofinansowanie z </a:t>
            </a:r>
            <a:r>
              <a:rPr lang="pl-PL" sz="1800" dirty="0" smtClean="0"/>
              <a:t>PFRON</a:t>
            </a:r>
            <a:br>
              <a:rPr lang="pl-PL" sz="1800" dirty="0" smtClean="0"/>
            </a:br>
            <a:r>
              <a:rPr lang="pl-PL" sz="1800" dirty="0" smtClean="0"/>
              <a:t>również można wykazać wyłącznie jako </a:t>
            </a:r>
            <a:r>
              <a:rPr lang="pl-PL" sz="1800" dirty="0"/>
              <a:t>wkład </a:t>
            </a:r>
            <a:r>
              <a:rPr lang="pl-PL" sz="1800" dirty="0" smtClean="0"/>
              <a:t>własny w ramach świadczeń pieniężnych i niepieniężnych.</a:t>
            </a:r>
            <a:endParaRPr lang="pl-PL" altLang="pl-PL" sz="3200" dirty="0" smtClean="0"/>
          </a:p>
          <a:p>
            <a:pPr>
              <a:buNone/>
            </a:pPr>
            <a:endParaRPr lang="pl-PL" sz="18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85" y="4899143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811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517553" y="1563879"/>
            <a:ext cx="7970227" cy="4428707"/>
          </a:xfrm>
        </p:spPr>
        <p:txBody>
          <a:bodyPr/>
          <a:lstStyle/>
          <a:p>
            <a:pPr marL="0" lvl="0" indent="0">
              <a:spcBef>
                <a:spcPts val="800"/>
              </a:spcBef>
              <a:buNone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ramach konkursu o dofinansowanie realizacji projektu </a:t>
            </a: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mogą ubiegać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się następujące  podmioty wyszczególnione w </a:t>
            </a: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SzOOP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RPO WD</a:t>
            </a: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200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jednostki samorządu terytorialnego, ich związki i stowarzyszenia;</a:t>
            </a:r>
          </a:p>
          <a:p>
            <a:pPr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jednostki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organizacyjne j.s.t.;</a:t>
            </a:r>
          </a:p>
          <a:p>
            <a:pPr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jednostki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organizacyjne pomocy społecznej;</a:t>
            </a:r>
          </a:p>
          <a:p>
            <a:pPr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organizacje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pozarządowe;</a:t>
            </a:r>
          </a:p>
          <a:p>
            <a:pPr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lokalne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grupy działania;</a:t>
            </a:r>
          </a:p>
          <a:p>
            <a:pPr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podmioty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ekonomii społecznej oraz przedsiębiorstwa społeczne;</a:t>
            </a:r>
          </a:p>
          <a:p>
            <a:pPr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kościoły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, związki wyznaniowe oraz osoby prawne kościołów i związków wyznaniowych;</a:t>
            </a:r>
          </a:p>
          <a:p>
            <a:pPr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PFRON (wyłącznie w zakresie projektów w ramach typu 9.1 A).</a:t>
            </a:r>
          </a:p>
        </p:txBody>
      </p:sp>
      <p:sp>
        <p:nvSpPr>
          <p:cNvPr id="6" name="Tytuł 1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2887"/>
          </a:xfrm>
        </p:spPr>
        <p:txBody>
          <a:bodyPr/>
          <a:lstStyle/>
          <a:p>
            <a:pPr algn="ctr">
              <a:buNone/>
            </a:pPr>
            <a:r>
              <a:rPr lang="pl-PL" sz="2400" b="1" spc="30" dirty="0">
                <a:latin typeface="+mn-lt"/>
                <a:ea typeface="+mn-ea"/>
                <a:cs typeface="+mn-cs"/>
              </a:rPr>
              <a:t>Kto może składać wnioski?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0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11558" y="1078491"/>
            <a:ext cx="7886700" cy="709488"/>
          </a:xfrm>
        </p:spPr>
        <p:txBody>
          <a:bodyPr/>
          <a:lstStyle/>
          <a:p>
            <a:r>
              <a:rPr lang="pl-PL" sz="2400" b="1" dirty="0" smtClean="0"/>
              <a:t>WNIOSKODAWCA – jak to zapisać we wniosku w przypadku jednostek organizacyjnych </a:t>
            </a:r>
            <a:r>
              <a:rPr lang="pl-PL" sz="2400" b="1" dirty="0" err="1" smtClean="0"/>
              <a:t>jst</a:t>
            </a:r>
            <a:r>
              <a:rPr lang="pl-PL" sz="2400" b="1" dirty="0" smtClean="0"/>
              <a:t>?</a:t>
            </a:r>
            <a:endParaRPr lang="pl-PL" sz="2400" b="1" dirty="0"/>
          </a:p>
        </p:txBody>
      </p: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603013" y="1844703"/>
            <a:ext cx="7886700" cy="4524292"/>
          </a:xfrm>
        </p:spPr>
        <p:txBody>
          <a:bodyPr/>
          <a:lstStyle/>
          <a:p>
            <a:pPr algn="just">
              <a:buBlip>
                <a:blip r:embed="rId3"/>
              </a:buBlip>
            </a:pPr>
            <a:r>
              <a:rPr lang="pl-PL" sz="1800" dirty="0" smtClean="0"/>
              <a:t>W </a:t>
            </a:r>
            <a:r>
              <a:rPr lang="pl-PL" sz="1800" dirty="0"/>
              <a:t>części Wnioskodawca/Beneficjent należy wpisać nazwę Wnioskodawcy,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tj</a:t>
            </a:r>
            <a:r>
              <a:rPr lang="pl-PL" sz="1800" dirty="0"/>
              <a:t>. </a:t>
            </a:r>
            <a:r>
              <a:rPr lang="pl-PL" sz="1800" b="1" dirty="0"/>
              <a:t>jednostki samorządu terytorialnego </a:t>
            </a:r>
            <a:r>
              <a:rPr lang="pl-PL" sz="1800" dirty="0" smtClean="0"/>
              <a:t>(np. Gminy, </a:t>
            </a:r>
            <a:r>
              <a:rPr lang="pl-PL" sz="1800" dirty="0"/>
              <a:t>Powiatu), </a:t>
            </a:r>
          </a:p>
          <a:p>
            <a:pPr algn="just">
              <a:buBlip>
                <a:blip r:embed="rId3"/>
              </a:buBlip>
            </a:pPr>
            <a:r>
              <a:rPr lang="pl-PL" sz="1800" dirty="0" smtClean="0"/>
              <a:t>Dane </a:t>
            </a:r>
            <a:r>
              <a:rPr lang="pl-PL" sz="1800" dirty="0"/>
              <a:t>Wnioskodawcy: dane jednostki samorządu terytorialnego, </a:t>
            </a:r>
          </a:p>
          <a:p>
            <a:pPr algn="just">
              <a:buBlip>
                <a:blip r:embed="rId3"/>
              </a:buBlip>
            </a:pPr>
            <a:r>
              <a:rPr lang="pl-PL" sz="1800" dirty="0" smtClean="0"/>
              <a:t>W </a:t>
            </a:r>
            <a:r>
              <a:rPr lang="pl-PL" sz="1800" dirty="0"/>
              <a:t>pkt 2.11 </a:t>
            </a:r>
            <a:r>
              <a:rPr lang="pl-PL" sz="1800" i="1" dirty="0"/>
              <a:t>Inne podmioty zaangażowane w realizację projektu </a:t>
            </a:r>
            <a:r>
              <a:rPr lang="pl-PL" sz="1800" dirty="0"/>
              <a:t>należy zamieścić dane jednostki </a:t>
            </a:r>
            <a:r>
              <a:rPr lang="pl-PL" sz="1800" dirty="0" smtClean="0"/>
              <a:t>organizacyjnej, </a:t>
            </a:r>
            <a:r>
              <a:rPr lang="pl-PL" sz="1800" dirty="0"/>
              <a:t>która będzie realizowała projekt (poprzez wybranie z listy rozwijanej po ich wcześniejszym uzupełnieniu w części Partnerzy /Inne podmioty), </a:t>
            </a:r>
          </a:p>
          <a:p>
            <a:pPr algn="just">
              <a:buBlip>
                <a:blip r:embed="rId3"/>
              </a:buBlip>
            </a:pPr>
            <a:r>
              <a:rPr lang="pl-PL" sz="1800" dirty="0" smtClean="0"/>
              <a:t>Osoba </a:t>
            </a:r>
            <a:r>
              <a:rPr lang="pl-PL" sz="1800" dirty="0"/>
              <a:t>uprawniona do podejmowania decyzji wiążących w imieniu Wnioskodawcy – właściwej jednostki samorządu terytorialnego </a:t>
            </a:r>
            <a:r>
              <a:rPr lang="pl-PL" sz="1800" dirty="0" smtClean="0"/>
              <a:t>– </a:t>
            </a:r>
            <a:br>
              <a:rPr lang="pl-PL" sz="1800" dirty="0" smtClean="0"/>
            </a:br>
            <a:r>
              <a:rPr lang="pl-PL" sz="1800" dirty="0" smtClean="0"/>
              <a:t>może </a:t>
            </a:r>
            <a:r>
              <a:rPr lang="pl-PL" sz="1800" dirty="0"/>
              <a:t>umocować kierownika jednostki </a:t>
            </a:r>
            <a:r>
              <a:rPr lang="pl-PL" sz="1800" dirty="0" smtClean="0"/>
              <a:t>organizacyjnej do </a:t>
            </a:r>
            <a:r>
              <a:rPr lang="pl-PL" sz="1800" dirty="0"/>
              <a:t>podpisania wniosku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na </a:t>
            </a:r>
            <a:r>
              <a:rPr lang="pl-PL" sz="1800" dirty="0"/>
              <a:t>podstawie pełnomocnictwa/ upoważnienia/ uchwały właściwego organu (</a:t>
            </a:r>
            <a:r>
              <a:rPr lang="pl-PL" sz="1800" dirty="0" err="1"/>
              <a:t>skan</a:t>
            </a:r>
            <a:r>
              <a:rPr lang="pl-PL" sz="1800" dirty="0"/>
              <a:t> dokumentu należy wówczas dołączyć do </a:t>
            </a:r>
            <a:r>
              <a:rPr lang="pl-PL" sz="1800" dirty="0" smtClean="0"/>
              <a:t>elektronicznej wersji wniosku </a:t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części </a:t>
            </a:r>
            <a:r>
              <a:rPr lang="pl-PL" sz="1800" i="1" dirty="0" smtClean="0"/>
              <a:t>Załączniki </a:t>
            </a:r>
            <a:r>
              <a:rPr lang="pl-PL" sz="1800" dirty="0" smtClean="0"/>
              <a:t>oraz </a:t>
            </a:r>
            <a:r>
              <a:rPr lang="pl-PL" sz="1800" dirty="0"/>
              <a:t>dołączyć kopię potwierdzoną za zgodność z </a:t>
            </a:r>
            <a:r>
              <a:rPr lang="pl-PL" sz="1800" dirty="0" smtClean="0"/>
              <a:t>oryginałem do papierowej wersji wniosku), </a:t>
            </a:r>
            <a:endParaRPr lang="pl-PL" sz="1800" dirty="0"/>
          </a:p>
          <a:p>
            <a:pPr algn="just">
              <a:buBlip>
                <a:blip r:embed="rId3"/>
              </a:buBlip>
            </a:pPr>
            <a:r>
              <a:rPr lang="pl-PL" sz="1800" dirty="0" smtClean="0"/>
              <a:t>Pieczęć </a:t>
            </a:r>
            <a:r>
              <a:rPr lang="pl-PL" sz="1800" dirty="0"/>
              <a:t>Wnioskodawcy – pieczęć właściwej jednostki samorządu terytorialnego </a:t>
            </a:r>
            <a:r>
              <a:rPr lang="pl-PL" sz="1800" dirty="0" smtClean="0"/>
              <a:t>(np. Gminy, Powiatu</a:t>
            </a:r>
            <a:r>
              <a:rPr lang="pl-PL" sz="18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06176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2887"/>
          </a:xfrm>
        </p:spPr>
        <p:txBody>
          <a:bodyPr/>
          <a:lstStyle/>
          <a:p>
            <a:pPr algn="ctr">
              <a:buNone/>
            </a:pPr>
            <a:r>
              <a:rPr lang="pl-PL" sz="2800" b="1" dirty="0"/>
              <a:t>Grupa docelowa/ostateczni odbiorcy wsparcia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777525"/>
            <a:ext cx="8568952" cy="4615324"/>
          </a:xfrm>
        </p:spPr>
        <p:txBody>
          <a:bodyPr>
            <a:normAutofit lnSpcReduction="10000"/>
          </a:bodyPr>
          <a:lstStyle/>
          <a:p>
            <a:pPr lvl="0" algn="just">
              <a:buNone/>
            </a:pPr>
            <a:r>
              <a:rPr lang="pl-PL" sz="2600" dirty="0" smtClean="0"/>
              <a:t>	Zgodnie z SZOOP RPO WD </a:t>
            </a:r>
            <a:r>
              <a:rPr lang="pl-PL" sz="2600" b="1" dirty="0" smtClean="0"/>
              <a:t>grupa docelowa/ostateczni odbiorcy wsparcia</a:t>
            </a:r>
            <a:r>
              <a:rPr lang="pl-PL" sz="2600" dirty="0" smtClean="0"/>
              <a:t> to</a:t>
            </a:r>
            <a:r>
              <a:rPr lang="pl-PL" sz="2600" b="1" dirty="0" smtClean="0"/>
              <a:t>:</a:t>
            </a:r>
            <a:endParaRPr lang="pl-PL" sz="2600" dirty="0" smtClean="0"/>
          </a:p>
          <a:p>
            <a:pPr marL="0" lvl="0" indent="0" algn="just">
              <a:buNone/>
            </a:pPr>
            <a:r>
              <a:rPr lang="pl-PL" sz="2000" b="1" dirty="0" smtClean="0"/>
              <a:t>1) w </a:t>
            </a:r>
            <a:r>
              <a:rPr lang="pl-PL" sz="2000" b="1" dirty="0"/>
              <a:t>zakresie drugiego typu projektów w ramach operacji 9.1.A:</a:t>
            </a:r>
          </a:p>
          <a:p>
            <a:pPr lvl="1" algn="just"/>
            <a:r>
              <a:rPr lang="pl-PL" sz="2000" dirty="0" smtClean="0"/>
              <a:t>osoby </a:t>
            </a:r>
            <a:r>
              <a:rPr lang="pl-PL" sz="2000" dirty="0"/>
              <a:t>zagrożone ubóstwem lub wykluczeniem społecznym;</a:t>
            </a:r>
          </a:p>
          <a:p>
            <a:pPr lvl="1" algn="just"/>
            <a:r>
              <a:rPr lang="pl-PL" sz="2000" dirty="0" smtClean="0"/>
              <a:t>najbliższe </a:t>
            </a:r>
            <a:r>
              <a:rPr lang="pl-PL" sz="2000" dirty="0"/>
              <a:t>otoczenie osób wykluczonych bądź zagrożonych ubóstwem lub wykluczeniem społecznym (w takim zakresie, w jakim jest to niezbędne dla udzielenia wsparcia dla osób zagrożonych ubóstwem lub wykluczeniem społecznym objętych wsparciem w ramach projektu</a:t>
            </a:r>
            <a:r>
              <a:rPr lang="pl-PL" sz="2000" dirty="0" smtClean="0"/>
              <a:t>).</a:t>
            </a:r>
          </a:p>
          <a:p>
            <a:pPr marL="0" lvl="0" indent="0" algn="just">
              <a:buNone/>
            </a:pPr>
            <a:r>
              <a:rPr lang="pl-PL" sz="2000" b="1" dirty="0" smtClean="0"/>
              <a:t>2) </a:t>
            </a:r>
            <a:r>
              <a:rPr lang="pl-PL" sz="2000" b="1" dirty="0"/>
              <a:t>w zakresie </a:t>
            </a:r>
            <a:r>
              <a:rPr lang="pl-PL" sz="2000" b="1" dirty="0" smtClean="0"/>
              <a:t>projektów typu 9.1.C:</a:t>
            </a:r>
            <a:endParaRPr lang="pl-PL" sz="2000" b="1" dirty="0"/>
          </a:p>
          <a:p>
            <a:pPr lvl="1" algn="just"/>
            <a:r>
              <a:rPr lang="pl-PL" sz="2100" dirty="0" smtClean="0"/>
              <a:t>osoby </a:t>
            </a:r>
            <a:r>
              <a:rPr lang="pl-PL" sz="2100" dirty="0"/>
              <a:t>zagrożone ubóstwem lub wykluczeniem społecznym;</a:t>
            </a:r>
          </a:p>
          <a:p>
            <a:pPr lvl="1" algn="just"/>
            <a:r>
              <a:rPr lang="pl-PL" sz="2100" dirty="0" smtClean="0"/>
              <a:t>rodzina </a:t>
            </a:r>
            <a:r>
              <a:rPr lang="pl-PL" sz="2100" dirty="0"/>
              <a:t>osób wykluczonych bądź zagrożonych ubóstwem lub wykluczeniem społecznym (w takim zakresie, w jakim jest to niezbędne dla udzielenia wsparcia dla osób zagrożonych ubóstwem lub wykluczeniem społecznym objętych wsparciem w ramach projektu).</a:t>
            </a:r>
          </a:p>
        </p:txBody>
      </p:sp>
    </p:spTree>
    <p:extLst>
      <p:ext uri="{BB962C8B-B14F-4D97-AF65-F5344CB8AC3E}">
        <p14:creationId xmlns:p14="http://schemas.microsoft.com/office/powerpoint/2010/main" val="34031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0229" y="1514589"/>
            <a:ext cx="7902047" cy="3735047"/>
          </a:xfrm>
        </p:spPr>
        <p:txBody>
          <a:bodyPr/>
          <a:lstStyle/>
          <a:p>
            <a:pPr algn="ctr">
              <a:buNone/>
            </a:pPr>
            <a:r>
              <a:rPr lang="pl-PL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Konkurs w </a:t>
            </a:r>
            <a:r>
              <a:rPr lang="pl-PL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ramach:</a:t>
            </a:r>
          </a:p>
          <a:p>
            <a:pPr algn="ctr">
              <a:buNone/>
            </a:pPr>
            <a:r>
              <a:rPr lang="pl-PL" sz="20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Regionalnego Programu Operacyjnego</a:t>
            </a:r>
          </a:p>
          <a:p>
            <a:pPr algn="ctr">
              <a:buNone/>
            </a:pPr>
            <a:r>
              <a:rPr lang="pl-PL" sz="20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Województwa Dolnośląskiego 2014-2020</a:t>
            </a:r>
            <a:endParaRPr lang="pl-PL" sz="1000" spc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pl-PL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Oś priorytetowa 9 </a:t>
            </a:r>
            <a:r>
              <a:rPr lang="pl-PL" sz="2000" spc="300" dirty="0">
                <a:latin typeface="Arial" panose="020B0604020202020204" pitchFamily="34" charset="0"/>
                <a:cs typeface="Arial" panose="020B0604020202020204" pitchFamily="34" charset="0"/>
              </a:rPr>
              <a:t>Włączenie społeczne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pl-PL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Działanie </a:t>
            </a:r>
            <a:r>
              <a:rPr lang="pl-PL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9.1 </a:t>
            </a:r>
            <a:r>
              <a:rPr lang="pl-PL" sz="2000" i="1" spc="300" dirty="0">
                <a:latin typeface="Arial" panose="020B0604020202020204" pitchFamily="34" charset="0"/>
                <a:cs typeface="Arial" panose="020B0604020202020204" pitchFamily="34" charset="0"/>
              </a:rPr>
              <a:t>Aktywna integracja </a:t>
            </a:r>
          </a:p>
          <a:p>
            <a:pPr algn="ctr">
              <a:spcBef>
                <a:spcPts val="1800"/>
              </a:spcBef>
              <a:buNone/>
            </a:pPr>
            <a:r>
              <a:rPr lang="pl-PL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Poddziałanie 9.1.1</a:t>
            </a:r>
            <a:r>
              <a:rPr lang="pl-PL" sz="20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i="1" spc="300" dirty="0">
                <a:latin typeface="Arial" panose="020B0604020202020204" pitchFamily="34" charset="0"/>
                <a:cs typeface="Arial" panose="020B0604020202020204" pitchFamily="34" charset="0"/>
              </a:rPr>
              <a:t>Aktywna integracja </a:t>
            </a:r>
            <a:r>
              <a:rPr lang="pl-PL" sz="2000" i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2000" i="1" spc="300" dirty="0">
                <a:latin typeface="Arial" panose="020B0604020202020204" pitchFamily="34" charset="0"/>
                <a:cs typeface="Arial" panose="020B0604020202020204" pitchFamily="34" charset="0"/>
              </a:rPr>
              <a:t>konkursy </a:t>
            </a:r>
            <a:r>
              <a:rPr lang="pl-PL" sz="2000" i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horyzontalne</a:t>
            </a:r>
          </a:p>
          <a:p>
            <a:pPr algn="ctr">
              <a:spcBef>
                <a:spcPts val="1800"/>
              </a:spcBef>
              <a:buNone/>
            </a:pPr>
            <a:r>
              <a:rPr lang="pl-PL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Konkurs </a:t>
            </a:r>
            <a:r>
              <a:rPr lang="pl-PL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nr </a:t>
            </a:r>
            <a:r>
              <a:rPr lang="pl-PL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RPDS.09.01.01-IP.02-02-311/18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5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ytuł 1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2887"/>
          </a:xfrm>
        </p:spPr>
        <p:txBody>
          <a:bodyPr/>
          <a:lstStyle/>
          <a:p>
            <a:pPr algn="ctr">
              <a:buNone/>
            </a:pPr>
            <a:r>
              <a:rPr lang="pl-PL" sz="2800" b="1" dirty="0"/>
              <a:t>Grupa docelowa/ostateczni odbiorcy wsparcia</a:t>
            </a:r>
          </a:p>
        </p:txBody>
      </p:sp>
      <p:sp>
        <p:nvSpPr>
          <p:cNvPr id="6" name="Prostokąt 5"/>
          <p:cNvSpPr/>
          <p:nvPr/>
        </p:nvSpPr>
        <p:spPr>
          <a:xfrm>
            <a:off x="653143" y="1584982"/>
            <a:ext cx="7796893" cy="383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dirty="0"/>
              <a:t>W przypadku osób bezrobotnych w ramach konkursu wsparcie jest kierowane do osób bezrobotnych, wobec których zastosowanie wyłącznie instrumentów i usług rynku pracy jest niewystarczające i istnieje konieczność zastosowania w pierwszej kolejności usług aktywnej integracji o charakterze społecznym. Uczestnik zostanie zakwalifikowany w PI 9i do określonego rodzaju wsparcia na podstawie jego potrzeb i predyspozycji dokonanej przez Beneficjenta. </a:t>
            </a:r>
            <a:endParaRPr lang="pl-PL" dirty="0" smtClean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dirty="0" smtClean="0"/>
              <a:t>W </a:t>
            </a:r>
            <a:r>
              <a:rPr lang="pl-PL" dirty="0"/>
              <a:t>ramach projektów OPS ( a także MOPR – gdzie zadania PCPR w miastach na prawach powiatu realizują miejskie OPS) wsparciem są obejmowane osoby bezrobotne, które korzystają z pomocy społecznej w myśl ustawy z dnia 12 marca 2004 r. o pomocy społecznej i o którym do aktywizacji zawodowej niezbędne jest w pierwszej kolejności udzielenia wsparcia w zakresie integracji społecznej. </a:t>
            </a:r>
            <a:endParaRPr lang="pl-PL" dirty="0" smtClean="0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23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628649" y="1709160"/>
            <a:ext cx="8006467" cy="4492858"/>
          </a:xfrm>
        </p:spPr>
        <p:txBody>
          <a:bodyPr/>
          <a:lstStyle/>
          <a:p>
            <a:r>
              <a:rPr lang="pl-PL" sz="2000" dirty="0"/>
              <a:t>W ramach Działania 9.1 projekty nie mogą być skoncentrowane na wsparciu dzieci (osób poniżej 18. roku życia), z wyłączeniem projektów dedykowanych osobom:</a:t>
            </a:r>
          </a:p>
          <a:p>
            <a:pPr lvl="1">
              <a:spcBef>
                <a:spcPts val="600"/>
              </a:spcBef>
              <a:buBlip>
                <a:blip r:embed="rId4"/>
              </a:buBlip>
            </a:pPr>
            <a:r>
              <a:rPr lang="pl-PL" sz="2000" dirty="0" smtClean="0"/>
              <a:t>będących </a:t>
            </a:r>
            <a:r>
              <a:rPr lang="pl-PL" sz="2000" dirty="0"/>
              <a:t>w pieczy zastępczej i opuszczających tę pieczę;</a:t>
            </a:r>
          </a:p>
          <a:p>
            <a:pPr lvl="1">
              <a:spcBef>
                <a:spcPts val="600"/>
              </a:spcBef>
              <a:buBlip>
                <a:blip r:embed="rId4"/>
              </a:buBlip>
            </a:pPr>
            <a:r>
              <a:rPr lang="pl-PL" sz="2000" dirty="0" smtClean="0"/>
              <a:t>nieletnich</a:t>
            </a:r>
            <a:r>
              <a:rPr lang="pl-PL" sz="2000" dirty="0"/>
              <a:t>, wobec których zastosowano środki zapobiegania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zwalczania demoralizacji i </a:t>
            </a:r>
            <a:r>
              <a:rPr lang="pl-PL" sz="2000" dirty="0" smtClean="0"/>
              <a:t>przestępczości;</a:t>
            </a:r>
          </a:p>
          <a:p>
            <a:pPr lvl="1">
              <a:spcBef>
                <a:spcPts val="600"/>
              </a:spcBef>
              <a:buBlip>
                <a:blip r:embed="rId4"/>
              </a:buBlip>
            </a:pPr>
            <a:r>
              <a:rPr lang="pl-PL" sz="2000" dirty="0" smtClean="0"/>
              <a:t>przebywających </a:t>
            </a:r>
            <a:r>
              <a:rPr lang="pl-PL" sz="2000" dirty="0"/>
              <a:t>w MOW i MOS. </a:t>
            </a:r>
            <a:endParaRPr lang="pl-PL" sz="2000" dirty="0" smtClean="0"/>
          </a:p>
          <a:p>
            <a:r>
              <a:rPr lang="pl-PL" sz="2000" dirty="0" smtClean="0"/>
              <a:t>W </a:t>
            </a:r>
            <a:r>
              <a:rPr lang="pl-PL" sz="2000" dirty="0"/>
              <a:t>ramach RPO WD osoby ze społeczności romskiej mogą uzyskać wsparcie, o ile są osobami zagrożonymi ubóstwem lub wykluczeniem społecznym, przy czym wsparcie nie może mieć charakteru wsparcia dedykowanego wyłącznie tej społeczności. </a:t>
            </a:r>
          </a:p>
          <a:p>
            <a:pPr algn="just"/>
            <a:r>
              <a:rPr lang="pl-PL" sz="2000" dirty="0"/>
              <a:t>W ramach RPO WD 2014-2020 nie jest udzielane wsparcie dla osób odbywających karę pozbawienia </a:t>
            </a:r>
            <a:r>
              <a:rPr lang="pl-PL" sz="2000" dirty="0" smtClean="0"/>
              <a:t>wolności, z wyjątkiem osób objętych dozorem elektronicznym. </a:t>
            </a:r>
            <a:endParaRPr lang="pl-PL" sz="2000" dirty="0"/>
          </a:p>
        </p:txBody>
      </p:sp>
      <p:sp>
        <p:nvSpPr>
          <p:cNvPr id="9" name="Tytuł 1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2887"/>
          </a:xfrm>
        </p:spPr>
        <p:txBody>
          <a:bodyPr/>
          <a:lstStyle/>
          <a:p>
            <a:pPr algn="ctr">
              <a:buNone/>
            </a:pPr>
            <a:r>
              <a:rPr lang="pl-PL" sz="2800" b="1" dirty="0"/>
              <a:t>Grupa docelowa/ostateczni odbiorcy wsparcia</a:t>
            </a:r>
          </a:p>
        </p:txBody>
      </p:sp>
    </p:spTree>
    <p:extLst>
      <p:ext uri="{BB962C8B-B14F-4D97-AF65-F5344CB8AC3E}">
        <p14:creationId xmlns:p14="http://schemas.microsoft.com/office/powerpoint/2010/main" val="4797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2887"/>
          </a:xfrm>
        </p:spPr>
        <p:txBody>
          <a:bodyPr/>
          <a:lstStyle/>
          <a:p>
            <a:pPr algn="ctr">
              <a:buNone/>
            </a:pPr>
            <a:r>
              <a:rPr lang="pl-PL" sz="2800" b="1" dirty="0" smtClean="0"/>
              <a:t>Okres realizacji projektu</a:t>
            </a:r>
            <a:endParaRPr lang="pl-PL" sz="2800" b="1" dirty="0"/>
          </a:p>
        </p:txBody>
      </p:sp>
      <p:sp>
        <p:nvSpPr>
          <p:cNvPr id="2" name="Gwiazda 32-ramienna 1"/>
          <p:cNvSpPr/>
          <p:nvPr/>
        </p:nvSpPr>
        <p:spPr>
          <a:xfrm>
            <a:off x="4604886" y="2554808"/>
            <a:ext cx="4385291" cy="3707199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Zalecamy zakończenie realizacji projektu </a:t>
            </a:r>
          </a:p>
          <a:p>
            <a:pPr algn="ctr"/>
            <a:r>
              <a:rPr lang="pl-PL" sz="2400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nie później niż 31.12.2021 r.</a:t>
            </a:r>
            <a:endParaRPr lang="pl-PL" sz="2400" b="1" dirty="0">
              <a:ln w="1905"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304292" y="1656737"/>
            <a:ext cx="4235280" cy="291411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/>
              <a:t>ZALECAMY</a:t>
            </a:r>
          </a:p>
          <a:p>
            <a:pPr algn="ctr"/>
            <a:r>
              <a:rPr lang="pl-PL" sz="2000" dirty="0"/>
              <a:t>ROZPOCZĘCIE REALIZACJI </a:t>
            </a:r>
            <a:r>
              <a:rPr lang="pl-PL" sz="2000" dirty="0" smtClean="0"/>
              <a:t>PROJEKTU: </a:t>
            </a:r>
            <a:endParaRPr lang="pl-PL" sz="20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nie wcześniej niż </a:t>
            </a:r>
            <a:r>
              <a:rPr lang="pl-PL" sz="2000" dirty="0" smtClean="0"/>
              <a:t>maj 2019 </a:t>
            </a:r>
            <a:r>
              <a:rPr lang="pl-PL" sz="2000" dirty="0"/>
              <a:t>r.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nie później niż </a:t>
            </a:r>
            <a:r>
              <a:rPr lang="pl-PL" sz="2000" dirty="0" smtClean="0"/>
              <a:t>III </a:t>
            </a:r>
            <a:r>
              <a:rPr lang="pl-PL" sz="2000" dirty="0"/>
              <a:t>kwartał 2019 r.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1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955963"/>
            <a:ext cx="8705590" cy="5721927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r>
              <a:rPr lang="pl-PL" sz="3200" b="1" dirty="0"/>
              <a:t>OCENA WNIOSKU O DOFINANSOWANIE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15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7939"/>
          </a:xfrm>
        </p:spPr>
        <p:txBody>
          <a:bodyPr/>
          <a:lstStyle/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OCENY WNIOSKÓW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318" y="1452785"/>
            <a:ext cx="7886700" cy="4832269"/>
          </a:xfrm>
          <a:noFill/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ocena formalna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(ocena kryteriów formalnych i szczegółowych kryteriów dostępu)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oraz weryfikacja wymogów formalnych – 21 dni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ocena merytoryczna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(ocena kryteriów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horyzontalnych, merytorycznych i premiujących)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60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dni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marL="457200" lvl="1" indent="0">
              <a:buNone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Termin ten nie obejmuje nie obejmuje dodatkowych czynności, które muszą zostać wykonane,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aby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etap konkursu mógł zostać rozstrzygnięty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negocjacje – 40 dni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niespełniający któregokolwiek z kryteriów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weryfikowanych na wcześniejszym etapie nie zostanie zakwalifikowany do kolejnego etapu.</a:t>
            </a: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Negocjacje prowadzone są tylko z Wnioskodawcami, którzy spełnili kryterium minimalnych wymagań, do wyczerpania kwoty środków przeznaczonych na konkurs.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Cała ścieżka wyboru projektu od zakończenia naboru w ramach danego etapu konkursu do jego rozstrzygnięcia wyniesie maksymalnie 150 dni.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6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altLang="pl-PL" sz="3200" b="1" dirty="0" smtClean="0">
                <a:solidFill>
                  <a:prstClr val="black"/>
                </a:solidFill>
              </a:rPr>
              <a:t>Kryteria formalne</a:t>
            </a:r>
          </a:p>
          <a:p>
            <a:pPr algn="ctr">
              <a:buNone/>
            </a:pPr>
            <a:endParaRPr lang="pl-PL" altLang="pl-PL" sz="3200" b="1" dirty="0" smtClean="0">
              <a:solidFill>
                <a:prstClr val="black"/>
              </a:solidFill>
            </a:endParaRPr>
          </a:p>
          <a:p>
            <a:pPr algn="ctr">
              <a:buNone/>
            </a:pPr>
            <a:endParaRPr lang="pl-PL" altLang="pl-PL" sz="3200" b="1" dirty="0" smtClean="0">
              <a:solidFill>
                <a:prstClr val="black"/>
              </a:solidFill>
            </a:endParaRPr>
          </a:p>
          <a:p>
            <a:pPr algn="ctr">
              <a:buNone/>
            </a:pPr>
            <a:endParaRPr lang="pl-PL" altLang="pl-PL" sz="3200" dirty="0" smtClean="0"/>
          </a:p>
          <a:p>
            <a:pPr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45909"/>
            <a:ext cx="7886700" cy="5022234"/>
          </a:xfrm>
        </p:spPr>
        <p:txBody>
          <a:bodyPr/>
          <a:lstStyle/>
          <a:p>
            <a:pPr marL="0" indent="0" algn="ctr">
              <a:buNone/>
            </a:pPr>
            <a:r>
              <a:rPr lang="pl-PL" sz="4800" b="1" dirty="0" smtClean="0"/>
              <a:t>11 kryteriów formalnych</a:t>
            </a:r>
          </a:p>
          <a:p>
            <a:pPr marL="0" indent="0" algn="ctr">
              <a:buNone/>
            </a:pPr>
            <a:r>
              <a:rPr lang="pl-PL" sz="2000" dirty="0" smtClean="0"/>
              <a:t>w tym 8 kryteriów wspólnych dla wszystkich naborów i 3 kryteria specyficzne</a:t>
            </a:r>
            <a:endParaRPr lang="pl-PL" sz="2000" dirty="0"/>
          </a:p>
          <a:p>
            <a:pPr marL="0" indent="0" algn="ctr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Część z nich  jest weryfikowana na podstawie oświadczeń wpisanych na stałe w części wniosku Oświadczenia</a:t>
            </a:r>
          </a:p>
          <a:p>
            <a:pPr marL="0" indent="0" algn="ctr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Przesłanie elektronicznej wersji  wniosku do instytucji organizującej konkurs w ramach naboru w systemie SOWA EFS RPDS oznacza równocześnie złożenie wszystkich zawartych we wniosku oświadczeń.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pl-PL" sz="2400" b="1" spc="3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WAŻNE !!!</a:t>
            </a:r>
          </a:p>
          <a:p>
            <a:pPr marL="0" indent="0" algn="ctr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Dopuściliśmy możliwość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jednokrotnego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korygowania wniosku w przypadku niespełnienia wybranych kryteriów formalnych </a:t>
            </a:r>
            <a:b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dostępu.</a:t>
            </a:r>
            <a:endParaRPr lang="pl-PL" sz="20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762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36587" y="966787"/>
            <a:ext cx="8079149" cy="665243"/>
          </a:xfrm>
        </p:spPr>
        <p:txBody>
          <a:bodyPr/>
          <a:lstStyle/>
          <a:p>
            <a:r>
              <a:rPr lang="pl-PL" sz="2400" b="1" dirty="0" smtClean="0"/>
              <a:t>Kryterium formalne </a:t>
            </a:r>
            <a:r>
              <a:rPr lang="pl-PL" sz="2400" b="1" dirty="0"/>
              <a:t>nr </a:t>
            </a:r>
            <a:r>
              <a:rPr lang="pl-PL" sz="2400" b="1" dirty="0" smtClean="0"/>
              <a:t>1  </a:t>
            </a:r>
            <a:br>
              <a:rPr lang="pl-PL" sz="2400" b="1" dirty="0" smtClean="0"/>
            </a:br>
            <a:r>
              <a:rPr lang="pl-PL" sz="2400" b="1" dirty="0" smtClean="0"/>
              <a:t>Prawidłowość </a:t>
            </a:r>
            <a:r>
              <a:rPr lang="pl-PL" sz="2400" b="1" dirty="0"/>
              <a:t>wyboru partnerów w </a:t>
            </a:r>
            <a:r>
              <a:rPr lang="pl-PL" sz="2400" b="1" dirty="0" smtClean="0"/>
              <a:t>projekcie</a:t>
            </a:r>
            <a:endParaRPr lang="pl-PL" sz="2400" dirty="0">
              <a:solidFill>
                <a:srgbClr val="0070C0"/>
              </a:solidFill>
            </a:endParaRPr>
          </a:p>
        </p:txBody>
      </p:sp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>
          <a:xfrm>
            <a:off x="623244" y="1730523"/>
            <a:ext cx="7886700" cy="443526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sz="1800" spc="30" dirty="0" smtClean="0"/>
              <a:t>W </a:t>
            </a:r>
            <a:r>
              <a:rPr lang="pl-PL" sz="1800" spc="30" dirty="0"/>
              <a:t>ramach tego kryterium sprawdzana będzie czy wybór partnerów został dokonany w sposób prawidłowy, to znaczy:</a:t>
            </a:r>
          </a:p>
          <a:p>
            <a:pPr>
              <a:lnSpc>
                <a:spcPct val="100000"/>
              </a:lnSpc>
            </a:pPr>
            <a:r>
              <a:rPr lang="pl-PL" sz="1800" spc="30" dirty="0" smtClean="0"/>
              <a:t>wybór </a:t>
            </a:r>
            <a:r>
              <a:rPr lang="pl-PL" sz="1800" spc="30" dirty="0"/>
              <a:t>partnerów został dokonany przed złożeniem wniosku </a:t>
            </a:r>
            <a:r>
              <a:rPr lang="pl-PL" sz="1800" spc="30" dirty="0" smtClean="0"/>
              <a:t/>
            </a:r>
            <a:br>
              <a:rPr lang="pl-PL" sz="1800" spc="30" dirty="0" smtClean="0"/>
            </a:br>
            <a:r>
              <a:rPr lang="pl-PL" sz="1800" spc="30" dirty="0" smtClean="0"/>
              <a:t>o </a:t>
            </a:r>
            <a:r>
              <a:rPr lang="pl-PL" sz="1800" spc="30" dirty="0"/>
              <a:t>dofinansowanie,</a:t>
            </a:r>
          </a:p>
          <a:p>
            <a:pPr>
              <a:lnSpc>
                <a:spcPct val="100000"/>
              </a:lnSpc>
            </a:pPr>
            <a:r>
              <a:rPr lang="pl-PL" sz="1800" spc="30" dirty="0" smtClean="0"/>
              <a:t>jeśli </a:t>
            </a:r>
            <a:r>
              <a:rPr lang="pl-PL" sz="1800" spc="30" dirty="0"/>
              <a:t>inicjującym projekt partnerski jest podmiot, o którym mowa w art. 3 ust. 1 ustawy z dnia 29 stycznia 2004 r. - Prawo zamówień publicznych, sprawdzane jest czy wybór partnerów spośród podmiotów innych niż wymienione w art. 3 ust. 1 pkt 1-3a tej ustawy, został dokonany z zachowaniem zasady przejrzystości i równego traktowania, w szczególności zgodnie z zasadami określonymi w art. 33 ust. 2 ustawy z dnia 11 lipca 2014 r. o zasadach realizacji programów w zakresie </a:t>
            </a:r>
            <a:r>
              <a:rPr lang="pl-PL" sz="1800" spc="30" dirty="0" smtClean="0"/>
              <a:t>polityki </a:t>
            </a:r>
            <a:r>
              <a:rPr lang="pl-PL" sz="1800" spc="30" dirty="0"/>
              <a:t>spójności finansowanych w perspektywie finansowej 2014–2020</a:t>
            </a:r>
            <a:r>
              <a:rPr lang="pl-PL" sz="1800" spc="3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spc="30" dirty="0"/>
              <a:t>Kryterium będzie weryfikowane na podstawie zapisów wniosku </a:t>
            </a:r>
            <a:r>
              <a:rPr lang="pl-PL" sz="1800" spc="30" dirty="0" smtClean="0"/>
              <a:t/>
            </a:r>
            <a:br>
              <a:rPr lang="pl-PL" sz="1800" spc="30" dirty="0" smtClean="0"/>
            </a:br>
            <a:r>
              <a:rPr lang="pl-PL" sz="1800" spc="30" dirty="0" smtClean="0"/>
              <a:t>o </a:t>
            </a:r>
            <a:r>
              <a:rPr lang="pl-PL" sz="1800" spc="30" dirty="0"/>
              <a:t>dofinansowanie oraz dokumentów załączonych do </a:t>
            </a:r>
            <a:r>
              <a:rPr lang="pl-PL" sz="1800" spc="30" dirty="0" smtClean="0"/>
              <a:t>wniosku.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992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>
          <a:xfrm>
            <a:off x="640335" y="1862984"/>
            <a:ext cx="7886700" cy="3606326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</a:rPr>
              <a:t>1.  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w przypadku wszystkich projektów partnerskich </a:t>
            </a:r>
            <a:r>
              <a:rPr lang="pl-PL" sz="2000" dirty="0"/>
              <a:t>– na podstawie dokumentu potwierdzającego prawidłowość dokonania wyboru partnerów do projektu przed datą złożenia wniosku o dofinansowanie załączony w systemie SOWA RPDS. Dokument może mieć formę np. listu intencyjnego, oświadczenia i powinien zawierać co najmniej: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000" dirty="0" smtClean="0"/>
              <a:t>datę </a:t>
            </a:r>
            <a:r>
              <a:rPr lang="pl-PL" sz="2000" dirty="0"/>
              <a:t>sporządzenia/ podpisania dokumentu;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000" dirty="0" smtClean="0"/>
              <a:t>wskazanie </a:t>
            </a:r>
            <a:r>
              <a:rPr lang="pl-PL" sz="2000" dirty="0"/>
              <a:t>stron (podmiotów), które oświadczają chęć wspólnej realizacji projektu z wyróżnieniem Partnera Wiodącego;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000" dirty="0" smtClean="0"/>
              <a:t>tytuł </a:t>
            </a:r>
            <a:r>
              <a:rPr lang="pl-PL" sz="2000" dirty="0"/>
              <a:t>projektu, który strony zdecydowały się realizować wspólnie;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000" dirty="0" smtClean="0"/>
              <a:t>oświadczenie </a:t>
            </a:r>
            <a:r>
              <a:rPr lang="pl-PL" sz="2000" dirty="0"/>
              <a:t>o chęci wspólnej realizacji przedmiotowego projektu;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000" dirty="0" smtClean="0"/>
              <a:t>podpisy </a:t>
            </a:r>
            <a:r>
              <a:rPr lang="pl-PL" sz="2000" dirty="0"/>
              <a:t>wszystkich stron partnerstwa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636587" y="966787"/>
            <a:ext cx="8079149" cy="665243"/>
          </a:xfrm>
        </p:spPr>
        <p:txBody>
          <a:bodyPr/>
          <a:lstStyle/>
          <a:p>
            <a:r>
              <a:rPr lang="pl-PL" sz="2400" b="1" dirty="0" smtClean="0"/>
              <a:t>Kryterium formalne </a:t>
            </a:r>
            <a:r>
              <a:rPr lang="pl-PL" sz="2400" b="1" dirty="0"/>
              <a:t>nr </a:t>
            </a:r>
            <a:r>
              <a:rPr lang="pl-PL" sz="2400" b="1" dirty="0" smtClean="0"/>
              <a:t>1  - cd.</a:t>
            </a:r>
            <a:br>
              <a:rPr lang="pl-PL" sz="2400" b="1" dirty="0" smtClean="0"/>
            </a:br>
            <a:r>
              <a:rPr lang="pl-PL" sz="2400" b="1" dirty="0" smtClean="0"/>
              <a:t>Prawidłowość </a:t>
            </a:r>
            <a:r>
              <a:rPr lang="pl-PL" sz="2400" b="1" dirty="0"/>
              <a:t>wyboru partnerów w </a:t>
            </a:r>
            <a:r>
              <a:rPr lang="pl-PL" sz="2400" b="1" dirty="0" smtClean="0"/>
              <a:t>projekcie</a:t>
            </a:r>
            <a:endParaRPr lang="pl-PL" sz="2400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508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>
          <a:xfrm>
            <a:off x="657427" y="1811709"/>
            <a:ext cx="7886700" cy="4195984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pl-PL" sz="1800" dirty="0">
                <a:solidFill>
                  <a:schemeClr val="accent5">
                    <a:lumMod val="75000"/>
                  </a:schemeClr>
                </a:solidFill>
              </a:rPr>
              <a:t>. w przypadku, gdy podmiotem inicjującym partnerstwo jest podmiot z sektora finansów publicznych w rozumieniu przepisów o finansach publicznych i dokonuje on wyboru partnerów spośród podmiotów spoza sektora finansów </a:t>
            </a:r>
            <a:r>
              <a:rPr lang="pl-PL" sz="1800" dirty="0" smtClean="0">
                <a:solidFill>
                  <a:schemeClr val="accent5">
                    <a:lumMod val="75000"/>
                  </a:schemeClr>
                </a:solidFill>
              </a:rPr>
              <a:t>publicznych – </a:t>
            </a:r>
            <a:br>
              <a:rPr lang="pl-PL" sz="1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pl-PL" sz="1800" dirty="0" smtClean="0"/>
              <a:t>co </a:t>
            </a:r>
            <a:r>
              <a:rPr lang="pl-PL" sz="1800" dirty="0"/>
              <a:t>najmniej następujące dokumenty: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800" dirty="0" smtClean="0"/>
              <a:t>wydruk </a:t>
            </a:r>
            <a:r>
              <a:rPr lang="pl-PL" sz="1800" dirty="0"/>
              <a:t>ogłoszenia otwartego naboru partnerów ze strony internetowej Wnioskodawcy lub wskazanie we wniosku o dofinansowanie linka pod którym zamieszczono ogłoszenie;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800" dirty="0" smtClean="0"/>
              <a:t>wydruk </a:t>
            </a:r>
            <a:r>
              <a:rPr lang="pl-PL" sz="1800" dirty="0"/>
              <a:t>informacji o podmiotach wybranych do pełnienia funkcji partnera ze strony internetowej Wnioskodawcy lub wskazanie we wniosku o dofinansowanie linka, pod którym zamieszczono informację;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800" dirty="0" smtClean="0"/>
              <a:t>skan </a:t>
            </a:r>
            <a:r>
              <a:rPr lang="pl-PL" sz="1800" dirty="0"/>
              <a:t>potwierdzonej za zgodność z oryginałem wybranej </a:t>
            </a:r>
            <a:r>
              <a:rPr lang="pl-PL" sz="1800" dirty="0" smtClean="0"/>
              <a:t>oferty.</a:t>
            </a:r>
          </a:p>
          <a:p>
            <a:pPr marL="457200" lvl="1" indent="0">
              <a:buNone/>
            </a:pPr>
            <a:endParaRPr lang="pl-PL" sz="1800" dirty="0" smtClean="0"/>
          </a:p>
          <a:p>
            <a:pPr marL="457200" lvl="1" indent="0">
              <a:buNone/>
            </a:pPr>
            <a:r>
              <a:rPr lang="pl-PL" sz="1800" dirty="0" smtClean="0"/>
              <a:t>Dopuszcza </a:t>
            </a:r>
            <a:r>
              <a:rPr lang="pl-PL" sz="1800" dirty="0"/>
              <a:t>się jednokrotne skierowanie projektu do poprawy/uzupełnienia w zakresie skutkującym jego spełnieniem. Niespełnienie kryterium po wezwaniu do uzupełnienia/ poprawy skutkuje jego odrzuceniem.</a:t>
            </a:r>
            <a:endParaRPr lang="pl-PL" sz="1800" dirty="0" smtClean="0"/>
          </a:p>
        </p:txBody>
      </p:sp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636587" y="966787"/>
            <a:ext cx="8079149" cy="665243"/>
          </a:xfrm>
        </p:spPr>
        <p:txBody>
          <a:bodyPr/>
          <a:lstStyle/>
          <a:p>
            <a:r>
              <a:rPr lang="pl-PL" sz="2400" b="1" dirty="0" smtClean="0"/>
              <a:t>Kryterium formalna </a:t>
            </a:r>
            <a:r>
              <a:rPr lang="pl-PL" sz="2400" b="1" dirty="0"/>
              <a:t>nr </a:t>
            </a:r>
            <a:r>
              <a:rPr lang="pl-PL" sz="2400" b="1" dirty="0" smtClean="0"/>
              <a:t>1  - cd.</a:t>
            </a:r>
            <a:br>
              <a:rPr lang="pl-PL" sz="2400" b="1" dirty="0" smtClean="0"/>
            </a:br>
            <a:r>
              <a:rPr lang="pl-PL" sz="2400" b="1" dirty="0" smtClean="0"/>
              <a:t>Prawidłowość </a:t>
            </a:r>
            <a:r>
              <a:rPr lang="pl-PL" sz="2400" b="1" dirty="0"/>
              <a:t>wyboru partnerów w </a:t>
            </a:r>
            <a:r>
              <a:rPr lang="pl-PL" sz="2400" b="1" dirty="0" smtClean="0"/>
              <a:t>projekcie</a:t>
            </a:r>
            <a:endParaRPr lang="pl-PL" sz="2400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70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6152" y="1002607"/>
            <a:ext cx="7722870" cy="538186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Ogólne informacje dotyczące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konkursu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000" dirty="0"/>
              <a:t>Konkurs na projekty realizowane w ramach typu operacji:</a:t>
            </a:r>
          </a:p>
          <a:p>
            <a:r>
              <a:rPr lang="pl-PL" sz="2000" b="1" dirty="0"/>
              <a:t>9.1.A</a:t>
            </a:r>
            <a:r>
              <a:rPr lang="pl-PL" sz="2000" dirty="0"/>
              <a:t> </a:t>
            </a:r>
            <a:r>
              <a:rPr lang="pl-PL" sz="2000" dirty="0" smtClean="0"/>
              <a:t>(drugi typ operacji) - </a:t>
            </a:r>
            <a:r>
              <a:rPr lang="pl-PL" sz="2000" dirty="0"/>
              <a:t>na rzecz integracji społeczno-zawodowej z elementami usług specjalistycznego poradnictwa (prawnego, rodzinnego, psychologicznego) dla osób zagrożonych ubóstwem lub wykluczeniem społecznym, ich rodzin oraz osób z ich otoczenia w celu poprawy ich sytuacji społeczno-zawodowej i/lub</a:t>
            </a:r>
          </a:p>
          <a:p>
            <a:r>
              <a:rPr lang="pl-PL" sz="2000" b="1" dirty="0" smtClean="0"/>
              <a:t>9.1 C</a:t>
            </a:r>
            <a:r>
              <a:rPr lang="pl-PL" sz="2000" dirty="0" smtClean="0"/>
              <a:t> - w </a:t>
            </a:r>
            <a:r>
              <a:rPr lang="pl-PL" sz="2000" dirty="0"/>
              <a:t>zakresie wsparcia służącego poprawie dostępu do usług reintegracji zawodowej i społecznej realizowanych przez podmioty, o których mowa w ustawie o zatrudnieniu socjalnym (tj. Centra Integracji Społecznej </a:t>
            </a:r>
            <a:r>
              <a:rPr lang="pl-PL" sz="2000" b="1" dirty="0"/>
              <a:t>(CIS)</a:t>
            </a:r>
            <a:r>
              <a:rPr lang="pl-PL" sz="2000" dirty="0"/>
              <a:t>, Kluby Integracji Społecznej </a:t>
            </a:r>
            <a:r>
              <a:rPr lang="pl-PL" sz="2000" b="1" dirty="0"/>
              <a:t>(KIS)</a:t>
            </a:r>
            <a:r>
              <a:rPr lang="pl-PL" sz="2000" dirty="0"/>
              <a:t>) poprzez stworzenie nowych miejsc reintegracji społecznej i zawodowej i/lub wsparcia dla zatrudnienia i usług rehabilitacji zawodowej i społecznej osób z niepełnosprawnościami </a:t>
            </a:r>
            <a:r>
              <a:rPr lang="pl-PL" sz="2000" b="1" dirty="0" smtClean="0"/>
              <a:t>(ZAZ, WTZ)</a:t>
            </a:r>
            <a:endParaRPr lang="pl-PL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Konkurs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ma charakter horyzontalny</a:t>
            </a:r>
            <a:endParaRPr lang="pl-P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689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36587" y="966787"/>
            <a:ext cx="8079149" cy="665243"/>
          </a:xfrm>
        </p:spPr>
        <p:txBody>
          <a:bodyPr/>
          <a:lstStyle/>
          <a:p>
            <a:r>
              <a:rPr lang="pl-PL" sz="2400" b="1" dirty="0" smtClean="0"/>
              <a:t>Kryterium </a:t>
            </a:r>
            <a:r>
              <a:rPr lang="pl-PL" sz="2400" b="1" dirty="0"/>
              <a:t>formalne nr </a:t>
            </a:r>
            <a:r>
              <a:rPr lang="pl-PL" sz="2400" b="1" dirty="0" smtClean="0"/>
              <a:t>5 </a:t>
            </a:r>
            <a:br>
              <a:rPr lang="pl-PL" sz="2400" b="1" dirty="0" smtClean="0"/>
            </a:br>
            <a:r>
              <a:rPr lang="pl-PL" sz="2400" b="1" dirty="0" smtClean="0"/>
              <a:t>Uproszczone </a:t>
            </a:r>
            <a:r>
              <a:rPr lang="pl-PL" sz="2400" b="1" dirty="0"/>
              <a:t>metody rozliczania wydatków</a:t>
            </a:r>
          </a:p>
        </p:txBody>
      </p:sp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>
          <a:xfrm>
            <a:off x="637196" y="1759986"/>
            <a:ext cx="7886700" cy="4709179"/>
          </a:xfrm>
        </p:spPr>
        <p:txBody>
          <a:bodyPr/>
          <a:lstStyle/>
          <a:p>
            <a:pPr marL="0" indent="0">
              <a:buNone/>
            </a:pPr>
            <a:r>
              <a:rPr lang="pl-PL" sz="1700" dirty="0" smtClean="0"/>
              <a:t>W </a:t>
            </a:r>
            <a:r>
              <a:rPr lang="pl-PL" sz="1700" dirty="0"/>
              <a:t>projekcie, w którym wartość wkładu publicznego (środków publicznych) nie przekracza </a:t>
            </a:r>
            <a:r>
              <a:rPr lang="pl-PL" sz="2000" dirty="0"/>
              <a:t>100 000 EUR </a:t>
            </a:r>
            <a:r>
              <a:rPr lang="pl-PL" sz="1700" dirty="0"/>
              <a:t>zastosowano kwoty ryczałtowe, o których mowa w Wytycznych w zakresie kwalifikowalności wydatków w ramach Europejskiego Funduszu Rozwoju Regionalnego, Europejskiego Funduszu Społecznego oraz Funduszu Spójności na lata 2014-2020. W sytuacjach określonych </a:t>
            </a:r>
            <a:r>
              <a:rPr lang="pl-PL" sz="1700" dirty="0" smtClean="0"/>
              <a:t>w </a:t>
            </a:r>
            <a:r>
              <a:rPr lang="pl-PL" sz="1700" dirty="0"/>
              <a:t>Regulaminie konkursu zastosowano pozostałe uproszczone metody rozliczania wydatków, </a:t>
            </a:r>
            <a:r>
              <a:rPr lang="pl-PL" sz="1700" dirty="0" smtClean="0"/>
              <a:t>o </a:t>
            </a:r>
            <a:r>
              <a:rPr lang="pl-PL" sz="1700" dirty="0"/>
              <a:t>których mowa w Wytycznych w zakresie kwalifikowalności wydatków w ramach Europejskiego Funduszu Rozwoju Regionalnego, Europejskiego Funduszu Społecznego oraz Funduszu Spójności na lata 2014-2020. </a:t>
            </a:r>
          </a:p>
          <a:p>
            <a:pPr marL="0" indent="0">
              <a:buNone/>
            </a:pPr>
            <a:r>
              <a:rPr lang="pl-PL" sz="1700" dirty="0"/>
              <a:t>Kryterium weryfikowane na podstawie zapisów budżetu projektu, obowiązujące w przypadku </a:t>
            </a:r>
            <a:r>
              <a:rPr lang="pl-PL" sz="1700" b="1" dirty="0"/>
              <a:t>kwot ryczałtowych</a:t>
            </a:r>
            <a:r>
              <a:rPr lang="pl-PL" sz="1700" dirty="0"/>
              <a:t> dla projektów, których wartość wkładu publicznego (środków publicznych) nie przekracza 100 000 EUR. </a:t>
            </a:r>
            <a:endParaRPr lang="pl-PL" sz="1700" dirty="0" smtClean="0"/>
          </a:p>
          <a:p>
            <a:pPr marL="0" indent="0">
              <a:buNone/>
            </a:pPr>
            <a:r>
              <a:rPr lang="pl-PL" sz="1800" dirty="0" smtClean="0"/>
              <a:t>Do </a:t>
            </a:r>
            <a:r>
              <a:rPr lang="pl-PL" sz="1800" dirty="0"/>
              <a:t>przeliczenia ww. kwoty na PLN należy stosować miesięczny obrachunkowy kurs </a:t>
            </a:r>
            <a:r>
              <a:rPr lang="pl-PL" sz="1800" dirty="0" smtClean="0"/>
              <a:t>wymiany stosowany </a:t>
            </a:r>
            <a:r>
              <a:rPr lang="pl-PL" sz="1800" dirty="0"/>
              <a:t>przez KE aktualny na dzień ogłoszenia konkursu, tj. </a:t>
            </a:r>
            <a:r>
              <a:rPr lang="pl-PL" sz="1800" dirty="0" smtClean="0">
                <a:solidFill>
                  <a:schemeClr val="accent5"/>
                </a:solidFill>
              </a:rPr>
              <a:t>4,3631</a:t>
            </a:r>
            <a:r>
              <a:rPr lang="pl-PL" sz="1800" dirty="0" smtClean="0"/>
              <a:t> </a:t>
            </a:r>
            <a:r>
              <a:rPr lang="pl-PL" sz="1800" dirty="0"/>
              <a:t>PLN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/>
              <a:t>dnia </a:t>
            </a:r>
            <a:r>
              <a:rPr lang="pl-PL" sz="1800" dirty="0" smtClean="0">
                <a:solidFill>
                  <a:schemeClr val="accent5"/>
                </a:solidFill>
              </a:rPr>
              <a:t>28.06.2018 </a:t>
            </a:r>
            <a:r>
              <a:rPr lang="pl-PL" sz="1800" dirty="0">
                <a:solidFill>
                  <a:schemeClr val="accent5"/>
                </a:solidFill>
              </a:rPr>
              <a:t>r.</a:t>
            </a:r>
            <a:r>
              <a:rPr lang="pl-PL" sz="1800" dirty="0"/>
              <a:t>, co daje kwotę </a:t>
            </a:r>
            <a:r>
              <a:rPr lang="pl-PL" sz="2400" b="1" dirty="0" smtClean="0">
                <a:solidFill>
                  <a:schemeClr val="accent5"/>
                </a:solidFill>
              </a:rPr>
              <a:t>436 310 PLN</a:t>
            </a:r>
            <a:r>
              <a:rPr lang="pl-PL" sz="1800" dirty="0"/>
              <a:t>. </a:t>
            </a:r>
            <a:endParaRPr lang="pl-PL" sz="1800" dirty="0" smtClean="0"/>
          </a:p>
          <a:p>
            <a:pPr marL="0" indent="0">
              <a:buNone/>
            </a:pPr>
            <a:r>
              <a:rPr lang="pl-PL" sz="1700" dirty="0" smtClean="0"/>
              <a:t>Dopuszcza </a:t>
            </a:r>
            <a:r>
              <a:rPr lang="pl-PL" sz="1700" dirty="0"/>
              <a:t>się </a:t>
            </a:r>
            <a:r>
              <a:rPr lang="pl-PL" sz="1700" u="sng" dirty="0"/>
              <a:t>jednokrotne</a:t>
            </a:r>
            <a:r>
              <a:rPr lang="pl-PL" sz="1700" dirty="0"/>
              <a:t> skierowanie projektu do poprawy/uzupełnienia w zakresie skutkującym jego spełnieniem.</a:t>
            </a:r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277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36587" y="966787"/>
            <a:ext cx="8079149" cy="665243"/>
          </a:xfrm>
        </p:spPr>
        <p:txBody>
          <a:bodyPr/>
          <a:lstStyle/>
          <a:p>
            <a:r>
              <a:rPr lang="pl-PL" sz="2400" b="1" dirty="0" smtClean="0"/>
              <a:t>Kryterium </a:t>
            </a:r>
            <a:r>
              <a:rPr lang="pl-PL" sz="2400" b="1" dirty="0"/>
              <a:t>formalne </a:t>
            </a:r>
            <a:r>
              <a:rPr lang="pl-PL" sz="2400" b="1" dirty="0" smtClean="0"/>
              <a:t>specyficzne dla naboru</a:t>
            </a:r>
            <a:endParaRPr lang="pl-PL" sz="2400" b="1" dirty="0"/>
          </a:p>
        </p:txBody>
      </p:sp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>
          <a:xfrm>
            <a:off x="637196" y="1759986"/>
            <a:ext cx="7886700" cy="1644521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pl-PL" sz="2400" dirty="0" smtClean="0"/>
              <a:t>Wkład własny</a:t>
            </a:r>
          </a:p>
          <a:p>
            <a:pPr marL="342900" indent="-342900">
              <a:buAutoNum type="arabicPeriod"/>
            </a:pPr>
            <a:r>
              <a:rPr lang="pl-PL" sz="2400" dirty="0" smtClean="0"/>
              <a:t>Minimalna wartość projektu</a:t>
            </a:r>
          </a:p>
          <a:p>
            <a:pPr marL="342900" indent="-342900">
              <a:buAutoNum type="arabicPeriod"/>
            </a:pPr>
            <a:r>
              <a:rPr lang="pl-PL" sz="2400" dirty="0" smtClean="0"/>
              <a:t>Kwalifikowalność Wnioskodawcy/Beneficjenta.</a:t>
            </a:r>
            <a:endParaRPr lang="pl-PL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986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b="1" dirty="0" smtClean="0"/>
              <a:t>Kryteria dostępu </a:t>
            </a:r>
          </a:p>
          <a:p>
            <a:pPr algn="ctr">
              <a:buNone/>
            </a:pPr>
            <a:endParaRPr lang="pl-PL" sz="3200" b="1" dirty="0"/>
          </a:p>
          <a:p>
            <a:pPr marL="0" indent="0" algn="ctr">
              <a:buNone/>
            </a:pPr>
            <a:r>
              <a:rPr lang="pl-PL" sz="4800" b="1" dirty="0" smtClean="0"/>
              <a:t>10 kryteriów dostępu</a:t>
            </a:r>
            <a:endParaRPr lang="pl-PL" sz="48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5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sz="2400" b="1" spc="30" dirty="0">
                <a:latin typeface="+mn-lt"/>
                <a:ea typeface="+mn-ea"/>
                <a:cs typeface="+mn-cs"/>
              </a:rPr>
              <a:t>Kryterium biura projektu </a:t>
            </a:r>
            <a:r>
              <a:rPr lang="pl-PL" sz="2400" dirty="0">
                <a:latin typeface="+mn-lt"/>
              </a:rPr>
              <a:t>	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15561"/>
            <a:ext cx="7886700" cy="4626315"/>
          </a:xfrm>
        </p:spPr>
        <p:txBody>
          <a:bodyPr/>
          <a:lstStyle/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Czy Wnioskodawca w okresie realizacji projektu posiada siedzibę lub będzie prowadził biuro projektu na terenie województwa dolnośląskiego? </a:t>
            </a:r>
            <a:endParaRPr lang="en-US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podstawie zapisów wniosku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dofinansowanie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projektu:</a:t>
            </a:r>
          </a:p>
          <a:p>
            <a:pPr marL="457200" lvl="1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- w części Adres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siedziby (pkt 2.8) lub </a:t>
            </a:r>
            <a:endParaRPr lang="pl-PL" sz="17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4000"/>
              </a:lnSpc>
              <a:spcBef>
                <a:spcPts val="1200"/>
              </a:spcBef>
              <a:buFontTx/>
              <a:buChar char="-"/>
            </a:pP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przypadku braku posiadania przez Wnioskodawcę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lidera) siedziby na terenie województwa dolnośląskiego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na podstawie oświadczenia Wnioskodawcy zamieszczonego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we wniosku o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dofinansowanie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części Zaplecze techniczne (sprzęt, zasoby lokalowe), które będą wykorzystywane w ramach realizacji projektu (pkt 4.3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nie podlega uzupełnieniu !!!</a:t>
            </a:r>
            <a:endParaRPr lang="pl-PL" sz="17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 descr="Mały domek z czerwonym dachem, jednym oknem i drzwiami." title="Domek - symboliczna ilustracja do kryteri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982" y="2905913"/>
            <a:ext cx="1214660" cy="123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73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2. Kryterium 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liczby 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wniosków</a:t>
            </a:r>
            <a:r>
              <a:rPr lang="pl-PL" sz="2400" dirty="0">
                <a:latin typeface="+mn-lt"/>
              </a:rPr>
              <a:t>	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99984" y="2289140"/>
            <a:ext cx="7148023" cy="1737836"/>
          </a:xfrm>
        </p:spPr>
        <p:txBody>
          <a:bodyPr/>
          <a:lstStyle/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Wnioskodawca złożył w ramach konkursu (jako lider) maksymalnie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wnioski o dofinansowanie projektu? 	</a:t>
            </a:r>
            <a:endParaRPr lang="en-US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podstawie rejestru prowadzonego przez DWUP. </a:t>
            </a:r>
            <a:endParaRPr lang="pl-PL" sz="17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Kryterium nie podlega uzupełnieniu !!!</a:t>
            </a:r>
          </a:p>
          <a:p>
            <a:pPr marL="457200" lvl="1" indent="0">
              <a:lnSpc>
                <a:spcPct val="114000"/>
              </a:lnSpc>
              <a:spcBef>
                <a:spcPts val="1200"/>
              </a:spcBef>
              <a:buNone/>
            </a:pPr>
            <a:endParaRPr lang="pl-PL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 descr="Liczba 2 w kolorze pomarańczowym, przedstawiona ukośnie." title="Graficzne przedstawienie liczby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2" t="5258" r="50511" b="69926"/>
          <a:stretch/>
        </p:blipFill>
        <p:spPr bwMode="auto">
          <a:xfrm>
            <a:off x="369147" y="2552903"/>
            <a:ext cx="1234869" cy="127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1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666750" y="1066224"/>
            <a:ext cx="7886700" cy="58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3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. Kryterium 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efektywności społecznej i zatrudnieniowej</a:t>
            </a:r>
            <a:r>
              <a:rPr lang="pl-PL" sz="2400" dirty="0" smtClean="0">
                <a:latin typeface="+mn-lt"/>
              </a:rPr>
              <a:t>	</a:t>
            </a:r>
            <a:endParaRPr lang="pl-PL" sz="2400" dirty="0">
              <a:latin typeface="+mn-lt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781050" y="1676782"/>
            <a:ext cx="7886700" cy="456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Czy projekt zakłada osiągnięcie minimalnych poziomów efektywności społecznej i zatrudnieniowej</a:t>
            </a: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14000"/>
              </a:lnSpc>
              <a:buFontTx/>
              <a:buChar char="−"/>
            </a:pPr>
            <a:r>
              <a:rPr lang="pl-PL" sz="1800" dirty="0" smtClean="0"/>
              <a:t>w </a:t>
            </a:r>
            <a:r>
              <a:rPr lang="pl-PL" sz="1800" dirty="0"/>
              <a:t>odniesieniu do osób z niepełnosprawnościami minimalny poziom efektywności społecznej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wynosi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co najmniej 34% oraz efektywności zatrudnieniowej co najmniej 12% (jeżeli ta grupa stanowi grupę docelową lub jej część w ramach projektu),</a:t>
            </a:r>
          </a:p>
          <a:p>
            <a:pPr lvl="1">
              <a:lnSpc>
                <a:spcPct val="114000"/>
              </a:lnSpc>
              <a:buFontTx/>
              <a:buChar char="−"/>
            </a:pP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odniesieniu do pozostałych osób zagrożonych ubóstwem lub wykluczeniem społecznym minimalny poziom efektywności społecznej wynosi co najmniej 34% oraz efektywności zatrudnieniowej co najmniej 25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%?</a:t>
            </a:r>
          </a:p>
          <a:p>
            <a:pPr marL="457200" lvl="1" indent="0">
              <a:lnSpc>
                <a:spcPct val="114000"/>
              </a:lnSpc>
              <a:buNone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Zasady pomiaru wskaźników efektywności społecznej i zatrudnieniowej określa załącznik nr 9 do Regulaminu konkursu. W celu ułatwienia weryfikacji spełnienia kryterium IOK zaleca stosowanie nazw wskaźników zaproponowanych w ww. załączniku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1800" dirty="0"/>
              <a:t>	</a:t>
            </a:r>
          </a:p>
          <a:p>
            <a:pPr marL="457200" lvl="1" indent="0">
              <a:lnSpc>
                <a:spcPct val="114000"/>
              </a:lnSpc>
              <a:buNone/>
            </a:pPr>
            <a:endParaRPr lang="pl-PL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57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449036" y="1066224"/>
            <a:ext cx="8218714" cy="58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3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. Kryterium 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efektywności społecznej i zatrudnieniowej – c.d.</a:t>
            </a:r>
            <a:r>
              <a:rPr lang="pl-PL" sz="2400" dirty="0" smtClean="0">
                <a:latin typeface="+mn-lt"/>
              </a:rPr>
              <a:t>	</a:t>
            </a:r>
            <a:endParaRPr lang="pl-PL" sz="24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03163"/>
            <a:ext cx="7886700" cy="4392537"/>
          </a:xfrm>
        </p:spPr>
        <p:txBody>
          <a:bodyPr/>
          <a:lstStyle/>
          <a:p>
            <a:pPr marL="0" indent="0">
              <a:buNone/>
            </a:pPr>
            <a:r>
              <a:rPr lang="pl-PL" sz="2200" dirty="0"/>
              <a:t>Kryterium </a:t>
            </a:r>
            <a:r>
              <a:rPr lang="pl-PL" sz="2200" b="1" u="sng" dirty="0"/>
              <a:t>efektywności zatrudnieniowej nie stosuje</a:t>
            </a:r>
            <a:r>
              <a:rPr lang="pl-PL" sz="2200" dirty="0"/>
              <a:t> się do: </a:t>
            </a:r>
          </a:p>
          <a:p>
            <a:r>
              <a:rPr lang="pl-PL" sz="1800" dirty="0" smtClean="0"/>
              <a:t>osób </a:t>
            </a:r>
            <a:r>
              <a:rPr lang="pl-PL" sz="1800" dirty="0"/>
              <a:t>nieletnich, wobec których zastosowano środki zapobiegania i zwalczania demoralizacji i przestępczości zgodnie z ustawą z dnia 26 października 1982 r. o postępowaniu w sprawach nieletnich oraz</a:t>
            </a:r>
          </a:p>
          <a:p>
            <a:r>
              <a:rPr lang="pl-PL" sz="1800" dirty="0" smtClean="0"/>
              <a:t>osób </a:t>
            </a:r>
            <a:r>
              <a:rPr lang="pl-PL" sz="1800" dirty="0"/>
              <a:t>które w ramach projektu lub po zakończeniu jego realizacji podjęły naukę w formach szkolnych oraz</a:t>
            </a:r>
          </a:p>
          <a:p>
            <a:r>
              <a:rPr lang="pl-PL" sz="1800" dirty="0" smtClean="0"/>
              <a:t>osób </a:t>
            </a:r>
            <a:r>
              <a:rPr lang="pl-PL" sz="1800" dirty="0"/>
              <a:t>do 18. roku życia lub do zakończenia realizacji obowiązku szkolnego i obowiązku nauki</a:t>
            </a:r>
            <a:r>
              <a:rPr lang="pl-PL" sz="1800" dirty="0" smtClean="0"/>
              <a:t>.</a:t>
            </a:r>
          </a:p>
          <a:p>
            <a:endParaRPr lang="pl-PL" sz="1800" dirty="0"/>
          </a:p>
          <a:p>
            <a:pPr marL="0" indent="0">
              <a:buNone/>
            </a:pPr>
            <a:r>
              <a:rPr lang="pl-PL" sz="1800" dirty="0"/>
              <a:t>Dopuszcza się jednokrotne skierowanie projektu do poprawy/uzupełnienia w zakresie skutkującym spełnieniem kryterium.</a:t>
            </a:r>
          </a:p>
        </p:txBody>
      </p:sp>
    </p:spTree>
    <p:extLst>
      <p:ext uri="{BB962C8B-B14F-4D97-AF65-F5344CB8AC3E}">
        <p14:creationId xmlns:p14="http://schemas.microsoft.com/office/powerpoint/2010/main" val="28626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666750" y="1066224"/>
            <a:ext cx="7886700" cy="58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4. Kryterium 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formy wsparcia</a:t>
            </a:r>
            <a:r>
              <a:rPr lang="pl-PL" sz="2400" dirty="0" smtClean="0">
                <a:latin typeface="+mn-lt"/>
              </a:rPr>
              <a:t>	</a:t>
            </a:r>
            <a:endParaRPr lang="pl-PL" sz="24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ymbol zastępczy zawartości 2"/>
          <p:cNvSpPr txBox="1">
            <a:spLocks/>
          </p:cNvSpPr>
          <p:nvPr/>
        </p:nvSpPr>
        <p:spPr bwMode="auto">
          <a:xfrm>
            <a:off x="781050" y="1676782"/>
            <a:ext cx="7886700" cy="456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Czy Wnioskodawca przewidział dla każdego uczestnika projektu kompleksowe i zindywidualizowane wsparcie obejmujące realizację usług aktywnej integracji o charakterze co najmniej społecznym</a:t>
            </a: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/>
              <a:t>Z powyższego obowiązku wyłączone są osoby biorące udział w projekcie jako otoczenie grupy docelowej. 	</a:t>
            </a:r>
            <a:endParaRPr lang="pl-PL" sz="1800" dirty="0" smtClean="0"/>
          </a:p>
          <a:p>
            <a:pPr marL="0" indent="0">
              <a:lnSpc>
                <a:spcPct val="114000"/>
              </a:lnSpc>
              <a:buNone/>
            </a:pPr>
            <a:endParaRPr lang="pl-PL" sz="1800" dirty="0" smtClean="0"/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 smtClean="0"/>
              <a:t>Dopuszcza </a:t>
            </a:r>
            <a:r>
              <a:rPr lang="pl-PL" sz="1800" dirty="0"/>
              <a:t>się jednokrotne skierowanie projektu do poprawy/uzupełnienia w zakresie skutkującym spełnieniem kryterium. 	</a:t>
            </a:r>
          </a:p>
          <a:p>
            <a:pPr marL="0" indent="0">
              <a:lnSpc>
                <a:spcPct val="114000"/>
              </a:lnSpc>
              <a:buNone/>
            </a:pPr>
            <a:endParaRPr lang="pl-PL" sz="1800" dirty="0"/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/>
              <a:t>	</a:t>
            </a:r>
          </a:p>
          <a:p>
            <a:pPr marL="457200" lvl="1" indent="0">
              <a:lnSpc>
                <a:spcPct val="114000"/>
              </a:lnSpc>
              <a:buNone/>
            </a:pPr>
            <a:endParaRPr lang="pl-PL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8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666750" y="1066224"/>
            <a:ext cx="7886700" cy="58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5. Kryterium 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formy wsparcia</a:t>
            </a:r>
            <a:r>
              <a:rPr lang="pl-PL" sz="2400" dirty="0" smtClean="0">
                <a:latin typeface="+mn-lt"/>
              </a:rPr>
              <a:t>	</a:t>
            </a:r>
            <a:endParaRPr lang="pl-PL" sz="24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ymbol zastępczy zawartości 2"/>
          <p:cNvSpPr txBox="1">
            <a:spLocks/>
          </p:cNvSpPr>
          <p:nvPr/>
        </p:nvSpPr>
        <p:spPr bwMode="auto">
          <a:xfrm>
            <a:off x="781050" y="1676782"/>
            <a:ext cx="7886700" cy="456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Czy wsparcie w ramach projektu dla uczestnika/rodziny objętych wsparciem będzie świadczone: </a:t>
            </a:r>
          </a:p>
          <a:p>
            <a:r>
              <a:rPr lang="pl-PL" sz="1800" dirty="0" smtClean="0"/>
              <a:t>na </a:t>
            </a:r>
            <a:r>
              <a:rPr lang="pl-PL" sz="1800" dirty="0"/>
              <a:t>podstawie kontraktu socjalnego lub indywidualnych programów, o których mowa w ustawie z dnia 12 marca 2004 r. o pomocy społecznej – jeśli Wnioskodawcą jest gmina/ośrodek pomocy społecznej; </a:t>
            </a:r>
          </a:p>
          <a:p>
            <a:r>
              <a:rPr lang="pl-PL" sz="1800" dirty="0" smtClean="0"/>
              <a:t>na </a:t>
            </a:r>
            <a:r>
              <a:rPr lang="pl-PL" sz="1800" dirty="0"/>
              <a:t>podstawie umowy lub programu opracowanego na wzór kontraktu socjalnego – w przypadku gdy projekt jest realizowany przez podmiot inny niż gmina/ośrodek pomocy społecznej? </a:t>
            </a:r>
            <a:endParaRPr lang="pl-PL" sz="1800" dirty="0" smtClean="0"/>
          </a:p>
          <a:p>
            <a:pPr marL="0" indent="0">
              <a:lnSpc>
                <a:spcPct val="114000"/>
              </a:lnSpc>
              <a:buNone/>
            </a:pPr>
            <a:endParaRPr lang="pl-PL" sz="1800" dirty="0" smtClean="0"/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 smtClean="0"/>
              <a:t>Dopuszcza </a:t>
            </a:r>
            <a:r>
              <a:rPr lang="pl-PL" sz="1800" dirty="0"/>
              <a:t>się jednokrotne skierowanie projektu do poprawy/uzupełnienia w zakresie skutkującym spełnieniem kryterium. 	</a:t>
            </a:r>
          </a:p>
          <a:p>
            <a:pPr marL="0" indent="0">
              <a:lnSpc>
                <a:spcPct val="114000"/>
              </a:lnSpc>
              <a:buNone/>
            </a:pPr>
            <a:endParaRPr lang="pl-PL" sz="1800" dirty="0"/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/>
              <a:t>	</a:t>
            </a:r>
          </a:p>
          <a:p>
            <a:pPr marL="457200" lvl="1" indent="0">
              <a:lnSpc>
                <a:spcPct val="114000"/>
              </a:lnSpc>
              <a:buNone/>
            </a:pPr>
            <a:endParaRPr lang="pl-PL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06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666750" y="976417"/>
            <a:ext cx="7886700" cy="58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b="1" spc="30" dirty="0"/>
              <a:t>6</a:t>
            </a:r>
            <a:r>
              <a:rPr lang="pl-PL" sz="2400" b="1" spc="30" dirty="0" smtClean="0"/>
              <a:t>. </a:t>
            </a:r>
            <a:r>
              <a:rPr lang="pl-PL" sz="2400" b="1" spc="30" dirty="0"/>
              <a:t>Kryterium współpracy</a:t>
            </a:r>
            <a:r>
              <a:rPr lang="pl-PL" sz="2400" dirty="0" smtClean="0">
                <a:latin typeface="+mn-lt"/>
              </a:rPr>
              <a:t>	</a:t>
            </a:r>
            <a:endParaRPr lang="pl-PL" sz="24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666750" y="1456345"/>
            <a:ext cx="8001000" cy="500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Czy Wnioskodawca zobowiązał się nawiązać współpracę z daną jednostką organizacyjną pomocy społecznej (tj. OPS, PCPR) oraz PUP (w przypadku, gdy w grupie docelowej przewidziano możliwość udziału osób bezrobotnych) w celu co najmniej przekazania jej </a:t>
            </a: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ogólnej </a:t>
            </a: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informacji o realizowanym projekcie (cele, działania, opis grupy docelowej, okres rekrutacji</a:t>
            </a: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  <a:endParaRPr lang="pl-PL" sz="1800" dirty="0" smtClean="0"/>
          </a:p>
          <a:p>
            <a:pPr marL="0" indent="0">
              <a:buNone/>
            </a:pPr>
            <a:r>
              <a:rPr lang="pl-PL" sz="1700" dirty="0"/>
              <a:t>Wnioskodawca jest zobowiązany do nawiązania współpracy ze wszystkimi jednostkami organizacyjnymi pomocy społecznej funkcjonującymi na obszarze realizacji projektu. </a:t>
            </a:r>
            <a:endParaRPr lang="pl-PL" sz="1700" dirty="0" smtClean="0"/>
          </a:p>
          <a:p>
            <a:pPr marL="0" indent="0">
              <a:buNone/>
            </a:pPr>
            <a:r>
              <a:rPr lang="pl-PL" sz="1700" dirty="0" smtClean="0"/>
              <a:t>Kryterium </a:t>
            </a:r>
            <a:r>
              <a:rPr lang="pl-PL" sz="1700" dirty="0"/>
              <a:t>nie dotyczy sytuacji, w której wniosek jest realizowany w partnerstwie OPS(-ów), PCPR(-ów) i PUP(-ów), a obszar realizacji projektu nie wykracza poza zasięg oddziaływania żadnego z tych podmiotów (lub grupy podmiotów danego rodzaju). Jeżeli projekt nie jest realizowany w opisanym powyżej partnerstwie, to z obowiązku informowania OPS, PCPR lub PUP jest zwolniony odpowiednio OPS, PCPR lub PUP realizujący projekt w imieniu Wnioskodawcy lub Partnera, w takiej części, w jakiej obszar realizacji projektu pokrywa się z obszarem jej działalności jako OPS, PCPR lub PUP.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pl-PL" sz="1700" dirty="0" smtClean="0"/>
              <a:t>Dopuszcza </a:t>
            </a:r>
            <a:r>
              <a:rPr lang="pl-PL" sz="1700" dirty="0"/>
              <a:t>się jednokrotne skierowanie projektu do poprawy/uzupełnienia w zakresie skutkującym spełnieniem kryterium. </a:t>
            </a:r>
            <a:r>
              <a:rPr lang="pl-PL" sz="1800" dirty="0"/>
              <a:t>	</a:t>
            </a:r>
          </a:p>
          <a:p>
            <a:pPr marL="0" indent="0">
              <a:lnSpc>
                <a:spcPct val="114000"/>
              </a:lnSpc>
              <a:buNone/>
            </a:pPr>
            <a:endParaRPr lang="pl-PL" sz="1800" dirty="0"/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/>
              <a:t>	</a:t>
            </a:r>
          </a:p>
          <a:p>
            <a:pPr marL="457200" lvl="1" indent="0">
              <a:lnSpc>
                <a:spcPct val="114000"/>
              </a:lnSpc>
              <a:buNone/>
            </a:pPr>
            <a:endParaRPr lang="pl-PL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89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5742" y="1444494"/>
            <a:ext cx="7886700" cy="4860771"/>
          </a:xfrm>
          <a:noFill/>
        </p:spPr>
        <p:txBody>
          <a:bodyPr/>
          <a:lstStyle/>
          <a:p>
            <a:pPr marL="252000" lvl="0" algn="ctr">
              <a:spcBef>
                <a:spcPts val="3000"/>
              </a:spcBef>
              <a:buNone/>
            </a:pPr>
            <a:r>
              <a:rPr lang="pl-PL" sz="3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Kwota </a:t>
            </a:r>
            <a:r>
              <a:rPr lang="pl-PL" sz="3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środków Unii Europejskiej przeznaczona </a:t>
            </a:r>
            <a:r>
              <a:rPr lang="pl-PL" sz="3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dofinansowanie projektów w ramach konkursu (alokacja):</a:t>
            </a:r>
          </a:p>
          <a:p>
            <a:pPr algn="ctr">
              <a:spcBef>
                <a:spcPts val="3000"/>
              </a:spcBef>
              <a:buNone/>
            </a:pP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10 000 000 EURO</a:t>
            </a:r>
          </a:p>
          <a:p>
            <a:pPr lvl="0" algn="ctr">
              <a:spcBef>
                <a:spcPts val="3000"/>
              </a:spcBef>
              <a:buNone/>
            </a:pPr>
            <a:r>
              <a:rPr lang="pl-PL" sz="4400" b="1" dirty="0"/>
              <a:t>43 631 000 </a:t>
            </a:r>
            <a:r>
              <a:rPr lang="pl-PL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</a:t>
            </a:r>
          </a:p>
          <a:p>
            <a:pPr lvl="0" algn="ctr">
              <a:lnSpc>
                <a:spcPct val="120000"/>
              </a:lnSpc>
              <a:spcBef>
                <a:spcPts val="3000"/>
              </a:spcBef>
              <a:buNone/>
            </a:pP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Mając 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na uwadze fakt, </a:t>
            </a: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że 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alokacja w ramach Programu określona jest </a:t>
            </a: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euro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dla 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prawidłowego określenia ww. limitu dostępnej alokacji </a:t>
            </a: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IOK 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zastrzega możliwość zmiany kwoty przeznaczonej </a:t>
            </a: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dofinansowanie projektów w wyniku zmiany kursu walutowego. </a:t>
            </a:r>
            <a:endParaRPr lang="pl-PL" sz="1600" b="1" spc="11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3317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666750" y="1066224"/>
            <a:ext cx="7886700" cy="58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b="1" spc="30" dirty="0">
                <a:latin typeface="+mn-lt"/>
                <a:ea typeface="+mn-ea"/>
                <a:cs typeface="+mn-cs"/>
              </a:rPr>
              <a:t>7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. 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Kryterium współpracy</a:t>
            </a:r>
            <a:r>
              <a:rPr lang="pl-PL" sz="2400" dirty="0" smtClean="0">
                <a:latin typeface="+mn-lt"/>
              </a:rPr>
              <a:t>	</a:t>
            </a:r>
            <a:endParaRPr lang="pl-PL" sz="24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781050" y="1676782"/>
            <a:ext cx="7886700" cy="392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Czy Wnioskodawca zobowiązał się we wniosku o dofinansowanie do nawiązania współpracy z Ośrodkiem Wsparcia Ekonomii Społecznej, który funkcjonuje na obszarze realizacji </a:t>
            </a: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projektu?</a:t>
            </a:r>
            <a:endParaRPr lang="pl-PL" sz="180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/>
              <a:t>Przez współpracę należy rozumieć wymianę informacji pomiędzy Beneficjentem a OWES nt. działań podejmowanych w projekcie (przekazanie informacji m.in. w zakresie opisu projektu, grupy docelowej, głównych działań, okresu jego trwania, planowanym okresie rekrutacji uczestników. OWES powinien w odpowiedzi przedstawić zakres swoich działań, w tym ofertę, z której potencjalnie mogliby skorzystać uczestnicy projektu.</a:t>
            </a:r>
            <a:endParaRPr lang="pl-PL" sz="1800" dirty="0" smtClean="0"/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 smtClean="0"/>
              <a:t>Dopuszcza </a:t>
            </a:r>
            <a:r>
              <a:rPr lang="pl-PL" sz="1800" dirty="0"/>
              <a:t>się jednokrotne skierowanie projektu do poprawy/uzupełnienia w zakresie skutkującym spełnieniem kryterium. 	</a:t>
            </a:r>
          </a:p>
          <a:p>
            <a:pPr marL="457200" lvl="1" indent="0">
              <a:lnSpc>
                <a:spcPct val="114000"/>
              </a:lnSpc>
              <a:buNone/>
            </a:pPr>
            <a:endParaRPr lang="pl-PL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666750" y="1066224"/>
            <a:ext cx="7886700" cy="58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8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. Kryterium formy wsparcia</a:t>
            </a:r>
            <a:r>
              <a:rPr lang="pl-PL" sz="2400" dirty="0" smtClean="0">
                <a:latin typeface="+mn-lt"/>
              </a:rPr>
              <a:t>	</a:t>
            </a:r>
            <a:endParaRPr lang="pl-PL" sz="24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781050" y="1676782"/>
            <a:ext cx="7886700" cy="456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Czy w przypadku, gdy projekt przewiduje uczestnictwo osób korzystających z Programu Operacyjnego Pomoc Żywnościowa 2014-2020 (PO PŻ), Wnioskodawca zobowiązał się, że zakres wsparcia dla tych osób lub rodzin nie będzie powielał działań, które dana osoba lub rodzina otrzymała lub otrzymuje z PO PŻ w ramach działań towarzyszących</a:t>
            </a: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pl-PL" sz="180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endParaRPr lang="pl-PL" sz="1800" dirty="0" smtClean="0"/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 smtClean="0"/>
              <a:t>Dopuszcza </a:t>
            </a:r>
            <a:r>
              <a:rPr lang="pl-PL" sz="1800" dirty="0"/>
              <a:t>się jednokrotne skierowanie projektu do poprawy/uzupełnienia w zakresie skutkującym spełnieniem kryterium. 	</a:t>
            </a:r>
          </a:p>
          <a:p>
            <a:pPr marL="0" indent="0">
              <a:lnSpc>
                <a:spcPct val="114000"/>
              </a:lnSpc>
              <a:buNone/>
            </a:pPr>
            <a:endParaRPr lang="pl-PL" sz="1800" dirty="0"/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/>
              <a:t>	</a:t>
            </a:r>
          </a:p>
          <a:p>
            <a:pPr marL="457200" lvl="1" indent="0">
              <a:lnSpc>
                <a:spcPct val="114000"/>
              </a:lnSpc>
              <a:buNone/>
            </a:pPr>
            <a:endParaRPr lang="pl-PL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666750" y="1066224"/>
            <a:ext cx="7886700" cy="58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9. 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Kryterium trwałości</a:t>
            </a:r>
            <a:endParaRPr lang="pl-PL" sz="24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781050" y="1676782"/>
            <a:ext cx="7886700" cy="456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Czy w przypadku, gdy projekt przewiduje utworzenie CIS, KIS, WTZ, Wnioskodawca zobowiązał się, że zachowa trwałość utworzonych w ramach projektów podmiotów po zakończeniu realizacji projektu co najmniej przez okres odpowiadający okresowi realizacji projektu</a:t>
            </a: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pl-PL" sz="180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endParaRPr lang="pl-PL" sz="1800" dirty="0" smtClean="0"/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 smtClean="0"/>
              <a:t>Dopuszcza </a:t>
            </a:r>
            <a:r>
              <a:rPr lang="pl-PL" sz="1800" dirty="0"/>
              <a:t>się jednokrotne skierowanie projektu do poprawy/uzupełnienia w zakresie skutkującym spełnieniem kryterium. 	</a:t>
            </a:r>
            <a:endParaRPr lang="pl-PL" sz="1800" dirty="0" smtClean="0"/>
          </a:p>
          <a:p>
            <a:pPr marL="0" indent="0">
              <a:lnSpc>
                <a:spcPct val="114000"/>
              </a:lnSpc>
              <a:buNone/>
            </a:pPr>
            <a:endParaRPr lang="pl-PL" sz="1800" dirty="0"/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 smtClean="0"/>
              <a:t>Kryterium dotyczy wyłącznie operacji typu 9.1 C</a:t>
            </a:r>
            <a:endParaRPr lang="pl-PL" sz="1800" dirty="0"/>
          </a:p>
          <a:p>
            <a:pPr marL="0" indent="0">
              <a:lnSpc>
                <a:spcPct val="114000"/>
              </a:lnSpc>
              <a:buNone/>
            </a:pPr>
            <a:endParaRPr lang="pl-PL" sz="1800" dirty="0"/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/>
              <a:t>	</a:t>
            </a:r>
          </a:p>
          <a:p>
            <a:pPr marL="457200" lvl="1" indent="0">
              <a:lnSpc>
                <a:spcPct val="114000"/>
              </a:lnSpc>
              <a:buNone/>
            </a:pPr>
            <a:endParaRPr lang="pl-PL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666750" y="1066224"/>
            <a:ext cx="7886700" cy="58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10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. Kryterium formy wsparcia</a:t>
            </a:r>
            <a:endParaRPr lang="pl-PL" sz="24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781050" y="1676782"/>
            <a:ext cx="7886700" cy="456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Czy w przypadku, gdy projekt przewiduje utworzenie nowego WTZ (Warsztatu Terapii Zajęciowej) planowane jest to na terenie następujących powiatów: </a:t>
            </a:r>
            <a:r>
              <a:rPr lang="pl-PL" sz="1800" b="1" spc="30" dirty="0">
                <a:latin typeface="Arial" panose="020B0604020202020204" pitchFamily="34" charset="0"/>
                <a:cs typeface="Arial" panose="020B0604020202020204" pitchFamily="34" charset="0"/>
              </a:rPr>
              <a:t>górowski, kamiennogórski, wałbrzyski, oławski, wołowski, powiat m. Wrocław, powiat m. Legnica, wrocławski, zgorzelecki, głogowski, legnicki, lwówecki</a:t>
            </a: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 lub na terenie innych powiatów pod warunkiem, że potrzeba utworzenia nowego WTZ wynika bezpośrednio z zapisów zatwierdzonego dla danego obszaru programu rewitalizacji, </a:t>
            </a: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a Wnioskodawca </a:t>
            </a: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przedstawił uzasadnienie tworzenia nowego podmiotu w treści wniosku o dofinasowanie? 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 smtClean="0"/>
              <a:t>Dopuszcza </a:t>
            </a:r>
            <a:r>
              <a:rPr lang="pl-PL" sz="1800" dirty="0"/>
              <a:t>się jednokrotne skierowanie projektu do poprawy/uzupełnienia w zakresie skutkującym spełnieniem kryterium. 	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/>
              <a:t>Kryterium dotyczy wyłącznie operacji typu 9.1 </a:t>
            </a:r>
            <a:r>
              <a:rPr lang="pl-PL" sz="1800" dirty="0" smtClean="0"/>
              <a:t>C</a:t>
            </a:r>
            <a:endParaRPr lang="pl-PL" sz="1800" dirty="0"/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/>
              <a:t>	</a:t>
            </a:r>
          </a:p>
          <a:p>
            <a:pPr marL="457200" lvl="1" indent="0">
              <a:lnSpc>
                <a:spcPct val="114000"/>
              </a:lnSpc>
              <a:buNone/>
            </a:pPr>
            <a:endParaRPr lang="pl-PL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666750" y="968252"/>
            <a:ext cx="7886700" cy="58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11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. Kryterium grupy docelowej</a:t>
            </a:r>
            <a:endParaRPr lang="pl-PL" sz="24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563336" y="1556847"/>
            <a:ext cx="8104414" cy="486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Czy Wnioskodawca zapewnia, że pierwszeństwo udziału w projekcie będą miały następujące grupy docelowe:</a:t>
            </a:r>
          </a:p>
          <a:p>
            <a:pPr marL="800100" lvl="1" indent="-342900">
              <a:lnSpc>
                <a:spcPct val="114000"/>
              </a:lnSpc>
              <a:buAutoNum type="arabicParenR"/>
            </a:pPr>
            <a:r>
              <a:rPr lang="pl-PL" sz="14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osoby </a:t>
            </a:r>
            <a:r>
              <a:rPr lang="pl-PL" sz="1400" spc="30" dirty="0">
                <a:latin typeface="Arial" panose="020B0604020202020204" pitchFamily="34" charset="0"/>
                <a:cs typeface="Arial" panose="020B0604020202020204" pitchFamily="34" charset="0"/>
              </a:rPr>
              <a:t>lub rodziny zagrożone ubóstwem lub wykluczeniem społecznym doświadczające wielokrotnego wykluczenia </a:t>
            </a:r>
            <a:r>
              <a:rPr lang="pl-PL" sz="14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społecznego,</a:t>
            </a:r>
          </a:p>
          <a:p>
            <a:pPr marL="800100" lvl="1" indent="-342900">
              <a:lnSpc>
                <a:spcPct val="114000"/>
              </a:lnSpc>
              <a:buAutoNum type="arabicParenR"/>
            </a:pPr>
            <a:r>
              <a:rPr lang="pl-PL" sz="14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osoby </a:t>
            </a:r>
            <a:r>
              <a:rPr lang="pl-PL" sz="1400" spc="30" dirty="0">
                <a:latin typeface="Arial" panose="020B0604020202020204" pitchFamily="34" charset="0"/>
                <a:cs typeface="Arial" panose="020B0604020202020204" pitchFamily="34" charset="0"/>
              </a:rPr>
              <a:t>o znacznym lub umiarkowanym stopniu niepełnosprawności, z niepełnosprawnością sprzężoną oraz osoby z zaburzeniami psychicznymi, w tym osoby z niepełnosprawnością intelektualną i osoby z całościowymi zaburzeniami rozwojowymi (w rozumieniu zgodnym z Międzynarodową Klasyfikacją Chorób i Problemów Zdrowotnych</a:t>
            </a:r>
            <a:r>
              <a:rPr lang="pl-PL" sz="14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800100" lvl="1" indent="-342900">
              <a:lnSpc>
                <a:spcPct val="114000"/>
              </a:lnSpc>
              <a:buAutoNum type="arabicParenR"/>
            </a:pPr>
            <a:r>
              <a:rPr lang="pl-PL" sz="14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osoby </a:t>
            </a:r>
            <a:r>
              <a:rPr lang="pl-PL" sz="1400" spc="30" dirty="0">
                <a:latin typeface="Arial" panose="020B0604020202020204" pitchFamily="34" charset="0"/>
                <a:cs typeface="Arial" panose="020B0604020202020204" pitchFamily="34" charset="0"/>
              </a:rPr>
              <a:t>zagrożone ubóstwem lub wykluczeniem społecznym oraz środowiska lub lokalne społeczności zagrożone ubóstwem lub wykluczeniem społecznym w związku z rewitalizacją obszarów zdegradowanych?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600" dirty="0"/>
              <a:t>Preferencja nr 3 dotyczy osób, które zamieszkują na terenie objętym zatwierdzonym programem rewitalizacji. Wnioskodawca będzie zobowiązany do zapoznania się z treścią programu rewitalizacji na etapie aplikowania o środki oraz rekrutacji uczestników projektu.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600" dirty="0"/>
              <a:t>Wniosek może być skierowany do jednej, kilku lub </a:t>
            </a:r>
            <a:r>
              <a:rPr lang="pl-PL" sz="1600" dirty="0" smtClean="0"/>
              <a:t>wszystkich </a:t>
            </a:r>
            <a:r>
              <a:rPr lang="pl-PL" sz="1600" dirty="0"/>
              <a:t>wskazanych ww. </a:t>
            </a:r>
            <a:r>
              <a:rPr lang="pl-PL" sz="1600" dirty="0" smtClean="0"/>
              <a:t>grup.</a:t>
            </a:r>
            <a:endParaRPr lang="pl-PL" sz="1600" dirty="0"/>
          </a:p>
          <a:p>
            <a:pPr marL="0" indent="0">
              <a:spcBef>
                <a:spcPts val="600"/>
              </a:spcBef>
              <a:buNone/>
            </a:pPr>
            <a:r>
              <a:rPr lang="pl-PL" sz="1600" dirty="0" smtClean="0"/>
              <a:t>Dopuszcza </a:t>
            </a:r>
            <a:r>
              <a:rPr lang="pl-PL" sz="1600" dirty="0"/>
              <a:t>się jednokrotne skierowanie projektu do poprawy/uzupełnienia w zakresie skutkującym spełnieniem kryterium. </a:t>
            </a:r>
            <a:r>
              <a:rPr lang="pl-PL" sz="1800" dirty="0"/>
              <a:t>	</a:t>
            </a:r>
          </a:p>
          <a:p>
            <a:pPr marL="0" indent="0">
              <a:lnSpc>
                <a:spcPct val="114000"/>
              </a:lnSpc>
              <a:buNone/>
            </a:pPr>
            <a:endParaRPr lang="pl-PL" sz="1800" dirty="0"/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/>
              <a:t>	</a:t>
            </a:r>
          </a:p>
          <a:p>
            <a:pPr marL="457200" lvl="1" indent="0">
              <a:lnSpc>
                <a:spcPct val="114000"/>
              </a:lnSpc>
              <a:buNone/>
            </a:pPr>
            <a:endParaRPr lang="pl-PL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1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01457" y="1909232"/>
            <a:ext cx="7916449" cy="3130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14000"/>
              </a:lnSpc>
              <a:buNone/>
            </a:pPr>
            <a:r>
              <a:rPr lang="pl-PL" sz="3200" b="1" spc="300" dirty="0" smtClean="0">
                <a:solidFill>
                  <a:schemeClr val="accent5">
                    <a:lumMod val="50000"/>
                  </a:schemeClr>
                </a:solidFill>
              </a:rPr>
              <a:t>Uwaga!</a:t>
            </a:r>
            <a:r>
              <a:rPr lang="pl-PL" sz="3200" b="1" spc="3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lnSpc>
                <a:spcPct val="114000"/>
              </a:lnSpc>
              <a:spcBef>
                <a:spcPts val="1800"/>
              </a:spcBef>
              <a:buNone/>
            </a:pPr>
            <a:r>
              <a:rPr lang="pl-PL" sz="3200" b="1" spc="30" dirty="0" smtClean="0">
                <a:solidFill>
                  <a:schemeClr val="accent5">
                    <a:lumMod val="50000"/>
                  </a:schemeClr>
                </a:solidFill>
              </a:rPr>
              <a:t>Projekt </a:t>
            </a:r>
            <a:r>
              <a:rPr lang="pl-PL" sz="3200" b="1" spc="30" dirty="0">
                <a:solidFill>
                  <a:schemeClr val="accent5">
                    <a:lumMod val="50000"/>
                  </a:schemeClr>
                </a:solidFill>
              </a:rPr>
              <a:t>niespełniający któregokolwiek </a:t>
            </a:r>
            <a:r>
              <a:rPr lang="pl-PL" sz="3200" b="1" spc="3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sz="3200" b="1" spc="3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3200" b="1" spc="30" dirty="0" smtClean="0">
                <a:solidFill>
                  <a:schemeClr val="accent5">
                    <a:lumMod val="50000"/>
                  </a:schemeClr>
                </a:solidFill>
              </a:rPr>
              <a:t>z </a:t>
            </a:r>
            <a:r>
              <a:rPr lang="pl-PL" sz="3200" b="1" spc="30" dirty="0">
                <a:solidFill>
                  <a:schemeClr val="accent5">
                    <a:lumMod val="50000"/>
                  </a:schemeClr>
                </a:solidFill>
              </a:rPr>
              <a:t>kryteriów formalnych i/lub kryteriów dostępu zostanie odrzucony </a:t>
            </a:r>
            <a:r>
              <a:rPr lang="pl-PL" sz="3200" b="1" spc="3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sz="3200" b="1" spc="3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3200" b="1" spc="30" dirty="0" smtClean="0">
                <a:solidFill>
                  <a:schemeClr val="accent5">
                    <a:lumMod val="50000"/>
                  </a:schemeClr>
                </a:solidFill>
              </a:rPr>
              <a:t>i </a:t>
            </a:r>
            <a:r>
              <a:rPr lang="pl-PL" sz="3200" b="1" spc="30" dirty="0">
                <a:solidFill>
                  <a:schemeClr val="accent5">
                    <a:lumMod val="50000"/>
                  </a:schemeClr>
                </a:solidFill>
              </a:rPr>
              <a:t>nie będzie podlegał dalszej ocenie.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4394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b="1" dirty="0" smtClean="0"/>
              <a:t>Kryteria horyzontalne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63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47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114300" y="982766"/>
            <a:ext cx="8853854" cy="5477855"/>
          </a:xfrm>
        </p:spPr>
        <p:txBody>
          <a:bodyPr>
            <a:noAutofit/>
          </a:bodyPr>
          <a:lstStyle/>
          <a:p>
            <a:pPr marL="457200" indent="-45720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20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4 kryteria horyzontalne:</a:t>
            </a:r>
            <a:endParaRPr lang="pl-PL" sz="2000" b="1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5200" lvl="1" indent="-2880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zgodności projektu z prawem </a:t>
            </a:r>
            <a:endParaRPr lang="pl-PL" sz="1600" b="1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Czy w trakcie oceny nie stwierdzono niezgodności z prawodawstwem krajowym i unijnym w zakresie odnoszącym się do sposobu realizacji i zakresu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projektu?</a:t>
            </a:r>
            <a:endParaRPr lang="en-US" sz="16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zgodności z właściwymi politykami i zasadami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Czy projekt jest zgodny z zasadą zrównoważonego rozwoju? 	</a:t>
            </a:r>
          </a:p>
          <a:p>
            <a:pPr marL="800100" lvl="1" indent="-3429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600" b="1" spc="30" dirty="0">
                <a:latin typeface="Arial" panose="020B0604020202020204" pitchFamily="34" charset="0"/>
                <a:cs typeface="Arial" panose="020B0604020202020204" pitchFamily="34" charset="0"/>
              </a:rPr>
              <a:t>zgodności z właściwymi politykami i zasadami 	</a:t>
            </a:r>
            <a:endParaRPr lang="pl-PL" sz="1600" b="1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Czy projekt jest zgodny z zasadą równości szans kobiet i mężczyzn? </a:t>
            </a:r>
            <a:endParaRPr lang="pl-PL" sz="16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zgodności z właściwymi politykami i zasadami 	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Czy projekt jest zgodny z zasadą równości szans i niedyskryminacji, </a:t>
            </a:r>
            <a:b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tym dostępności dla osób z niepełnosprawnościami?</a:t>
            </a:r>
          </a:p>
          <a:p>
            <a:pPr marL="457200" lvl="1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600" b="1" spc="3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horyzontalne są weryfikowane na podstawie treści wniosku </a:t>
            </a:r>
            <a:br>
              <a:rPr lang="pl-PL" sz="1600" b="1" spc="3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spc="3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dofinansowanie.</a:t>
            </a:r>
          </a:p>
          <a:p>
            <a:pPr marL="457200" indent="-457200" algn="ctr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600" b="1" spc="3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Spełnienie każdego z kryteriów horyzontalnych może być przedmiotem negocjacji.</a:t>
            </a:r>
          </a:p>
          <a:p>
            <a:pPr marL="457200" indent="-457200" algn="ctr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600" b="1" spc="3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Niespełnienie powyższych kryteriów oznacza odrzucenie wniosku</a:t>
            </a:r>
            <a:r>
              <a:rPr lang="pl-PL" sz="1600" b="1" spc="3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8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b="1" dirty="0" smtClean="0"/>
              <a:t>Kryteria merytoryczne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3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3964" y="1120684"/>
            <a:ext cx="7886700" cy="4137116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800"/>
              </a:spcAft>
              <a:buNone/>
            </a:pPr>
            <a:r>
              <a:rPr lang="pl-PL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merytoryczne</a:t>
            </a:r>
            <a:r>
              <a:rPr lang="pl-PL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zmiany!!!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kryteriów merytorycznych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wspólnych dla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wszystkich naborów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konkursowych – ocena punktowa;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kryteria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merytoryczne specyficzne dla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naboru – ocena </a:t>
            </a:r>
            <a:b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TAK / NIE / SKIEROWANY DO NEGOCJACJI;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kryterium merytoryczne o charakterze podsumowującym, wspólne dla wszystkich naborów konkursowych – ocena </a:t>
            </a:r>
            <a:b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TAK / NIE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negocjacje nie stanowią elementu oceny merytorycznej, </a:t>
            </a:r>
            <a:b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ale odrębny etap oceny.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6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96539"/>
            <a:ext cx="7886700" cy="3422468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1800"/>
              </a:spcBef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Maksymalny dopuszczalny poziom dofinansowania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wydatków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kwalifikowalnych na poziomie projektu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wynosi:  </a:t>
            </a:r>
          </a:p>
          <a:p>
            <a:pPr lvl="1"/>
            <a:r>
              <a:rPr lang="pl-PL" sz="2000" dirty="0"/>
              <a:t>dla projektów realizowanych przez Ośrodki Pomocy Społecznej i Powiatowe Centra Pomocy Rodzinie - </a:t>
            </a:r>
            <a:r>
              <a:rPr lang="pl-PL" sz="2000" b="1" dirty="0"/>
              <a:t>85% </a:t>
            </a:r>
            <a:r>
              <a:rPr lang="pl-PL" sz="2000" dirty="0"/>
              <a:t>(w całości środki UE), </a:t>
            </a:r>
          </a:p>
          <a:p>
            <a:pPr lvl="1"/>
            <a:r>
              <a:rPr lang="pl-PL" sz="2000" dirty="0"/>
              <a:t>dla pozostałych projektów – </a:t>
            </a:r>
            <a:r>
              <a:rPr lang="pl-PL" sz="2000" b="1" dirty="0"/>
              <a:t>95% </a:t>
            </a:r>
            <a:r>
              <a:rPr lang="pl-PL" sz="2000" dirty="0"/>
              <a:t>(w tym </a:t>
            </a:r>
            <a:r>
              <a:rPr lang="pl-PL" sz="2000" b="1" dirty="0"/>
              <a:t>środki UE 85%</a:t>
            </a:r>
            <a:r>
              <a:rPr lang="pl-PL" sz="2000" dirty="0"/>
              <a:t>). </a:t>
            </a:r>
            <a:br>
              <a:rPr lang="pl-PL" sz="2000" dirty="0"/>
            </a:br>
            <a:r>
              <a:rPr lang="pl-PL" sz="2000" dirty="0"/>
              <a:t>W przypadku, gdy OPS lub PCPR jest partnerem</a:t>
            </a:r>
            <a:r>
              <a:rPr lang="pl-PL" sz="2000" b="1" dirty="0"/>
              <a:t> </a:t>
            </a:r>
            <a:r>
              <a:rPr lang="pl-PL" sz="2000" dirty="0"/>
              <a:t>w projekcie, którego Wnioskodawcą (liderem) jest podmiot inny niż OPS (realizator projektu w imieniu Gminy) lub PCPR (realizator projektu </a:t>
            </a:r>
            <a:r>
              <a:rPr lang="pl-PL" sz="2000" dirty="0" smtClean="0"/>
              <a:t>w </a:t>
            </a:r>
            <a:r>
              <a:rPr lang="pl-PL" sz="2000" dirty="0"/>
              <a:t>imieniu Powiatu), wówczas maksymalny poziom dofinansowania wynosi 95%.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5789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b="1" dirty="0" smtClean="0"/>
              <a:t>4 Kryteria premiujące</a:t>
            </a:r>
          </a:p>
          <a:p>
            <a:pPr algn="ctr">
              <a:buNone/>
            </a:pPr>
            <a:endParaRPr lang="pl-PL" sz="2000" b="1" dirty="0" smtClean="0"/>
          </a:p>
          <a:p>
            <a:pPr algn="ctr">
              <a:buNone/>
            </a:pPr>
            <a:r>
              <a:rPr lang="pl-PL" sz="2000" b="1" dirty="0" smtClean="0"/>
              <a:t>do zdobycia</a:t>
            </a:r>
            <a:endParaRPr lang="pl-PL" sz="2000" b="1" dirty="0"/>
          </a:p>
          <a:p>
            <a:pPr algn="ctr">
              <a:buNone/>
            </a:pPr>
            <a:r>
              <a:rPr lang="pl-PL" sz="2000" b="1" dirty="0" smtClean="0"/>
              <a:t>35 punktów premiujących</a:t>
            </a: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55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5474" y="1064851"/>
            <a:ext cx="7886700" cy="5322301"/>
          </a:xfrm>
        </p:spPr>
        <p:txBody>
          <a:bodyPr/>
          <a:lstStyle/>
          <a:p>
            <a:pPr marL="0" indent="0" algn="just">
              <a:buNone/>
            </a:pPr>
            <a:r>
              <a:rPr lang="pl-PL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Kryterium koncentracji wsparcia 	</a:t>
            </a:r>
            <a:r>
              <a:rPr lang="pl-PL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Czy realizacja projektu wynika z zatwierdzonego na dzień składania wniosku o dofinansowanie programu rewitalizacji lub projekt będzie realizowany na obszarze objętym programem rewitalizacji lub co najmniej 50% uczestników projektu stanowią osoby zamieszkujące na terenie objętym programem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rewitalizacji?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ramach kryterium weryfikowane będzie, czy: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projekt został wskazany do realizacji w programie rewitalizacji ujętym w prowadzonym przez IZ RPO WD wykazie programów rewitalizacji lub 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projekt będzie realizowany wyłącznie na obszarze objętym programem rewitalizacji lub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projekt będzie realizowany na rzecz mieszkańców zamieszkałych na terenie objętym programem rewitalizacji, a przewidziane w nim działania przyczynią się do realizacji celów programu rewitalizacji i są zgodne z określonymi w programie kierunkami działań.</a:t>
            </a:r>
          </a:p>
          <a:p>
            <a:pPr marL="0" indent="0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podstawie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oświadczenia wnioskodawcy zawartego w treści wniosku i wykazu programów rewitalizacji.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Skala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punktowa od 0 do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 pkt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5145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992777"/>
            <a:ext cx="7886700" cy="5503557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</a:t>
            </a:r>
            <a:r>
              <a:rPr lang="pl-PL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Kryterium efektywności wsparcia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Czy projekt zakłada, że: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co najmniej 28% osób zagrożonych ubóstwem lub wykluczeniem społecznym uzyska kwalifikacje po opuszczeniu projektu i/lub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co najmniej 56% osób biernych zawodowo zagrożonych ubóstwem lub wykluczeniem społecznym poszukuje pracy po opuszczeniu projektu i/lub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wskaźnik efektywności zatrudnieniowej zostanie osiągnięty na poziomie co najmniej 30%?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Na potrzeby weryfikacji przedmiotowego kryterium z mianownika liczby osób zagrożonych ubóstwem lub wykluczeniem społecznym należy wyłączyć osoby zagrożone ubóstwem biorące udział w projekcie jako otoczenie grupy docelowej. Wymienione wskaźniki mierzone są zgodnie z metodologią zawartą w Regulaminie konkursu.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Skala punktowa od 0 do 5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pkt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realizacja co najmniej 1 wskaźnika na poziomie określonym w kryterium lub wyższym</a:t>
            </a:r>
          </a:p>
          <a:p>
            <a:pPr marL="0" indent="0">
              <a:buNone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 pkt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brak wskaźnika wskazanego w kryterium lub jego realizacja na poziomie niższym niż wskazany w kryterium </a:t>
            </a:r>
            <a:r>
              <a:rPr lang="pl-PL" sz="1600" dirty="0"/>
              <a:t>	</a:t>
            </a:r>
          </a:p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3020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992778"/>
            <a:ext cx="7886700" cy="5433659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 </a:t>
            </a:r>
            <a:r>
              <a:rPr lang="pl-PL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Kryterium Wnioskodawcy/ Realizatora/ partnerstwa w projekcie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projekt jest realizowany: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1) przez podmiot ekonomii społecznej lub realizowany jest partnerstwie z podmiotem ekonomii społecznej lub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2) w partnerstwie instytucji rynku pracy oraz podmiotów pomocy i integracji społecznej lub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3) przez Lokalną Grupę Działania lub w partnerstwie z Lokalną Grupą Działania?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podstawie zapisów wniosku o dofinansowanie projektu.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Skala punktowa 0 od 0 do 5 pkt.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 pkt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– projekt nie jest realizowany przez żaden z wymienionych w kryterium podmiotów / partnerstw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pkt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- projekt jest realizowany przez co najmniej jeden z wymienionych w kryterium podmiotów / partnerstw </a:t>
            </a:r>
            <a:r>
              <a:rPr lang="pl-PL" sz="1600" dirty="0"/>
              <a:t>	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1915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992779"/>
            <a:ext cx="7886700" cy="3558750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4. </a:t>
            </a:r>
            <a:r>
              <a:rPr lang="pl-PL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Kryterium miejsca zatrudnienia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l-PL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Czy Wnioskodawca we wniosku o dofinansowanie wykazał, że w wyniku realizacji projektu co najmniej 10% jego uczestników uzyska zatrudnienie w podmiotach ekonomii społecznej (PES)? </a:t>
            </a:r>
            <a:r>
              <a:rPr lang="pl-PL" sz="2000" dirty="0"/>
              <a:t>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Na potrzeby weryfikacji przedmiotowego kryterium z mianownika liczby uczestników należy wyłączyć osoby biorące udział w projekcie jako otoczenie grupy docelowej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podstawie zapisów wniosku o dofinansowanie projektu.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Skala punktowa 0 od 0 do 5 pkt.</a:t>
            </a:r>
            <a:r>
              <a:rPr lang="pl-PL" sz="1600" dirty="0"/>
              <a:t>	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8957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06286"/>
            <a:ext cx="7886700" cy="4870677"/>
          </a:xfrm>
          <a:noFill/>
        </p:spPr>
        <p:txBody>
          <a:bodyPr/>
          <a:lstStyle/>
          <a:p>
            <a:pPr lvl="0" algn="ctr">
              <a:buNone/>
            </a:pPr>
            <a:endParaRPr lang="pl-PL" sz="3200" b="1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pl-PL" sz="3200" b="1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pl-PL" sz="3200" b="1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pl-PL" sz="3200" b="1" dirty="0" smtClean="0">
                <a:solidFill>
                  <a:prstClr val="black"/>
                </a:solidFill>
              </a:rPr>
              <a:t>Kryteria etapu negocjacji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7729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999858"/>
            <a:ext cx="7886700" cy="5435125"/>
          </a:xfrm>
          <a:noFill/>
        </p:spPr>
        <p:txBody>
          <a:bodyPr/>
          <a:lstStyle/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Kryterium spełnienia warunków postawionych przez oceniających lub przewodniczącego </a:t>
            </a:r>
            <a:r>
              <a:rPr lang="pl-PL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negocjacje zakończyły się wynikiem pozytywnym to znaczy czy zostały udzielone informacje i wyjaśnienia wymagane podczas negocjacji lub spełnione zostały warunki określone przez oceniających lub przewodniczącego KOP podczas negocjacji oraz czy do projektu nie wprowadzono innych nieuzgodnionych w ramach negocjacji zmian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Ocena spełniania kryterium obejmuje weryfikację: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 wniosku zostały wprowadzone korekty wskazane przez oceniających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kartach oceny projektu lub przez przewodniczącego KOP lub inne zmiany wynikające z ustaleń dokonanych podczas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negocjacji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KOP uzyskała od Wnioskodawcy/Beneficjenta informacje i wyjaśnienia dotyczące określonych zapisów we wniosku, wskazanych przez oceniających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kartach oceny projektu lub przewodniczącego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KOP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 wniosku zostały wprowadzone inne zmiany niż wynikające z kart oceny projektu lub uwag przewodniczącego KOP lub ustaleń wynikających z procesu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negocjacji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Udzielenie odpowiedzi: „TAK” na pytanie nr 1 i 2 oraz odpowiedzi „NIE” na pyt nr 3 oznacza spełnienie kryterium.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7692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955963"/>
            <a:ext cx="8705590" cy="5721927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r>
              <a:rPr lang="pl-PL" sz="3200" b="1" dirty="0" smtClean="0"/>
              <a:t>Minimalny standard usług i katalog stawek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57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26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55963"/>
            <a:ext cx="9144000" cy="5721927"/>
          </a:xfrm>
          <a:noFill/>
        </p:spPr>
        <p:txBody>
          <a:bodyPr>
            <a:noAutofit/>
          </a:bodyPr>
          <a:lstStyle/>
          <a:p>
            <a:pPr lvl="0" algn="ctr">
              <a:spcAft>
                <a:spcPts val="0"/>
              </a:spcAft>
              <a:buNone/>
            </a:pPr>
            <a:endParaRPr lang="pl-PL" sz="3200" b="1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pl-PL" altLang="pl-PL" sz="3200" b="1" dirty="0" smtClean="0"/>
          </a:p>
          <a:p>
            <a:pPr algn="ctr">
              <a:buNone/>
            </a:pPr>
            <a:endParaRPr lang="pl-PL" altLang="pl-PL" sz="3200" b="1" dirty="0"/>
          </a:p>
          <a:p>
            <a:pPr algn="ctr">
              <a:buNone/>
            </a:pPr>
            <a:r>
              <a:rPr lang="pl-PL" altLang="pl-PL" sz="32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Najczęstsze problemy na etapie sporządzania wniosku o dofinansowanie przez pryzmat doświadczeń wynikających z procesu oceny wniosków</a:t>
            </a:r>
            <a:endParaRPr lang="pl-PL" sz="32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0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1"/>
            <a:ext cx="7886700" cy="801584"/>
          </a:xfrm>
        </p:spPr>
        <p:txBody>
          <a:bodyPr/>
          <a:lstStyle/>
          <a:p>
            <a:pPr algn="just"/>
            <a:r>
              <a:rPr lang="pl-PL" altLang="pl-PL" sz="20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Najczęstsze problemy na etapie sporządzania wniosku o dofinansowanie przez pryzmat doświadczeń wynikających z procesu oceny wniosków</a:t>
            </a: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3926" y="1908312"/>
            <a:ext cx="7886700" cy="4381170"/>
          </a:xfrm>
          <a:noFill/>
        </p:spPr>
        <p:txBody>
          <a:bodyPr>
            <a:normAutofit/>
          </a:bodyPr>
          <a:lstStyle/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Brak </a:t>
            </a:r>
            <a:r>
              <a:rPr lang="pl-PL" altLang="pl-PL" sz="1800" dirty="0">
                <a:cs typeface="Arial" panose="020B0604020202020204" pitchFamily="34" charset="0"/>
              </a:rPr>
              <a:t>znajomości regulaminu konkursu i </a:t>
            </a:r>
            <a:r>
              <a:rPr lang="pl-PL" altLang="pl-PL" sz="1800" dirty="0" smtClean="0">
                <a:cs typeface="Arial" panose="020B0604020202020204" pitchFamily="34" charset="0"/>
              </a:rPr>
              <a:t>lub załączników.</a:t>
            </a:r>
            <a:endParaRPr lang="pl-PL" altLang="pl-PL" sz="1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342900" indent="-342900" algn="just">
              <a:defRPr/>
            </a:pPr>
            <a:r>
              <a:rPr lang="pl-PL" altLang="pl-PL" sz="1800" dirty="0">
                <a:cs typeface="Arial" panose="020B0604020202020204" pitchFamily="34" charset="0"/>
              </a:rPr>
              <a:t>Kopiowanie treści wniosków złożonych w odpowiedzi na inne konkursy;</a:t>
            </a:r>
          </a:p>
          <a:p>
            <a:pPr marL="342900" indent="-342900" algn="just">
              <a:defRPr/>
            </a:pPr>
            <a:r>
              <a:rPr lang="pl-PL" altLang="pl-PL" sz="1800" dirty="0">
                <a:cs typeface="Arial" panose="020B0604020202020204" pitchFamily="34" charset="0"/>
              </a:rPr>
              <a:t>Błędna nazwa Wnioskodawcy lub błędne wykazywanie partnerów i innych podmiotów zaangażowanych w realizację projektu;</a:t>
            </a:r>
          </a:p>
          <a:p>
            <a:pPr marL="342900" indent="-342900" algn="just">
              <a:defRPr/>
            </a:pPr>
            <a:r>
              <a:rPr lang="pl-PL" altLang="pl-PL" sz="1800" dirty="0">
                <a:cs typeface="Arial" panose="020B0604020202020204" pitchFamily="34" charset="0"/>
              </a:rPr>
              <a:t>Opis wsparcia w projekcie nie jest jednoznacznie powiązany z instrumentem wymienionym w regulaminie konkursu</a:t>
            </a:r>
            <a:r>
              <a:rPr lang="pl-PL" altLang="pl-PL" sz="1800" dirty="0" smtClean="0">
                <a:cs typeface="Arial" panose="020B0604020202020204" pitchFamily="34" charset="0"/>
              </a:rPr>
              <a:t>.</a:t>
            </a:r>
          </a:p>
          <a:p>
            <a:pPr marL="342900" indent="-342900" algn="just" defTabSz="457200">
              <a:lnSpc>
                <a:spcPct val="100000"/>
              </a:lnSpc>
              <a:defRPr/>
            </a:pPr>
            <a:r>
              <a:rPr lang="pl-PL" altLang="pl-PL" sz="1800" dirty="0">
                <a:cs typeface="Arial" panose="020B0604020202020204" pitchFamily="34" charset="0"/>
              </a:rPr>
              <a:t>Zbyt ogólne pozycje budżetowe, brak wyliczeń, brak uzasadnienia ponoszonych wydatków i przyjętych jednostek miary pod budżetem projektu;</a:t>
            </a:r>
          </a:p>
          <a:p>
            <a:pPr marL="342900" indent="-342900" algn="just">
              <a:defRPr/>
            </a:pPr>
            <a:r>
              <a:rPr lang="pl-PL" altLang="pl-PL" sz="1800" dirty="0">
                <a:cs typeface="Arial" panose="020B0604020202020204" pitchFamily="34" charset="0"/>
              </a:rPr>
              <a:t>Uwzględnianie w budżetach wydatków związanych z organizacją wsparcia dodatkowego, które nie zostało przewidziane zapisami regulaminu konkursu;</a:t>
            </a:r>
          </a:p>
          <a:p>
            <a:pPr marL="342900" indent="-342900" algn="just">
              <a:defRPr/>
            </a:pPr>
            <a:r>
              <a:rPr lang="pl-PL" altLang="pl-PL" sz="1800" dirty="0">
                <a:cs typeface="Arial" panose="020B0604020202020204" pitchFamily="34" charset="0"/>
              </a:rPr>
              <a:t>Niekorzystny rozkład zadań lub dobór wskaźników i źródeł ich weryfikacji </a:t>
            </a:r>
            <a:br>
              <a:rPr lang="pl-PL" altLang="pl-PL" sz="1800" dirty="0">
                <a:cs typeface="Arial" panose="020B0604020202020204" pitchFamily="34" charset="0"/>
              </a:rPr>
            </a:br>
            <a:r>
              <a:rPr lang="pl-PL" altLang="pl-PL" sz="1800" dirty="0">
                <a:cs typeface="Arial" panose="020B0604020202020204" pitchFamily="34" charset="0"/>
              </a:rPr>
              <a:t>w projektach rozliczanych na podstawie metod uproszczonych (kwot ryczałtowych</a:t>
            </a:r>
            <a:r>
              <a:rPr lang="pl-PL" altLang="pl-PL" sz="1800" dirty="0" smtClean="0">
                <a:cs typeface="Arial" panose="020B0604020202020204" pitchFamily="34" charset="0"/>
              </a:rPr>
              <a:t>).</a:t>
            </a:r>
            <a:endParaRPr lang="pl-PL" altLang="pl-PL" sz="1800" dirty="0"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2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149532"/>
            <a:ext cx="7886700" cy="4532811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1800"/>
              </a:spcBef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Minimalny udział wkładu własnego Beneficjenta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ramach konkursu wynosi:</a:t>
            </a:r>
          </a:p>
          <a:p>
            <a:pPr lvl="1"/>
            <a:r>
              <a:rPr lang="pl-PL" sz="2400" dirty="0"/>
              <a:t> </a:t>
            </a:r>
            <a:r>
              <a:rPr lang="pl-PL" sz="2000" dirty="0"/>
              <a:t>dla projektów realizowanych przez Ośrodki Pomocy Społecznej i Powiatowe Centra Pomocy Rodzinie - 15% wydatków kwalifikowalnych projektu, </a:t>
            </a:r>
          </a:p>
          <a:p>
            <a:pPr lvl="1"/>
            <a:r>
              <a:rPr lang="pl-PL" sz="2000" dirty="0"/>
              <a:t>dla pozostałych projektów – 5% wydatków kwalifikowalnych projektu. </a:t>
            </a:r>
            <a:r>
              <a:rPr lang="pl-PL" sz="2000" dirty="0" smtClean="0"/>
              <a:t>W </a:t>
            </a:r>
            <a:r>
              <a:rPr lang="pl-PL" sz="2000" dirty="0"/>
              <a:t>przypadku, gdy OPS lub PCPR jest partnerem w projekcie, którego Wnioskodawcą (liderem) jest podmiot inny niż OPS (realizator projektu w imieniu Gminy) lub PCPR (realizator projektu </a:t>
            </a:r>
            <a:r>
              <a:rPr lang="pl-PL" sz="2000" dirty="0" smtClean="0"/>
              <a:t>w </a:t>
            </a:r>
            <a:r>
              <a:rPr lang="pl-PL" sz="2000" dirty="0"/>
              <a:t>imieniu Powiatu), wówczas minimalny udział wkładu własnego wynosi 5%.</a:t>
            </a:r>
            <a:r>
              <a:rPr lang="pl-PL" sz="2400" dirty="0"/>
              <a:t> </a:t>
            </a:r>
          </a:p>
          <a:p>
            <a:pPr marL="0" indent="0">
              <a:lnSpc>
                <a:spcPct val="114000"/>
              </a:lnSpc>
              <a:spcBef>
                <a:spcPts val="1800"/>
              </a:spcBef>
              <a:buNone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Minimalna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wartość projektu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wynosi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50 000,00 PLN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495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1"/>
            <a:ext cx="7886700" cy="801584"/>
          </a:xfrm>
        </p:spPr>
        <p:txBody>
          <a:bodyPr/>
          <a:lstStyle/>
          <a:p>
            <a:pPr algn="just"/>
            <a:r>
              <a:rPr lang="pl-PL" altLang="pl-PL" sz="20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Najczęstsze problemy na etapie sporządzania wniosku o dofinansowanie przez pryzmat doświadczeń wynikających z procesu oceny wniosków</a:t>
            </a: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3926" y="1673353"/>
            <a:ext cx="7886700" cy="4785319"/>
          </a:xfrm>
          <a:noFill/>
        </p:spPr>
        <p:txBody>
          <a:bodyPr>
            <a:normAutofit fontScale="92500"/>
          </a:bodyPr>
          <a:lstStyle/>
          <a:p>
            <a:pPr marL="342900" lvl="1" indent="-342900" algn="just">
              <a:spcBef>
                <a:spcPts val="1000"/>
              </a:spcBef>
              <a:defRPr/>
            </a:pPr>
            <a:r>
              <a:rPr lang="pl-PL" altLang="pl-PL" sz="2100" dirty="0" smtClean="0">
                <a:cs typeface="Arial" panose="020B0604020202020204" pitchFamily="34" charset="0"/>
              </a:rPr>
              <a:t>Niewłaściwe ujmowanie wydatków na zakup środków trwałych.</a:t>
            </a:r>
          </a:p>
          <a:p>
            <a:pPr marL="457200" lvl="1" indent="0">
              <a:buNone/>
            </a:pPr>
            <a:r>
              <a:rPr lang="pl-PL" sz="1800" dirty="0"/>
              <a:t>Środki trwałe, ze względu na sposób ich wykorzystania w ramach i na rzecz projektu</a:t>
            </a:r>
            <a:r>
              <a:rPr lang="pl-PL" sz="1800" dirty="0" smtClean="0"/>
              <a:t>, dzielą </a:t>
            </a:r>
            <a:r>
              <a:rPr lang="pl-PL" sz="1800" dirty="0"/>
              <a:t>się na: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sz="1800" dirty="0" smtClean="0"/>
              <a:t>środki </a:t>
            </a:r>
            <a:r>
              <a:rPr lang="pl-PL" sz="1800" dirty="0"/>
              <a:t>trwałe bezpośrednio powiązane z przedmiotem projektu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(</a:t>
            </a:r>
            <a:r>
              <a:rPr lang="pl-PL" sz="1800" dirty="0"/>
              <a:t>np. </a:t>
            </a:r>
            <a:r>
              <a:rPr lang="pl-PL" sz="1800" dirty="0" smtClean="0"/>
              <a:t>wyposażenie placówki wsparcia dziennego tworzonej w ramach projektu),</a:t>
            </a:r>
            <a:endParaRPr lang="pl-PL" sz="1800" dirty="0"/>
          </a:p>
          <a:p>
            <a:pPr marL="800100" lvl="1" indent="-342900">
              <a:buFont typeface="+mj-lt"/>
              <a:buAutoNum type="alphaLcParenR"/>
            </a:pPr>
            <a:r>
              <a:rPr lang="pl-PL" sz="1800" dirty="0" smtClean="0"/>
              <a:t>środki </a:t>
            </a:r>
            <a:r>
              <a:rPr lang="pl-PL" sz="1800" dirty="0"/>
              <a:t>trwałe wykorzystywane w celu wspomagania procesu wdrażania </a:t>
            </a:r>
            <a:r>
              <a:rPr lang="pl-PL" sz="1800" dirty="0" smtClean="0"/>
              <a:t>projektu (</a:t>
            </a:r>
            <a:r>
              <a:rPr lang="pl-PL" sz="1800" dirty="0"/>
              <a:t>np. rzutnik na szkolenia</a:t>
            </a:r>
            <a:r>
              <a:rPr lang="pl-PL" sz="1800" dirty="0" smtClean="0"/>
              <a:t>).</a:t>
            </a:r>
          </a:p>
          <a:p>
            <a:pPr marL="457200" lvl="1" indent="0">
              <a:buNone/>
            </a:pPr>
            <a:r>
              <a:rPr lang="pl-PL" altLang="pl-PL" sz="1800" dirty="0">
                <a:cs typeface="Arial" panose="020B0604020202020204" pitchFamily="34" charset="0"/>
              </a:rPr>
              <a:t>Wydatki poniesione na zakup środków trwałych, o których mowa </a:t>
            </a:r>
            <a:r>
              <a:rPr lang="pl-PL" altLang="pl-PL" sz="1800" dirty="0" smtClean="0">
                <a:cs typeface="Arial" panose="020B0604020202020204" pitchFamily="34" charset="0"/>
              </a:rPr>
              <a:t>lit</a:t>
            </a:r>
            <a:r>
              <a:rPr lang="pl-PL" altLang="pl-PL" sz="1800" dirty="0">
                <a:cs typeface="Arial" panose="020B0604020202020204" pitchFamily="34" charset="0"/>
              </a:rPr>
              <a:t>. a, a </a:t>
            </a:r>
            <a:r>
              <a:rPr lang="pl-PL" altLang="pl-PL" sz="1800" dirty="0" smtClean="0">
                <a:cs typeface="Arial" panose="020B0604020202020204" pitchFamily="34" charset="0"/>
              </a:rPr>
              <a:t>także koszty </a:t>
            </a:r>
            <a:r>
              <a:rPr lang="pl-PL" altLang="pl-PL" sz="1800" dirty="0">
                <a:cs typeface="Arial" panose="020B0604020202020204" pitchFamily="34" charset="0"/>
              </a:rPr>
              <a:t>ich dostawy, montażu i uruchomienia, mogą być kwalifikowalne w całości </a:t>
            </a:r>
            <a:r>
              <a:rPr lang="pl-PL" altLang="pl-PL" sz="1800" dirty="0" smtClean="0">
                <a:cs typeface="Arial" panose="020B0604020202020204" pitchFamily="34" charset="0"/>
              </a:rPr>
              <a:t>lub części </a:t>
            </a:r>
            <a:r>
              <a:rPr lang="pl-PL" altLang="pl-PL" sz="1800" dirty="0">
                <a:cs typeface="Arial" panose="020B0604020202020204" pitchFamily="34" charset="0"/>
              </a:rPr>
              <a:t>swojej wartości zgodnie ze wskazaniem beneficjenta opartym o </a:t>
            </a:r>
            <a:r>
              <a:rPr lang="pl-PL" altLang="pl-PL" sz="1800" dirty="0" smtClean="0">
                <a:cs typeface="Arial" panose="020B0604020202020204" pitchFamily="34" charset="0"/>
              </a:rPr>
              <a:t>faktyczne wykorzystanie </a:t>
            </a:r>
            <a:r>
              <a:rPr lang="pl-PL" altLang="pl-PL" sz="1800" dirty="0">
                <a:cs typeface="Arial" panose="020B0604020202020204" pitchFamily="34" charset="0"/>
              </a:rPr>
              <a:t>środka trwałego na potrzeby projektu</a:t>
            </a:r>
            <a:r>
              <a:rPr lang="pl-PL" altLang="pl-PL" sz="1800" dirty="0" smtClean="0">
                <a:cs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r>
              <a:rPr lang="pl-PL" altLang="pl-PL" sz="1800" dirty="0">
                <a:cs typeface="Arial" panose="020B0604020202020204" pitchFamily="34" charset="0"/>
              </a:rPr>
              <a:t>Wydatki poniesione na zakup środków trwałych, o których mowa w pkt 1 lit. b, mogą </a:t>
            </a:r>
            <a:r>
              <a:rPr lang="pl-PL" altLang="pl-PL" sz="1800" dirty="0" smtClean="0">
                <a:cs typeface="Arial" panose="020B0604020202020204" pitchFamily="34" charset="0"/>
              </a:rPr>
              <a:t>być kwalifikowalne </a:t>
            </a:r>
            <a:r>
              <a:rPr lang="pl-PL" altLang="pl-PL" sz="1800" dirty="0">
                <a:cs typeface="Arial" panose="020B0604020202020204" pitchFamily="34" charset="0"/>
              </a:rPr>
              <a:t>wyłącznie w wysokości odpowiadającej odpisom </a:t>
            </a:r>
            <a:r>
              <a:rPr lang="pl-PL" altLang="pl-PL" sz="1800" dirty="0" smtClean="0">
                <a:cs typeface="Arial" panose="020B0604020202020204" pitchFamily="34" charset="0"/>
              </a:rPr>
              <a:t>amortyzacyjnym za </a:t>
            </a:r>
            <a:r>
              <a:rPr lang="pl-PL" altLang="pl-PL" sz="1800" dirty="0">
                <a:cs typeface="Arial" panose="020B0604020202020204" pitchFamily="34" charset="0"/>
              </a:rPr>
              <a:t>okres, w którym były one wykorzystywane na rzecz projektu. W takim </a:t>
            </a:r>
            <a:r>
              <a:rPr lang="pl-PL" altLang="pl-PL" sz="1800" dirty="0" smtClean="0">
                <a:cs typeface="Arial" panose="020B0604020202020204" pitchFamily="34" charset="0"/>
              </a:rPr>
              <a:t>przypadku rozlicza </a:t>
            </a:r>
            <a:r>
              <a:rPr lang="pl-PL" altLang="pl-PL" sz="1800" dirty="0">
                <a:cs typeface="Arial" panose="020B0604020202020204" pitchFamily="34" charset="0"/>
              </a:rPr>
              <a:t>się wydatki do wysokości odpowiadającej odpisom amortyzacyjnym i </a:t>
            </a:r>
            <a:r>
              <a:rPr lang="pl-PL" altLang="pl-PL" sz="1800" dirty="0" smtClean="0">
                <a:cs typeface="Arial" panose="020B0604020202020204" pitchFamily="34" charset="0"/>
              </a:rPr>
              <a:t>stosuje warunki </a:t>
            </a:r>
            <a:r>
              <a:rPr lang="pl-PL" altLang="pl-PL" sz="1800" dirty="0">
                <a:cs typeface="Arial" panose="020B0604020202020204" pitchFamily="34" charset="0"/>
              </a:rPr>
              <a:t>i procedury określone w sekcji </a:t>
            </a:r>
            <a:r>
              <a:rPr lang="pl-PL" altLang="pl-PL" sz="1800" dirty="0" smtClean="0">
                <a:cs typeface="Arial" panose="020B0604020202020204" pitchFamily="34" charset="0"/>
              </a:rPr>
              <a:t>6.12.2 Wytycznych w zakresie kwalifikowalności wydatków. </a:t>
            </a:r>
            <a:r>
              <a:rPr lang="pl-PL" altLang="pl-PL" sz="1800" dirty="0">
                <a:cs typeface="Arial" panose="020B0604020202020204" pitchFamily="34" charset="0"/>
              </a:rPr>
              <a:t>W takim przypadku wartość </a:t>
            </a:r>
            <a:r>
              <a:rPr lang="pl-PL" altLang="pl-PL" sz="1800" dirty="0" smtClean="0">
                <a:cs typeface="Arial" panose="020B0604020202020204" pitchFamily="34" charset="0"/>
              </a:rPr>
              <a:t>środków trwałych </a:t>
            </a:r>
            <a:r>
              <a:rPr lang="pl-PL" altLang="pl-PL" sz="1800" dirty="0">
                <a:cs typeface="Arial" panose="020B0604020202020204" pitchFamily="34" charset="0"/>
              </a:rPr>
              <a:t>nie wchodzi do limitu środków trwałych i cross-</a:t>
            </a:r>
            <a:r>
              <a:rPr lang="pl-PL" altLang="pl-PL" sz="1800" dirty="0" err="1">
                <a:cs typeface="Arial" panose="020B0604020202020204" pitchFamily="34" charset="0"/>
              </a:rPr>
              <a:t>financingu</a:t>
            </a:r>
            <a:r>
              <a:rPr lang="pl-PL" altLang="pl-PL" sz="18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68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0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Najczęstsze problemy na etapie sporządzania wniosku o dofinansowanie przez pryzmat doświadczeń wynikających z procesu oceny wniosków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0284" y="1814319"/>
            <a:ext cx="7886700" cy="3242177"/>
          </a:xfrm>
          <a:noFill/>
        </p:spPr>
        <p:txBody>
          <a:bodyPr/>
          <a:lstStyle/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Nieznajomość </a:t>
            </a:r>
            <a:r>
              <a:rPr lang="pl-PL" altLang="pl-PL" sz="1800" dirty="0">
                <a:cs typeface="Arial" panose="020B0604020202020204" pitchFamily="34" charset="0"/>
              </a:rPr>
              <a:t>definicji wskaźników i ich powiązania ze statusem uczestnika </a:t>
            </a:r>
            <a:r>
              <a:rPr lang="pl-PL" altLang="pl-PL" sz="1800" dirty="0" smtClean="0">
                <a:cs typeface="Arial" panose="020B0604020202020204" pitchFamily="34" charset="0"/>
              </a:rPr>
              <a:t/>
            </a:r>
            <a:br>
              <a:rPr lang="pl-PL" altLang="pl-PL" sz="1800" dirty="0" smtClean="0">
                <a:cs typeface="Arial" panose="020B0604020202020204" pitchFamily="34" charset="0"/>
              </a:rPr>
            </a:br>
            <a:r>
              <a:rPr lang="pl-PL" altLang="pl-PL" sz="1800" dirty="0" smtClean="0">
                <a:cs typeface="Arial" panose="020B0604020202020204" pitchFamily="34" charset="0"/>
              </a:rPr>
              <a:t>na </a:t>
            </a:r>
            <a:r>
              <a:rPr lang="pl-PL" altLang="pl-PL" sz="1800" dirty="0">
                <a:cs typeface="Arial" panose="020B0604020202020204" pitchFamily="34" charset="0"/>
              </a:rPr>
              <a:t>rynku pracy w momencie rozpoczęcia udziału w projekcie – co wpływa </a:t>
            </a:r>
            <a:br>
              <a:rPr lang="pl-PL" altLang="pl-PL" sz="1800" dirty="0">
                <a:cs typeface="Arial" panose="020B0604020202020204" pitchFamily="34" charset="0"/>
              </a:rPr>
            </a:br>
            <a:r>
              <a:rPr lang="pl-PL" altLang="pl-PL" sz="1800" dirty="0" smtClean="0">
                <a:cs typeface="Arial" panose="020B0604020202020204" pitchFamily="34" charset="0"/>
              </a:rPr>
              <a:t>na </a:t>
            </a:r>
            <a:r>
              <a:rPr lang="pl-PL" altLang="pl-PL" sz="1800" dirty="0">
                <a:cs typeface="Arial" panose="020B0604020202020204" pitchFamily="34" charset="0"/>
              </a:rPr>
              <a:t>błędne wyliczenia </a:t>
            </a:r>
            <a:r>
              <a:rPr lang="pl-PL" altLang="pl-PL" sz="1800" dirty="0" smtClean="0">
                <a:cs typeface="Arial" panose="020B0604020202020204" pitchFamily="34" charset="0"/>
              </a:rPr>
              <a:t>wskaźników </a:t>
            </a:r>
          </a:p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Zbyt </a:t>
            </a:r>
            <a:r>
              <a:rPr lang="pl-PL" altLang="pl-PL" sz="1800" dirty="0">
                <a:cs typeface="Arial" panose="020B0604020202020204" pitchFamily="34" charset="0"/>
              </a:rPr>
              <a:t>ogólny opis grupy docelowej, który nie pozwala na weryfikację założonych wartości docelowych wskaźników;</a:t>
            </a:r>
          </a:p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Brak </a:t>
            </a:r>
            <a:r>
              <a:rPr lang="pl-PL" altLang="pl-PL" sz="1800" dirty="0">
                <a:cs typeface="Arial" panose="020B0604020202020204" pitchFamily="34" charset="0"/>
              </a:rPr>
              <a:t>wszystkich obligatoryjnych </a:t>
            </a:r>
            <a:r>
              <a:rPr lang="pl-PL" altLang="pl-PL" sz="1800" dirty="0" smtClean="0">
                <a:cs typeface="Arial" panose="020B0604020202020204" pitchFamily="34" charset="0"/>
              </a:rPr>
              <a:t>wskaźników;</a:t>
            </a:r>
          </a:p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Nieoznaczenie zadań jako rozliczane kwotą ryczałtową w przypadku projektów o wartości wkładu publicznego nieprzekraczającej 100 tys. euro;</a:t>
            </a:r>
          </a:p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Wybieranie wartości dot. ZIT lub OSI zamiast „Nabór horyzontalny” w pkt 1.20 wniosku oraz wskazywanie terytorialnych mechanizmów wdrażania.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0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955963"/>
            <a:ext cx="8705590" cy="5721927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r>
              <a:rPr lang="pl-PL" sz="3200" b="1" dirty="0" smtClean="0"/>
              <a:t>Wskaźniki</a:t>
            </a:r>
            <a:endParaRPr lang="pl-PL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7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3"/>
            <a:ext cx="8568952" cy="3952224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 smtClean="0"/>
              <a:t>Lista wskaźników produktu</a:t>
            </a:r>
          </a:p>
          <a:p>
            <a:pPr marL="0" indent="0">
              <a:buNone/>
            </a:pPr>
            <a:r>
              <a:rPr lang="pl-PL" sz="2000" b="1" dirty="0"/>
              <a:t>Wybieramy z poniższych wskaźników tylko te adekwatne do zakresu realizacji </a:t>
            </a:r>
            <a:r>
              <a:rPr lang="pl-PL" sz="2000" b="1" dirty="0" smtClean="0"/>
              <a:t>projektu</a:t>
            </a:r>
          </a:p>
          <a:p>
            <a:pPr marL="342900" indent="-342900">
              <a:buAutoNum type="arabicPeriod"/>
            </a:pPr>
            <a:r>
              <a:rPr lang="pl-PL" sz="2000" dirty="0"/>
              <a:t>Liczba osób zagrożonych ubóstwem lub wykluczeniem społecznym objętych wsparciem w </a:t>
            </a:r>
            <a:r>
              <a:rPr lang="pl-PL" sz="2000" dirty="0" smtClean="0"/>
              <a:t>programie.</a:t>
            </a:r>
            <a:endParaRPr lang="pl-PL" sz="2000" dirty="0"/>
          </a:p>
          <a:p>
            <a:pPr marL="342900" indent="-342900">
              <a:buAutoNum type="arabicPeriod"/>
            </a:pPr>
            <a:r>
              <a:rPr lang="pl-PL" sz="2000" dirty="0"/>
              <a:t>Liczba osób z niepełnosprawnościami objętych wsparciem w programie.</a:t>
            </a:r>
          </a:p>
          <a:p>
            <a:pPr marL="0" lvl="0" indent="0">
              <a:buNone/>
            </a:pPr>
            <a:endParaRPr lang="pl-PL" sz="1800" dirty="0" smtClean="0"/>
          </a:p>
          <a:p>
            <a:pPr marL="0" lvl="0" indent="0">
              <a:buNone/>
            </a:pPr>
            <a:endParaRPr lang="pl-PL" sz="1800" dirty="0" smtClean="0"/>
          </a:p>
          <a:p>
            <a:pPr marL="0" lvl="0" indent="0">
              <a:buNone/>
            </a:pPr>
            <a:r>
              <a:rPr lang="pl-PL" sz="1800" dirty="0" smtClean="0"/>
              <a:t>Jeżeli powyższe wskaźniki są niewystarczające </a:t>
            </a:r>
            <a:br>
              <a:rPr lang="pl-PL" sz="1800" dirty="0" smtClean="0"/>
            </a:br>
            <a:r>
              <a:rPr lang="pl-PL" sz="1800" dirty="0" smtClean="0"/>
              <a:t>do monitorowania realizacji projektu, </a:t>
            </a:r>
            <a:br>
              <a:rPr lang="pl-PL" sz="1800" dirty="0" smtClean="0"/>
            </a:br>
            <a:r>
              <a:rPr lang="pl-PL" sz="1800" dirty="0" smtClean="0"/>
              <a:t>można ustalić wskaźniki specyficzne dla projektu.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 descr="Wykres, na którym słupki są ustawione rosnąco od lewej do prawej strony. Nad słupkami znajduje sie szeroka strzałka wskazująca kierunek wzrostu słupków. Całość w kolorze zielonym." title="Wykres słupkowy - symboliczna ilustracja do kryteri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204" y="4572815"/>
            <a:ext cx="3166691" cy="167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3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3"/>
            <a:ext cx="8568952" cy="5102437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 smtClean="0"/>
              <a:t>Wskaźniki horyzontalne (produktu)</a:t>
            </a:r>
          </a:p>
          <a:p>
            <a:pPr marL="0" indent="0" algn="just">
              <a:buNone/>
            </a:pPr>
            <a:r>
              <a:rPr lang="pl-PL" sz="1800" b="1" u="sng" dirty="0"/>
              <a:t>W</a:t>
            </a:r>
            <a:r>
              <a:rPr lang="pl-PL" sz="1800" b="1" u="sng" dirty="0" smtClean="0"/>
              <a:t> każdym projekcie należy wybrać wszystkie wskaźniki horyzontalne, przy czym </a:t>
            </a:r>
            <a:br>
              <a:rPr lang="pl-PL" sz="1800" b="1" u="sng" dirty="0" smtClean="0"/>
            </a:br>
            <a:r>
              <a:rPr lang="pl-PL" sz="1800" b="1" u="sng" dirty="0" smtClean="0"/>
              <a:t>ich wartość na etapie składania wniosku o dofinansowanie może być równa 0 (zero).</a:t>
            </a:r>
          </a:p>
          <a:p>
            <a:pPr marL="0" indent="0" algn="just">
              <a:buNone/>
            </a:pPr>
            <a:endParaRPr lang="pl-PL" sz="1800" b="1" u="sng" dirty="0" smtClean="0"/>
          </a:p>
          <a:p>
            <a:pPr marL="342900" indent="-342900"/>
            <a:r>
              <a:rPr lang="pl-PL" sz="1800" dirty="0" smtClean="0"/>
              <a:t>liczba </a:t>
            </a:r>
            <a:r>
              <a:rPr lang="pl-PL" sz="1800" dirty="0"/>
              <a:t>projektów, w których sfinansowano koszty racjonalnych usprawnień dla osób </a:t>
            </a:r>
            <a:br>
              <a:rPr lang="pl-PL" sz="1800" dirty="0"/>
            </a:br>
            <a:r>
              <a:rPr lang="pl-PL" sz="1800" dirty="0"/>
              <a:t>z </a:t>
            </a:r>
            <a:r>
              <a:rPr lang="pl-PL" sz="1800" dirty="0" smtClean="0"/>
              <a:t>niepełnosprawnościami  (w projektach ogólnodostępnych należy wpisać wartość wskaźnika równą zero) [szt.]</a:t>
            </a:r>
            <a:endParaRPr lang="pl-PL" sz="1800" dirty="0"/>
          </a:p>
          <a:p>
            <a:pPr marL="342900" lvl="0" indent="-342900"/>
            <a:r>
              <a:rPr lang="pl-PL" sz="1800" dirty="0" smtClean="0"/>
              <a:t>liczba obiektów dostosowanych do potrzeb osób z niepełnosprawnościami [szt.]</a:t>
            </a:r>
          </a:p>
          <a:p>
            <a:pPr marL="342900" lvl="0" indent="-342900"/>
            <a:r>
              <a:rPr lang="pl-PL" sz="1800" dirty="0" smtClean="0"/>
              <a:t>liczba osób objętych szkoleniami/doradztwem w zakresie kompetencji cyfrowych [osoby]</a:t>
            </a:r>
            <a:endParaRPr lang="pl-PL" sz="1800" dirty="0"/>
          </a:p>
          <a:p>
            <a:pPr marL="342900" indent="-342900"/>
            <a:r>
              <a:rPr lang="pl-PL" sz="1800" dirty="0" smtClean="0"/>
              <a:t>liczba </a:t>
            </a:r>
            <a:r>
              <a:rPr lang="pl-PL" sz="1800" dirty="0"/>
              <a:t>podmiotów wykorzystujących technologie </a:t>
            </a:r>
            <a:r>
              <a:rPr lang="pl-PL" sz="1800" dirty="0" err="1"/>
              <a:t>informacyjno</a:t>
            </a:r>
            <a:r>
              <a:rPr lang="pl-PL" sz="1800" dirty="0"/>
              <a:t>–komunikacyjne (TIK) [szt.]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886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45210"/>
          </a:xfrm>
          <a:noFill/>
        </p:spPr>
        <p:txBody>
          <a:bodyPr/>
          <a:lstStyle/>
          <a:p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Lista wskaźników rezultatu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3013" y="1344300"/>
            <a:ext cx="7886700" cy="4981437"/>
          </a:xfrm>
          <a:noFill/>
        </p:spPr>
        <p:txBody>
          <a:bodyPr/>
          <a:lstStyle/>
          <a:p>
            <a:pPr marL="342900" indent="-342900">
              <a:buAutoNum type="arabicPeriod"/>
            </a:pPr>
            <a:r>
              <a:rPr lang="pl-PL" sz="1800" dirty="0"/>
              <a:t>Liczba osób zagrożonych ubóstwem lub wykluczeniem społecznym, które uzyskały kwalifikacje po opuszczeniu </a:t>
            </a:r>
            <a:r>
              <a:rPr lang="pl-PL" sz="1800" dirty="0" smtClean="0"/>
              <a:t>programu</a:t>
            </a:r>
          </a:p>
          <a:p>
            <a:pPr marL="342900" indent="-342900">
              <a:buAutoNum type="arabicPeriod"/>
            </a:pPr>
            <a:r>
              <a:rPr lang="pl-PL" sz="1800" dirty="0"/>
              <a:t>Liczba osób zagrożonych ubóstwem lub wykluczeniem społecznym poszukujących pracy po opuszczeniu programu</a:t>
            </a:r>
            <a:r>
              <a:rPr lang="pl-PL" sz="1800" dirty="0" smtClean="0"/>
              <a:t> </a:t>
            </a:r>
          </a:p>
          <a:p>
            <a:pPr marL="342900" indent="-342900">
              <a:buAutoNum type="arabicPeriod"/>
            </a:pPr>
            <a:r>
              <a:rPr lang="pl-PL" sz="1800" dirty="0"/>
              <a:t>liczba osób zagrożonych ubóstwem lub wykluczeniem społecznym pracujących po opuszczeniu programu (łącznie z pracującymi na własny rachunek</a:t>
            </a:r>
            <a:r>
              <a:rPr lang="pl-PL" sz="1800" dirty="0" smtClean="0"/>
              <a:t>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l-PL" sz="1800" dirty="0">
                <a:solidFill>
                  <a:prstClr val="black"/>
                </a:solidFill>
              </a:rPr>
              <a:t>Dodatkowo, oprócz wyżej wymienionych, IOK zaleca monitorowanie wskaźnika rezultatu bezpośredniego </a:t>
            </a:r>
            <a:r>
              <a:rPr lang="pl-PL" sz="1800" b="1" dirty="0">
                <a:solidFill>
                  <a:prstClr val="black"/>
                </a:solidFill>
              </a:rPr>
              <a:t>„Liczba osób zagrożonych ubóstwem lub wykluczeniem społecznym, które uzyskały kwalifikacje lub nabyły kompetencje po opuszczeniu programu [osoby]”</a:t>
            </a:r>
            <a:r>
              <a:rPr lang="pl-PL" sz="1800" dirty="0">
                <a:solidFill>
                  <a:prstClr val="black"/>
                </a:solidFill>
              </a:rPr>
              <a:t> (bez obowiązku określania planowanej do osiągnięcia wartości docelowej wskaźnika).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l-PL" sz="1800" dirty="0">
                <a:solidFill>
                  <a:prstClr val="black"/>
                </a:solidFill>
              </a:rPr>
              <a:t>Jeżeli powyższe wskaźniki są niewystarczające do monitorowania realizacji projektu, można ustalić wskaźniki specyficzne dla projektu.</a:t>
            </a:r>
          </a:p>
          <a:p>
            <a:pPr marL="0" lvl="0" indent="0">
              <a:spcBef>
                <a:spcPts val="1800"/>
              </a:spcBef>
              <a:buNone/>
            </a:pPr>
            <a:r>
              <a:rPr lang="pl-PL" sz="1800" dirty="0" smtClean="0">
                <a:solidFill>
                  <a:prstClr val="black"/>
                </a:solidFill>
              </a:rPr>
              <a:t>Informacje na temat sposobu monitorowania wskaźników produktu i rezultatu  zostały opisane w załączniku nr 8 do Regulaminu konkursu.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4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1355" y="1016758"/>
            <a:ext cx="7886700" cy="753433"/>
          </a:xfrm>
          <a:noFill/>
        </p:spPr>
        <p:txBody>
          <a:bodyPr/>
          <a:lstStyle/>
          <a:p>
            <a:r>
              <a:rPr lang="pl-PL" sz="2800" b="1" dirty="0" smtClean="0"/>
              <a:t>Wskaźniki efektywności społecznej i zatrudnieniowej (rezultatu)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0309" y="1890215"/>
            <a:ext cx="7886700" cy="4346811"/>
          </a:xfrm>
          <a:noFill/>
        </p:spPr>
        <p:txBody>
          <a:bodyPr/>
          <a:lstStyle/>
          <a:p>
            <a:pPr marL="0" indent="0">
              <a:buNone/>
            </a:pPr>
            <a:r>
              <a:rPr lang="pl-PL" sz="1800" dirty="0" smtClean="0"/>
              <a:t>W celu spełnienia kryterium dostępu, we wniosku o dofinansowanie należy monitorować wskaźniki efektywności społecznej i zatrudnieniowej. Są to wskaźniki rezultatu specyficzne dla projektu, należy je wpisać ręcznie w części 3.1.2 wniosku lub przekleić ich nazwy z załącznika nr 9 do Regulaminu konkursu. Proponowane brzmienie wskaźników:</a:t>
            </a:r>
          </a:p>
          <a:p>
            <a:pPr marL="342900" indent="-342900">
              <a:buAutoNum type="arabicPeriod"/>
            </a:pPr>
            <a:r>
              <a:rPr lang="pl-PL" sz="1800" dirty="0" smtClean="0"/>
              <a:t>Liczba </a:t>
            </a:r>
            <a:r>
              <a:rPr lang="pl-PL" sz="1800" dirty="0"/>
              <a:t>osób z niepełnosprawnościami, które osiągnęły postęp w rozumieniu efektywności społecznej;</a:t>
            </a:r>
          </a:p>
          <a:p>
            <a:pPr marL="342900" indent="-342900">
              <a:buAutoNum type="arabicPeriod"/>
            </a:pPr>
            <a:r>
              <a:rPr lang="pl-PL" sz="1800" dirty="0" smtClean="0"/>
              <a:t>Liczba </a:t>
            </a:r>
            <a:r>
              <a:rPr lang="pl-PL" sz="1800" dirty="0"/>
              <a:t>osób zagrożonych ubóstwem lub wykluczeniem społecznym, które osiągnęły postęp w rozumieniu efektywności społecznej (z wyłączeniem osób z niepełnosprawnościami);</a:t>
            </a:r>
          </a:p>
          <a:p>
            <a:pPr marL="342900" indent="-342900">
              <a:buAutoNum type="arabicPeriod"/>
            </a:pPr>
            <a:r>
              <a:rPr lang="pl-PL" sz="1800" dirty="0" smtClean="0"/>
              <a:t>Liczba </a:t>
            </a:r>
            <a:r>
              <a:rPr lang="pl-PL" sz="1800" dirty="0"/>
              <a:t>osób z niepełnosprawnościami, które osiągnęły postęp w rozumieniu efektywności zatrudnieniowej;</a:t>
            </a:r>
          </a:p>
          <a:p>
            <a:pPr marL="342900" indent="-342900">
              <a:buAutoNum type="arabicPeriod"/>
            </a:pPr>
            <a:r>
              <a:rPr lang="pl-PL" sz="1800" dirty="0" smtClean="0"/>
              <a:t>Liczba </a:t>
            </a:r>
            <a:r>
              <a:rPr lang="pl-PL" sz="1800" dirty="0"/>
              <a:t>osób zagrożonych ubóstwem lub wykluczeniem społecznym, które osiągnęły postęp w rozumieniu efektywności zatrudnieniowej (z wyłączeniem osób z niepełnosprawnościami).</a:t>
            </a: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92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1355" y="1016758"/>
            <a:ext cx="7886700" cy="753433"/>
          </a:xfrm>
          <a:noFill/>
        </p:spPr>
        <p:txBody>
          <a:bodyPr/>
          <a:lstStyle/>
          <a:p>
            <a:r>
              <a:rPr lang="pl-PL" sz="2800" b="1" dirty="0" smtClean="0"/>
              <a:t>Wskaźniki efektywności społecznej i zatrudnieniowej (rezultatu) – 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0309" y="1890215"/>
            <a:ext cx="7886700" cy="2934269"/>
          </a:xfrm>
          <a:noFill/>
        </p:spPr>
        <p:txBody>
          <a:bodyPr/>
          <a:lstStyle/>
          <a:p>
            <a:pPr marL="0" indent="0">
              <a:buNone/>
            </a:pPr>
            <a:r>
              <a:rPr lang="pl-PL" sz="1800" dirty="0"/>
              <a:t>W przypadku, gdy na etapie aplikowania o środki nie jest możliwe określenie, czy w projekcie wystąpią osoby z niepełnosprawnościami, Wnioskodawca powinien w treści wniosku o dofinansowanie wykazać we wniosku o dofinansowanie wskaźniki wymienione w punktach a) i c) z wartością 0 (zero) oraz zadeklarować, że w przypadku zrekrutowania takich osób do projektu wskaźniki efektywności społecznej i efektywności zatrudnieniowej zostaną osiągnięte co najmniej na poziomie wymaganych dla tej grupy wartości procentowych</a:t>
            </a:r>
            <a:r>
              <a:rPr lang="pl-PL" sz="1800" dirty="0" smtClean="0"/>
              <a:t>.</a:t>
            </a:r>
          </a:p>
          <a:p>
            <a:pPr marL="0" indent="0">
              <a:buNone/>
            </a:pPr>
            <a:endParaRPr lang="pl-PL" sz="1800" dirty="0"/>
          </a:p>
          <a:p>
            <a:pPr marL="0" lvl="0" indent="0">
              <a:buNone/>
            </a:pPr>
            <a:r>
              <a:rPr lang="pl-PL" sz="1800" dirty="0">
                <a:solidFill>
                  <a:prstClr val="black"/>
                </a:solidFill>
              </a:rPr>
              <a:t>Informacje na temat sposobu monitorowania wskaźników </a:t>
            </a:r>
            <a:r>
              <a:rPr lang="pl-PL" sz="1800" dirty="0" smtClean="0">
                <a:solidFill>
                  <a:prstClr val="black"/>
                </a:solidFill>
              </a:rPr>
              <a:t>efektywności społecznej i zatrudnieniowej zostały </a:t>
            </a:r>
            <a:r>
              <a:rPr lang="pl-PL" sz="1800" dirty="0">
                <a:solidFill>
                  <a:prstClr val="black"/>
                </a:solidFill>
              </a:rPr>
              <a:t>opisane w załączniku nr </a:t>
            </a:r>
            <a:r>
              <a:rPr lang="pl-PL" sz="1800" dirty="0" smtClean="0">
                <a:solidFill>
                  <a:prstClr val="black"/>
                </a:solidFill>
              </a:rPr>
              <a:t>9 </a:t>
            </a:r>
            <a:r>
              <a:rPr lang="pl-PL" sz="1800" dirty="0">
                <a:solidFill>
                  <a:prstClr val="black"/>
                </a:solidFill>
              </a:rPr>
              <a:t>do Regulaminu konkursu</a:t>
            </a:r>
            <a:r>
              <a:rPr lang="pl-PL" sz="1800" dirty="0" smtClean="0">
                <a:solidFill>
                  <a:prstClr val="black"/>
                </a:solidFill>
              </a:rPr>
              <a:t>.</a:t>
            </a: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34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83568" y="2762925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3600" b="1" dirty="0" smtClean="0">
                <a:solidFill>
                  <a:prstClr val="black"/>
                </a:solidFill>
                <a:latin typeface="Calibri"/>
              </a:rPr>
              <a:t>Informacje dotyczące składania wniosków</a:t>
            </a:r>
            <a:endParaRPr lang="pl-PL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8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273" y="1720503"/>
            <a:ext cx="1507166" cy="150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326524"/>
            <a:ext cx="7845840" cy="5120575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 smtClean="0"/>
              <a:t>Nabór wniosków za </a:t>
            </a:r>
            <a:r>
              <a:rPr lang="pl-PL" b="1" dirty="0"/>
              <a:t>pośrednictwem systemu SOWA EFS RPDS </a:t>
            </a:r>
            <a:endParaRPr lang="pl-PL" b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200" b="1" dirty="0" smtClean="0"/>
              <a:t>rozpocznie się:	19.09.2018 </a:t>
            </a:r>
            <a:r>
              <a:rPr lang="pl-PL" sz="2200" b="1" dirty="0"/>
              <a:t>r</a:t>
            </a:r>
            <a:r>
              <a:rPr lang="pl-PL" sz="2200" b="1" dirty="0" smtClean="0"/>
              <a:t>. o </a:t>
            </a:r>
            <a:r>
              <a:rPr lang="pl-PL" sz="2200" b="1" dirty="0"/>
              <a:t>godz. 00:01 </a:t>
            </a:r>
            <a:endParaRPr lang="pl-PL" sz="2200" b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200" b="1" dirty="0" smtClean="0"/>
              <a:t>zakończy się:	10.10.2018 </a:t>
            </a:r>
            <a:r>
              <a:rPr lang="pl-PL" sz="2200" b="1" dirty="0"/>
              <a:t>r. o godz. </a:t>
            </a:r>
            <a:r>
              <a:rPr lang="pl-PL" sz="2200" b="1" dirty="0" smtClean="0"/>
              <a:t>15:30</a:t>
            </a:r>
            <a:endParaRPr lang="pl-PL" sz="2200" b="1" dirty="0">
              <a:latin typeface="+mj-lt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800" b="1" dirty="0" smtClean="0">
              <a:latin typeface="+mj-lt"/>
              <a:cs typeface="Arial" pitchFamily="34" charset="0"/>
            </a:endParaRPr>
          </a:p>
          <a:p>
            <a:pPr lvl="0"/>
            <a:r>
              <a:rPr lang="pl-PL" sz="2000" dirty="0" smtClean="0"/>
              <a:t>Za</a:t>
            </a:r>
            <a:r>
              <a:rPr lang="pl-PL" sz="2000" b="1" dirty="0" smtClean="0"/>
              <a:t> </a:t>
            </a:r>
            <a:r>
              <a:rPr lang="pl-PL" sz="2000" b="1" dirty="0"/>
              <a:t>datę wpływu wniosku</a:t>
            </a:r>
            <a:r>
              <a:rPr lang="pl-PL" sz="2000" dirty="0"/>
              <a:t> o dofinansowanie </a:t>
            </a:r>
            <a:r>
              <a:rPr lang="pl-PL" sz="2000" b="1" dirty="0"/>
              <a:t>do IOK</a:t>
            </a:r>
            <a:r>
              <a:rPr lang="pl-PL" sz="2000" dirty="0"/>
              <a:t> uznaje się </a:t>
            </a:r>
            <a:r>
              <a:rPr lang="pl-PL" sz="2000" b="1" dirty="0"/>
              <a:t>datę złożenia wersji elektronicznej wniosku w systemie obsługi wniosków aplikacyjnych SOWA EFS RPDS </a:t>
            </a:r>
            <a:r>
              <a:rPr lang="pl-PL" sz="2000" dirty="0"/>
              <a:t>(decyduje data zegara systemowego SOWA EFS RPDS).</a:t>
            </a:r>
          </a:p>
          <a:p>
            <a:pPr lvl="0"/>
            <a:r>
              <a:rPr lang="pl-PL" sz="2000" dirty="0"/>
              <a:t>IOK nie wymaga złożenia wersji papierowej wniosku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o </a:t>
            </a:r>
            <a:r>
              <a:rPr lang="pl-PL" sz="2000" dirty="0"/>
              <a:t>dofinansowanie</a:t>
            </a:r>
            <a:r>
              <a:rPr lang="pl-PL" sz="2000" dirty="0" smtClean="0"/>
              <a:t>.</a:t>
            </a:r>
          </a:p>
          <a:p>
            <a:pPr marL="0" lvl="0" indent="0">
              <a:buNone/>
            </a:pPr>
            <a:endParaRPr lang="pl-PL" sz="20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/>
              <a:t>Przewidywany termin rozstrzygnięcia konkursu</a:t>
            </a:r>
            <a:r>
              <a:rPr lang="pl-PL" b="1" dirty="0" smtClean="0"/>
              <a:t>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 smtClean="0"/>
              <a:t>marzec 2019</a:t>
            </a:r>
            <a:endParaRPr lang="pl-PL" b="1" dirty="0"/>
          </a:p>
          <a:p>
            <a:pPr lvl="0"/>
            <a:endParaRPr lang="pl-PL" sz="4000" b="1" dirty="0">
              <a:latin typeface="+mj-lt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628650" y="1073150"/>
            <a:ext cx="7886700" cy="53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800" b="1" dirty="0" smtClean="0"/>
              <a:t>Przedmiot konkursu –  drugi typ operacji 9.1 A </a:t>
            </a:r>
            <a:endParaRPr lang="pl-PL" sz="2800" b="1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28504"/>
            <a:ext cx="7886700" cy="4727846"/>
          </a:xfrm>
          <a:noFill/>
        </p:spPr>
        <p:txBody>
          <a:bodyPr/>
          <a:lstStyle/>
          <a:p>
            <a:pPr marL="457200" lvl="0" indent="-457200">
              <a:buFont typeface="+mj-lt"/>
              <a:buAutoNum type="alphaLcParenR"/>
            </a:pPr>
            <a:r>
              <a:rPr lang="pl-PL" sz="2000" dirty="0"/>
              <a:t>usługi specjalistycznego poradnictwa (prawnego, rodzinnego, psychologicznego), prowadzące do integracji społecznej i zawodowej – jedynie jako element projektu;</a:t>
            </a:r>
          </a:p>
          <a:p>
            <a:pPr marL="457200" lvl="0" indent="-457200">
              <a:buFont typeface="+mj-lt"/>
              <a:buAutoNum type="alphaLcParenR"/>
            </a:pPr>
            <a:r>
              <a:rPr lang="pl-PL" sz="2000" dirty="0"/>
              <a:t>wdrożenie/ zastosowanie form i metod wsparcia indywidualnego i środowiskowego na rzecz integracji zawodowej i społecznej (w tym np. środowiskowej pracy socjalnej, centrów aktywizacji zawodowej, animacji lokalnej, streetworkingu, coachingu, treningu pracy)</a:t>
            </a:r>
            <a:r>
              <a:rPr lang="pl-PL" sz="2000" dirty="0" smtClean="0"/>
              <a:t>;</a:t>
            </a:r>
            <a:endParaRPr lang="pl-PL" sz="2000" dirty="0"/>
          </a:p>
          <a:p>
            <a:pPr marL="457200" lvl="0" indent="-457200">
              <a:buFont typeface="+mj-lt"/>
              <a:buAutoNum type="alphaLcParenR"/>
            </a:pPr>
            <a:r>
              <a:rPr lang="pl-PL" sz="2000" dirty="0"/>
              <a:t>działania o charakterze środowiskowym, w tym w szczególności działania edukacyjne i integracyjne, mające na celu adaptację pracownika w środowisku pracy (jedynie łącznie z główną grupą docelową</a:t>
            </a:r>
            <a:r>
              <a:rPr lang="pl-PL" sz="2000" dirty="0" smtClean="0"/>
              <a:t>);</a:t>
            </a:r>
            <a:endParaRPr lang="pl-PL" sz="2000" dirty="0"/>
          </a:p>
          <a:p>
            <a:pPr marL="457200" lvl="0" indent="-457200">
              <a:buFont typeface="+mj-lt"/>
              <a:buAutoNum type="alphaLcParenR"/>
            </a:pPr>
            <a:r>
              <a:rPr lang="pl-PL" sz="2000" dirty="0"/>
              <a:t>usługi społeczne świadczone w interesie ogólnym (wyłącznie pod warunkiem, gdy jej udzielenie jest niezbędne, aby zapewnić indywidualizację i kompleksowość wsparcia dla uczestnika projektu) (np. usługi asystenckie</a:t>
            </a:r>
            <a:r>
              <a:rPr lang="pl-PL" sz="2000" dirty="0" smtClean="0"/>
              <a:t>);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37454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24986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400" b="1" dirty="0" smtClean="0"/>
              <a:t>Pytania i odpowiedzi</a:t>
            </a:r>
          </a:p>
          <a:p>
            <a:pPr>
              <a:buNone/>
            </a:pPr>
            <a:endParaRPr lang="pl-PL" sz="2400" b="1" dirty="0" smtClean="0"/>
          </a:p>
          <a:p>
            <a:r>
              <a:rPr lang="pl-PL" sz="1800" dirty="0" smtClean="0"/>
              <a:t>Wyjaśnienia o charakterze ogólnym publikowane są na stronie internetowej IOK: </a:t>
            </a:r>
            <a:r>
              <a:rPr lang="pl-PL" sz="1800" u="sng" dirty="0">
                <a:hlinkClick r:id="rId3"/>
              </a:rPr>
              <a:t>http://</a:t>
            </a:r>
            <a:r>
              <a:rPr lang="pl-PL" sz="1800" u="sng" dirty="0" smtClean="0">
                <a:hlinkClick r:id="rId3"/>
              </a:rPr>
              <a:t>rpo.wupdolnoslaski.praca.gov.pl</a:t>
            </a:r>
            <a:endParaRPr lang="pl-PL" sz="1800" u="sng" dirty="0" smtClean="0"/>
          </a:p>
          <a:p>
            <a:endParaRPr lang="pl-PL" sz="1800" smtClean="0"/>
          </a:p>
          <a:p>
            <a:r>
              <a:rPr lang="pl-PL" sz="1800" smtClean="0"/>
              <a:t>Pytania </a:t>
            </a:r>
            <a:r>
              <a:rPr lang="pl-PL" sz="1800" dirty="0" smtClean="0"/>
              <a:t>indywidualne można kierować na adres: </a:t>
            </a:r>
            <a:r>
              <a:rPr lang="pl-PL" sz="1800" u="sng" dirty="0" err="1" smtClean="0">
                <a:hlinkClick r:id="rId4"/>
              </a:rPr>
              <a:t>promocja@dwup.pl</a:t>
            </a:r>
            <a:r>
              <a:rPr lang="pl-PL" sz="1800" dirty="0" smtClean="0"/>
              <a:t> </a:t>
            </a:r>
          </a:p>
          <a:p>
            <a:pPr>
              <a:buNone/>
            </a:pPr>
            <a:r>
              <a:rPr lang="pl-PL" sz="1800" dirty="0" smtClean="0"/>
              <a:t>lub telefonicznie: 71 39 74 110 lub 71 39 74 111 lub nr infolinii 0 800 300 376.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55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83568" y="2778906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5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Dziękujemy za uwagę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82" y="3702236"/>
            <a:ext cx="9163082" cy="243251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97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35995"/>
          </a:xfrm>
        </p:spPr>
        <p:txBody>
          <a:bodyPr/>
          <a:lstStyle/>
          <a:p>
            <a:r>
              <a:rPr lang="pl-PL" sz="2800" b="1" dirty="0" smtClean="0"/>
              <a:t>Przedmiot konkursu –  drugi typ operacji 9.1 A – c.d. </a:t>
            </a:r>
            <a:endParaRPr lang="pl-PL" sz="2800" b="1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94845"/>
            <a:ext cx="7886700" cy="4834393"/>
          </a:xfrm>
          <a:noFill/>
        </p:spPr>
        <p:txBody>
          <a:bodyPr/>
          <a:lstStyle/>
          <a:p>
            <a:pPr marL="457200" indent="-457200">
              <a:buFont typeface="+mj-lt"/>
              <a:buAutoNum type="alphaLcParenR" startAt="5"/>
            </a:pPr>
            <a:r>
              <a:rPr lang="pl-PL" sz="2000" dirty="0"/>
              <a:t>wsparcie tworzenia i działalności środowiskowych instytucji aktywizujących osoby niepełnosprawne, w tym zaburzone </a:t>
            </a:r>
            <a:r>
              <a:rPr lang="pl-PL" sz="2000" dirty="0" smtClean="0"/>
              <a:t>psychicznie;</a:t>
            </a:r>
            <a:endParaRPr lang="pl-PL" sz="2000" dirty="0"/>
          </a:p>
          <a:p>
            <a:pPr marL="457200" indent="-457200">
              <a:buFont typeface="+mj-lt"/>
              <a:buAutoNum type="alphaLcParenR" startAt="5"/>
            </a:pPr>
            <a:r>
              <a:rPr lang="pl-PL" sz="2000" dirty="0"/>
              <a:t>wsparcie w zakresie przygotowania osób z niepełnosprawnością do uczestnictwa w warsztatach terapii zajęciowej lub podjęcia zatrudnienia realizowanego przez środowiskowe domy samopomocy;</a:t>
            </a:r>
          </a:p>
          <a:p>
            <a:pPr marL="457200" indent="-457200">
              <a:buFont typeface="+mj-lt"/>
              <a:buAutoNum type="alphaLcParenR" startAt="5"/>
            </a:pPr>
            <a:r>
              <a:rPr lang="pl-PL" sz="2000" dirty="0"/>
              <a:t>promocja i wsparcie wolontariatu w zakresie integracji osób zagrożonych ubóstwem lub wykluczeniem społecznym;</a:t>
            </a:r>
          </a:p>
          <a:p>
            <a:pPr marL="457200" indent="-457200">
              <a:buFont typeface="+mj-lt"/>
              <a:buAutoNum type="alphaLcParenR" startAt="5"/>
            </a:pPr>
            <a:r>
              <a:rPr lang="pl-PL" sz="2000" dirty="0"/>
              <a:t>organizacja i finansowanie treningów kompetencji i umiejętności społecznych, w tym kosztów zatrudnienia i działania osoby prowadzącej treningi;</a:t>
            </a:r>
            <a:endParaRPr lang="pl-PL" sz="2000" dirty="0" smtClean="0"/>
          </a:p>
          <a:p>
            <a:pPr marL="457200" indent="-457200">
              <a:buFont typeface="+mj-lt"/>
              <a:buAutoNum type="alphaLcParenR" startAt="5"/>
            </a:pPr>
            <a:r>
              <a:rPr lang="pl-PL" sz="2000" dirty="0"/>
              <a:t>kursy i szkolenia służące rozwijaniu umiejętności i kompetencji społecznych</a:t>
            </a:r>
            <a:r>
              <a:rPr lang="pl-PL" sz="2000" dirty="0" smtClean="0"/>
              <a:t>;</a:t>
            </a:r>
          </a:p>
          <a:p>
            <a:pPr marL="457200" indent="-457200">
              <a:buFont typeface="+mj-lt"/>
              <a:buAutoNum type="alphaLcParenR" startAt="5"/>
            </a:pPr>
            <a:r>
              <a:rPr lang="pl-PL" sz="2000" dirty="0"/>
              <a:t>kursy i szkolenia umożliwiające podniesienie kwalifikacji, kompetencji zawodowych lub umiejętności pożądanych na rynku </a:t>
            </a:r>
            <a:r>
              <a:rPr lang="pl-PL" sz="2000" dirty="0" smtClean="0"/>
              <a:t>pracy;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264935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35995"/>
          </a:xfrm>
        </p:spPr>
        <p:txBody>
          <a:bodyPr/>
          <a:lstStyle/>
          <a:p>
            <a:r>
              <a:rPr lang="pl-PL" sz="2800" b="1" dirty="0" smtClean="0"/>
              <a:t>Przedmiot konkursu –  drugi typ operacji 9.1 A – c.d. </a:t>
            </a:r>
            <a:endParaRPr lang="pl-PL" sz="2800" b="1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604371" y="1683122"/>
            <a:ext cx="7886700" cy="4301300"/>
          </a:xfrm>
          <a:noFill/>
        </p:spPr>
        <p:txBody>
          <a:bodyPr/>
          <a:lstStyle/>
          <a:p>
            <a:pPr marL="457200" indent="-457200" algn="just">
              <a:buFont typeface="+mj-lt"/>
              <a:buAutoNum type="alphaLcParenR" startAt="11"/>
            </a:pPr>
            <a:r>
              <a:rPr lang="pl-PL" sz="2000" dirty="0"/>
              <a:t>staże, praktyki zawodowe, subsydiowane zatrudnienie i zajęcia reintegracji zawodowej u </a:t>
            </a:r>
            <a:r>
              <a:rPr lang="pl-PL" sz="2000" dirty="0" smtClean="0"/>
              <a:t>pracodawcy;</a:t>
            </a:r>
            <a:endParaRPr lang="pl-PL" sz="2000" dirty="0"/>
          </a:p>
          <a:p>
            <a:pPr marL="457200" indent="-457200" algn="just">
              <a:buFont typeface="+mj-lt"/>
              <a:buAutoNum type="alphaLcParenR" startAt="11"/>
            </a:pPr>
            <a:r>
              <a:rPr lang="pl-PL" sz="2000" dirty="0"/>
              <a:t>poradnictwo zawodowe, pośrednictwo </a:t>
            </a:r>
            <a:r>
              <a:rPr lang="pl-PL" sz="2000" dirty="0" smtClean="0"/>
              <a:t>pracy;</a:t>
            </a:r>
            <a:endParaRPr lang="pl-PL" sz="2000" dirty="0"/>
          </a:p>
          <a:p>
            <a:pPr marL="504000" indent="-504000">
              <a:buNone/>
            </a:pPr>
            <a:r>
              <a:rPr lang="pl-PL" sz="2000" dirty="0" smtClean="0"/>
              <a:t>ł</a:t>
            </a:r>
            <a:r>
              <a:rPr lang="pl-PL" sz="2000" dirty="0"/>
              <a:t>) </a:t>
            </a:r>
            <a:r>
              <a:rPr lang="pl-PL" sz="2000" dirty="0" smtClean="0"/>
              <a:t>     wyposażenie </a:t>
            </a:r>
            <a:r>
              <a:rPr lang="pl-PL" sz="2000" dirty="0"/>
              <a:t>lub doposażenie stanowiska pracy (wyłącznie w połączeniu z subsydiowaniem zatrudnienia) oraz specjalistyczne (wynikające z danej niepełnosprawności i indywidualnych potrzeb) wyposażenie lub doposażenie stanowiska pracy dla zatrudnionej osoby z niepełnosprawnością;</a:t>
            </a:r>
          </a:p>
          <a:p>
            <a:pPr marL="457200" indent="-457200">
              <a:buFont typeface="+mj-lt"/>
              <a:buAutoNum type="alphaLcParenR" startAt="13"/>
            </a:pPr>
            <a:r>
              <a:rPr lang="pl-PL" sz="2000" dirty="0"/>
              <a:t>zatrudnienie wspomagane obejmujące wsparcie osoby z niepełnosprawnością przez trenera pracy/ asystenta zawodowego u pracodawcy;</a:t>
            </a:r>
          </a:p>
          <a:p>
            <a:pPr marL="457200" indent="-457200">
              <a:buFont typeface="+mj-lt"/>
              <a:buAutoNum type="alphaLcParenR" startAt="13"/>
            </a:pPr>
            <a:r>
              <a:rPr lang="pl-PL" sz="2000" dirty="0"/>
              <a:t>skierowanie do pracy w Zakładzie Aktywności Zawodowej i sfinansowanie kosztów zatrudnienia w ZAZ</a:t>
            </a:r>
            <a:r>
              <a:rPr lang="pl-PL" sz="2000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224449253"/>
      </p:ext>
    </p:extLst>
  </p:cSld>
  <p:clrMapOvr>
    <a:masterClrMapping/>
  </p:clrMapOvr>
</p:sld>
</file>

<file path=ppt/theme/theme1.xml><?xml version="1.0" encoding="utf-8"?>
<a:theme xmlns:a="http://schemas.openxmlformats.org/drawingml/2006/main" name="FunduszeEuropejskiePrezentacjaTemplat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10.xml><?xml version="1.0" encoding="utf-8"?>
<a:theme xmlns:a="http://schemas.openxmlformats.org/drawingml/2006/main" name="2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1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frastruktura i Środowisko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D7BFAF85-3AFF-408A-9214-9771CA74E33C}"/>
    </a:ext>
  </a:extLst>
</a:theme>
</file>

<file path=ppt/theme/theme3.xml><?xml version="1.0" encoding="utf-8"?>
<a:theme xmlns:a="http://schemas.openxmlformats.org/drawingml/2006/main" name="Inteligentny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D7262E80-C742-4C3A-B4FD-B9DFB2A85E65}"/>
    </a:ext>
  </a:extLst>
</a:theme>
</file>

<file path=ppt/theme/theme4.xml><?xml version="1.0" encoding="utf-8"?>
<a:theme xmlns:a="http://schemas.openxmlformats.org/drawingml/2006/main" name="Rozwój Polski Wschodnie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5D6DABCB-300B-4583-9DC2-84BDBB033C22}"/>
    </a:ext>
  </a:extLst>
</a:theme>
</file>

<file path=ppt/theme/theme5.xml><?xml version="1.0" encoding="utf-8"?>
<a:theme xmlns:a="http://schemas.openxmlformats.org/drawingml/2006/main" name="Wiedza Edukacja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53FA2FB3-9C38-4B68-A4DF-76B77B12EB81}"/>
    </a:ext>
  </a:extLst>
</a:theme>
</file>

<file path=ppt/theme/theme6.xml><?xml version="1.0" encoding="utf-8"?>
<a:theme xmlns:a="http://schemas.openxmlformats.org/drawingml/2006/main" name="Polska Cyfro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A4A928A6-969B-40E6-93A8-BBEF1A2F6A09}"/>
    </a:ext>
  </a:extLst>
</a:theme>
</file>

<file path=ppt/theme/theme7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8.xml><?xml version="1.0" encoding="utf-8"?>
<a:theme xmlns:a="http://schemas.openxmlformats.org/drawingml/2006/main" name="Pomoc Techniczn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F455CDD5-C0D5-4F1E-9423-3AD99BE16955}"/>
    </a:ext>
  </a:extLst>
</a:theme>
</file>

<file path=ppt/theme/theme9.xml><?xml version="1.0" encoding="utf-8"?>
<a:theme xmlns:a="http://schemas.openxmlformats.org/drawingml/2006/main" name="1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92000801-0B03-4AC3-8040-626073FD01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11965</TotalTime>
  <Words>3858</Words>
  <Application>Microsoft Office PowerPoint</Application>
  <PresentationFormat>Pokaz na ekranie (4:3)</PresentationFormat>
  <Paragraphs>548</Paragraphs>
  <Slides>71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10</vt:i4>
      </vt:variant>
      <vt:variant>
        <vt:lpstr>Tytuły slajdów</vt:lpstr>
      </vt:variant>
      <vt:variant>
        <vt:i4>71</vt:i4>
      </vt:variant>
    </vt:vector>
  </HeadingPairs>
  <TitlesOfParts>
    <vt:vector size="81" baseType="lpstr">
      <vt:lpstr>FunduszeEuropejskiePrezentacjaTemplate</vt:lpstr>
      <vt:lpstr>Infrastruktura i Środowisko</vt:lpstr>
      <vt:lpstr>Inteligentny Rozwoj</vt:lpstr>
      <vt:lpstr>Rozwój Polski Wschodniej</vt:lpstr>
      <vt:lpstr>Wiedza Edukacja Rozwoj</vt:lpstr>
      <vt:lpstr>Polska Cyfrowa</vt:lpstr>
      <vt:lpstr>Programy Regionalne</vt:lpstr>
      <vt:lpstr>Pomoc Techniczna</vt:lpstr>
      <vt:lpstr>1_Programy Regionalne</vt:lpstr>
      <vt:lpstr>2_Programy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Przedmiot konkursu –  drugi typ operacji 9.1 A – c.d. </vt:lpstr>
      <vt:lpstr>Przedmiot konkursu –  drugi typ operacji 9.1 A – c.d. </vt:lpstr>
      <vt:lpstr>Przedmiot konkursu –  drugi typ operacji 9.1 A – c.d. </vt:lpstr>
      <vt:lpstr>Przedmiot konkursu –  drugi typ operacji 9.1 A – c.d. </vt:lpstr>
      <vt:lpstr>Prezentacja programu PowerPoint</vt:lpstr>
      <vt:lpstr>Prezentacja programu PowerPoint</vt:lpstr>
      <vt:lpstr>Prezentacja programu PowerPoint</vt:lpstr>
      <vt:lpstr>Uwaga!</vt:lpstr>
      <vt:lpstr>Świadczenia pieniężne i niepieniężne</vt:lpstr>
      <vt:lpstr>Kto może składać wnioski?</vt:lpstr>
      <vt:lpstr>WNIOSKODAWCA – jak to zapisać we wniosku w przypadku jednostek organizacyjnych jst?</vt:lpstr>
      <vt:lpstr>Grupa docelowa/ostateczni odbiorcy wsparcia</vt:lpstr>
      <vt:lpstr>Grupa docelowa/ostateczni odbiorcy wsparcia</vt:lpstr>
      <vt:lpstr>Grupa docelowa/ostateczni odbiorcy wsparcia</vt:lpstr>
      <vt:lpstr>Okres realizacji projektu</vt:lpstr>
      <vt:lpstr>Prezentacja programu PowerPoint</vt:lpstr>
      <vt:lpstr>SYSTEM OCENY WNIOSKÓW</vt:lpstr>
      <vt:lpstr>Prezentacja programu PowerPoint</vt:lpstr>
      <vt:lpstr>Prezentacja programu PowerPoint</vt:lpstr>
      <vt:lpstr>Kryterium formalne nr 1   Prawidłowość wyboru partnerów w projekcie</vt:lpstr>
      <vt:lpstr>Kryterium formalne nr 1  - cd. Prawidłowość wyboru partnerów w projekcie</vt:lpstr>
      <vt:lpstr>Kryterium formalna nr 1  - cd. Prawidłowość wyboru partnerów w projekcie</vt:lpstr>
      <vt:lpstr>Kryterium formalne nr 5  Uproszczone metody rozliczania wydatków</vt:lpstr>
      <vt:lpstr>Kryterium formalne specyficzne dla naboru</vt:lpstr>
      <vt:lpstr>Prezentacja programu PowerPoint</vt:lpstr>
      <vt:lpstr>Kryterium biura projektu  </vt:lpstr>
      <vt:lpstr>2. Kryterium liczby wniosków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Najczęstsze problemy na etapie sporządzania wniosku o dofinansowanie przez pryzmat doświadczeń wynikających z procesu oceny wniosków</vt:lpstr>
      <vt:lpstr>Najczęstsze problemy na etapie sporządzania wniosku o dofinansowanie przez pryzmat doświadczeń wynikających z procesu oceny wniosków</vt:lpstr>
      <vt:lpstr>Najczęstsze problemy na etapie sporządzania wniosku o dofinansowanie przez pryzmat doświadczeń wynikających z procesu oceny wniosków</vt:lpstr>
      <vt:lpstr>Prezentacja programu PowerPoint</vt:lpstr>
      <vt:lpstr>Prezentacja programu PowerPoint</vt:lpstr>
      <vt:lpstr>Prezentacja programu PowerPoint</vt:lpstr>
      <vt:lpstr> Lista wskaźników rezultatu </vt:lpstr>
      <vt:lpstr>Wskaźniki efektywności społecznej i zatrudnieniowej (rezultatu)</vt:lpstr>
      <vt:lpstr>Wskaźniki efektywności społecznej i zatrudnieniowej (rezultatu) – c.d.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Zbigniew Ratajczak</dc:creator>
  <cp:lastModifiedBy>Agnieszka Kalita</cp:lastModifiedBy>
  <cp:revision>463</cp:revision>
  <cp:lastPrinted>2015-05-07T12:58:34Z</cp:lastPrinted>
  <dcterms:created xsi:type="dcterms:W3CDTF">2015-03-25T10:25:25Z</dcterms:created>
  <dcterms:modified xsi:type="dcterms:W3CDTF">2018-09-04T06:42:02Z</dcterms:modified>
</cp:coreProperties>
</file>