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10" r:id="rId3"/>
    <p:sldMasterId id="2147483758" r:id="rId4"/>
    <p:sldMasterId id="2147483770" r:id="rId5"/>
    <p:sldMasterId id="2147483722" r:id="rId6"/>
    <p:sldMasterId id="2147483734" r:id="rId7"/>
    <p:sldMasterId id="2147483746" r:id="rId8"/>
    <p:sldMasterId id="2147483965" r:id="rId9"/>
  </p:sldMasterIdLst>
  <p:notesMasterIdLst>
    <p:notesMasterId r:id="rId70"/>
  </p:notesMasterIdLst>
  <p:handoutMasterIdLst>
    <p:handoutMasterId r:id="rId71"/>
  </p:handoutMasterIdLst>
  <p:sldIdLst>
    <p:sldId id="654" r:id="rId10"/>
    <p:sldId id="607" r:id="rId11"/>
    <p:sldId id="656" r:id="rId12"/>
    <p:sldId id="710" r:id="rId13"/>
    <p:sldId id="660" r:id="rId14"/>
    <p:sldId id="661" r:id="rId15"/>
    <p:sldId id="711" r:id="rId16"/>
    <p:sldId id="663" r:id="rId17"/>
    <p:sldId id="658" r:id="rId18"/>
    <p:sldId id="702" r:id="rId19"/>
    <p:sldId id="712" r:id="rId20"/>
    <p:sldId id="713" r:id="rId21"/>
    <p:sldId id="659" r:id="rId22"/>
    <p:sldId id="677" r:id="rId23"/>
    <p:sldId id="693" r:id="rId24"/>
    <p:sldId id="707" r:id="rId25"/>
    <p:sldId id="708" r:id="rId26"/>
    <p:sldId id="709" r:id="rId27"/>
    <p:sldId id="671" r:id="rId28"/>
    <p:sldId id="672" r:id="rId29"/>
    <p:sldId id="715" r:id="rId30"/>
    <p:sldId id="716" r:id="rId31"/>
    <p:sldId id="717" r:id="rId32"/>
    <p:sldId id="718" r:id="rId33"/>
    <p:sldId id="723" r:id="rId34"/>
    <p:sldId id="724" r:id="rId35"/>
    <p:sldId id="725" r:id="rId36"/>
    <p:sldId id="726" r:id="rId37"/>
    <p:sldId id="728" r:id="rId38"/>
    <p:sldId id="729" r:id="rId39"/>
    <p:sldId id="730" r:id="rId40"/>
    <p:sldId id="719" r:id="rId41"/>
    <p:sldId id="720" r:id="rId42"/>
    <p:sldId id="721" r:id="rId43"/>
    <p:sldId id="722" r:id="rId44"/>
    <p:sldId id="615" r:id="rId45"/>
    <p:sldId id="665" r:id="rId46"/>
    <p:sldId id="666" r:id="rId47"/>
    <p:sldId id="700" r:id="rId48"/>
    <p:sldId id="667" r:id="rId49"/>
    <p:sldId id="733" r:id="rId50"/>
    <p:sldId id="732" r:id="rId51"/>
    <p:sldId id="734" r:id="rId52"/>
    <p:sldId id="735" r:id="rId53"/>
    <p:sldId id="736" r:id="rId54"/>
    <p:sldId id="737" r:id="rId55"/>
    <p:sldId id="738" r:id="rId56"/>
    <p:sldId id="739" r:id="rId57"/>
    <p:sldId id="740" r:id="rId58"/>
    <p:sldId id="741" r:id="rId59"/>
    <p:sldId id="742" r:id="rId60"/>
    <p:sldId id="743" r:id="rId61"/>
    <p:sldId id="744" r:id="rId62"/>
    <p:sldId id="474" r:id="rId63"/>
    <p:sldId id="691" r:id="rId64"/>
    <p:sldId id="529" r:id="rId65"/>
    <p:sldId id="501" r:id="rId66"/>
    <p:sldId id="433" r:id="rId67"/>
    <p:sldId id="475" r:id="rId68"/>
    <p:sldId id="476" r:id="rId69"/>
  </p:sldIdLst>
  <p:sldSz cx="9144000" cy="6858000" type="screen4x3"/>
  <p:notesSz cx="6797675" cy="9928225"/>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9900"/>
    <a:srgbClr val="0033CC"/>
    <a:srgbClr val="008000"/>
    <a:srgbClr val="FFB900"/>
    <a:srgbClr val="FFB800"/>
    <a:srgbClr val="FBBA00"/>
    <a:srgbClr val="1070A0"/>
    <a:srgbClr val="FF9966"/>
    <a:srgbClr val="FF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86346" autoAdjust="0"/>
  </p:normalViewPr>
  <p:slideViewPr>
    <p:cSldViewPr snapToGrid="0">
      <p:cViewPr varScale="1">
        <p:scale>
          <a:sx n="113" d="100"/>
          <a:sy n="113" d="100"/>
        </p:scale>
        <p:origin x="17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4" y="0"/>
            <a:ext cx="2945659" cy="496412"/>
          </a:xfrm>
          <a:prstGeom prst="rect">
            <a:avLst/>
          </a:prstGeom>
        </p:spPr>
        <p:txBody>
          <a:bodyPr vert="horz" lIns="91440" tIns="45720" rIns="91440" bIns="45720" rtlCol="0"/>
          <a:lstStyle>
            <a:lvl1pPr algn="r">
              <a:defRPr sz="1200"/>
            </a:lvl1pPr>
          </a:lstStyle>
          <a:p>
            <a:fld id="{93F71DB5-E1F9-4FB8-A2CC-9672718C73FA}" type="datetimeFigureOut">
              <a:rPr lang="pl-PL" smtClean="0"/>
              <a:pPr/>
              <a:t>30.08.2018</a:t>
            </a:fld>
            <a:endParaRPr lang="pl-PL"/>
          </a:p>
        </p:txBody>
      </p:sp>
      <p:sp>
        <p:nvSpPr>
          <p:cNvPr id="4" name="Symbol zastępczy stopki 3"/>
          <p:cNvSpPr>
            <a:spLocks noGrp="1"/>
          </p:cNvSpPr>
          <p:nvPr>
            <p:ph type="ftr" sz="quarter" idx="2"/>
          </p:nvPr>
        </p:nvSpPr>
        <p:spPr>
          <a:xfrm>
            <a:off x="1" y="9430091"/>
            <a:ext cx="2945659" cy="49641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4" y="9430091"/>
            <a:ext cx="2945659" cy="496412"/>
          </a:xfrm>
          <a:prstGeom prst="rect">
            <a:avLst/>
          </a:prstGeom>
        </p:spPr>
        <p:txBody>
          <a:bodyPr vert="horz" lIns="91440" tIns="45720" rIns="91440" bIns="45720" rtlCol="0" anchor="b"/>
          <a:lstStyle>
            <a:lvl1pPr algn="r">
              <a:defRPr sz="1200"/>
            </a:lvl1pPr>
          </a:lstStyle>
          <a:p>
            <a:fld id="{43550EE3-86C3-4A86-857A-7E80D18E1865}" type="slidenum">
              <a:rPr lang="pl-PL" smtClean="0"/>
              <a:pPr/>
              <a:t>‹#›</a:t>
            </a:fld>
            <a:endParaRPr lang="pl-PL"/>
          </a:p>
        </p:txBody>
      </p:sp>
    </p:spTree>
    <p:extLst>
      <p:ext uri="{BB962C8B-B14F-4D97-AF65-F5344CB8AC3E}">
        <p14:creationId xmlns:p14="http://schemas.microsoft.com/office/powerpoint/2010/main" val="802764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3BD708B6-522C-4A2E-8A4A-29650C96FAAA}" type="datetimeFigureOut">
              <a:rPr lang="pl-PL" smtClean="0"/>
              <a:pPr/>
              <a:t>30.08.2018</a:t>
            </a:fld>
            <a:endParaRPr lang="pl-PL"/>
          </a:p>
        </p:txBody>
      </p:sp>
      <p:sp>
        <p:nvSpPr>
          <p:cNvPr id="4" name="Symbol zastępczy obrazu slajdu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908"/>
            <a:ext cx="5438140" cy="4467702"/>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1C15D669-23D8-4A7B-BC26-4E562F24D5B3}" type="slidenum">
              <a:rPr lang="pl-PL" smtClean="0"/>
              <a:pPr/>
              <a:t>‹#›</a:t>
            </a:fld>
            <a:endParaRPr lang="pl-PL"/>
          </a:p>
        </p:txBody>
      </p:sp>
    </p:spTree>
    <p:extLst>
      <p:ext uri="{BB962C8B-B14F-4D97-AF65-F5344CB8AC3E}">
        <p14:creationId xmlns:p14="http://schemas.microsoft.com/office/powerpoint/2010/main" val="517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2</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3</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4</a:t>
            </a:fld>
            <a:endParaRPr lang="pl-PL"/>
          </a:p>
        </p:txBody>
      </p:sp>
    </p:spTree>
    <p:extLst>
      <p:ext uri="{BB962C8B-B14F-4D97-AF65-F5344CB8AC3E}">
        <p14:creationId xmlns:p14="http://schemas.microsoft.com/office/powerpoint/2010/main" val="4292997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5</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6</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7</a:t>
            </a:fld>
            <a:endParaRPr lang="pl-PL"/>
          </a:p>
        </p:txBody>
      </p:sp>
    </p:spTree>
    <p:extLst>
      <p:ext uri="{BB962C8B-B14F-4D97-AF65-F5344CB8AC3E}">
        <p14:creationId xmlns:p14="http://schemas.microsoft.com/office/powerpoint/2010/main" val="1589923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8</a:t>
            </a:fld>
            <a:endParaRPr lang="pl-PL"/>
          </a:p>
        </p:txBody>
      </p:sp>
    </p:spTree>
    <p:extLst>
      <p:ext uri="{BB962C8B-B14F-4D97-AF65-F5344CB8AC3E}">
        <p14:creationId xmlns:p14="http://schemas.microsoft.com/office/powerpoint/2010/main" val="393775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9</a:t>
            </a:fld>
            <a:endParaRPr lang="pl-PL" dirty="0"/>
          </a:p>
        </p:txBody>
      </p:sp>
    </p:spTree>
    <p:extLst>
      <p:ext uri="{BB962C8B-B14F-4D97-AF65-F5344CB8AC3E}">
        <p14:creationId xmlns:p14="http://schemas.microsoft.com/office/powerpoint/2010/main" val="3937753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1C15D669-23D8-4A7B-BC26-4E562F24D5B3}" type="slidenum">
              <a:rPr lang="pl-PL" smtClean="0"/>
              <a:pPr/>
              <a:t>13</a:t>
            </a:fld>
            <a:endParaRPr lang="pl-PL"/>
          </a:p>
        </p:txBody>
      </p:sp>
    </p:spTree>
    <p:extLst>
      <p:ext uri="{BB962C8B-B14F-4D97-AF65-F5344CB8AC3E}">
        <p14:creationId xmlns:p14="http://schemas.microsoft.com/office/powerpoint/2010/main" val="3937753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13"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14"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1B74007-10BC-4570-AA93-B89E2D8BD87E}" type="slidenum">
              <a:rPr lang="pl-PL"/>
              <a:pPr>
                <a:defRPr/>
              </a:pPr>
              <a:t>‹#›</a:t>
            </a:fld>
            <a:endParaRPr lang="pl-PL"/>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solidFill>
                  <a:prstClr val="black">
                    <a:tint val="75000"/>
                  </a:prstClr>
                </a:solidFill>
              </a:rPr>
              <a:pPr>
                <a:defRPr/>
              </a:pPr>
              <a:t>‹#›</a:t>
            </a:fld>
            <a:endParaRPr lang="pl-PL">
              <a:solidFill>
                <a:prstClr val="black">
                  <a:tint val="75000"/>
                </a:prstClr>
              </a:solidFill>
            </a:endParaRP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770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solidFill>
                  <a:prstClr val="black">
                    <a:tint val="75000"/>
                  </a:prstClr>
                </a:solidFill>
              </a:rPr>
              <a:pPr>
                <a:defRPr/>
              </a:pPr>
              <a:t>‹#›</a:t>
            </a:fld>
            <a:endParaRPr lang="pl-PL">
              <a:solidFill>
                <a:prstClr val="black">
                  <a:tint val="75000"/>
                </a:prstClr>
              </a:solidFill>
            </a:endParaRPr>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421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64258"/>
            <a:ext cx="2949178" cy="1129085"/>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2891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11775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extLst>
      <p:ext uri="{BB962C8B-B14F-4D97-AF65-F5344CB8AC3E}">
        <p14:creationId xmlns:p14="http://schemas.microsoft.com/office/powerpoint/2010/main" val="255201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E2CB10A-05C1-42B5-946F-F83045E2D45D}" type="slidenum">
              <a:rPr lang="pl-PL"/>
              <a:pPr>
                <a:defRPr/>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6"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1125"/>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1241D940-65B5-4AE2-AB0B-1F88FBC6AA6A}" type="slidenum">
              <a:rPr lang="pl-PL"/>
              <a:pPr>
                <a:defRPr/>
              </a:pPr>
              <a:t>‹#›</a:t>
            </a:fld>
            <a:endParaRPr lang="pl-P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1538237-5158-4B7C-930E-FBC22445600C}" type="slidenum">
              <a:rPr lang="pl-PL"/>
              <a:pPr>
                <a:defRPr/>
              </a:pPr>
              <a:t>‹#›</a:t>
            </a:fld>
            <a:endParaRPr lang="pl-P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74B9133-8071-4CBC-823A-F3D446F4FD9D}" type="slidenum">
              <a:rPr lang="pl-PL"/>
              <a:pPr>
                <a:defRPr/>
              </a:pPr>
              <a:t>‹#›</a:t>
            </a:fld>
            <a:endParaRPr lang="pl-P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44C0A568-537E-4A22-BED5-9F9D14A20665}" type="slidenum">
              <a:rPr lang="pl-PL"/>
              <a:pPr>
                <a:defRPr/>
              </a:pPr>
              <a:t>‹#›</a:t>
            </a:fld>
            <a:endParaRPr lang="pl-P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3F38B4EB-B886-488A-ABC8-E69879316564}" type="slidenum">
              <a:rPr lang="pl-PL"/>
              <a:pPr>
                <a:defRPr/>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A19C5765-E626-43B3-AE77-138B601E1E6F}" type="slidenum">
              <a:rPr lang="pl-PL"/>
              <a:pPr>
                <a:defRPr/>
              </a:pPr>
              <a:t>‹#›</a:t>
            </a:fld>
            <a:endParaRPr lang="pl-P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A33F09EE-7716-4C47-9D79-3D08789E2EC8}" type="slidenum">
              <a:rPr lang="pl-PL"/>
              <a:pPr>
                <a:defRPr/>
              </a:pPr>
              <a:t>‹#›</a:t>
            </a:fld>
            <a:endParaRPr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EAC407E-E079-4AC2-9751-F59A5AF8D3FE}" type="slidenum">
              <a:rPr lang="pl-PL"/>
              <a:pPr>
                <a:defRPr/>
              </a:pPr>
              <a:t>‹#›</a:t>
            </a:fld>
            <a:endParaRPr lang="pl-P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15888"/>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70BDC2BC-767A-43C6-A595-C9AF32D85C7D}" type="slidenum">
              <a:rPr lang="pl-PL"/>
              <a:pPr>
                <a:defRPr/>
              </a:pPr>
              <a:t>‹#›</a:t>
            </a:fld>
            <a:endParaRPr lang="pl-P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39688" y="-114300"/>
            <a:ext cx="4659312" cy="1158875"/>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E7BED8C-F095-4274-B6BA-B7B0A7C1EE1C}" type="slidenum">
              <a:rPr lang="pl-PL"/>
              <a:pPr>
                <a:defRPr/>
              </a:pPr>
              <a:t>‹#›</a:t>
            </a:fld>
            <a:endParaRPr lang="pl-PL"/>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3128B6-7CD0-461E-8145-5442C51BC9A9}" type="slidenum">
              <a:rPr lang="pl-PL"/>
              <a:pPr>
                <a:defRPr/>
              </a:pPr>
              <a:t>‹#›</a:t>
            </a:fld>
            <a:endParaRPr lang="pl-PL"/>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384EB015-F115-47D3-9F03-3C31A981B70B}" type="slidenum">
              <a:rPr lang="pl-PL"/>
              <a:pPr>
                <a:defRPr/>
              </a:pPr>
              <a:t>‹#›</a:t>
            </a:fld>
            <a:endParaRPr lang="pl-PL"/>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B05E7011-9940-4EEA-9D0C-8AE1E06E4DE5}" type="slidenum">
              <a:rPr lang="pl-PL"/>
              <a:pPr>
                <a:defRPr/>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2A91962-776D-4ACF-A610-14A79AC1CD77}" type="slidenum">
              <a:rPr lang="pl-PL"/>
              <a:pPr>
                <a:defRPr/>
              </a:pPr>
              <a:t>‹#›</a:t>
            </a:fld>
            <a:endParaRPr lang="pl-P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8FF113B-A332-4691-AC3C-50C64DFCCE09}" type="slidenum">
              <a:rPr lang="pl-PL"/>
              <a:pPr>
                <a:defRPr/>
              </a:pPr>
              <a:t>‹#›</a:t>
            </a:fld>
            <a:endParaRPr lang="pl-PL"/>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40E9AFE-20A1-43EE-B94E-3ABBD5C07813}" type="slidenum">
              <a:rPr lang="pl-PL"/>
              <a:pPr>
                <a:defRPr/>
              </a:pPr>
              <a:t>‹#›</a:t>
            </a:fld>
            <a:endParaRPr lang="pl-PL"/>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E6E54233-9982-4436-A8F5-B33DFB6B84C3}" type="slidenum">
              <a:rPr lang="pl-PL"/>
              <a:pPr>
                <a:defRPr/>
              </a:pPr>
              <a:t>‹#›</a:t>
            </a:fld>
            <a:endParaRPr lang="pl-PL"/>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828167EC-C765-41C8-A9C6-5635F9AD7878}" type="slidenum">
              <a:rPr lang="pl-PL"/>
              <a:pPr>
                <a:defRPr/>
              </a:pPr>
              <a:t>‹#›</a:t>
            </a:fld>
            <a:endParaRPr lang="pl-PL"/>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1550" y="-136525"/>
            <a:ext cx="4248150" cy="10556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D1AABD90-DE26-46C3-ACBA-EC028CB11EFC}" type="slidenum">
              <a:rPr lang="pl-PL"/>
              <a:pPr>
                <a:defRPr/>
              </a:pPr>
              <a:t>‹#›</a:t>
            </a:fld>
            <a:endParaRPr lang="pl-PL"/>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6"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8CC7FDA-43C7-418D-B53B-C8BAFCB7DD5C}" type="slidenum">
              <a:rPr lang="pl-PL"/>
              <a:pPr>
                <a:defRPr/>
              </a:pPr>
              <a:t>‹#›</a:t>
            </a:fld>
            <a:endParaRPr lang="pl-PL"/>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033A653-65C5-4F62-9132-8CCC4C49FA16}" type="slidenum">
              <a:rPr lang="pl-PL"/>
              <a:pPr>
                <a:defRPr/>
              </a:pPr>
              <a:t>‹#›</a:t>
            </a:fld>
            <a:endParaRPr lang="pl-PL"/>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92663" y="-119063"/>
            <a:ext cx="4237037" cy="1052513"/>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3757358-3123-49AF-B0A5-CF1357F5F509}" type="slidenum">
              <a:rPr lang="pl-PL"/>
              <a:pPr>
                <a:defRPr/>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B8DDC40-EB1E-4C59-A628-F04976F05916}" type="slidenum">
              <a:rPr lang="pl-PL"/>
              <a:pPr>
                <a:defRPr/>
              </a:pPr>
              <a:t>‹#›</a:t>
            </a:fld>
            <a:endParaRPr lang="pl-P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5294EEDB-ABCF-447F-ADDA-B89E3012FA54}" type="slidenum">
              <a:rPr lang="pl-PL"/>
              <a:pPr>
                <a:defRPr/>
              </a:pPr>
              <a:t>‹#›</a:t>
            </a:fld>
            <a:endParaRPr lang="pl-PL"/>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4ED31446-2E59-4E7D-B393-B4CA44AA962C}" type="slidenum">
              <a:rPr lang="pl-PL"/>
              <a:pPr>
                <a:defRPr/>
              </a:pPr>
              <a:t>‹#›</a:t>
            </a:fld>
            <a:endParaRPr lang="pl-PL"/>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2EBE0346-CCD7-4F55-A6FF-345460679638}" type="slidenum">
              <a:rPr lang="pl-PL"/>
              <a:pPr>
                <a:defRPr/>
              </a:pPr>
              <a:t>‹#›</a:t>
            </a:fld>
            <a:endParaRPr lang="pl-PL"/>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38F5138F-8CB9-4E55-9E74-7BEEC4575156}" type="slidenum">
              <a:rPr lang="pl-PL"/>
              <a:pPr>
                <a:defRPr/>
              </a:pPr>
              <a:t>‹#›</a:t>
            </a:fld>
            <a:endParaRPr lang="pl-PL"/>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4CAF419-C5A2-4015-898D-9B7E8CAC2E57}" type="slidenum">
              <a:rPr lang="pl-PL"/>
              <a:pPr>
                <a:defRPr/>
              </a:pPr>
              <a:t>‹#›</a:t>
            </a:fld>
            <a:endParaRPr lang="pl-PL"/>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89488" y="-149225"/>
            <a:ext cx="4183062" cy="1039813"/>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90037087-E8FA-468F-98A7-E6E852F04A79}" type="slidenum">
              <a:rPr lang="pl-PL"/>
              <a:pPr>
                <a:defRPr/>
              </a:pPr>
              <a:t>‹#›</a:t>
            </a:fld>
            <a:endParaRPr lang="pl-PL"/>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155EF3A-C6F6-43FB-BB43-0B325F11B5F6}" type="slidenum">
              <a:rPr lang="pl-PL"/>
              <a:pPr>
                <a:defRPr/>
              </a:pPr>
              <a:t>‹#›</a:t>
            </a:fld>
            <a:endParaRPr lang="pl-PL"/>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9911829-D916-4251-8119-AA6463213B2E}" type="slidenum">
              <a:rPr lang="pl-PL"/>
              <a:pPr>
                <a:defRPr/>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8CB284BA-E256-46CF-8F39-210A2938A537}" type="slidenum">
              <a:rPr lang="pl-PL"/>
              <a:pPr>
                <a:defRPr/>
              </a:pPr>
              <a:t>‹#›</a:t>
            </a:fld>
            <a:endParaRPr lang="pl-P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0AFA370A-3F8D-4430-ADA7-E2C8D3E8E6B7}" type="slidenum">
              <a:rPr lang="pl-PL"/>
              <a:pPr>
                <a:defRPr/>
              </a:pPr>
              <a:t>‹#›</a:t>
            </a:fld>
            <a:endParaRPr lang="pl-PL"/>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DCCA9654-46EF-46E0-886A-30D320B64EDA}" type="slidenum">
              <a:rPr lang="pl-PL"/>
              <a:pPr>
                <a:defRPr/>
              </a:pPr>
              <a:t>‹#›</a:t>
            </a:fld>
            <a:endParaRPr lang="pl-PL"/>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D7A8C346-B7F5-4F95-B6A8-20C74B3F49A1}" type="slidenum">
              <a:rPr lang="pl-PL"/>
              <a:pPr>
                <a:defRPr/>
              </a:pPr>
              <a:t>‹#›</a:t>
            </a:fld>
            <a:endParaRPr lang="pl-PL"/>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E28B2D6A-F29F-496D-AEB5-02515193B012}" type="slidenum">
              <a:rPr lang="pl-PL"/>
              <a:pPr>
                <a:defRPr/>
              </a:pPr>
              <a:t>‹#›</a:t>
            </a:fld>
            <a:endParaRPr lang="pl-PL"/>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527CDDE7-3D29-453F-91C9-D10EF2658DCA}" type="slidenum">
              <a:rPr lang="pl-PL"/>
              <a:pPr>
                <a:defRPr/>
              </a:pPr>
              <a:t>‹#›</a:t>
            </a:fld>
            <a:endParaRPr lang="pl-PL"/>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AD3A65CB-8FD5-4124-854D-C020F11ED14F}" type="slidenum">
              <a:rPr lang="pl-PL"/>
              <a:pPr>
                <a:defRPr/>
              </a:pPr>
              <a:t>‹#›</a:t>
            </a:fld>
            <a:endParaRPr lang="pl-PL"/>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24400" y="-139700"/>
            <a:ext cx="4300538" cy="1069975"/>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00D58F-B6AD-46C0-88EC-D789B9E6A538}" type="slidenum">
              <a:rPr lang="pl-PL"/>
              <a:pPr>
                <a:defRPr/>
              </a:pPr>
              <a:t>‹#›</a:t>
            </a:fld>
            <a:endParaRPr lang="pl-PL"/>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1E60A8B-0313-4CF7-AE4E-2221F9AA928E}" type="slidenum">
              <a:rPr lang="pl-PL"/>
              <a:pPr>
                <a:defRPr/>
              </a:pPr>
              <a:t>‹#›</a:t>
            </a:fld>
            <a:endParaRPr lang="pl-P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D1F0659-E524-4230-AFE4-B954867A52F8}" type="slidenum">
              <a:rPr lang="pl-PL"/>
              <a:pPr>
                <a:defRPr/>
              </a:pPr>
              <a:t>‹#›</a:t>
            </a:fld>
            <a:endParaRPr lang="pl-PL"/>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62F1C-8F60-4402-9548-A21721D57D57}" type="slidenum">
              <a:rPr lang="pl-PL"/>
              <a:pPr>
                <a:defRPr/>
              </a:pPr>
              <a:t>‹#›</a:t>
            </a:fld>
            <a:endParaRPr lang="pl-PL"/>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68FE7929-50DD-462D-97EB-6559B25F8B76}" type="slidenum">
              <a:rPr lang="pl-PL"/>
              <a:pPr>
                <a:defRPr/>
              </a:pPr>
              <a:t>‹#›</a:t>
            </a:fld>
            <a:endParaRPr lang="pl-PL"/>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23D46C40-8F77-4FC9-8B1F-BB521824F0DD}" type="slidenum">
              <a:rPr lang="pl-PL"/>
              <a:pPr>
                <a:defRPr/>
              </a:pPr>
              <a:t>‹#›</a:t>
            </a:fld>
            <a:endParaRPr lang="pl-PL"/>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014E2202-13AB-4787-8FD1-3B0252620A0B}" type="slidenum">
              <a:rPr lang="pl-PL"/>
              <a:pPr>
                <a:defRPr/>
              </a:pPr>
              <a:t>‹#›</a:t>
            </a:fld>
            <a:endParaRPr lang="pl-PL"/>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E8584D8-4175-4D06-A0AF-731ED0A32C18}" type="slidenum">
              <a:rPr lang="pl-PL"/>
              <a:pPr>
                <a:defRPr/>
              </a:pPr>
              <a:t>‹#›</a:t>
            </a:fld>
            <a:endParaRPr lang="pl-PL"/>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472547D2-DC00-40F9-8A86-3D0C7D6618AA}" type="slidenum">
              <a:rPr lang="pl-PL"/>
              <a:pPr>
                <a:defRPr/>
              </a:pPr>
              <a:t>‹#›</a:t>
            </a:fld>
            <a:endParaRPr lang="pl-PL"/>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ABD0EBA-8CB2-4374-9676-F3C851943DD7}" type="slidenum">
              <a:rPr lang="pl-PL"/>
              <a:pPr>
                <a:defRPr/>
              </a:pPr>
              <a:t>‹#›</a:t>
            </a:fld>
            <a:endParaRPr lang="pl-PL"/>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BCBC89E-2689-461C-8D8C-887FFB67AFF8}" type="slidenum">
              <a:rPr lang="pl-PL"/>
              <a:pPr>
                <a:defRPr/>
              </a:pPr>
              <a:t>‹#›</a:t>
            </a:fld>
            <a:endParaRPr lang="pl-PL"/>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917FCE6B-E548-4458-BF4F-E80EC4B10533}" type="slidenum">
              <a:rPr lang="pl-PL"/>
              <a:pPr>
                <a:defRPr/>
              </a:pPr>
              <a:t>‹#›</a:t>
            </a:fld>
            <a:endParaRPr lang="pl-P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pPr>
                <a:defRPr/>
              </a:pPr>
              <a:t>‹#›</a:t>
            </a:fld>
            <a:endParaRPr lang="pl-PL"/>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pPr>
                <a:defRPr/>
              </a:pPr>
              <a:t>‹#›</a:t>
            </a:fld>
            <a:endParaRPr lang="pl-PL"/>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pPr>
                <a:defRPr/>
              </a:pPr>
              <a:t>‹#›</a:t>
            </a:fld>
            <a:endParaRPr lang="pl-PL"/>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pPr>
                <a:defRPr/>
              </a:pPr>
              <a:t>‹#›</a:t>
            </a:fld>
            <a:endParaRPr lang="pl-PL"/>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pPr>
                <a:defRPr/>
              </a:pPr>
              <a:t>‹#›</a:t>
            </a:fld>
            <a:endParaRPr lang="pl-PL"/>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19156079-F711-4BFC-897D-18FEF677686D}" type="slidenum">
              <a:rPr lang="pl-PL"/>
              <a:pPr>
                <a:defRPr/>
              </a:pPr>
              <a:t>‹#›</a:t>
            </a:fld>
            <a:endParaRPr lang="pl-PL"/>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623461E0-6814-4DE6-BB6B-FC3A09012AB1}" type="slidenum">
              <a:rPr lang="pl-PL"/>
              <a:pPr>
                <a:defRPr/>
              </a:pPr>
              <a:t>‹#›</a:t>
            </a:fld>
            <a:endParaRPr lang="pl-PL"/>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615D3053-DE75-4BEF-B825-1FD8A44432C6}" type="slidenum">
              <a:rPr lang="pl-PL"/>
              <a:pPr>
                <a:defRPr/>
              </a:pPr>
              <a:t>‹#›</a:t>
            </a:fld>
            <a:endParaRPr lang="pl-PL"/>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58485C62-56A6-42B5-BDFE-F9BE6B96A5E1}" type="slidenum">
              <a:rPr lang="pl-PL"/>
              <a:pPr>
                <a:defRPr/>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676434D4-CC02-4A9C-B3B0-5FBF485A08F2}" type="slidenum">
              <a:rPr lang="pl-PL"/>
              <a:pPr>
                <a:defRPr/>
              </a:pPr>
              <a:t>‹#›</a:t>
            </a:fld>
            <a:endParaRPr lang="pl-P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7"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sp>
        <p:nvSpPr>
          <p:cNvPr id="8" name="Symbol zastępczy tekstu 7"/>
          <p:cNvSpPr>
            <a:spLocks noGrp="1"/>
          </p:cNvSpPr>
          <p:nvPr>
            <p:ph idx="10"/>
          </p:nvPr>
        </p:nvSpPr>
        <p:spPr>
          <a:xfrm>
            <a:off x="628650" y="4942115"/>
            <a:ext cx="7886700" cy="712334"/>
          </a:xfrm>
          <a:prstGeom prst="rect">
            <a:avLst/>
          </a:prstGeom>
        </p:spPr>
        <p:txBody>
          <a:bodyPr rtlCol="0">
            <a:normAutofit/>
          </a:bodyPr>
          <a:lstStyle>
            <a:lvl1pPr marL="0" indent="0" algn="r">
              <a:buNone/>
              <a:defRPr sz="4000">
                <a:solidFill>
                  <a:schemeClr val="bg1"/>
                </a:solidFill>
                <a:latin typeface="+mj-lt"/>
              </a:defRPr>
            </a:lvl1pPr>
          </a:lstStyle>
          <a:p>
            <a:pPr lvl="0"/>
            <a:r>
              <a:rPr lang="pl-PL" smtClean="0"/>
              <a:t>Kliknij, aby edytować style wzorca tekstu</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76200" y="-185738"/>
            <a:ext cx="4648200" cy="1155701"/>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r>
              <a:rPr lang="pl-PL" dirty="0" smtClean="0">
                <a:solidFill>
                  <a:schemeClr val="bg1"/>
                </a:solidFill>
              </a:rPr>
              <a:t>Kliknij, aby dodać tytuł prezentacji</a:t>
            </a:r>
            <a:endParaRPr lang="pl-PL" dirty="0">
              <a:solidFill>
                <a:schemeClr val="bg1"/>
              </a:solidFill>
            </a:endParaRPr>
          </a:p>
        </p:txBody>
      </p:sp>
      <p:pic>
        <p:nvPicPr>
          <p:cNvPr id="4" name="Obraz 6"/>
          <p:cNvPicPr>
            <a:picLocks noChangeAspect="1"/>
          </p:cNvPicPr>
          <p:nvPr userDrawn="1"/>
        </p:nvPicPr>
        <p:blipFill>
          <a:blip r:embed="rId3" cstate="print"/>
          <a:srcRect/>
          <a:stretch>
            <a:fillRect/>
          </a:stretch>
        </p:blipFill>
        <p:spPr bwMode="auto">
          <a:xfrm>
            <a:off x="50800" y="-114300"/>
            <a:ext cx="4648200" cy="1155700"/>
          </a:xfrm>
          <a:prstGeom prst="rect">
            <a:avLst/>
          </a:prstGeom>
          <a:noFill/>
          <a:ln w="9525">
            <a:noFill/>
            <a:miter lim="800000"/>
            <a:headEnd/>
            <a:tailEnd/>
          </a:ln>
        </p:spPr>
      </p:pic>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dirty="0" smtClean="0"/>
              <a:t>Kliknij, aby dodać podtytuł</a:t>
            </a:r>
            <a:endParaRPr lang="pl-PL"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dirty="0"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D2017FA-5E19-42B8-AC0D-42B66D9938FB}" type="slidenum">
              <a:rPr lang="pl-PL"/>
              <a:pPr>
                <a:defRPr/>
              </a:pPr>
              <a:t>‹#›</a:t>
            </a:fld>
            <a:endParaRPr lang="pl-PL"/>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3F0160E-8FC5-49EF-907D-723E51873C91}" type="slidenum">
              <a:rPr lang="pl-PL"/>
              <a:pPr>
                <a:defRPr/>
              </a:pPr>
              <a:t>‹#›</a:t>
            </a:fld>
            <a:endParaRPr lang="pl-PL"/>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pic>
        <p:nvPicPr>
          <p:cNvPr id="4"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2962E14-2061-48C3-9EFE-CA46EF40F4FA}" type="slidenum">
              <a:rPr lang="pl-PL"/>
              <a:pPr>
                <a:defRPr/>
              </a:pPr>
              <a:t>‹#›</a:t>
            </a:fld>
            <a:endParaRPr lang="pl-PL"/>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C20894F-7641-4CDE-A8BF-482670B87519}" type="slidenum">
              <a:rPr lang="pl-PL"/>
              <a:pPr>
                <a:defRPr/>
              </a:pPr>
              <a:t>‹#›</a:t>
            </a:fld>
            <a:endParaRPr lang="pl-PL"/>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pic>
        <p:nvPicPr>
          <p:cNvPr id="7"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B38DA49B-B7EA-4918-ADE8-806A86C5FF21}" type="slidenum">
              <a:rPr lang="pl-PL"/>
              <a:pPr>
                <a:defRPr/>
              </a:pPr>
              <a:t>‹#›</a:t>
            </a:fld>
            <a:endParaRPr lang="pl-PL"/>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pic>
        <p:nvPicPr>
          <p:cNvPr id="3"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p:txBody>
          <a:bodyPr/>
          <a:lstStyle/>
          <a:p>
            <a:r>
              <a:rPr lang="pl-PL" smtClean="0"/>
              <a:t>Kliknij, aby edytować styl</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99AA2687-4FC4-42CC-9A08-F6B71A67F34C}" type="slidenum">
              <a:rPr lang="pl-PL"/>
              <a:pPr>
                <a:defRPr/>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20DBF9E6-52F1-4FD5-9649-15F13D164B05}" type="slidenum">
              <a:rPr lang="pl-PL"/>
              <a:pPr>
                <a:defRPr/>
              </a:pPr>
              <a:t>‹#›</a:t>
            </a:fld>
            <a:endParaRPr lang="pl-PL"/>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3" name="Slide Number Placeholder 3"/>
          <p:cNvSpPr>
            <a:spLocks noGrp="1"/>
          </p:cNvSpPr>
          <p:nvPr>
            <p:ph type="sldNum" sz="quarter" idx="10"/>
          </p:nvPr>
        </p:nvSpPr>
        <p:spPr/>
        <p:txBody>
          <a:bodyPr/>
          <a:lstStyle>
            <a:lvl1pPr>
              <a:defRPr/>
            </a:lvl1pPr>
          </a:lstStyle>
          <a:p>
            <a:pPr>
              <a:defRPr/>
            </a:pPr>
            <a:fld id="{82810EAE-AB87-4CF1-B780-262216FB26E7}" type="slidenum">
              <a:rPr lang="pl-PL"/>
              <a:pPr>
                <a:defRPr/>
              </a:pPr>
              <a:t>‹#›</a:t>
            </a:fld>
            <a:endParaRPr lang="pl-P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64258"/>
            <a:ext cx="2949178" cy="1129085"/>
          </a:xfrm>
        </p:spPr>
        <p:txBody>
          <a:bodyPr anchor="b"/>
          <a:lstStyle>
            <a:lvl1pPr>
              <a:defRPr sz="3200"/>
            </a:lvl1pPr>
          </a:lstStyle>
          <a:p>
            <a:r>
              <a:rPr lang="pl-PL" dirty="0" smtClean="0"/>
              <a:t>Kliknij, aby edytować styl</a:t>
            </a:r>
            <a:endParaRPr lang="en-US" dirty="0"/>
          </a:p>
        </p:txBody>
      </p:sp>
      <p:sp>
        <p:nvSpPr>
          <p:cNvPr id="3" name="Content Placeholder 2"/>
          <p:cNvSpPr>
            <a:spLocks noGrp="1"/>
          </p:cNvSpPr>
          <p:nvPr>
            <p:ph idx="1"/>
          </p:nvPr>
        </p:nvSpPr>
        <p:spPr>
          <a:xfrm>
            <a:off x="3887391" y="1264258"/>
            <a:ext cx="4629150" cy="45967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4" name="Text Placeholder 3"/>
          <p:cNvSpPr>
            <a:spLocks noGrp="1"/>
          </p:cNvSpPr>
          <p:nvPr>
            <p:ph type="body" sz="half" idx="2"/>
          </p:nvPr>
        </p:nvSpPr>
        <p:spPr>
          <a:xfrm>
            <a:off x="629841" y="2393344"/>
            <a:ext cx="2949178" cy="347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4690E975-0B2F-4F79-A2FC-F284CFD40649}" type="slidenum">
              <a:rPr lang="pl-PL"/>
              <a:pPr>
                <a:defRPr/>
              </a:pPr>
              <a:t>‹#›</a:t>
            </a:fld>
            <a:endParaRPr lang="pl-P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pic>
        <p:nvPicPr>
          <p:cNvPr id="5" name="Obraz 4"/>
          <p:cNvPicPr>
            <a:picLocks noChangeAspect="1"/>
          </p:cNvPicPr>
          <p:nvPr userDrawn="1"/>
        </p:nvPicPr>
        <p:blipFill>
          <a:blip r:embed="rId2" cstate="print"/>
          <a:srcRect/>
          <a:stretch>
            <a:fillRect/>
          </a:stretch>
        </p:blipFill>
        <p:spPr bwMode="auto">
          <a:xfrm>
            <a:off x="4743450" y="-11113"/>
            <a:ext cx="4400550" cy="979488"/>
          </a:xfrm>
          <a:prstGeom prst="rect">
            <a:avLst/>
          </a:prstGeom>
          <a:noFill/>
          <a:ln w="9525">
            <a:noFill/>
            <a:miter lim="800000"/>
            <a:headEnd/>
            <a:tailEnd/>
          </a:ln>
        </p:spPr>
      </p:pic>
      <p:sp>
        <p:nvSpPr>
          <p:cNvPr id="2" name="Title 1"/>
          <p:cNvSpPr>
            <a:spLocks noGrp="1"/>
          </p:cNvSpPr>
          <p:nvPr>
            <p:ph type="title"/>
          </p:nvPr>
        </p:nvSpPr>
        <p:spPr>
          <a:xfrm>
            <a:off x="629841" y="1256306"/>
            <a:ext cx="2949178" cy="1137037"/>
          </a:xfrm>
        </p:spPr>
        <p:txBody>
          <a:bodyPr anchor="b"/>
          <a:lstStyle>
            <a:lvl1pPr>
              <a:defRPr sz="3200"/>
            </a:lvl1pPr>
          </a:lstStyle>
          <a:p>
            <a:r>
              <a:rPr lang="pl-PL" dirty="0" smtClean="0"/>
              <a:t>Kliknij, aby edytować styl</a:t>
            </a:r>
            <a:endParaRPr lang="en-US" dirty="0"/>
          </a:p>
        </p:txBody>
      </p:sp>
      <p:sp>
        <p:nvSpPr>
          <p:cNvPr id="3" name="Picture Placeholder 2"/>
          <p:cNvSpPr>
            <a:spLocks noGrp="1" noChangeAspect="1"/>
          </p:cNvSpPr>
          <p:nvPr>
            <p:ph type="pic" idx="1"/>
          </p:nvPr>
        </p:nvSpPr>
        <p:spPr>
          <a:xfrm>
            <a:off x="3887391" y="1256306"/>
            <a:ext cx="4629150" cy="460474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en-US" noProof="0" dirty="0"/>
          </a:p>
        </p:txBody>
      </p:sp>
      <p:sp>
        <p:nvSpPr>
          <p:cNvPr id="4" name="Text Placeholder 3"/>
          <p:cNvSpPr>
            <a:spLocks noGrp="1"/>
          </p:cNvSpPr>
          <p:nvPr>
            <p:ph type="body" sz="half" idx="2"/>
          </p:nvPr>
        </p:nvSpPr>
        <p:spPr>
          <a:xfrm>
            <a:off x="629841" y="2393343"/>
            <a:ext cx="2949178" cy="347564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smtClean="0"/>
              <a:t>Kliknij, aby edytować style wzorca tekstu</a:t>
            </a:r>
          </a:p>
        </p:txBody>
      </p:sp>
      <p:sp>
        <p:nvSpPr>
          <p:cNvPr id="6" name="Slide Number Placeholder 6"/>
          <p:cNvSpPr>
            <a:spLocks noGrp="1"/>
          </p:cNvSpPr>
          <p:nvPr>
            <p:ph type="sldNum" sz="quarter" idx="10"/>
          </p:nvPr>
        </p:nvSpPr>
        <p:spPr/>
        <p:txBody>
          <a:bodyPr/>
          <a:lstStyle>
            <a:lvl1pPr>
              <a:defRPr/>
            </a:lvl1pPr>
          </a:lstStyle>
          <a:p>
            <a:pPr>
              <a:defRPr/>
            </a:pPr>
            <a:fld id="{16F1DB91-1122-4D39-B83F-47B470E4A0CC}" type="slidenum">
              <a:rPr lang="pl-PL"/>
              <a:pPr>
                <a:defRPr/>
              </a:pPr>
              <a:t>‹#›</a:t>
            </a:fld>
            <a:endParaRPr lang="pl-P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ytuł 5"/>
          <p:cNvSpPr>
            <a:spLocks noGrp="1"/>
          </p:cNvSpPr>
          <p:nvPr>
            <p:ph type="title"/>
          </p:nvPr>
        </p:nvSpPr>
        <p:spPr>
          <a:xfrm>
            <a:off x="628650" y="4223742"/>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374928870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Układ niestandardowy">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Symbol zastępczy tytułu 1"/>
          <p:cNvSpPr txBox="1">
            <a:spLocks/>
          </p:cNvSpPr>
          <p:nvPr userDrawn="1"/>
        </p:nvSpPr>
        <p:spPr>
          <a:xfrm>
            <a:off x="628650" y="4833938"/>
            <a:ext cx="7886700" cy="922337"/>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auto">
              <a:spcAft>
                <a:spcPts val="0"/>
              </a:spcAft>
              <a:defRPr/>
            </a:pPr>
            <a:endParaRPr lang="pl-PL" dirty="0">
              <a:solidFill>
                <a:prstClr val="white"/>
              </a:solidFill>
            </a:endParaRPr>
          </a:p>
        </p:txBody>
      </p:sp>
      <p:sp>
        <p:nvSpPr>
          <p:cNvPr id="5" name="Symbol zastępczy tekstu 7"/>
          <p:cNvSpPr>
            <a:spLocks noGrp="1"/>
          </p:cNvSpPr>
          <p:nvPr>
            <p:ph idx="1"/>
          </p:nvPr>
        </p:nvSpPr>
        <p:spPr>
          <a:xfrm>
            <a:off x="628650" y="5756743"/>
            <a:ext cx="7886700" cy="420219"/>
          </a:xfrm>
          <a:prstGeom prst="rect">
            <a:avLst/>
          </a:prstGeom>
        </p:spPr>
        <p:txBody>
          <a:bodyPr rtlCol="0">
            <a:normAutofit/>
          </a:bodyPr>
          <a:lstStyle>
            <a:lvl1pPr marL="0" indent="0" algn="r">
              <a:buNone/>
              <a:defRPr>
                <a:solidFill>
                  <a:schemeClr val="bg1"/>
                </a:solidFill>
              </a:defRPr>
            </a:lvl1pPr>
          </a:lstStyle>
          <a:p>
            <a:pPr lvl="0"/>
            <a:r>
              <a:rPr lang="pl-PL" smtClean="0"/>
              <a:t>Kliknij, aby edytować style wzorca tekstu</a:t>
            </a:r>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0588" y="288146"/>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ytuł 6"/>
          <p:cNvSpPr>
            <a:spLocks noGrp="1"/>
          </p:cNvSpPr>
          <p:nvPr>
            <p:ph type="title"/>
          </p:nvPr>
        </p:nvSpPr>
        <p:spPr>
          <a:xfrm>
            <a:off x="628650" y="4295750"/>
            <a:ext cx="7886700" cy="933450"/>
          </a:xfrm>
        </p:spPr>
        <p:txBody>
          <a:bodyPr/>
          <a:lstStyle>
            <a:lvl1pPr algn="r">
              <a:defRPr/>
            </a:lvl1pPr>
          </a:lstStyle>
          <a:p>
            <a:r>
              <a:rPr lang="pl-PL" dirty="0" smtClean="0"/>
              <a:t>Kliknij, aby edytować styl</a:t>
            </a:r>
            <a:endParaRPr lang="pl-PL" dirty="0"/>
          </a:p>
        </p:txBody>
      </p:sp>
    </p:spTree>
    <p:extLst>
      <p:ext uri="{BB962C8B-B14F-4D97-AF65-F5344CB8AC3E}">
        <p14:creationId xmlns:p14="http://schemas.microsoft.com/office/powerpoint/2010/main" val="1337258993"/>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smtClean="0"/>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31EE465-F5EC-48C4-A591-B285ABB30E54}"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76413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CB52235-1339-48E5-A73B-3694FDF843BF}"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22394"/>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smtClean="0"/>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5" name="Slide Number Placeholder 5"/>
          <p:cNvSpPr>
            <a:spLocks noGrp="1"/>
          </p:cNvSpPr>
          <p:nvPr>
            <p:ph type="sldNum" sz="quarter" idx="10"/>
          </p:nvPr>
        </p:nvSpPr>
        <p:spPr/>
        <p:txBody>
          <a:bodyPr/>
          <a:lstStyle>
            <a:lvl1pPr>
              <a:defRPr/>
            </a:lvl1pPr>
          </a:lstStyle>
          <a:p>
            <a:pPr>
              <a:defRPr/>
            </a:pPr>
            <a:fld id="{CA5E3DA2-F2E1-43B5-845A-70578D9EE94B}" type="slidenum">
              <a:rPr lang="pl-PL">
                <a:solidFill>
                  <a:prstClr val="black">
                    <a:tint val="75000"/>
                  </a:prstClr>
                </a:solidFill>
              </a:rPr>
              <a:pPr>
                <a:defRPr/>
              </a:pPr>
              <a:t>‹#›</a:t>
            </a:fld>
            <a:endParaRPr lang="pl-PL">
              <a:solidFill>
                <a:prstClr val="black">
                  <a:tint val="75000"/>
                </a:prstClr>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6884590"/>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628650" y="1041621"/>
            <a:ext cx="7886700" cy="850679"/>
          </a:xfrm>
        </p:spPr>
        <p:txBody>
          <a:bodyPr/>
          <a:lstStyle/>
          <a:p>
            <a:r>
              <a:rPr lang="pl-PL" smtClean="0"/>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6" name="Slide Number Placeholder 6"/>
          <p:cNvSpPr>
            <a:spLocks noGrp="1"/>
          </p:cNvSpPr>
          <p:nvPr>
            <p:ph type="sldNum" sz="quarter" idx="10"/>
          </p:nvPr>
        </p:nvSpPr>
        <p:spPr/>
        <p:txBody>
          <a:bodyPr/>
          <a:lstStyle>
            <a:lvl1pPr>
              <a:defRPr/>
            </a:lvl1pPr>
          </a:lstStyle>
          <a:p>
            <a:pPr>
              <a:defRPr/>
            </a:pPr>
            <a:fld id="{734A3CE9-C004-405F-8631-B620FE817014}" type="slidenum">
              <a:rPr lang="pl-PL">
                <a:solidFill>
                  <a:prstClr val="black">
                    <a:tint val="75000"/>
                  </a:prstClr>
                </a:solidFill>
              </a:rPr>
              <a:pPr>
                <a:defRPr/>
              </a:pPr>
              <a:t>‹#›</a:t>
            </a:fld>
            <a:endParaRPr lang="pl-PL">
              <a:solidFill>
                <a:prstClr val="black">
                  <a:tint val="75000"/>
                </a:prst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3524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1104817"/>
            <a:ext cx="7886700" cy="720630"/>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629842" y="181592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29842" y="2639833"/>
            <a:ext cx="3868340"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29150" y="181592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29150" y="2639833"/>
            <a:ext cx="3887391" cy="354983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8" name="Slide Number Placeholder 8"/>
          <p:cNvSpPr>
            <a:spLocks noGrp="1"/>
          </p:cNvSpPr>
          <p:nvPr>
            <p:ph type="sldNum" sz="quarter" idx="10"/>
          </p:nvPr>
        </p:nvSpPr>
        <p:spPr/>
        <p:txBody>
          <a:bodyPr/>
          <a:lstStyle>
            <a:lvl1pPr>
              <a:defRPr/>
            </a:lvl1pPr>
          </a:lstStyle>
          <a:p>
            <a:pPr>
              <a:defRPr/>
            </a:pPr>
            <a:fld id="{A48659CA-EAEA-4456-89F7-C693B3BF9BFB}" type="slidenum">
              <a:rPr lang="pl-PL">
                <a:solidFill>
                  <a:prstClr val="black">
                    <a:tint val="75000"/>
                  </a:prstClr>
                </a:solidFill>
              </a:rPr>
              <a:pPr>
                <a:defRPr/>
              </a:pPr>
              <a:t>‹#›</a:t>
            </a:fld>
            <a:endParaRPr lang="pl-PL">
              <a:solidFill>
                <a:prstClr val="black">
                  <a:tint val="75000"/>
                </a:prstClr>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90027" y="276975"/>
            <a:ext cx="4468411" cy="4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8264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7.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0.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30.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102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B7071C2-305B-4462-9203-39719E4D27A9}"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964"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205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E3D227-65F5-41D6-9FF0-CB91992D9D0E}"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307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983C021-3010-4D38-B0AE-05F7B41075F7}"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4099"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B28F23A-CBF3-4888-95E0-3BE0338B7A44}"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5123"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4186C02-8285-4183-8CE5-567C165FE023}"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6147"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D58C33E-ADAB-48A0-8B9B-17F117630432}"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78" r:id="rId13"/>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8195"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BF9AE73-FA79-43E8-8745-CD970851BBAC}"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itchFamily="34" charset="0"/>
        </a:defRPr>
      </a:lvl2pPr>
      <a:lvl3pPr algn="l" rtl="0" fontAlgn="base">
        <a:lnSpc>
          <a:spcPct val="90000"/>
        </a:lnSpc>
        <a:spcBef>
          <a:spcPct val="0"/>
        </a:spcBef>
        <a:spcAft>
          <a:spcPct val="0"/>
        </a:spcAft>
        <a:defRPr sz="4400">
          <a:solidFill>
            <a:schemeClr val="tx1"/>
          </a:solidFill>
          <a:latin typeface="Calibri" pitchFamily="34" charset="0"/>
        </a:defRPr>
      </a:lvl3pPr>
      <a:lvl4pPr algn="l" rtl="0" fontAlgn="base">
        <a:lnSpc>
          <a:spcPct val="90000"/>
        </a:lnSpc>
        <a:spcBef>
          <a:spcPct val="0"/>
        </a:spcBef>
        <a:spcAft>
          <a:spcPct val="0"/>
        </a:spcAft>
        <a:defRPr sz="4400">
          <a:solidFill>
            <a:schemeClr val="tx1"/>
          </a:solidFill>
          <a:latin typeface="Calibri" pitchFamily="34" charset="0"/>
        </a:defRPr>
      </a:lvl4pPr>
      <a:lvl5pPr algn="l" rtl="0" fontAlgn="base">
        <a:lnSpc>
          <a:spcPct val="90000"/>
        </a:lnSpc>
        <a:spcBef>
          <a:spcPct val="0"/>
        </a:spcBef>
        <a:spcAft>
          <a:spcPct val="0"/>
        </a:spcAft>
        <a:defRPr sz="4400">
          <a:solidFill>
            <a:schemeClr val="tx1"/>
          </a:solidFill>
          <a:latin typeface="Calibri" pitchFamily="34" charset="0"/>
        </a:defRPr>
      </a:lvl5pPr>
      <a:lvl6pPr marL="457200" algn="l" rtl="0" fontAlgn="base">
        <a:lnSpc>
          <a:spcPct val="90000"/>
        </a:lnSpc>
        <a:spcBef>
          <a:spcPct val="0"/>
        </a:spcBef>
        <a:spcAft>
          <a:spcPct val="0"/>
        </a:spcAft>
        <a:defRPr sz="4400">
          <a:solidFill>
            <a:schemeClr val="tx1"/>
          </a:solidFill>
          <a:latin typeface="Calibri" pitchFamily="34" charset="0"/>
        </a:defRPr>
      </a:lvl6pPr>
      <a:lvl7pPr marL="914400" algn="l" rtl="0" fontAlgn="base">
        <a:lnSpc>
          <a:spcPct val="90000"/>
        </a:lnSpc>
        <a:spcBef>
          <a:spcPct val="0"/>
        </a:spcBef>
        <a:spcAft>
          <a:spcPct val="0"/>
        </a:spcAft>
        <a:defRPr sz="4400">
          <a:solidFill>
            <a:schemeClr val="tx1"/>
          </a:solidFill>
          <a:latin typeface="Calibri" pitchFamily="34" charset="0"/>
        </a:defRPr>
      </a:lvl7pPr>
      <a:lvl8pPr marL="1371600" algn="l" rtl="0" fontAlgn="base">
        <a:lnSpc>
          <a:spcPct val="90000"/>
        </a:lnSpc>
        <a:spcBef>
          <a:spcPct val="0"/>
        </a:spcBef>
        <a:spcAft>
          <a:spcPct val="0"/>
        </a:spcAft>
        <a:defRPr sz="4400">
          <a:solidFill>
            <a:schemeClr val="tx1"/>
          </a:solidFill>
          <a:latin typeface="Calibri" pitchFamily="34" charset="0"/>
        </a:defRPr>
      </a:lvl8pPr>
      <a:lvl9pPr marL="1828800" algn="l" rtl="0" fontAlgn="base">
        <a:lnSpc>
          <a:spcPct val="90000"/>
        </a:lnSpc>
        <a:spcBef>
          <a:spcPct val="0"/>
        </a:spcBef>
        <a:spcAft>
          <a:spcPct val="0"/>
        </a:spcAft>
        <a:defRPr sz="4400">
          <a:solidFill>
            <a:schemeClr val="tx1"/>
          </a:solidFill>
          <a:latin typeface="Calibri"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958850"/>
            <a:ext cx="7886700" cy="933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endParaRPr lang="en-US" smtClean="0"/>
          </a:p>
        </p:txBody>
      </p:sp>
      <p:sp>
        <p:nvSpPr>
          <p:cNvPr id="7171" name="Text Placeholder 2"/>
          <p:cNvSpPr>
            <a:spLocks noGrp="1"/>
          </p:cNvSpPr>
          <p:nvPr>
            <p:ph type="body" idx="1"/>
          </p:nvPr>
        </p:nvSpPr>
        <p:spPr bwMode="auto">
          <a:xfrm>
            <a:off x="628650" y="2463800"/>
            <a:ext cx="7886700" cy="371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765B23-C968-43EA-AA3A-412F9C20CECC}" type="slidenum">
              <a:rPr lang="pl-PL">
                <a:solidFill>
                  <a:prstClr val="black">
                    <a:tint val="75000"/>
                  </a:prstClr>
                </a:solidFill>
              </a:rPr>
              <a:pPr>
                <a:defRPr/>
              </a:pPr>
              <a:t>‹#›</a:t>
            </a:fld>
            <a:endParaRPr lang="pl-PL">
              <a:solidFill>
                <a:prstClr val="black">
                  <a:tint val="75000"/>
                </a:prstClr>
              </a:solidFill>
            </a:endParaRPr>
          </a:p>
        </p:txBody>
      </p:sp>
    </p:spTree>
    <p:extLst>
      <p:ext uri="{BB962C8B-B14F-4D97-AF65-F5344CB8AC3E}">
        <p14:creationId xmlns:p14="http://schemas.microsoft.com/office/powerpoint/2010/main" val="101968537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pitchFamily="34" charset="0"/>
        </a:defRPr>
      </a:lvl2pPr>
      <a:lvl3pPr algn="l" rtl="0" eaLnBrk="1" fontAlgn="base" hangingPunct="1">
        <a:lnSpc>
          <a:spcPct val="90000"/>
        </a:lnSpc>
        <a:spcBef>
          <a:spcPct val="0"/>
        </a:spcBef>
        <a:spcAft>
          <a:spcPct val="0"/>
        </a:spcAft>
        <a:defRPr sz="4400">
          <a:solidFill>
            <a:schemeClr val="tx1"/>
          </a:solidFill>
          <a:latin typeface="Calibri" pitchFamily="34" charset="0"/>
        </a:defRPr>
      </a:lvl3pPr>
      <a:lvl4pPr algn="l" rtl="0" eaLnBrk="1" fontAlgn="base" hangingPunct="1">
        <a:lnSpc>
          <a:spcPct val="90000"/>
        </a:lnSpc>
        <a:spcBef>
          <a:spcPct val="0"/>
        </a:spcBef>
        <a:spcAft>
          <a:spcPct val="0"/>
        </a:spcAft>
        <a:defRPr sz="4400">
          <a:solidFill>
            <a:schemeClr val="tx1"/>
          </a:solidFill>
          <a:latin typeface="Calibri" pitchFamily="34" charset="0"/>
        </a:defRPr>
      </a:lvl4pPr>
      <a:lvl5pPr algn="l" rtl="0" eaLnBrk="1" fontAlgn="base" hangingPunct="1">
        <a:lnSpc>
          <a:spcPct val="90000"/>
        </a:lnSpc>
        <a:spcBef>
          <a:spcPct val="0"/>
        </a:spcBef>
        <a:spcAft>
          <a:spcPct val="0"/>
        </a:spcAft>
        <a:defRPr sz="4400">
          <a:solidFill>
            <a:schemeClr val="tx1"/>
          </a:solidFill>
          <a:latin typeface="Calibri" pitchFamily="34" charset="0"/>
        </a:defRPr>
      </a:lvl5pPr>
      <a:lvl6pPr marL="457200" algn="l" rtl="0" eaLnBrk="1" fontAlgn="base" hangingPunct="1">
        <a:lnSpc>
          <a:spcPct val="90000"/>
        </a:lnSpc>
        <a:spcBef>
          <a:spcPct val="0"/>
        </a:spcBef>
        <a:spcAft>
          <a:spcPct val="0"/>
        </a:spcAft>
        <a:defRPr sz="4400">
          <a:solidFill>
            <a:schemeClr val="tx1"/>
          </a:solidFill>
          <a:latin typeface="Calibri" pitchFamily="34" charset="0"/>
        </a:defRPr>
      </a:lvl6pPr>
      <a:lvl7pPr marL="914400" algn="l" rtl="0" eaLnBrk="1" fontAlgn="base" hangingPunct="1">
        <a:lnSpc>
          <a:spcPct val="90000"/>
        </a:lnSpc>
        <a:spcBef>
          <a:spcPct val="0"/>
        </a:spcBef>
        <a:spcAft>
          <a:spcPct val="0"/>
        </a:spcAft>
        <a:defRPr sz="4400">
          <a:solidFill>
            <a:schemeClr val="tx1"/>
          </a:solidFill>
          <a:latin typeface="Calibri" pitchFamily="34" charset="0"/>
        </a:defRPr>
      </a:lvl7pPr>
      <a:lvl8pPr marL="1371600" algn="l" rtl="0" eaLnBrk="1" fontAlgn="base" hangingPunct="1">
        <a:lnSpc>
          <a:spcPct val="90000"/>
        </a:lnSpc>
        <a:spcBef>
          <a:spcPct val="0"/>
        </a:spcBef>
        <a:spcAft>
          <a:spcPct val="0"/>
        </a:spcAft>
        <a:defRPr sz="4400">
          <a:solidFill>
            <a:schemeClr val="tx1"/>
          </a:solidFill>
          <a:latin typeface="Calibri" pitchFamily="34" charset="0"/>
        </a:defRPr>
      </a:lvl8pPr>
      <a:lvl9pPr marL="1828800" algn="l" rtl="0" eaLnBrk="1" fontAlgn="base" hangingPunct="1">
        <a:lnSpc>
          <a:spcPct val="90000"/>
        </a:lnSpc>
        <a:spcBef>
          <a:spcPct val="0"/>
        </a:spcBef>
        <a:spcAft>
          <a:spcPct val="0"/>
        </a:spcAft>
        <a:defRPr sz="4400">
          <a:solidFill>
            <a:schemeClr val="tx1"/>
          </a:solidFill>
          <a:latin typeface="Calibri"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96.xml"/><Relationship Id="rId6" Type="http://schemas.openxmlformats.org/officeDocument/2006/relationships/hyperlink" Target="http://rpo-wupdolnoslaski.praca.gov.pl/baza-projektow-ct8-i-ct9"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wroclaw.dwup@dwup.pl" TargetMode="Externa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6.xml"/><Relationship Id="rId5" Type="http://schemas.openxmlformats.org/officeDocument/2006/relationships/image" Target="../media/image37.png"/><Relationship Id="rId4" Type="http://schemas.openxmlformats.org/officeDocument/2006/relationships/image" Target="../media/image40.jpeg"/></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7.png"/><Relationship Id="rId2" Type="http://schemas.openxmlformats.org/officeDocument/2006/relationships/hyperlink" Target="http://sowa.britenet.com.pl/SOWA_WR" TargetMode="External"/><Relationship Id="rId1" Type="http://schemas.openxmlformats.org/officeDocument/2006/relationships/slideLayout" Target="../slideLayouts/slideLayout9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6.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rpo.dwup.pl/" TargetMode="Externa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5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rpo.dwup.pl/" TargetMode="External"/><Relationship Id="rId7" Type="http://schemas.openxmlformats.org/officeDocument/2006/relationships/image" Target="../media/image40.jpeg"/><Relationship Id="rId2" Type="http://schemas.openxmlformats.org/officeDocument/2006/relationships/image" Target="../media/image44.png"/><Relationship Id="rId1" Type="http://schemas.openxmlformats.org/officeDocument/2006/relationships/slideLayout" Target="../slideLayouts/slideLayout9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mailto:promocja@dwup.p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5.png"/><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96.xml"/><Relationship Id="rId6" Type="http://schemas.openxmlformats.org/officeDocument/2006/relationships/image" Target="../media/image37.pn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16025" y="5068888"/>
            <a:ext cx="7288213" cy="523875"/>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1378" name="Symbol zastępczy zawartości 1"/>
          <p:cNvSpPr>
            <a:spLocks noGrp="1"/>
          </p:cNvSpPr>
          <p:nvPr>
            <p:ph idx="1"/>
          </p:nvPr>
        </p:nvSpPr>
        <p:spPr>
          <a:xfrm>
            <a:off x="291020" y="5638414"/>
            <a:ext cx="8558992" cy="952886"/>
          </a:xfrm>
        </p:spPr>
        <p:txBody>
          <a:bodyPr>
            <a:noAutofit/>
          </a:bodyPr>
          <a:lstStyle/>
          <a:p>
            <a:pPr algn="l" eaLnBrk="1" hangingPunct="1">
              <a:defRPr/>
            </a:pPr>
            <a:r>
              <a:rPr lang="pl-PL" b="1" dirty="0">
                <a:solidFill>
                  <a:schemeClr val="tx1"/>
                </a:solidFill>
              </a:rPr>
              <a:t>Wsparcie osób poszukujących </a:t>
            </a:r>
            <a:r>
              <a:rPr lang="pl-PL" b="1" dirty="0" smtClean="0">
                <a:solidFill>
                  <a:schemeClr val="tx1"/>
                </a:solidFill>
              </a:rPr>
              <a:t>pracy</a:t>
            </a:r>
          </a:p>
          <a:p>
            <a:pPr algn="l" eaLnBrk="1" hangingPunct="1">
              <a:defRPr/>
            </a:pPr>
            <a:r>
              <a:rPr lang="pl-PL" sz="2600" b="1" dirty="0" smtClean="0">
                <a:solidFill>
                  <a:schemeClr val="tx1"/>
                </a:solidFill>
                <a:effectLst>
                  <a:outerShdw blurRad="63500" dist="12700" dir="2700000" algn="tl">
                    <a:srgbClr val="000000">
                      <a:alpha val="43137"/>
                    </a:srgbClr>
                  </a:outerShdw>
                </a:effectLst>
              </a:rPr>
              <a:t>RPO WD 2014-2020  </a:t>
            </a:r>
            <a:r>
              <a:rPr lang="pl-PL" sz="2000" b="1" dirty="0" smtClean="0">
                <a:effectLst>
                  <a:outerShdw blurRad="63500" dist="12700" dir="2700000" algn="tl">
                    <a:srgbClr val="000000">
                      <a:alpha val="43137"/>
                    </a:srgbClr>
                  </a:outerShdw>
                </a:effectLst>
              </a:rPr>
              <a:t/>
            </a:r>
            <a:br>
              <a:rPr lang="pl-PL" sz="2000" b="1" dirty="0" smtClean="0">
                <a:effectLst>
                  <a:outerShdw blurRad="63500" dist="12700" dir="2700000" algn="tl">
                    <a:srgbClr val="000000">
                      <a:alpha val="43137"/>
                    </a:srgbClr>
                  </a:outerShdw>
                </a:effectLst>
              </a:rPr>
            </a:br>
            <a:endParaRPr lang="pl-PL" sz="2000" dirty="0"/>
          </a:p>
        </p:txBody>
      </p:sp>
      <p:sp>
        <p:nvSpPr>
          <p:cNvPr id="8" name="Prostokąt 7"/>
          <p:cNvSpPr/>
          <p:nvPr/>
        </p:nvSpPr>
        <p:spPr>
          <a:xfrm>
            <a:off x="193675" y="255588"/>
            <a:ext cx="4235450" cy="5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sp>
        <p:nvSpPr>
          <p:cNvPr id="16" name="Podtytuł 2"/>
          <p:cNvSpPr txBox="1">
            <a:spLocks/>
          </p:cNvSpPr>
          <p:nvPr/>
        </p:nvSpPr>
        <p:spPr bwMode="auto">
          <a:xfrm>
            <a:off x="1046163" y="6591300"/>
            <a:ext cx="7886700" cy="254000"/>
          </a:xfrm>
          <a:prstGeom prst="rect">
            <a:avLst/>
          </a:prstGeom>
          <a:noFill/>
          <a:ln w="9525">
            <a:noFill/>
            <a:miter lim="800000"/>
            <a:headEnd/>
            <a:tailEnd/>
          </a:ln>
        </p:spPr>
        <p:txBody>
          <a:bodyPr>
            <a:normAutofit fontScale="55000" lnSpcReduction="20000"/>
          </a:bodyPr>
          <a:lstStyle>
            <a:lvl1pPr marL="0" indent="0" algn="r" rtl="0" fontAlgn="base">
              <a:lnSpc>
                <a:spcPct val="90000"/>
              </a:lnSpc>
              <a:spcBef>
                <a:spcPts val="1000"/>
              </a:spcBef>
              <a:spcAft>
                <a:spcPct val="0"/>
              </a:spcAft>
              <a:buFont typeface="Arial" charset="0"/>
              <a:buNone/>
              <a:defRPr sz="2800" kern="1200">
                <a:solidFill>
                  <a:schemeClr val="bg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pl-PL" b="1" i="1" dirty="0" smtClean="0">
              <a:solidFill>
                <a:schemeClr val="tx1"/>
              </a:solidFill>
            </a:endParaRPr>
          </a:p>
          <a:p>
            <a:pPr>
              <a:defRPr/>
            </a:pPr>
            <a:endParaRPr lang="pl-PL" dirty="0"/>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58" y="0"/>
            <a:ext cx="6004471" cy="85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1667" y="958850"/>
            <a:ext cx="8303683" cy="427817"/>
          </a:xfrm>
        </p:spPr>
        <p:txBody>
          <a:bodyPr/>
          <a:lstStyle/>
          <a:p>
            <a:r>
              <a:rPr lang="pl-PL" sz="2400" b="1" u="sng" dirty="0" smtClean="0">
                <a:cs typeface="Arial" pitchFamily="34" charset="0"/>
              </a:rPr>
              <a:t>PRZEDMIOT KONKURSU</a:t>
            </a:r>
            <a:endParaRPr lang="pl-PL" sz="2400" dirty="0"/>
          </a:p>
        </p:txBody>
      </p:sp>
      <p:sp>
        <p:nvSpPr>
          <p:cNvPr id="3" name="Symbol zastępczy zawartości 2"/>
          <p:cNvSpPr>
            <a:spLocks noGrp="1"/>
          </p:cNvSpPr>
          <p:nvPr>
            <p:ph idx="1"/>
          </p:nvPr>
        </p:nvSpPr>
        <p:spPr>
          <a:xfrm>
            <a:off x="211667" y="1386667"/>
            <a:ext cx="8763000" cy="5088948"/>
          </a:xfrm>
        </p:spPr>
        <p:txBody>
          <a:bodyPr/>
          <a:lstStyle/>
          <a:p>
            <a:pPr marL="0" indent="0">
              <a:buNone/>
            </a:pPr>
            <a:r>
              <a:rPr lang="pl-PL" sz="1800" dirty="0"/>
              <a:t>Konkurs dotyczy naboru wniosków składanych w ramach następujących typów projektów</a:t>
            </a:r>
            <a:r>
              <a:rPr lang="pl-PL" sz="1800" dirty="0" smtClean="0"/>
              <a:t>:</a:t>
            </a:r>
          </a:p>
          <a:p>
            <a:pPr marL="0" indent="0">
              <a:buNone/>
            </a:pPr>
            <a:r>
              <a:rPr lang="pl-PL" sz="1800" b="1" dirty="0"/>
              <a:t>8.2.A.</a:t>
            </a:r>
          </a:p>
          <a:p>
            <a:pPr marL="0" indent="0">
              <a:buNone/>
            </a:pPr>
            <a:r>
              <a:rPr lang="pl-PL" sz="1800" dirty="0"/>
              <a:t>instrumenty i usługi rynku pracy służące indywidualizacji wsparcia oraz pomocy w zakresie określenia ścieżki zawodowej (obligatoryjne, które zadecydują o wyborze dalszych adekwatnych form wsparcia):</a:t>
            </a:r>
          </a:p>
          <a:p>
            <a:r>
              <a:rPr lang="pl-PL" sz="1800" dirty="0" smtClean="0"/>
              <a:t>identyfikacja </a:t>
            </a:r>
            <a:r>
              <a:rPr lang="pl-PL" sz="1800" dirty="0"/>
              <a:t>potrzeb osób pozostających bez zatrudnienia, w tym m.in. poprzez zastosowanie Indywidualnych Planów Działania, diagnozowanie potrzeb szkoleniowych oraz możliwości doskonalenia zawodowego w regionie</a:t>
            </a:r>
            <a:r>
              <a:rPr lang="pl-PL" sz="1800" dirty="0" smtClean="0"/>
              <a:t>,</a:t>
            </a:r>
          </a:p>
          <a:p>
            <a:r>
              <a:rPr lang="pl-PL" sz="1800" dirty="0" smtClean="0"/>
              <a:t>kompleksowe </a:t>
            </a:r>
            <a:r>
              <a:rPr lang="pl-PL" sz="1800" dirty="0"/>
              <a:t>i indywidualne pośrednictwo pracy w zakresie wyboru zawodu zgodnego z kwalifikacjami i kompetencjami wspieranej osoby lub poradnictwo zawodowe w zakresie planowania rozwoju kariery zawodowej, w tym podnoszenia lub uzupełniania kompetencji i kwalifikacji zawodowych.</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10</a:t>
            </a:fld>
            <a:endParaRPr lang="pl-PL">
              <a:solidFill>
                <a:prstClr val="black">
                  <a:tint val="75000"/>
                </a:prstClr>
              </a:solidFill>
            </a:endParaRPr>
          </a:p>
        </p:txBody>
      </p:sp>
    </p:spTree>
    <p:extLst>
      <p:ext uri="{BB962C8B-B14F-4D97-AF65-F5344CB8AC3E}">
        <p14:creationId xmlns:p14="http://schemas.microsoft.com/office/powerpoint/2010/main" val="2613083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7067" y="958850"/>
            <a:ext cx="8278283" cy="427817"/>
          </a:xfrm>
        </p:spPr>
        <p:txBody>
          <a:bodyPr/>
          <a:lstStyle/>
          <a:p>
            <a:r>
              <a:rPr lang="pl-PL" sz="2400" b="1" u="sng" dirty="0" smtClean="0">
                <a:cs typeface="Arial" pitchFamily="34" charset="0"/>
              </a:rPr>
              <a:t>PRZEDMIOT KONKURSU</a:t>
            </a:r>
            <a:endParaRPr lang="pl-PL" sz="2400" dirty="0"/>
          </a:p>
        </p:txBody>
      </p:sp>
      <p:sp>
        <p:nvSpPr>
          <p:cNvPr id="3" name="Symbol zastępczy zawartości 2"/>
          <p:cNvSpPr>
            <a:spLocks noGrp="1"/>
          </p:cNvSpPr>
          <p:nvPr>
            <p:ph idx="1"/>
          </p:nvPr>
        </p:nvSpPr>
        <p:spPr>
          <a:xfrm>
            <a:off x="169333" y="1386667"/>
            <a:ext cx="8771467" cy="5259666"/>
          </a:xfrm>
        </p:spPr>
        <p:txBody>
          <a:bodyPr/>
          <a:lstStyle/>
          <a:p>
            <a:pPr marL="0" indent="0">
              <a:buNone/>
            </a:pPr>
            <a:r>
              <a:rPr lang="pl-PL" sz="1700" b="1" dirty="0" smtClean="0"/>
              <a:t>8.2.B</a:t>
            </a:r>
            <a:r>
              <a:rPr lang="pl-PL" sz="1700" b="1" dirty="0"/>
              <a:t>.</a:t>
            </a:r>
          </a:p>
          <a:p>
            <a:pPr marL="0" indent="0">
              <a:buNone/>
            </a:pPr>
            <a:r>
              <a:rPr lang="pl-PL" sz="1700" dirty="0"/>
              <a:t>instrumenty i usługi rynku pracy skierowane do osób, u których zidentyfikowano potrzebę uzupełnienia lub zdobycia nowych umiejętności i kompetencji:</a:t>
            </a:r>
          </a:p>
          <a:p>
            <a:r>
              <a:rPr lang="pl-PL" sz="1700" dirty="0" smtClean="0"/>
              <a:t>nauka </a:t>
            </a:r>
            <a:r>
              <a:rPr lang="pl-PL" sz="1700" dirty="0"/>
              <a:t>aktywnego poszukiwania pracy (zajęcia aktywizacyjne, warsztaty z zakresu umiejętności poszukiwania pracy, konsultacje indywidualne</a:t>
            </a:r>
            <a:r>
              <a:rPr lang="pl-PL" sz="1700" dirty="0" smtClean="0"/>
              <a:t>),</a:t>
            </a:r>
          </a:p>
          <a:p>
            <a:r>
              <a:rPr lang="pl-PL" sz="1700" dirty="0" smtClean="0"/>
              <a:t>nabywanie</a:t>
            </a:r>
            <a:r>
              <a:rPr lang="pl-PL" sz="1700" dirty="0"/>
              <a:t>, podwyższanie lub dostosowywanie kompetencji i kwalifikacji, niezbędnych na rynku pracy w kontekście zidentyfikowanych potrzeb osoby, </a:t>
            </a:r>
            <a:r>
              <a:rPr lang="pl-PL" sz="1700" dirty="0" smtClean="0"/>
              <a:t>której </a:t>
            </a:r>
            <a:r>
              <a:rPr lang="pl-PL" sz="1700" dirty="0"/>
              <a:t>udzielane jest wsparcie, m.in. poprzez wysokiej jakości szkolenia i </a:t>
            </a:r>
            <a:r>
              <a:rPr lang="pl-PL" sz="1700" dirty="0" smtClean="0"/>
              <a:t>kursy.</a:t>
            </a:r>
          </a:p>
          <a:p>
            <a:pPr marL="0" indent="0">
              <a:buNone/>
            </a:pPr>
            <a:r>
              <a:rPr lang="pl-PL" sz="1700" b="1" dirty="0"/>
              <a:t>8.2.C.</a:t>
            </a:r>
          </a:p>
          <a:p>
            <a:pPr marL="0" indent="0">
              <a:buNone/>
            </a:pPr>
            <a:r>
              <a:rPr lang="pl-PL" sz="1700" dirty="0"/>
              <a:t>instrumenty i usługi rynku pracy służące zdobyciu doświadczenia zawodowego wymaganego przez pracodawców:</a:t>
            </a:r>
          </a:p>
          <a:p>
            <a:r>
              <a:rPr lang="pl-PL" sz="1700" dirty="0" smtClean="0"/>
              <a:t>nabywanie </a:t>
            </a:r>
            <a:r>
              <a:rPr lang="pl-PL" sz="1700" dirty="0"/>
              <a:t>lub uzupełnianie doświadczenia zawodowego oraz praktycznych umiejętności w zakresie wykonywania danego zawodu, m.in. poprzez </a:t>
            </a:r>
            <a:r>
              <a:rPr lang="pl-PL" sz="1700" dirty="0" smtClean="0"/>
              <a:t>staże,</a:t>
            </a:r>
          </a:p>
          <a:p>
            <a:r>
              <a:rPr lang="pl-PL" sz="1700" dirty="0" smtClean="0"/>
              <a:t>wsparcie </a:t>
            </a:r>
            <a:r>
              <a:rPr lang="pl-PL" sz="1700" dirty="0"/>
              <a:t>zatrudnienia u przedsiębiorcy lub innego pracodawcy, stanowiące zachętę do zatrudnienia, m.in. poprzez pokrycie kosztów subsydiowania zatrudnienia dla osób, u których zidentyfikowano adekwatność tej formy wsparcia, refundację wyposażenia lub doposażenia </a:t>
            </a:r>
            <a:r>
              <a:rPr lang="pl-PL" sz="1700" dirty="0" smtClean="0"/>
              <a:t>stanowiska,</a:t>
            </a:r>
          </a:p>
          <a:p>
            <a:r>
              <a:rPr lang="pl-PL" sz="1700" dirty="0" smtClean="0"/>
              <a:t>granty </a:t>
            </a:r>
            <a:r>
              <a:rPr lang="pl-PL" sz="1700" dirty="0"/>
              <a:t>na utworzenie stanowiska pracy w formie telepracy.</a:t>
            </a:r>
            <a:endParaRPr lang="pl-PL" sz="17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11</a:t>
            </a:fld>
            <a:endParaRPr lang="pl-PL">
              <a:solidFill>
                <a:prstClr val="black">
                  <a:tint val="75000"/>
                </a:prstClr>
              </a:solidFill>
            </a:endParaRPr>
          </a:p>
        </p:txBody>
      </p:sp>
    </p:spTree>
    <p:extLst>
      <p:ext uri="{BB962C8B-B14F-4D97-AF65-F5344CB8AC3E}">
        <p14:creationId xmlns:p14="http://schemas.microsoft.com/office/powerpoint/2010/main" val="719161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7067" y="958850"/>
            <a:ext cx="8278283" cy="427817"/>
          </a:xfrm>
        </p:spPr>
        <p:txBody>
          <a:bodyPr/>
          <a:lstStyle/>
          <a:p>
            <a:r>
              <a:rPr lang="pl-PL" sz="2400" b="1" u="sng" dirty="0" smtClean="0">
                <a:cs typeface="Arial" pitchFamily="34" charset="0"/>
              </a:rPr>
              <a:t>PRZEDMIOT KONKURSU</a:t>
            </a:r>
            <a:endParaRPr lang="pl-PL" sz="2400" dirty="0"/>
          </a:p>
        </p:txBody>
      </p:sp>
      <p:sp>
        <p:nvSpPr>
          <p:cNvPr id="3" name="Symbol zastępczy zawartości 2"/>
          <p:cNvSpPr>
            <a:spLocks noGrp="1"/>
          </p:cNvSpPr>
          <p:nvPr>
            <p:ph idx="1"/>
          </p:nvPr>
        </p:nvSpPr>
        <p:spPr>
          <a:xfrm>
            <a:off x="169333" y="1386667"/>
            <a:ext cx="8771467" cy="5259666"/>
          </a:xfrm>
        </p:spPr>
        <p:txBody>
          <a:bodyPr/>
          <a:lstStyle/>
          <a:p>
            <a:pPr marL="0" indent="0">
              <a:buNone/>
            </a:pPr>
            <a:r>
              <a:rPr lang="pl-PL" sz="1700" b="1" dirty="0"/>
              <a:t>8.2.D.</a:t>
            </a:r>
          </a:p>
          <a:p>
            <a:pPr marL="0" indent="0">
              <a:buNone/>
            </a:pPr>
            <a:r>
              <a:rPr lang="pl-PL" sz="1700" dirty="0"/>
              <a:t>instrumenty i usługi rynku pracy służące wsparciu mobilności międzysektorowej i geograficznej:</a:t>
            </a:r>
          </a:p>
          <a:p>
            <a:r>
              <a:rPr lang="pl-PL" sz="1700" dirty="0" smtClean="0"/>
              <a:t>wsparcie </a:t>
            </a:r>
            <a:r>
              <a:rPr lang="pl-PL" sz="1700" dirty="0"/>
              <a:t>mobilności międzysektorowej dla osób, które mają trudności ze znalezieniem zatrudnienia w sektorze lub branży, m.in. poprzez zmianę lub uzupełnienie kompetencji lub kwalifikacji pozwalającą na podjęcie zatrudnienia w innym </a:t>
            </a:r>
            <a:r>
              <a:rPr lang="pl-PL" sz="1700" dirty="0" smtClean="0"/>
              <a:t>sektorze,</a:t>
            </a:r>
          </a:p>
          <a:p>
            <a:r>
              <a:rPr lang="pl-PL" sz="1700" dirty="0" smtClean="0"/>
              <a:t>wsparcie </a:t>
            </a:r>
            <a:r>
              <a:rPr lang="pl-PL" sz="1700" dirty="0"/>
              <a:t>mobilności geograficznej dla osób, u których zidentyfikowano problem z zatrudnieniem w miejscu zamieszkania, m.in. poprzez pokrycie kosztów dojazdu do pracy.</a:t>
            </a:r>
          </a:p>
          <a:p>
            <a:pPr marL="0" indent="0">
              <a:buNone/>
            </a:pPr>
            <a:r>
              <a:rPr lang="pl-PL" sz="1700" b="1" dirty="0"/>
              <a:t>8.2.E.</a:t>
            </a:r>
          </a:p>
          <a:p>
            <a:pPr marL="0" indent="0">
              <a:buNone/>
            </a:pPr>
            <a:r>
              <a:rPr lang="pl-PL" sz="1700" dirty="0"/>
              <a:t>instrumenty i usługi rynku pracy skierowane do osób z niepełnosprawnościami:</a:t>
            </a:r>
          </a:p>
          <a:p>
            <a:r>
              <a:rPr lang="pl-PL" sz="1700" dirty="0" smtClean="0"/>
              <a:t>niwelowanie </a:t>
            </a:r>
            <a:r>
              <a:rPr lang="pl-PL" sz="1700" dirty="0"/>
              <a:t>barier, jakie napotykają osoby z niepełnosprawnościami w zakresie zdobycia i utrzymania zatrudnienia, m.in. doposażenie stanowiska pracy do potrzeb osób z </a:t>
            </a:r>
            <a:r>
              <a:rPr lang="pl-PL" sz="1700" dirty="0" smtClean="0"/>
              <a:t>niepełnosprawnościami.</a:t>
            </a:r>
          </a:p>
          <a:p>
            <a:pPr marL="0" indent="0">
              <a:buNone/>
            </a:pPr>
            <a:endParaRPr lang="pl-PL" sz="17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12</a:t>
            </a:fld>
            <a:endParaRPr lang="pl-PL">
              <a:solidFill>
                <a:prstClr val="black">
                  <a:tint val="75000"/>
                </a:prstClr>
              </a:solidFill>
            </a:endParaRPr>
          </a:p>
        </p:txBody>
      </p:sp>
    </p:spTree>
    <p:extLst>
      <p:ext uri="{BB962C8B-B14F-4D97-AF65-F5344CB8AC3E}">
        <p14:creationId xmlns:p14="http://schemas.microsoft.com/office/powerpoint/2010/main" val="2216529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13</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323850" y="1125538"/>
            <a:ext cx="8580438"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endParaRPr lang="pl-PL" dirty="0" smtClean="0">
              <a:latin typeface="+mn-lt"/>
            </a:endParaRPr>
          </a:p>
          <a:p>
            <a:r>
              <a:rPr lang="pl-PL" dirty="0" smtClean="0">
                <a:latin typeface="+mn-lt"/>
              </a:rPr>
              <a:t>Podmioty </a:t>
            </a:r>
            <a:r>
              <a:rPr lang="pl-PL" dirty="0">
                <a:latin typeface="+mn-lt"/>
              </a:rPr>
              <a:t>realizujące projekty w ramach CT 8 zobligowane są do wymiany informacji z podmiotami realizującymi projekty w ramach CT 9 na temat działań podejmowanych na danym obszarze (gmina/powiat), w zakresie wsparcia udzielanego uczestnikom lub potencjalnym uczestnikom. Podmioty realizujące projekty w ramach CT8 przekazują informacje Beneficjentom projektów CT9 z gminy/powiatu, w których realizują projekt, o możliwościach wsparcia, harmonogramie jego realizacji, grupie docelowej oraz warunkach udziału w projekcie. Informacja może mieć formę mailową lub pisemną. Dodatkowo zamieszczą informacje o realizowanym projekcie na swojej stronie internetowej, o ile taką posiadają</a:t>
            </a:r>
            <a:r>
              <a:rPr lang="pl-PL" dirty="0" smtClean="0">
                <a:latin typeface="+mn-lt"/>
              </a:rPr>
              <a:t>.</a:t>
            </a:r>
          </a:p>
          <a:p>
            <a:endParaRPr lang="pl-PL" dirty="0">
              <a:latin typeface="+mn-lt"/>
            </a:endParaRPr>
          </a:p>
          <a:p>
            <a:r>
              <a:rPr lang="pl-PL" dirty="0">
                <a:latin typeface="+mn-lt"/>
              </a:rPr>
              <a:t>Wykaz projektów realizowanych w ramach celu tematycznego 8 i 9 RPO zostanie zamieszczony na stronie </a:t>
            </a:r>
            <a:r>
              <a:rPr lang="pl-PL" dirty="0">
                <a:latin typeface="+mn-lt"/>
                <a:hlinkClick r:id="rId6"/>
              </a:rPr>
              <a:t>http://</a:t>
            </a:r>
            <a:r>
              <a:rPr lang="pl-PL" dirty="0" smtClean="0">
                <a:latin typeface="+mn-lt"/>
                <a:hlinkClick r:id="rId6"/>
              </a:rPr>
              <a:t>rpo-wupdolnoslaski.praca.gov.pl/baza-projektow-ct8-i-ct9</a:t>
            </a:r>
            <a:endParaRPr lang="pl-PL" dirty="0" smtClean="0">
              <a:latin typeface="+mn-lt"/>
            </a:endParaRPr>
          </a:p>
          <a:p>
            <a:r>
              <a:rPr lang="pl-PL" dirty="0">
                <a:latin typeface="+mn-lt"/>
              </a:rPr>
              <a:t>	</a:t>
            </a: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ytuł 11"/>
          <p:cNvSpPr>
            <a:spLocks noGrp="1"/>
          </p:cNvSpPr>
          <p:nvPr>
            <p:ph type="title"/>
          </p:nvPr>
        </p:nvSpPr>
        <p:spPr>
          <a:xfrm>
            <a:off x="628650" y="1135989"/>
            <a:ext cx="7991648" cy="470390"/>
          </a:xfrm>
        </p:spPr>
        <p:txBody>
          <a:bodyPr/>
          <a:lstStyle/>
          <a:p>
            <a:r>
              <a:rPr lang="pl-PL" sz="2400" b="1" u="sng" dirty="0" smtClean="0"/>
              <a:t>MECHANIZM RACJONALNYCH USPRAWNIEŃ</a:t>
            </a:r>
            <a:endParaRPr lang="pl-PL" sz="2400" b="1" u="sng" dirty="0"/>
          </a:p>
        </p:txBody>
      </p:sp>
      <p:sp>
        <p:nvSpPr>
          <p:cNvPr id="3" name="Symbol zastępczy zawartości 2"/>
          <p:cNvSpPr>
            <a:spLocks noGrp="1"/>
          </p:cNvSpPr>
          <p:nvPr>
            <p:ph idx="1"/>
          </p:nvPr>
        </p:nvSpPr>
        <p:spPr>
          <a:xfrm>
            <a:off x="637195" y="1461331"/>
            <a:ext cx="7886700" cy="4982198"/>
          </a:xfrm>
          <a:noFill/>
        </p:spPr>
        <p:txBody>
          <a:bodyPr>
            <a:noAutofit/>
          </a:bodyPr>
          <a:lstStyle/>
          <a:p>
            <a:pPr marL="0" indent="0">
              <a:buNone/>
            </a:pPr>
            <a:endParaRPr lang="pl-PL" sz="2000" dirty="0" smtClean="0"/>
          </a:p>
          <a:p>
            <a:pPr marL="0" indent="0">
              <a:buNone/>
            </a:pPr>
            <a:r>
              <a:rPr lang="pl-PL" sz="2000" dirty="0" smtClean="0"/>
              <a:t>W </a:t>
            </a:r>
            <a:r>
              <a:rPr lang="pl-PL" sz="2000" dirty="0"/>
              <a:t>przypadku planowania projektu/usługi w pierwszej kolejności należy dążyć do zapewnienia jej dostępności w oparciu o koncepcję uniwersalnego projektowania. Mechanizm racjonalnych usprawnień (MRU) jako narzędzie zapewnienia dostępności jest rozpatrywany w drugiej kolejności.</a:t>
            </a:r>
          </a:p>
          <a:p>
            <a:pPr marL="0" indent="0">
              <a:buNone/>
            </a:pPr>
            <a:r>
              <a:rPr lang="pl-PL" sz="2000" dirty="0"/>
              <a:t>W projektach ogólnodostępnych, w przypadku wystąpienia potrzeby sfinansowania kosztów wynikających z posiadanych niepełnosprawności przez uczestników (lub personel) projektu, beneficjent korzysta z przesunięcia środków w projekcie lub wnioskuje do IOK będącej stroną umowy o dofinansowanie projektu o zwiększenie wartości projektu. </a:t>
            </a:r>
            <a:endParaRPr lang="pl-PL" sz="2000" dirty="0" smtClean="0"/>
          </a:p>
          <a:p>
            <a:pPr marL="0" indent="0">
              <a:buNone/>
            </a:pPr>
            <a:r>
              <a:rPr lang="pl-PL" sz="2000" b="1" dirty="0" smtClean="0"/>
              <a:t>Maksymalny </a:t>
            </a:r>
            <a:r>
              <a:rPr lang="pl-PL" sz="2000" b="1" dirty="0"/>
              <a:t>koszt MRU na 1 osobę w projekcie wynosi wtedy 12 tysięcy złotych brutto.</a:t>
            </a:r>
            <a:endParaRPr lang="pl-PL" sz="2000" dirty="0"/>
          </a:p>
          <a:p>
            <a:pPr marL="0" indent="0" algn="just">
              <a:buNone/>
            </a:pPr>
            <a:endParaRPr lang="pl-PL" sz="14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14</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u="sng" dirty="0"/>
              <a:t>MECHANIZM RACJONALNYCH USPRAWNIEŃ</a:t>
            </a:r>
            <a:endParaRPr lang="pl-PL" sz="2400" u="sng" dirty="0"/>
          </a:p>
        </p:txBody>
      </p:sp>
      <p:sp>
        <p:nvSpPr>
          <p:cNvPr id="3" name="Symbol zastępczy zawartości 2"/>
          <p:cNvSpPr>
            <a:spLocks noGrp="1"/>
          </p:cNvSpPr>
          <p:nvPr>
            <p:ph idx="1"/>
          </p:nvPr>
        </p:nvSpPr>
        <p:spPr>
          <a:xfrm>
            <a:off x="628650" y="1679172"/>
            <a:ext cx="7886700" cy="4862944"/>
          </a:xfrm>
        </p:spPr>
        <p:txBody>
          <a:bodyPr/>
          <a:lstStyle/>
          <a:p>
            <a:pPr marL="0" indent="0">
              <a:buNone/>
            </a:pPr>
            <a:r>
              <a:rPr lang="pl-PL" sz="1800" dirty="0"/>
              <a:t>W ramach projektów ogólnodostępnych, w przypadku braku możliwości świadczenia usługi spełniającej zasadę równości szans i niedyskryminacji dla osób z niepełnosprawnościami (dla uczestników lub personelu projektu) w ramach uniwersalnego projektowania, w celu zapewnienia możliwości pełnego ich uczestnictwa, należy zastosować MRU w momencie pojawienia się w projekcie (w charakterze uczestnika lub personelu projektu) osoby z niepełnosprawnością. W projektach ogólnodostępnych Wnioskodawca nie powinien zabezpieczać w ramach budżetu środków na ewentualną konieczność sfinansowania MRU, ponieważ nie ma pewności, że w projekcie wezmą udział osoby z niepełnosprawnością (w tym z określonym jej rodzajem). </a:t>
            </a:r>
            <a:endParaRPr lang="pl-PL" sz="1800" dirty="0" smtClean="0"/>
          </a:p>
          <a:p>
            <a:pPr marL="0" indent="0">
              <a:buNone/>
            </a:pPr>
            <a:r>
              <a:rPr lang="pl-PL" sz="1800" dirty="0"/>
              <a:t>IOK zapewnia możliwość finansowania i kwalifikowania wydatków związanych z mechanizmem racjonalnych usprawnień poprzez elastyczność budżetu projektu, o której mowa w „Wytycznych w zakresie kwalifikowalności wydatków w ramach Europejskiego Funduszu Rozwoju Regionalnego, Europejskiego Funduszu Społecznego oraz Funduszu Spójności na lata 2014-2020”. Umożliwi to Beneficjentom dokonywanie przesunięć środków w ramach budżetu na ten cel, w momencie pojawienia się w projekcie specjalnych potrzeb osoby lub osób z niepełnosprawnościami. </a:t>
            </a:r>
            <a:endParaRPr lang="pl-PL" sz="1800" dirty="0" smtClean="0"/>
          </a:p>
          <a:p>
            <a:pPr marL="0" indent="0">
              <a:buNone/>
            </a:pPr>
            <a:endParaRPr lang="pl-PL" sz="1800" dirty="0"/>
          </a:p>
          <a:p>
            <a:endParaRPr lang="pl-PL"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15</a:t>
            </a:fld>
            <a:endParaRPr lang="pl-PL">
              <a:solidFill>
                <a:prstClr val="black">
                  <a:tint val="75000"/>
                </a:prstClr>
              </a:solidFill>
            </a:endParaRPr>
          </a:p>
        </p:txBody>
      </p:sp>
    </p:spTree>
    <p:extLst>
      <p:ext uri="{BB962C8B-B14F-4D97-AF65-F5344CB8AC3E}">
        <p14:creationId xmlns:p14="http://schemas.microsoft.com/office/powerpoint/2010/main" val="1303797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795135"/>
          </a:xfrm>
        </p:spPr>
        <p:txBody>
          <a:bodyPr/>
          <a:lstStyle/>
          <a:p>
            <a:r>
              <a:rPr lang="pl-PL" sz="2400" b="1" u="sng" dirty="0" smtClean="0"/>
              <a:t>ZASADA RÓWNOŚCI SZANS KOBIET I MĘŻCZYZN</a:t>
            </a:r>
            <a:endParaRPr lang="pl-PL" sz="2400" b="1" u="sng" dirty="0"/>
          </a:p>
        </p:txBody>
      </p:sp>
      <p:sp>
        <p:nvSpPr>
          <p:cNvPr id="3" name="Symbol zastępczy zawartości 2"/>
          <p:cNvSpPr>
            <a:spLocks noGrp="1"/>
          </p:cNvSpPr>
          <p:nvPr>
            <p:ph idx="1"/>
          </p:nvPr>
        </p:nvSpPr>
        <p:spPr>
          <a:xfrm>
            <a:off x="628650" y="1753985"/>
            <a:ext cx="7886700" cy="4422978"/>
          </a:xfrm>
        </p:spPr>
        <p:txBody>
          <a:bodyPr/>
          <a:lstStyle/>
          <a:p>
            <a:pPr marL="0" indent="0">
              <a:buNone/>
            </a:pPr>
            <a:r>
              <a:rPr lang="pl-PL" sz="1800" dirty="0"/>
              <a:t>Zasada równości szans kobiet i mężczyzn, to zasada, która ma prowadzić do podejmowania działań na rzecz osiągnięcia stanu, w którym kobietom i mężczyznom przypisuje się taką samą wartość społeczną, równe prawa i równe obowiązki oraz gdy mają oni równy dostęp do zasobów (środki finansowe, szanse rozwoju), z których mogą korzystać. Zasada ta ma gwarantować możliwość wyboru drogi życiowej bez ograniczeń wynikających ze stereotypów płci.</a:t>
            </a:r>
            <a:endParaRPr lang="pl-PL" sz="1800" dirty="0" smtClean="0"/>
          </a:p>
          <a:p>
            <a:pPr marL="0" indent="0">
              <a:buNone/>
            </a:pPr>
            <a:r>
              <a:rPr lang="pl-PL" sz="1800" dirty="0"/>
              <a:t>Ocena zgodności projektów współfinansowanych z EFS z zasadą równości szans kobiet i mężczyzn odbywa się na podstawie tzw. „standardu minimum” stanowiącego załącznik nr 1 do „Wytycznych w zakresie realizacji zasady równości szans i niedyskryminacji, w tym dostępności dla osób z niepełnosprawnościami oraz zasady równości szans kobiet i mężczyzn w ramach funduszy unijnych na lata 2014-2020” i opisanego w ww. Wytycznych oraz karcie oceny. IOK na etapie negocjacji dopuszcza możliwość poprawy/uzupełnienia wniosku o dofinansowanie w sposób skutkujący spełnieniem kryterium horyzontalnego - </a:t>
            </a:r>
            <a:r>
              <a:rPr lang="pl-PL" sz="1800" b="1" dirty="0"/>
              <a:t>Kryterium zgodności z właściwymi politykami i zasadami </a:t>
            </a:r>
            <a:r>
              <a:rPr lang="pl-PL" sz="1800" dirty="0"/>
              <a:t>(weryfikującego czy projekt jest zgodny z zasadą równości szans kobiet i mężczyzn).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16</a:t>
            </a:fld>
            <a:endParaRPr lang="pl-PL">
              <a:solidFill>
                <a:prstClr val="black">
                  <a:tint val="75000"/>
                </a:prstClr>
              </a:solidFill>
            </a:endParaRPr>
          </a:p>
        </p:txBody>
      </p:sp>
    </p:spTree>
    <p:extLst>
      <p:ext uri="{BB962C8B-B14F-4D97-AF65-F5344CB8AC3E}">
        <p14:creationId xmlns:p14="http://schemas.microsoft.com/office/powerpoint/2010/main" val="3380595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u="sng" dirty="0"/>
              <a:t>ZASADA RÓWNOŚCI SZANS </a:t>
            </a:r>
            <a:r>
              <a:rPr lang="pl-PL" sz="2400" b="1" u="sng" dirty="0" smtClean="0"/>
              <a:t>I NIEDYSKRYMINACJI, W TYM DOSTĘPNOŚCI DLA OSÓB Z NIEPEŁNOSPRAWNOŚCIAMI</a:t>
            </a:r>
            <a:endParaRPr lang="pl-PL" sz="2400" dirty="0"/>
          </a:p>
        </p:txBody>
      </p:sp>
      <p:sp>
        <p:nvSpPr>
          <p:cNvPr id="3" name="Symbol zastępczy zawartości 2"/>
          <p:cNvSpPr>
            <a:spLocks noGrp="1"/>
          </p:cNvSpPr>
          <p:nvPr>
            <p:ph idx="1"/>
          </p:nvPr>
        </p:nvSpPr>
        <p:spPr>
          <a:xfrm>
            <a:off x="628650" y="1995055"/>
            <a:ext cx="7886700" cy="4361295"/>
          </a:xfrm>
        </p:spPr>
        <p:txBody>
          <a:bodyPr/>
          <a:lstStyle/>
          <a:p>
            <a:pPr marL="0" indent="0">
              <a:buNone/>
            </a:pPr>
            <a:r>
              <a:rPr lang="pl-PL" sz="1800" dirty="0"/>
              <a:t>Wnioskodawca zobowiązany jest wykazać we wniosku o dofinansowanie pozytywny wpływ realizacji projektu na zasadę równości szans i niedyskryminacji, w tym dostępności dla osób z niepełnosprawnościami. Założenie, że do projektu ogólnodostępnego nie zgłoszą się osoby z niepełnosprawnościami lub zgłoszą się osoby wyłącznie z określonymi rodzajami niepełnosprawności – jest dyskryminacją. Ponadto niedopuszczalna jest sytuacja, w </a:t>
            </a:r>
            <a:r>
              <a:rPr lang="pl-PL" sz="1800" dirty="0" smtClean="0"/>
              <a:t>której odmawia </a:t>
            </a:r>
            <a:r>
              <a:rPr lang="pl-PL" sz="1800" dirty="0"/>
              <a:t>się dostępu do uczestnictwa w projekcie osobie z niepełnosprawnościami ze względu na bariery np.: architektoniczne, komunikacyjne czy cyfrowe. Wszystkie produkty projektów muszą być dostępne dla osób z niepełnosprawnościami o ile nie wykazano ich neutralności. </a:t>
            </a:r>
            <a:endParaRPr lang="pl-PL" sz="1800" dirty="0" smtClean="0"/>
          </a:p>
          <a:p>
            <a:pPr marL="0" indent="0">
              <a:buNone/>
            </a:pPr>
            <a:r>
              <a:rPr lang="pl-PL" sz="1800" b="1" dirty="0"/>
              <a:t>Neutralność produktu jest sytuacją rzadką oraz wyjątkową, ponieważ odbiorcą każdego z produktów projektu może być osoba z niepełnosprawnością.</a:t>
            </a:r>
            <a:r>
              <a:rPr lang="pl-PL" sz="1800" dirty="0"/>
              <a:t> Jeżeli Wnioskodawca uznaje, że produkty jego projektu mają neutralny wpływ na realizację zasady równości szans i niedyskryminacji, w tym dostępności dla osób z niepełnosprawnościami, wówczas musi zostać to udowodnione (wykazane) w treści wniosku o dofinansowanie projektu. Neutralność projektu musi wynikać wprost z zapisów wniosku o dofinansowanie projektu.</a:t>
            </a:r>
            <a:r>
              <a:rPr lang="pl-PL" sz="1800" dirty="0" smtClean="0"/>
              <a:t> </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17</a:t>
            </a:fld>
            <a:endParaRPr lang="pl-PL">
              <a:solidFill>
                <a:prstClr val="black">
                  <a:tint val="75000"/>
                </a:prstClr>
              </a:solidFill>
            </a:endParaRPr>
          </a:p>
        </p:txBody>
      </p:sp>
    </p:spTree>
    <p:extLst>
      <p:ext uri="{BB962C8B-B14F-4D97-AF65-F5344CB8AC3E}">
        <p14:creationId xmlns:p14="http://schemas.microsoft.com/office/powerpoint/2010/main" val="2774571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z="2400" b="1" u="sng" dirty="0" smtClean="0"/>
              <a:t>ZASADA ZRÓWNOWAŻONEGO ROZWOJU</a:t>
            </a:r>
            <a:endParaRPr lang="pl-PL" sz="2400" b="1" u="sng" dirty="0"/>
          </a:p>
        </p:txBody>
      </p:sp>
      <p:sp>
        <p:nvSpPr>
          <p:cNvPr id="3" name="Symbol zastępczy zawartości 2"/>
          <p:cNvSpPr>
            <a:spLocks noGrp="1"/>
          </p:cNvSpPr>
          <p:nvPr>
            <p:ph idx="1"/>
          </p:nvPr>
        </p:nvSpPr>
        <p:spPr>
          <a:xfrm>
            <a:off x="628650" y="1629296"/>
            <a:ext cx="7886700" cy="4727054"/>
          </a:xfrm>
        </p:spPr>
        <p:txBody>
          <a:bodyPr/>
          <a:lstStyle/>
          <a:p>
            <a:pPr marL="0" indent="0">
              <a:buNone/>
            </a:pPr>
            <a:r>
              <a:rPr lang="pl-PL" sz="1800" dirty="0"/>
              <a:t>Zasada zrównoważonego rozwoju oznacza, że rozwój społeczny i gospodarczy nie może pozostawać w konflikcie z interesami ochrony środowiska i ładu przestrzennego. Projektowane działania muszą zatem uwzględniać potrzeby przyszłych pokoleń, dlatego nie mogą naruszać równowagi przyrodniczej i przestrzennej. Wszelkie działania będą realizowane z uwzględnieniem potrzeb zachowania różnorodności biologicznej, zrównoważonego podejścia do użytkowania zasobów przyrody, przywrócenia i utrwalenia ładu przestrzennego oraz wymogów ochrony obszarów cennych przyrodniczo, w tym ich integralności i spójności</a:t>
            </a:r>
            <a:r>
              <a:rPr lang="pl-PL" sz="1800" dirty="0" smtClean="0"/>
              <a:t>.</a:t>
            </a:r>
          </a:p>
          <a:p>
            <a:pPr marL="0" indent="0">
              <a:buNone/>
            </a:pPr>
            <a:r>
              <a:rPr lang="pl-PL" sz="1800" dirty="0" smtClean="0"/>
              <a:t>Przykłady</a:t>
            </a:r>
            <a:r>
              <a:rPr lang="pl-PL" sz="1800" dirty="0"/>
              <a:t>: </a:t>
            </a:r>
            <a:r>
              <a:rPr lang="pl-PL" sz="1800" dirty="0" smtClean="0"/>
              <a:t>minimalizowanie ilości drukowanych</a:t>
            </a:r>
            <a:r>
              <a:rPr lang="pl-PL" sz="1800" dirty="0"/>
              <a:t> </a:t>
            </a:r>
            <a:r>
              <a:rPr lang="pl-PL" sz="1800" dirty="0" smtClean="0"/>
              <a:t>materiałów szkoleniowych i umieszczanie ich w sieci w </a:t>
            </a:r>
            <a:r>
              <a:rPr lang="pl-PL" sz="1800" dirty="0"/>
              <a:t>formie elektronicznej, drukowanie dwustronne materiałów szkoleniowych, w miarę możliwości zastępowanie drukowania umieszczaniem ich na stronach www (eliminujemy wtedy również płyty CD), w miarę możliwości wykorzystywanie </a:t>
            </a:r>
            <a:r>
              <a:rPr lang="pl-PL" sz="1800" dirty="0" err="1"/>
              <a:t>sal</a:t>
            </a:r>
            <a:r>
              <a:rPr lang="pl-PL" sz="1800" dirty="0"/>
              <a:t> zaprojektowanych w systemie energooszczędnym, wyrzucanie zużytego papieru do pojemników na makulaturę, świadome używanie klimatyzacji i otwieranie okien w sytuacjach, gdy pozwoli to na utrzymanie właściwej temperatury, korzystanie tylko z niezbędnego źródła światła np. jeśli w pokoju jest tylko 1 osoba – nie trzeba używać wszystkich </a:t>
            </a:r>
            <a:r>
              <a:rPr lang="pl-PL" sz="1800" dirty="0" smtClean="0"/>
              <a:t>żarówek.</a:t>
            </a: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18</a:t>
            </a:fld>
            <a:endParaRPr lang="pl-PL">
              <a:solidFill>
                <a:prstClr val="black">
                  <a:tint val="75000"/>
                </a:prstClr>
              </a:solidFill>
            </a:endParaRPr>
          </a:p>
        </p:txBody>
      </p:sp>
    </p:spTree>
    <p:extLst>
      <p:ext uri="{BB962C8B-B14F-4D97-AF65-F5344CB8AC3E}">
        <p14:creationId xmlns:p14="http://schemas.microsoft.com/office/powerpoint/2010/main" val="2879060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3200" y="958850"/>
            <a:ext cx="8763000" cy="505883"/>
          </a:xfrm>
        </p:spPr>
        <p:txBody>
          <a:bodyPr/>
          <a:lstStyle/>
          <a:p>
            <a:r>
              <a:rPr lang="pl-PL" sz="2400" b="1" u="sng" dirty="0" smtClean="0"/>
              <a:t>WSKAŹNIKI INFORMACJE PODSTAWOWE</a:t>
            </a:r>
            <a:endParaRPr lang="pl-PL" sz="2400" b="1" u="sng" dirty="0"/>
          </a:p>
        </p:txBody>
      </p:sp>
      <p:sp>
        <p:nvSpPr>
          <p:cNvPr id="3" name="Symbol zastępczy zawartości 2"/>
          <p:cNvSpPr>
            <a:spLocks noGrp="1"/>
          </p:cNvSpPr>
          <p:nvPr>
            <p:ph idx="1"/>
          </p:nvPr>
        </p:nvSpPr>
        <p:spPr>
          <a:xfrm>
            <a:off x="203200" y="1464734"/>
            <a:ext cx="8763000" cy="4712230"/>
          </a:xfrm>
        </p:spPr>
        <p:txBody>
          <a:bodyPr/>
          <a:lstStyle/>
          <a:p>
            <a:pPr marL="0" indent="0">
              <a:buNone/>
            </a:pPr>
            <a:r>
              <a:rPr lang="pl-PL" sz="2000" dirty="0"/>
              <a:t>Wnioskodawca zobowiązany jest do wyboru i określenia we wniosku o dofinansowanie wartości docelowej wszystkich adekwatnych do projektu wskaźników produktu oraz rezultatu oraz wszystkich wskaźników horyzontalnych. </a:t>
            </a:r>
            <a:r>
              <a:rPr lang="pl-PL" sz="2000" b="1" dirty="0"/>
              <a:t>Zestawienie wskaźników możliwych do zastosowania w ramach konkursu stanowi załącznik nr </a:t>
            </a:r>
            <a:r>
              <a:rPr lang="pl-PL" sz="2000" b="1" dirty="0" smtClean="0"/>
              <a:t>8 </a:t>
            </a:r>
            <a:r>
              <a:rPr lang="pl-PL" sz="2000" b="1" dirty="0"/>
              <a:t>do Regulaminu konkursu. </a:t>
            </a:r>
            <a:endParaRPr lang="pl-PL" sz="2000" dirty="0"/>
          </a:p>
          <a:p>
            <a:pPr marL="0" indent="0">
              <a:buNone/>
            </a:pPr>
            <a:r>
              <a:rPr lang="pl-PL" sz="2000" dirty="0"/>
              <a:t>Dodatkowo zgodnie z kryteriami dostępu nr 2 i 3 Wnioskodawca jest zobowiązany do monitorowania wskaźników określonych w </a:t>
            </a:r>
            <a:r>
              <a:rPr lang="pl-PL" sz="2000" b="1" dirty="0"/>
              <a:t>załączniku nr 9 </a:t>
            </a:r>
            <a:r>
              <a:rPr lang="pl-PL" sz="2000" b="1" dirty="0" smtClean="0"/>
              <a:t>– Sposób </a:t>
            </a:r>
            <a:r>
              <a:rPr lang="pl-PL" sz="2000" b="1" dirty="0"/>
              <a:t>monitorowania wskaźników efektywności zatrudnieniowej i efektywności zawodowej.</a:t>
            </a:r>
            <a:endParaRPr lang="pl-PL" sz="2000" b="1" dirty="0" smtClean="0"/>
          </a:p>
          <a:p>
            <a:pPr marL="0" indent="0">
              <a:buNone/>
            </a:pPr>
            <a:r>
              <a:rPr lang="pl-PL" sz="2000" dirty="0" smtClean="0"/>
              <a:t>Konieczne </a:t>
            </a:r>
            <a:r>
              <a:rPr lang="pl-PL" sz="2000" dirty="0"/>
              <a:t>jest wybranie co najmniej jednego spośród wskaźników programowych produktu i rezultatu wymienionych w </a:t>
            </a:r>
            <a:r>
              <a:rPr lang="pl-PL" sz="2000" i="1" dirty="0"/>
              <a:t>Regulaminie konkursu </a:t>
            </a:r>
            <a:r>
              <a:rPr lang="pl-PL" sz="2000" dirty="0"/>
              <a:t>oraz wszystkich wskaźników horyzontalnych. Wybór co najmniej jednego wskaźnika produktu i rezultatu jest niezbędny do zarejestrowania projektu w SL2014.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19</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a:t>
            </a:fld>
            <a:endParaRPr lang="pl-PL" dirty="0">
              <a:solidFill>
                <a:prstClr val="black">
                  <a:tint val="75000"/>
                </a:prstClr>
              </a:solidFill>
            </a:endParaRPr>
          </a:p>
        </p:txBody>
      </p:sp>
      <p:sp>
        <p:nvSpPr>
          <p:cNvPr id="16" name="Symbol zastępczy zawartości 2"/>
          <p:cNvSpPr txBox="1">
            <a:spLocks/>
          </p:cNvSpPr>
          <p:nvPr/>
        </p:nvSpPr>
        <p:spPr bwMode="auto">
          <a:xfrm>
            <a:off x="755576" y="1400245"/>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r>
              <a:rPr kumimoji="0" lang="pl-PL" sz="2400" b="1" i="0" u="none" strike="noStrike" kern="1200" cap="none" spc="0" normalizeH="0" baseline="0" noProof="0" dirty="0" smtClean="0">
                <a:ln>
                  <a:noFill/>
                </a:ln>
                <a:solidFill>
                  <a:schemeClr val="tx1"/>
                </a:solidFill>
                <a:effectLst/>
                <a:uLnTx/>
                <a:uFillTx/>
                <a:latin typeface="+mn-lt"/>
                <a:ea typeface="+mn-ea"/>
                <a:cs typeface="+mn-cs"/>
              </a:rPr>
              <a:t>Konkurs nr RPDS.08.02.00-IP.02-02-315/18</a:t>
            </a: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Przeprowadzony jest w ramach</a:t>
            </a:r>
            <a:r>
              <a:rPr kumimoji="0" lang="pl-PL" sz="1800" b="1" i="0" u="none" strike="noStrike" kern="1200" cap="none" spc="0" normalizeH="0" noProof="0" dirty="0" smtClean="0">
                <a:ln>
                  <a:noFill/>
                </a:ln>
                <a:solidFill>
                  <a:schemeClr val="tx1"/>
                </a:solidFill>
                <a:effectLst/>
                <a:uLnTx/>
                <a:uFillTx/>
                <a:latin typeface="+mn-lt"/>
                <a:ea typeface="+mn-ea"/>
                <a:cs typeface="+mn-cs"/>
              </a:rPr>
              <a:t> </a:t>
            </a:r>
            <a:r>
              <a:rPr kumimoji="0" lang="pl-PL" sz="1800" b="1" i="0" u="none" strike="noStrike" kern="1200" cap="none" spc="0" normalizeH="0" baseline="0" noProof="0" dirty="0" smtClean="0">
                <a:ln>
                  <a:noFill/>
                </a:ln>
                <a:solidFill>
                  <a:schemeClr val="tx1"/>
                </a:solidFill>
                <a:effectLst/>
                <a:uLnTx/>
                <a:uFillTx/>
                <a:latin typeface="+mn-lt"/>
                <a:ea typeface="+mn-ea"/>
                <a:cs typeface="+mn-cs"/>
              </a:rPr>
              <a:t>Regionalnego Programu Operacyjnego</a:t>
            </a:r>
            <a:r>
              <a:rPr lang="pl-PL" b="1" dirty="0">
                <a:latin typeface="+mn-lt"/>
              </a:rPr>
              <a:t> </a:t>
            </a:r>
            <a:r>
              <a:rPr kumimoji="0" lang="pl-PL" sz="1800" b="1" i="0" u="none" strike="noStrike" kern="1200" cap="none" spc="0" normalizeH="0" baseline="0" noProof="0" dirty="0" smtClean="0">
                <a:ln>
                  <a:noFill/>
                </a:ln>
                <a:solidFill>
                  <a:schemeClr val="tx1"/>
                </a:solidFill>
                <a:effectLst/>
                <a:uLnTx/>
                <a:uFillTx/>
                <a:latin typeface="+mn-lt"/>
                <a:ea typeface="+mn-ea"/>
                <a:cs typeface="+mn-cs"/>
              </a:rPr>
              <a:t>Województwa Dolnośląskiego 2014-2020</a:t>
            </a:r>
            <a:endParaRPr kumimoji="0" lang="pl-PL" sz="1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r>
              <a:rPr kumimoji="0" lang="pl-PL" sz="1800" b="1" i="0" u="none" strike="noStrike" kern="1200" cap="none" spc="0" normalizeH="0" baseline="0" noProof="0" dirty="0" smtClean="0">
                <a:ln>
                  <a:noFill/>
                </a:ln>
                <a:solidFill>
                  <a:schemeClr val="tx1"/>
                </a:solidFill>
                <a:effectLst/>
                <a:uLnTx/>
                <a:uFillTx/>
                <a:latin typeface="+mn-lt"/>
                <a:ea typeface="+mn-ea"/>
                <a:cs typeface="+mn-cs"/>
              </a:rPr>
              <a:t>Oś priorytetowa 8 </a:t>
            </a:r>
            <a:r>
              <a:rPr kumimoji="0" lang="pl-PL" sz="1800" b="0" u="none" strike="noStrike" kern="1200" cap="none" spc="0" normalizeH="0" baseline="0" noProof="0" dirty="0" smtClean="0">
                <a:ln>
                  <a:noFill/>
                </a:ln>
                <a:solidFill>
                  <a:schemeClr val="tx1"/>
                </a:solidFill>
                <a:effectLst/>
                <a:uLnTx/>
                <a:uFillTx/>
                <a:latin typeface="+mn-lt"/>
                <a:ea typeface="+mn-ea"/>
                <a:cs typeface="+mn-cs"/>
              </a:rPr>
              <a:t>Rynek pracy</a:t>
            </a:r>
          </a:p>
          <a:p>
            <a:r>
              <a:rPr lang="x-none" b="1" dirty="0">
                <a:latin typeface="+mn-lt"/>
              </a:rPr>
              <a:t>Działanie </a:t>
            </a:r>
            <a:r>
              <a:rPr lang="pl-PL" b="1" dirty="0">
                <a:latin typeface="+mn-lt"/>
              </a:rPr>
              <a:t>8</a:t>
            </a:r>
            <a:r>
              <a:rPr lang="x-none" b="1" dirty="0" smtClean="0">
                <a:latin typeface="+mn-lt"/>
              </a:rPr>
              <a:t>.</a:t>
            </a:r>
            <a:r>
              <a:rPr lang="pl-PL" b="1" dirty="0">
                <a:latin typeface="+mn-lt"/>
              </a:rPr>
              <a:t>2 </a:t>
            </a:r>
            <a:r>
              <a:rPr lang="pl-PL" dirty="0">
                <a:latin typeface="+mn-lt"/>
              </a:rPr>
              <a:t>Wsparcie osób poszukujących pracy</a:t>
            </a: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endParaRPr kumimoji="0" lang="pl-PL" sz="800" b="0" i="0" u="none" strike="noStrike" kern="1200" cap="none" spc="0" normalizeH="0" baseline="0" noProof="0" dirty="0" smtClean="0">
              <a:ln>
                <a:noFill/>
              </a:ln>
              <a:solidFill>
                <a:schemeClr val="tx1"/>
              </a:solidFill>
              <a:effectLst/>
              <a:uLnTx/>
              <a:uFillTx/>
              <a:latin typeface="+mn-lt"/>
              <a:ea typeface="+mn-ea"/>
              <a:cs typeface="+mn-cs"/>
            </a:endParaRPr>
          </a:p>
          <a:p>
            <a:r>
              <a:rPr lang="pl-PL" b="1" dirty="0">
                <a:latin typeface="+mn-lt"/>
              </a:rPr>
              <a:t>na projekty z zakresu aktywizacji zawodowej osób od 30 roku życia, które pozostają bez zatrudnienia, w tym znajdujących się w szczególnej sytuacji na rynku pracy (osób w wieku 50 lat i więcej, kobiet, osób z niepełnosprawnościami, długotrwale bezrobotnych, osób z niskimi kwalifikacjami) oraz reemigrantów, imigrantów, osób ubogich pracujących, osób odchodzących z rolnictwa i ich rodzin, osób zatrudnionych na umowach krótkoterminowych oraz pracujących </a:t>
            </a:r>
            <a:r>
              <a:rPr lang="pl-PL" b="1" dirty="0" smtClean="0">
                <a:latin typeface="+mn-lt"/>
              </a:rPr>
              <a:t/>
            </a:r>
            <a:br>
              <a:rPr lang="pl-PL" b="1" dirty="0" smtClean="0">
                <a:latin typeface="+mn-lt"/>
              </a:rPr>
            </a:br>
            <a:r>
              <a:rPr lang="pl-PL" b="1" dirty="0" smtClean="0">
                <a:latin typeface="+mn-lt"/>
              </a:rPr>
              <a:t>w </a:t>
            </a:r>
            <a:r>
              <a:rPr lang="pl-PL" b="1" dirty="0">
                <a:latin typeface="+mn-lt"/>
              </a:rPr>
              <a:t>ramach umów </a:t>
            </a:r>
            <a:r>
              <a:rPr lang="pl-PL" b="1" dirty="0" smtClean="0">
                <a:latin typeface="+mn-lt"/>
              </a:rPr>
              <a:t>cywilno-prawnych.</a:t>
            </a:r>
            <a:r>
              <a:rPr lang="pl-PL" i="1" dirty="0" smtClean="0">
                <a:latin typeface="+mn-lt"/>
              </a:rPr>
              <a:t> </a:t>
            </a:r>
          </a:p>
          <a:p>
            <a:endParaRPr lang="pl-PL" dirty="0">
              <a:latin typeface="+mn-lt"/>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0" y="96772"/>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PRODUKTU</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2000" b="1" dirty="0" smtClean="0"/>
              <a:t>1. Liczba </a:t>
            </a:r>
            <a:r>
              <a:rPr lang="pl-PL" sz="2000" b="1" dirty="0"/>
              <a:t>osób bezrobotnych, w tym długotrwale bezrobotnych, objętych wsparciem w programie [osoby</a:t>
            </a:r>
            <a:r>
              <a:rPr lang="pl-PL" sz="2000" b="1" dirty="0" smtClean="0"/>
              <a:t>]</a:t>
            </a:r>
          </a:p>
          <a:p>
            <a:pPr marL="0" indent="0">
              <a:buNone/>
            </a:pPr>
            <a:r>
              <a:rPr lang="pl-PL" sz="1800" dirty="0"/>
              <a:t>Osoby pozostające bez pracy, gotowe do podjęcia pracy i aktywnie poszukujące zatrudnienia. Definicja uwzględnia osoby zarejestrowane jako bezrobotne zgodnie z krajowymi definicjami, nawet jeżeli nie spełniają one wszystkich trzech </a:t>
            </a:r>
            <a:r>
              <a:rPr lang="pl-PL" sz="1800" dirty="0" smtClean="0"/>
              <a:t>kryteriów. Definicja uwzględnia zarówno osoby bezrobotne w rozumieniu badania aktywności ekonomicznej ludności (BAEL), jak i osoby zarejestrowane jako bezrobotne.</a:t>
            </a:r>
          </a:p>
          <a:p>
            <a:pPr marL="0" indent="0">
              <a:buNone/>
            </a:pPr>
            <a:r>
              <a:rPr lang="pl-PL" sz="1800" dirty="0" smtClean="0"/>
              <a:t>Studenci </a:t>
            </a:r>
            <a:r>
              <a:rPr lang="pl-PL" sz="1800" dirty="0"/>
              <a:t>studiów stacjonarnych uznawani są za osoby bierne zawodowo, nawet jeśli spełniają kryteria dla bezrobotnych, zgodnie z ww. definicją.</a:t>
            </a:r>
          </a:p>
          <a:p>
            <a:pPr marL="0" indent="0">
              <a:buNone/>
            </a:pPr>
            <a:r>
              <a:rPr lang="pl-PL" sz="1800" dirty="0"/>
              <a:t>Osoby kwalifikujące się do urlopu macierzyńskiego lub rodzicielskiego, które są bezrobotne w rozumieniu niniejszej definicji (nie pobierają świadczeń z tytułu urlopu), należy wykazywać jako osoby bezrobotne.</a:t>
            </a:r>
          </a:p>
          <a:p>
            <a:pPr marL="0" indent="0">
              <a:buNone/>
            </a:pPr>
            <a:r>
              <a:rPr lang="pl-PL" sz="1800" dirty="0" smtClean="0"/>
              <a:t>Status </a:t>
            </a:r>
            <a:r>
              <a:rPr lang="pl-PL" sz="1800" dirty="0"/>
              <a:t>na rynku pracy określany jest w dniu rozpoczęcia uczestnictwa w projekcie</a:t>
            </a:r>
            <a:r>
              <a:rPr lang="pl-PL" sz="1800" dirty="0" smtClean="0"/>
              <a:t>.</a:t>
            </a:r>
          </a:p>
          <a:p>
            <a:pPr marL="0" indent="0">
              <a:buNone/>
            </a:pPr>
            <a:r>
              <a:rPr lang="pl-PL" sz="1800" dirty="0"/>
              <a:t>Osobę w wieku emerytalnym (w tym osobę, która osiągnęła wiek emerytalny, ale nie pobiera świadczeń emerytalnych) oraz osobę pobierającą emeryturę lub rentę, która spełnia warunki definicji wskaźnika dot. osób bezrobotnych objętych wsparciem (tj. pozostaje bez pracy, jest gotowa do podjęcia pracy i aktywnie poszukuje zatrudnienia) należy traktować jako bezrobotną.</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20</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PRODUKTU</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2000" b="1" dirty="0"/>
              <a:t>2</a:t>
            </a:r>
            <a:r>
              <a:rPr lang="pl-PL" sz="2000" b="1" dirty="0" smtClean="0"/>
              <a:t>. Liczba osób o niskich kwalifikacjach objętych wsparciem w programie </a:t>
            </a:r>
            <a:r>
              <a:rPr lang="pl-PL" sz="2000" b="1" dirty="0"/>
              <a:t>[osoby</a:t>
            </a:r>
            <a:r>
              <a:rPr lang="pl-PL" sz="2000" b="1" dirty="0" smtClean="0"/>
              <a:t>]</a:t>
            </a:r>
          </a:p>
          <a:p>
            <a:pPr marL="0" indent="0">
              <a:buNone/>
            </a:pPr>
            <a:r>
              <a:rPr lang="pl-PL" sz="1800" dirty="0"/>
              <a:t>Wskaźnik mierzy liczbę osób o niskich kwalifikacjach, tj. posiadających wykształcenie na poziomie do ISCED 3 włącznie. </a:t>
            </a:r>
            <a:r>
              <a:rPr lang="pl-PL" sz="1800" dirty="0" smtClean="0"/>
              <a:t>(ISCED 1 – wykształcenie podstawowe, ISCED 2 – wykształcenie gimnazjalne, ISCED 3 – wykształcenie ponadgimnazjalne/ponadpodstawowe) </a:t>
            </a:r>
          </a:p>
          <a:p>
            <a:pPr marL="0" indent="0">
              <a:buNone/>
            </a:pPr>
            <a:r>
              <a:rPr lang="pl-PL" sz="1800" dirty="0" smtClean="0"/>
              <a:t>Stopień </a:t>
            </a:r>
            <a:r>
              <a:rPr lang="pl-PL" sz="1800" dirty="0"/>
              <a:t>uzyskanego wykształcenia jest określany w dniu rozpoczęcia uczestnictwa w projekcie</a:t>
            </a:r>
            <a:r>
              <a:rPr lang="pl-PL" sz="1800" dirty="0" smtClean="0"/>
              <a:t>.</a:t>
            </a:r>
          </a:p>
          <a:p>
            <a:pPr marL="0" indent="0">
              <a:buNone/>
            </a:pPr>
            <a:r>
              <a:rPr lang="pl-PL" sz="1800" dirty="0"/>
              <a:t>Osoby przystępujące do projektu należy wykazać raz uwzględniając najwyższy ukończony poziom ISCED.</a:t>
            </a:r>
            <a:endParaRPr lang="pl-PL" sz="1800" dirty="0" smtClean="0"/>
          </a:p>
          <a:p>
            <a:pPr marL="0" indent="0">
              <a:buNone/>
            </a:pPr>
            <a:r>
              <a:rPr lang="pl-PL" sz="1800" b="1" dirty="0"/>
              <a:t>3. Liczba osób biernych zawodowo objętych wsparciem w programie [osoby</a:t>
            </a:r>
            <a:r>
              <a:rPr lang="pl-PL" sz="1800" b="1" dirty="0" smtClean="0"/>
              <a:t>]</a:t>
            </a:r>
            <a:endParaRPr lang="pl-PL" sz="1800" dirty="0" smtClean="0"/>
          </a:p>
          <a:p>
            <a:pPr marL="0" indent="0">
              <a:buNone/>
            </a:pPr>
            <a:r>
              <a:rPr lang="pl-PL" sz="1800" dirty="0"/>
              <a:t>Studenci studiów stacjonarnych uznawani są za osoby bierne zawodowo.</a:t>
            </a:r>
          </a:p>
          <a:p>
            <a:pPr marL="0" indent="0">
              <a:buNone/>
            </a:pPr>
            <a:r>
              <a:rPr lang="pl-PL" sz="1800" dirty="0"/>
              <a:t>Osoby będące na urlopie wychowawczym (rozumianym jako nieobecność w pracy, spowodowana opieką nad dzieckiem w okresie, który nie mieści się w ramach urlopu macierzyńskiego lub urlopu rodzicielskiego), uznawane są za bierne zawodowo, chyba że są zarejestrowane już jako bezrobotne (wówczas status bezrobotnego ma pierwszeństwo</a:t>
            </a:r>
            <a:r>
              <a:rPr lang="pl-PL" sz="1800" dirty="0" smtClean="0"/>
              <a:t>).</a:t>
            </a:r>
          </a:p>
          <a:p>
            <a:pPr marL="0" indent="0">
              <a:buNone/>
            </a:pPr>
            <a:r>
              <a:rPr lang="pl-PL" sz="1800" dirty="0"/>
              <a:t>Status na rynku pracy jest określany w dniu rozpoczęcia uczestnictwa w projekcie. </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21</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429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PRODUKTU</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2000" b="1" dirty="0" smtClean="0"/>
              <a:t>4</a:t>
            </a:r>
            <a:r>
              <a:rPr lang="pl-PL" sz="2000" b="1" dirty="0"/>
              <a:t>. Liczba osób z niepełnosprawnościami objętych wsparciem w programie [osoby</a:t>
            </a:r>
            <a:r>
              <a:rPr lang="pl-PL" sz="2000" b="1" dirty="0" smtClean="0"/>
              <a:t>]</a:t>
            </a:r>
            <a:endParaRPr lang="pl-PL" sz="2000" dirty="0" smtClean="0"/>
          </a:p>
          <a:p>
            <a:pPr marL="0" indent="0">
              <a:buNone/>
            </a:pPr>
            <a:r>
              <a:rPr lang="pl-PL" sz="1500" dirty="0"/>
              <a:t>Przynależność do grupy osób z niepełnosprawnościami określana jest w momencie rozpoczęcia udziału w projekcie</a:t>
            </a:r>
            <a:r>
              <a:rPr lang="pl-PL" sz="1500" dirty="0" smtClean="0"/>
              <a:t>.</a:t>
            </a:r>
          </a:p>
          <a:p>
            <a:pPr marL="0" indent="0">
              <a:buNone/>
            </a:pPr>
            <a:r>
              <a:rPr lang="pl-PL" sz="1500" dirty="0"/>
              <a:t>Za osoby z niepełnosprawnościami uznaje się osoby w świetle przepisów ustawy z dnia 27 sierpnia 1997 r. o rehabilitacji zawodowej i społecznej oraz zatrudnianiu osób niepełnosprawnych (Dz. U. z 2018 r. poz. 511 z </a:t>
            </a:r>
            <a:r>
              <a:rPr lang="pl-PL" sz="1500" dirty="0" err="1"/>
              <a:t>późn</a:t>
            </a:r>
            <a:r>
              <a:rPr lang="pl-PL" sz="1500" dirty="0"/>
              <a:t>. </a:t>
            </a:r>
            <a:r>
              <a:rPr lang="pl-PL" sz="1500" dirty="0" smtClean="0"/>
              <a:t>zm.) </a:t>
            </a:r>
            <a:r>
              <a:rPr lang="pl-PL" sz="1500" dirty="0"/>
              <a:t>a także osoby z zaburzeniami psychicznymi, o których mowa w ustawie z dnia 19 sierpnia 1994 r. o ochronie zdrowia psychicznego (Dz. U. z 2017 r. poz. 882 z </a:t>
            </a:r>
            <a:r>
              <a:rPr lang="pl-PL" sz="1500" dirty="0" err="1"/>
              <a:t>późn</a:t>
            </a:r>
            <a:r>
              <a:rPr lang="pl-PL" sz="1500" dirty="0"/>
              <a:t>. zm.) tj. osoby z odpowiednim orzeczeniem lub innym dokumentem poświadczającym stan zdrowia</a:t>
            </a:r>
            <a:r>
              <a:rPr lang="pl-PL" sz="1500" dirty="0" smtClean="0"/>
              <a:t>.</a:t>
            </a:r>
          </a:p>
          <a:p>
            <a:pPr marL="0" indent="0">
              <a:buNone/>
            </a:pPr>
            <a:r>
              <a:rPr lang="pl-PL" sz="1500" dirty="0"/>
              <a:t>Potwierdzeniem statusu osoby z niepełnosprawnością jest w szczególności:</a:t>
            </a:r>
          </a:p>
          <a:p>
            <a:r>
              <a:rPr lang="pl-PL" sz="1500" dirty="0" smtClean="0"/>
              <a:t>orzeczenie </a:t>
            </a:r>
            <a:r>
              <a:rPr lang="pl-PL" sz="1500" dirty="0"/>
              <a:t>o stopniu niepełnosprawności lekkim, umiarkowanym i </a:t>
            </a:r>
            <a:r>
              <a:rPr lang="pl-PL" sz="1500" dirty="0" smtClean="0"/>
              <a:t>znacznym,</a:t>
            </a:r>
          </a:p>
          <a:p>
            <a:r>
              <a:rPr lang="pl-PL" sz="1500" dirty="0" smtClean="0"/>
              <a:t>orzeczenie </a:t>
            </a:r>
            <a:r>
              <a:rPr lang="pl-PL" sz="1500" dirty="0"/>
              <a:t>o niepełnosprawności wydane w stosunku do osób, które nie ukończyły 16 roku </a:t>
            </a:r>
            <a:r>
              <a:rPr lang="pl-PL" sz="1500" dirty="0" smtClean="0"/>
              <a:t>życia,</a:t>
            </a:r>
          </a:p>
          <a:p>
            <a:r>
              <a:rPr lang="pl-PL" sz="1500" dirty="0" smtClean="0"/>
              <a:t>orzeczenie </a:t>
            </a:r>
            <a:r>
              <a:rPr lang="pl-PL" sz="1500" dirty="0"/>
              <a:t>o niezdolności do </a:t>
            </a:r>
            <a:r>
              <a:rPr lang="pl-PL" sz="1500" dirty="0" smtClean="0"/>
              <a:t>pracy,</a:t>
            </a:r>
          </a:p>
          <a:p>
            <a:r>
              <a:rPr lang="pl-PL" sz="1500" dirty="0" smtClean="0"/>
              <a:t>orzeczenie </a:t>
            </a:r>
            <a:r>
              <a:rPr lang="pl-PL" sz="1500" dirty="0"/>
              <a:t>o potrzebie kształcenia specjalnego wydane ze względu na dany rodzaj </a:t>
            </a:r>
            <a:r>
              <a:rPr lang="pl-PL" sz="1500" dirty="0" smtClean="0"/>
              <a:t>niepełnosprawności,</a:t>
            </a:r>
          </a:p>
          <a:p>
            <a:r>
              <a:rPr lang="pl-PL" sz="1500" dirty="0" smtClean="0"/>
              <a:t>orzeczenie </a:t>
            </a:r>
            <a:r>
              <a:rPr lang="pl-PL" sz="1500" dirty="0"/>
              <a:t>o potrzebie zajęć rewalidacyjno-wychowawczych wydane ze względu na niepełnosprawność intelektualną w stopniu </a:t>
            </a:r>
            <a:r>
              <a:rPr lang="pl-PL" sz="1500" dirty="0" smtClean="0"/>
              <a:t>głębokim,</a:t>
            </a:r>
          </a:p>
          <a:p>
            <a:r>
              <a:rPr lang="pl-PL" sz="1500" dirty="0" smtClean="0"/>
              <a:t>inne </a:t>
            </a:r>
            <a:r>
              <a:rPr lang="pl-PL" sz="1500" dirty="0"/>
              <a:t>równoważne orzeczenia (KRUS, służby mundurowe itd</a:t>
            </a:r>
            <a:r>
              <a:rPr lang="pl-PL" sz="1500" dirty="0" smtClean="0"/>
              <a:t>.),</a:t>
            </a:r>
          </a:p>
          <a:p>
            <a:r>
              <a:rPr lang="pl-PL" sz="1500" dirty="0" smtClean="0"/>
              <a:t>w </a:t>
            </a:r>
            <a:r>
              <a:rPr lang="pl-PL" sz="1500" dirty="0"/>
              <a:t>przypadku osoby z zaburzeniami psychicznymi dokument potwierdzający stan zdrowia wydany przez lekarza, np. orzeczenie o stanie zdrowia lub opinia.</a:t>
            </a:r>
            <a:endParaRPr lang="pl-PL" sz="15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22</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489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PRODUKTU</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2000" b="1" dirty="0"/>
              <a:t>5. Liczba osób długotrwale bezrobotnych objętych wsparciem w programie [osoby</a:t>
            </a:r>
            <a:r>
              <a:rPr lang="pl-PL" sz="2000" b="1" dirty="0" smtClean="0"/>
              <a:t>]</a:t>
            </a:r>
            <a:endParaRPr lang="pl-PL" sz="2000" dirty="0" smtClean="0"/>
          </a:p>
          <a:p>
            <a:pPr marL="0" indent="0">
              <a:buNone/>
            </a:pPr>
            <a:r>
              <a:rPr lang="pl-PL" sz="1500" dirty="0"/>
              <a:t>Definicja pojęcia „długotrwale bezrobotny" różni się w zależności od wieku:</a:t>
            </a:r>
          </a:p>
          <a:p>
            <a:r>
              <a:rPr lang="pl-PL" sz="1500" dirty="0" smtClean="0"/>
              <a:t>Młodzież </a:t>
            </a:r>
            <a:r>
              <a:rPr lang="pl-PL" sz="1500" dirty="0"/>
              <a:t>(&lt;25 lat) – osoby bezrobotne nieprzerwanie przez okres ponad 6 miesięcy (&gt;6 miesięcy</a:t>
            </a:r>
            <a:r>
              <a:rPr lang="pl-PL" sz="1500" dirty="0" smtClean="0"/>
              <a:t>).</a:t>
            </a:r>
          </a:p>
          <a:p>
            <a:r>
              <a:rPr lang="pl-PL" sz="1500" dirty="0" smtClean="0"/>
              <a:t>Dorośli </a:t>
            </a:r>
            <a:r>
              <a:rPr lang="pl-PL" sz="1500" dirty="0"/>
              <a:t>(25 lat lub więcej) – osoby bezrobotne nieprzerwanie przez okres ponad 12 miesięcy (&gt;12 miesięcy).</a:t>
            </a:r>
          </a:p>
          <a:p>
            <a:pPr marL="0" indent="0">
              <a:buNone/>
            </a:pPr>
            <a:r>
              <a:rPr lang="pl-PL" sz="1500" dirty="0" smtClean="0"/>
              <a:t>Status </a:t>
            </a:r>
            <a:r>
              <a:rPr lang="pl-PL" sz="1500" dirty="0"/>
              <a:t>na rynku pracy jest określany w dniu rozpoczęcia uczestnictwa w </a:t>
            </a:r>
            <a:r>
              <a:rPr lang="pl-PL" sz="1500" dirty="0" smtClean="0"/>
              <a:t>projekcie. Wiek </a:t>
            </a:r>
            <a:r>
              <a:rPr lang="pl-PL" sz="1500" dirty="0"/>
              <a:t>uczestników określany jest na podstawie daty urodzenia i ustalany w dniu rozpoczęcia udziału w projekcie.</a:t>
            </a:r>
          </a:p>
          <a:p>
            <a:pPr marL="0" indent="0">
              <a:buNone/>
            </a:pPr>
            <a:endParaRPr lang="pl-PL" sz="1500" dirty="0" smtClean="0"/>
          </a:p>
          <a:p>
            <a:pPr marL="0" indent="0">
              <a:buNone/>
            </a:pPr>
            <a:r>
              <a:rPr lang="pl-PL" sz="2000" b="1" dirty="0"/>
              <a:t>6. Liczba osób w wieku 50 lat i więcej objętych wsparciem w programie [osoby</a:t>
            </a:r>
            <a:r>
              <a:rPr lang="pl-PL" sz="2000" b="1" dirty="0" smtClean="0"/>
              <a:t>]</a:t>
            </a:r>
            <a:endParaRPr lang="pl-PL" sz="2000" dirty="0" smtClean="0"/>
          </a:p>
          <a:p>
            <a:pPr marL="0" indent="0">
              <a:buNone/>
            </a:pPr>
            <a:r>
              <a:rPr lang="pl-PL" sz="1800" dirty="0"/>
              <a:t>Wskaźnik mierzy liczbę wszystkich uczestników projektu w wieku 50 lat i więcej objętych wsparciem w programie.</a:t>
            </a:r>
          </a:p>
          <a:p>
            <a:pPr marL="0" indent="0">
              <a:buNone/>
            </a:pPr>
            <a:r>
              <a:rPr lang="pl-PL" sz="1800" dirty="0"/>
              <a:t>Wiek uczestników określany jest na podstawie daty urodzenia i ustalany w dniu rozpoczęcia udziału w projekcie.</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23</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0520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PRODUKTU</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2000" b="1" dirty="0"/>
              <a:t>7. Liczba osób pracujących znajdujących się w niekorzystnej sytuacji na rynku pracy objętych wsparciem w programie [osoby</a:t>
            </a:r>
            <a:r>
              <a:rPr lang="pl-PL" sz="2000" b="1" dirty="0" smtClean="0"/>
              <a:t>]</a:t>
            </a:r>
            <a:endParaRPr lang="pl-PL" sz="2000" dirty="0" smtClean="0"/>
          </a:p>
          <a:p>
            <a:pPr marL="0" indent="0">
              <a:buNone/>
            </a:pPr>
            <a:r>
              <a:rPr lang="pl-PL" sz="1800" dirty="0"/>
              <a:t>Wskaźnik mierzy liczbę osób pracujących, które w momencie przystąpienia do projektu EFS znajdowały się w niekorzystnej sytuacji na rynku pracy, w tym w szczególności osoby, które posiadają niepewne, niestabilne lub niskopłatne zatrudnienie, imigrantów i reemigrantów, osoby odchodzące z rolnictwa i ich rodziny oraz osoby, których kwalifikacje i kompetencje nie są wystarczające do podjęcia stabilnego zatrudnienia. Szczegółowy katalog osób jest określony w danym programie operacyjnym, a ich definicje zawarto w Wytycznych w zakresie realizacji przedsięwzięć z udziałem środków Europejskiego Funduszu Społecznego w obszarze rynku pracy na lata 2014-2020.</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24</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154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REZULTATU</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2000" b="1" dirty="0" smtClean="0"/>
              <a:t>1. Liczba </a:t>
            </a:r>
            <a:r>
              <a:rPr lang="pl-PL" sz="2000" b="1" dirty="0"/>
              <a:t>osób pracujących, łącznie z prowadzącymi działalność na własny rachunek, po opuszczeniu programu obliczana na podstawie liczby osób bezrobotnych, w tym długotrwale bezrobotnych, objętych wsparciem w programie [osoby</a:t>
            </a:r>
            <a:r>
              <a:rPr lang="pl-PL" sz="2000" b="1" dirty="0" smtClean="0"/>
              <a:t>]</a:t>
            </a:r>
            <a:endParaRPr lang="pl-PL" sz="2000" dirty="0" smtClean="0"/>
          </a:p>
          <a:p>
            <a:pPr marL="0" indent="0">
              <a:buNone/>
            </a:pPr>
            <a:r>
              <a:rPr lang="pl-PL" sz="2000" b="1" dirty="0"/>
              <a:t>2. Liczba osób, które uzyskały kwalifikacje po opuszczeniu programu obliczana na podstawie liczby osób bezrobotnych, w tym długotrwale bezrobotnych, objętych wsparciem w programie [osoby</a:t>
            </a:r>
            <a:r>
              <a:rPr lang="pl-PL" sz="2000" b="1" dirty="0" smtClean="0"/>
              <a:t>]</a:t>
            </a:r>
          </a:p>
          <a:p>
            <a:pPr marL="0" indent="0">
              <a:buNone/>
            </a:pPr>
            <a:r>
              <a:rPr lang="pl-PL" sz="2000" b="1" dirty="0" smtClean="0"/>
              <a:t>3</a:t>
            </a:r>
            <a:r>
              <a:rPr lang="pl-PL" sz="2000" b="1" dirty="0"/>
              <a:t>. Liczba osób pracujących, łącznie z prowadzącymi działalność na własny rachunek, po opuszczeniu programu obliczana na podstawie liczby osób długotrwale bezrobotnych objętych wsparciem w programie [osoby</a:t>
            </a:r>
            <a:r>
              <a:rPr lang="pl-PL" sz="2000" b="1" dirty="0" smtClean="0"/>
              <a:t>]</a:t>
            </a:r>
          </a:p>
          <a:p>
            <a:pPr marL="0" indent="0">
              <a:buNone/>
            </a:pPr>
            <a:r>
              <a:rPr lang="pl-PL" sz="2000" b="1" dirty="0"/>
              <a:t>4. Liczba osób, które uzyskały kwalifikacje po opuszczeniu programu obliczana na podstawie liczby osób długotrwale bezrobotnych objętych wsparciem w programie [osoby</a:t>
            </a:r>
            <a:r>
              <a:rPr lang="pl-PL" sz="2000" b="1" dirty="0" smtClean="0"/>
              <a:t>]</a:t>
            </a:r>
          </a:p>
          <a:p>
            <a:pPr marL="0" indent="0">
              <a:buNone/>
            </a:pPr>
            <a:r>
              <a:rPr lang="pl-PL" sz="2000" b="1" dirty="0"/>
              <a:t>5. Liczba osób pracujących, łącznie z prowadzącymi działalność na własny rachunek, po opuszczeniu programu obliczana na podstawie liczby osób biernych zawodowo objętych wsparciem w programie [osoby</a:t>
            </a:r>
            <a:r>
              <a:rPr lang="pl-PL" sz="2000" b="1" dirty="0" smtClean="0"/>
              <a:t>]</a:t>
            </a:r>
          </a:p>
          <a:p>
            <a:pPr marL="0" indent="0">
              <a:buNone/>
            </a:pPr>
            <a:endParaRPr lang="pl-PL" sz="20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25</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316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REZULTATU</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2000" b="1" dirty="0"/>
              <a:t>6. Liczba osób, które uzyskały kwalifikacje po opuszczeniu programu obliczana na podstawie liczby osób biernych zawodowo objętych wsparciem w programie [osoby]</a:t>
            </a:r>
            <a:endParaRPr lang="pl-PL" sz="2000" b="1" dirty="0" smtClean="0"/>
          </a:p>
          <a:p>
            <a:pPr marL="0" indent="0">
              <a:buNone/>
            </a:pPr>
            <a:r>
              <a:rPr lang="pl-PL" sz="2000" b="1" dirty="0" smtClean="0"/>
              <a:t>7</a:t>
            </a:r>
            <a:r>
              <a:rPr lang="pl-PL" sz="2000" b="1" dirty="0"/>
              <a:t>. Liczba osób pracujących, łącznie z prowadzącymi działalność na własny rachunek, po opuszczeniu programu obliczana na podstawie liczby osób z niepełnosprawnościami objętych wsparciem w programie [osoby</a:t>
            </a:r>
            <a:r>
              <a:rPr lang="pl-PL" sz="2000" b="1" dirty="0" smtClean="0"/>
              <a:t>]</a:t>
            </a:r>
          </a:p>
          <a:p>
            <a:pPr marL="0" indent="0">
              <a:buNone/>
            </a:pPr>
            <a:r>
              <a:rPr lang="pl-PL" sz="2000" b="1" dirty="0"/>
              <a:t>8. Liczba osób, które uzyskały kwalifikacje po opuszczeniu programu obliczana na podstawie liczby osób z niepełnosprawnościami objętych wsparciem w programie [osoby</a:t>
            </a:r>
            <a:r>
              <a:rPr lang="pl-PL" sz="2000" b="1" dirty="0" smtClean="0"/>
              <a:t>]</a:t>
            </a:r>
          </a:p>
          <a:p>
            <a:pPr marL="0" indent="0">
              <a:buNone/>
            </a:pPr>
            <a:endParaRPr lang="pl-PL" sz="18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26</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4718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HORYZONTALNE</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1800" u="sng" dirty="0"/>
              <a:t>Wszystkie wskaźniki horyzontalne powinny być wybrane przez Wnioskodawcę już na etapie sporządzania wniosku o dofinansowanie, nawet gdy w chwili opracowania wniosku nie planuje on osiągnięcia wartości wskaźnika większej od zera. Nie ma obowiązku określania dla wskaźnika wartości docelowej na etapie wniosku o dofinansowanie</a:t>
            </a:r>
            <a:r>
              <a:rPr lang="pl-PL" sz="1800" u="sng" dirty="0" smtClean="0"/>
              <a:t>.</a:t>
            </a:r>
          </a:p>
          <a:p>
            <a:pPr marL="0" indent="0">
              <a:buNone/>
            </a:pPr>
            <a:r>
              <a:rPr lang="pl-PL" sz="2000" b="1" dirty="0" smtClean="0"/>
              <a:t>1. Liczba </a:t>
            </a:r>
            <a:r>
              <a:rPr lang="pl-PL" sz="2000" b="1" dirty="0"/>
              <a:t>projektów, w których sfinansowano koszty racjonalnych usprawnień dla osób z niepełnosprawnościami [szt</a:t>
            </a:r>
            <a:r>
              <a:rPr lang="pl-PL" sz="2000" b="1" dirty="0" smtClean="0"/>
              <a:t>.]</a:t>
            </a:r>
            <a:endParaRPr lang="pl-PL" sz="2000" dirty="0" smtClean="0"/>
          </a:p>
          <a:p>
            <a:pPr marL="0" indent="0">
              <a:buNone/>
            </a:pPr>
            <a:r>
              <a:rPr lang="pl-PL" sz="1800" dirty="0"/>
              <a:t>Racjonalne usprawnienie oznacza konieczne i odpowiednie zmiany oraz dostosowania, nie nakładające nieproporcjonalnego lub nadmiernego obciążenia, rozpatrywane osobno dla każdego konkretnego przypadku, w celu zapewnienia osobom z niepełnosprawnościami możliwości korzystania z wszelkich praw człowieka i podstawowych wolności oraz ich wykonywania na zasadzie równości z innymi osobami. Oznacza także możliwość sfinansowania specyficznych działań dostosowawczych, uruchamianych wraz z pojawieniem się w projektach realizowanych z polityki spójności (w charakterze uczestnika lub personelu) osoby z niepełnosprawnością. </a:t>
            </a:r>
            <a:endParaRPr lang="pl-PL" sz="1800" dirty="0" smtClean="0"/>
          </a:p>
          <a:p>
            <a:pPr marL="0" indent="0">
              <a:buNone/>
            </a:pPr>
            <a:r>
              <a:rPr lang="pl-PL" sz="1800" dirty="0" smtClean="0"/>
              <a:t>Wskaźnik </a:t>
            </a:r>
            <a:r>
              <a:rPr lang="pl-PL" sz="1800" dirty="0"/>
              <a:t>mierzony w momencie rozliczenia wydatku związanego z racjonalnymi usprawnieniami w ramach danego projektu.</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27</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608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HORYZONTALNE</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2000" b="1" dirty="0" smtClean="0"/>
              <a:t>2</a:t>
            </a:r>
            <a:r>
              <a:rPr lang="pl-PL" sz="2000" b="1" dirty="0"/>
              <a:t>. Liczba obiektów dostosowanych do potrzeb osób z niepełnosprawnościami [szt</a:t>
            </a:r>
            <a:r>
              <a:rPr lang="pl-PL" sz="2000" b="1" dirty="0" smtClean="0"/>
              <a:t>.]</a:t>
            </a:r>
            <a:endParaRPr lang="pl-PL" sz="2000" dirty="0" smtClean="0"/>
          </a:p>
          <a:p>
            <a:pPr marL="0" indent="0">
              <a:buNone/>
            </a:pPr>
            <a:r>
              <a:rPr lang="pl-PL" sz="1800" dirty="0"/>
              <a:t>Wskaźnik odnosi się do liczby obiektów, które zaopatrzono w specjalne podjazdy, windy, urządzenia głośnomówiące, bądź inne rozwiązania umożliwiające dostęp (tj. usunięcie barier w dostępie, w szczególności barier architektonicznych) do tych obiektów i poruszanie się po nich osobom z niepełnosprawnościami ruchowymi czy sensorycznymi.</a:t>
            </a:r>
          </a:p>
          <a:p>
            <a:pPr marL="0" indent="0">
              <a:buNone/>
            </a:pPr>
            <a:r>
              <a:rPr lang="pl-PL" sz="1800" dirty="0"/>
              <a:t>Jako obiekty rozumie się obiekty budowlane, czyli konstrukcje połączone z gruntem w sposób trwały, wykonane z materiałów budowlanych i elementów składowych, będące wynikiem prac budowlanych (wg. def. PKOB).</a:t>
            </a:r>
          </a:p>
          <a:p>
            <a:pPr marL="0" indent="0">
              <a:buNone/>
            </a:pPr>
            <a:r>
              <a:rPr lang="pl-PL" sz="1800" dirty="0"/>
              <a:t>Należy podać liczbę obiektów, w których zastosowano rozwiązania umożliwiające dostęp osobom z niepełnosprawnościami ruchowymi czy sensorycznymi lub zaopatrzonych w sprzęt, a nie liczbę sprzętów, urządzeń itp.</a:t>
            </a:r>
          </a:p>
          <a:p>
            <a:pPr marL="0" indent="0">
              <a:buNone/>
            </a:pPr>
            <a:r>
              <a:rPr lang="pl-PL" sz="1800" dirty="0"/>
              <a:t>Jeśli instytucja, zakład itp. składa się z kilku obiektów, należy zliczyć wszystkie, które dostosowano do potrzeb osób z niepełnosprawnościami.</a:t>
            </a:r>
          </a:p>
          <a:p>
            <a:pPr marL="0" indent="0">
              <a:buNone/>
            </a:pPr>
            <a:r>
              <a:rPr lang="pl-PL" sz="1800" dirty="0"/>
              <a:t>Wskaźnik mierzony w momencie rozliczenia wydatku związanego z wyposażeniem obiektów w rozwiązania służące osobom z niepełnosprawnościami w ramach danego projektu.</a:t>
            </a:r>
          </a:p>
          <a:p>
            <a:pPr marL="0" indent="0">
              <a:buNone/>
            </a:pPr>
            <a:r>
              <a:rPr lang="pl-PL" sz="1800" dirty="0"/>
              <a:t>Do wskaźnika powinny zostać wliczone zarówno obiekty dostosowane w projektach ogólnodostępnych, jak i dedykowanych.</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28</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5858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HORYZONTALNE</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2000" b="1" dirty="0"/>
              <a:t>3. Liczba osób objętych szkoleniami/doradztwem w zakresie kompetencji cyfrowych [osoby</a:t>
            </a:r>
            <a:r>
              <a:rPr lang="pl-PL" sz="2000" b="1" dirty="0" smtClean="0"/>
              <a:t>]</a:t>
            </a:r>
            <a:endParaRPr lang="pl-PL" sz="2000" dirty="0" smtClean="0"/>
          </a:p>
          <a:p>
            <a:pPr marL="0" indent="0">
              <a:buNone/>
            </a:pPr>
            <a:r>
              <a:rPr lang="pl-PL" sz="1800" dirty="0"/>
              <a:t>Wskaźnik mierzy liczbę osób objętych szkoleniami/doradztwem w zakresie nabywania/ doskonalenia umiejętności warunkujących efektywne korzystanie z mediów elektronicznych tj. m.in. korzystania z komputera, różnych rodzajów oprogramowania, </a:t>
            </a:r>
            <a:r>
              <a:rPr lang="pl-PL" sz="1800" dirty="0" err="1"/>
              <a:t>internetu</a:t>
            </a:r>
            <a:r>
              <a:rPr lang="pl-PL" sz="1800" dirty="0"/>
              <a:t> oraz kompetencji ściśle informatycznych (np. programowanie, zarządzanie bazami danych, administracja sieciami, administracja witrynami internetowymi</a:t>
            </a:r>
            <a:r>
              <a:rPr lang="pl-PL" sz="1800" dirty="0" smtClean="0"/>
              <a:t>).</a:t>
            </a:r>
          </a:p>
          <a:p>
            <a:pPr marL="0" indent="0">
              <a:buNone/>
            </a:pPr>
            <a:r>
              <a:rPr lang="pl-PL" sz="1800" dirty="0"/>
              <a:t>Wskaźnik ma agregować wszystkie osoby, które skorzystały ze wsparcia w zakresie TIK we wszystkich programach i projektach, także tych, gdzie szkolenie dotyczy obsługi specyficznego systemu teleinformatycznego, którego wdrożenia dotyczy projekt. Do wskaźnika powinni zostać wliczeni wszyscy uczestnicy projektów zawierających określony rodzaj wsparcia, w tym również np. uczniowie nabywający kompetencje w ramach zajęć szkolnych, jeśli wsparcie to dotyczy technologii informacyjno-komunikacyjnych. Identyfikacja charakteru i zakresu nabywanych kompetencji będzie możliwa dzięki możliwości pogrupowania wskaźnika według programów, osi priorytetowych i priorytetów inwestycyjnych.</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29</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11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295275" y="1192212"/>
            <a:ext cx="8451850" cy="5450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r>
              <a:rPr kumimoji="0" lang="pl-PL" sz="28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4400" b="1" i="0" u="none" strike="noStrike" kern="1200" cap="none" spc="0" normalizeH="0" baseline="0" noProof="0" dirty="0" smtClean="0">
                <a:ln>
                  <a:noFill/>
                </a:ln>
                <a:solidFill>
                  <a:schemeClr val="tx1"/>
                </a:solidFill>
                <a:effectLst/>
                <a:uLnTx/>
                <a:uFillTx/>
                <a:latin typeface="+mn-lt"/>
                <a:ea typeface="+mn-ea"/>
                <a:cs typeface="+mn-cs"/>
              </a:rPr>
              <a:t>  </a:t>
            </a:r>
            <a:r>
              <a:rPr kumimoji="0" lang="pl-PL" sz="8000" b="1" i="0" u="none" strike="noStrike" kern="1200" cap="none" spc="0" normalizeH="0" baseline="0" noProof="0" dirty="0" smtClean="0">
                <a:ln>
                  <a:noFill/>
                </a:ln>
                <a:solidFill>
                  <a:schemeClr val="tx1"/>
                </a:solidFill>
                <a:effectLst/>
                <a:uLnTx/>
                <a:uFillTx/>
                <a:latin typeface="+mn-lt"/>
                <a:ea typeface="+mn-ea"/>
                <a:cs typeface="+mn-cs"/>
              </a:rPr>
              <a:t>Alokacja środków europejskich przeznaczona na konkurs wynosi</a:t>
            </a:r>
          </a:p>
          <a:p>
            <a:pPr marL="228600" lvl="0" indent="-228600">
              <a:lnSpc>
                <a:spcPct val="90000"/>
              </a:lnSpc>
              <a:spcBef>
                <a:spcPts val="1000"/>
              </a:spcBef>
              <a:defRPr/>
            </a:pPr>
            <a:r>
              <a:rPr kumimoji="0" lang="pl-PL" sz="6500" b="1" i="0" u="none" strike="noStrike" kern="1200" cap="none" spc="0" normalizeH="0" baseline="0" noProof="0" dirty="0" smtClean="0">
                <a:ln>
                  <a:noFill/>
                </a:ln>
                <a:solidFill>
                  <a:schemeClr val="tx1"/>
                </a:solidFill>
                <a:effectLst/>
                <a:uLnTx/>
                <a:uFillTx/>
                <a:latin typeface="+mn-lt"/>
                <a:ea typeface="+mn-ea"/>
                <a:cs typeface="+mn-cs"/>
              </a:rPr>
              <a:t>   </a:t>
            </a:r>
            <a:r>
              <a:rPr lang="pl-PL" sz="11100" b="1" dirty="0">
                <a:latin typeface="+mn-lt"/>
              </a:rPr>
              <a:t>6 427 630 </a:t>
            </a:r>
            <a:r>
              <a:rPr kumimoji="0" lang="pl-PL" sz="11100" b="1" i="0" u="none" strike="noStrike" kern="1200" cap="none" spc="0" normalizeH="0" baseline="0" noProof="0" dirty="0" smtClean="0">
                <a:ln>
                  <a:noFill/>
                </a:ln>
                <a:solidFill>
                  <a:schemeClr val="tx1"/>
                </a:solidFill>
                <a:effectLst/>
                <a:uLnTx/>
                <a:uFillTx/>
                <a:latin typeface="+mn-lt"/>
                <a:ea typeface="+mn-ea"/>
                <a:cs typeface="+mn-cs"/>
              </a:rPr>
              <a:t>EUR¹, tj. </a:t>
            </a:r>
            <a:r>
              <a:rPr lang="pl-PL" sz="11100" b="1" dirty="0">
                <a:latin typeface="+mn-lt"/>
              </a:rPr>
              <a:t>27 492 902 </a:t>
            </a:r>
            <a:r>
              <a:rPr kumimoji="0" lang="pl-PL" sz="11100" b="1" i="0" u="none" strike="noStrike" kern="1200" cap="none" spc="0" normalizeH="0" baseline="0" noProof="0" dirty="0" smtClean="0">
                <a:ln>
                  <a:noFill/>
                </a:ln>
                <a:solidFill>
                  <a:schemeClr val="tx1"/>
                </a:solidFill>
                <a:effectLst/>
                <a:uLnTx/>
                <a:uFillTx/>
                <a:latin typeface="+mn-lt"/>
                <a:ea typeface="+mn-ea"/>
                <a:cs typeface="+mn-cs"/>
              </a:rPr>
              <a:t>PLN. </a:t>
            </a: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r>
              <a:rPr kumimoji="0" lang="pl-PL" sz="2800" b="0"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lvl="0" indent="-228600">
              <a:lnSpc>
                <a:spcPct val="90000"/>
              </a:lnSpc>
              <a:spcBef>
                <a:spcPts val="1000"/>
              </a:spcBef>
              <a:defRPr/>
            </a:pPr>
            <a:r>
              <a:rPr kumimoji="0" lang="pl-PL" sz="4300" b="0" i="0" u="none" strike="noStrike" kern="1200" cap="none" spc="0" normalizeH="0" baseline="0" noProof="0" dirty="0" smtClean="0">
                <a:ln>
                  <a:noFill/>
                </a:ln>
                <a:solidFill>
                  <a:schemeClr val="tx1"/>
                </a:solidFill>
                <a:effectLst/>
                <a:uLnTx/>
                <a:uFillTx/>
                <a:latin typeface="+mn-lt"/>
                <a:ea typeface="+mn-ea"/>
                <a:cs typeface="+mn-cs"/>
              </a:rPr>
              <a:t>	</a:t>
            </a:r>
            <a:r>
              <a:rPr lang="pl-PL" sz="8000" dirty="0">
                <a:latin typeface="+mn-lt"/>
              </a:rPr>
              <a:t>Mając na uwadze fakt, iż alokacja w ramach Programu określona jest w Euro, IOK zastrzega możliwość zmiany kwoty przeznaczonej na dofinansowanie projektów wyrażonej w PLN w wyniku zmiany kursu walutowego</a:t>
            </a:r>
            <a:r>
              <a:rPr lang="pl-PL" sz="8000" dirty="0" smtClean="0">
                <a:latin typeface="+mn-lt"/>
              </a:rPr>
              <a:t>.</a:t>
            </a:r>
          </a:p>
          <a:p>
            <a:pPr marL="228600" lvl="0" indent="-228600">
              <a:lnSpc>
                <a:spcPct val="90000"/>
              </a:lnSpc>
              <a:spcBef>
                <a:spcPts val="1000"/>
              </a:spcBef>
              <a:defRPr/>
            </a:pPr>
            <a:r>
              <a:rPr kumimoji="0" lang="pl-PL" sz="8000" b="1" i="0" u="none" strike="noStrike" kern="1200" cap="none" spc="0" normalizeH="0" baseline="0" noProof="0" dirty="0" smtClean="0">
                <a:ln>
                  <a:noFill/>
                </a:ln>
                <a:solidFill>
                  <a:schemeClr val="tx1"/>
                </a:solidFill>
                <a:effectLst/>
                <a:uLnTx/>
                <a:uFillTx/>
                <a:latin typeface="+mn-lt"/>
                <a:ea typeface="+mn-ea"/>
                <a:cs typeface="+mn-cs"/>
              </a:rPr>
              <a:t>	</a:t>
            </a:r>
            <a:r>
              <a:rPr lang="pl-PL" sz="8000" b="1" dirty="0" smtClean="0">
                <a:latin typeface="+mn-lt"/>
              </a:rPr>
              <a:t>Maksymalny </a:t>
            </a:r>
            <a:r>
              <a:rPr lang="pl-PL" sz="8000" b="1" dirty="0">
                <a:latin typeface="+mn-lt"/>
              </a:rPr>
              <a:t>dopuszczalny poziom dofinansowania UE </a:t>
            </a:r>
            <a:r>
              <a:rPr lang="pl-PL" sz="8000" dirty="0">
                <a:latin typeface="+mn-lt"/>
              </a:rPr>
              <a:t>wydatków kwalifikowalnych na poziomie projektu wynosi </a:t>
            </a:r>
            <a:r>
              <a:rPr lang="pl-PL" sz="8000" b="1" dirty="0">
                <a:latin typeface="+mn-lt"/>
              </a:rPr>
              <a:t>85</a:t>
            </a:r>
            <a:r>
              <a:rPr lang="pl-PL" sz="8000" b="1" dirty="0" smtClean="0">
                <a:latin typeface="+mn-lt"/>
              </a:rPr>
              <a:t>%.</a:t>
            </a:r>
          </a:p>
          <a:p>
            <a:pPr marL="228600" lvl="0" indent="-228600">
              <a:lnSpc>
                <a:spcPct val="90000"/>
              </a:lnSpc>
              <a:spcBef>
                <a:spcPts val="1000"/>
              </a:spcBef>
              <a:defRPr/>
            </a:pPr>
            <a:r>
              <a:rPr kumimoji="0" lang="pl-PL" sz="8000" b="1" i="0" u="none" strike="noStrike" kern="1200" cap="none" spc="0" normalizeH="0" baseline="0" noProof="0" dirty="0" smtClean="0">
                <a:ln>
                  <a:noFill/>
                </a:ln>
                <a:solidFill>
                  <a:schemeClr val="tx1"/>
                </a:solidFill>
                <a:effectLst/>
                <a:uLnTx/>
                <a:uFillTx/>
                <a:latin typeface="+mn-lt"/>
                <a:ea typeface="+mn-ea"/>
                <a:cs typeface="+mn-cs"/>
              </a:rPr>
              <a:t>	</a:t>
            </a:r>
            <a:r>
              <a:rPr lang="pl-PL" sz="8000" b="1" dirty="0">
                <a:latin typeface="+mn-lt"/>
              </a:rPr>
              <a:t>Maksymalny poziom dofinansowania całkowitego wydatków kwalifikowalnych na poziomie projektu (środki UE i budżet państwa) wynosi:</a:t>
            </a:r>
          </a:p>
          <a:p>
            <a:pPr marL="541338" lvl="0" indent="-185738">
              <a:lnSpc>
                <a:spcPct val="90000"/>
              </a:lnSpc>
              <a:spcBef>
                <a:spcPts val="1000"/>
              </a:spcBef>
              <a:buFont typeface="Arial" panose="020B0604020202020204" pitchFamily="34" charset="0"/>
              <a:buChar char="•"/>
              <a:defRPr/>
            </a:pPr>
            <a:r>
              <a:rPr lang="pl-PL" sz="8000" b="1" dirty="0" smtClean="0">
                <a:latin typeface="+mn-lt"/>
              </a:rPr>
              <a:t>95</a:t>
            </a:r>
            <a:r>
              <a:rPr lang="pl-PL" sz="8000" b="1" dirty="0">
                <a:latin typeface="+mn-lt"/>
              </a:rPr>
              <a:t>% </a:t>
            </a:r>
            <a:r>
              <a:rPr lang="pl-PL" sz="8000" dirty="0">
                <a:latin typeface="+mn-lt"/>
              </a:rPr>
              <a:t>w przypadku podmiotów </a:t>
            </a:r>
            <a:r>
              <a:rPr lang="pl-PL" sz="8000" dirty="0" smtClean="0">
                <a:latin typeface="+mn-lt"/>
              </a:rPr>
              <a:t>niepublicznych</a:t>
            </a:r>
            <a:br>
              <a:rPr lang="pl-PL" sz="8000" dirty="0" smtClean="0">
                <a:latin typeface="+mn-lt"/>
              </a:rPr>
            </a:br>
            <a:r>
              <a:rPr lang="pl-PL" sz="8000" dirty="0" smtClean="0">
                <a:latin typeface="+mn-lt"/>
              </a:rPr>
              <a:t>(</a:t>
            </a:r>
            <a:r>
              <a:rPr lang="pl-PL" sz="8000" b="1" dirty="0" smtClean="0">
                <a:latin typeface="+mn-lt"/>
              </a:rPr>
              <a:t>85</a:t>
            </a:r>
            <a:r>
              <a:rPr lang="pl-PL" sz="8000" b="1" dirty="0">
                <a:latin typeface="+mn-lt"/>
              </a:rPr>
              <a:t>%</a:t>
            </a:r>
            <a:r>
              <a:rPr lang="pl-PL" sz="8000" dirty="0">
                <a:latin typeface="+mn-lt"/>
              </a:rPr>
              <a:t> - środki europejskie, </a:t>
            </a:r>
            <a:r>
              <a:rPr lang="pl-PL" sz="8000" b="1" dirty="0">
                <a:latin typeface="+mn-lt"/>
              </a:rPr>
              <a:t>10%</a:t>
            </a:r>
            <a:r>
              <a:rPr lang="pl-PL" sz="8000" dirty="0">
                <a:latin typeface="+mn-lt"/>
              </a:rPr>
              <a:t> - budżet państwa</a:t>
            </a:r>
            <a:r>
              <a:rPr lang="pl-PL" sz="8000" dirty="0" smtClean="0">
                <a:latin typeface="+mn-lt"/>
              </a:rPr>
              <a:t>),</a:t>
            </a:r>
          </a:p>
          <a:p>
            <a:pPr marL="541338" lvl="0" indent="-185738">
              <a:lnSpc>
                <a:spcPct val="90000"/>
              </a:lnSpc>
              <a:spcBef>
                <a:spcPts val="1000"/>
              </a:spcBef>
              <a:buFont typeface="Arial" panose="020B0604020202020204" pitchFamily="34" charset="0"/>
              <a:buChar char="•"/>
              <a:defRPr/>
            </a:pPr>
            <a:r>
              <a:rPr lang="pl-PL" sz="8000" b="1" dirty="0" smtClean="0">
                <a:latin typeface="+mn-lt"/>
              </a:rPr>
              <a:t>85</a:t>
            </a:r>
            <a:r>
              <a:rPr lang="pl-PL" sz="8000" b="1" dirty="0">
                <a:latin typeface="+mn-lt"/>
              </a:rPr>
              <a:t>% </a:t>
            </a:r>
            <a:r>
              <a:rPr lang="pl-PL" sz="8000" dirty="0">
                <a:latin typeface="+mn-lt"/>
              </a:rPr>
              <a:t>w przypadku jednostek publicznych (środki europejskie).</a:t>
            </a:r>
            <a:endParaRPr kumimoji="0" lang="pl-PL" sz="8000" i="0" u="none" strike="noStrike" kern="1200" cap="none" spc="0" normalizeH="0" baseline="0" noProof="0" dirty="0" smtClean="0">
              <a:ln>
                <a:noFill/>
              </a:ln>
              <a:solidFill>
                <a:schemeClr val="tx1"/>
              </a:solidFill>
              <a:effectLst/>
              <a:uLnTx/>
              <a:uFillTx/>
              <a:latin typeface="+mn-lt"/>
            </a:endParaRP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endParaRPr lang="pl-PL" sz="8000" b="1" dirty="0" smtClean="0">
              <a:latin typeface="+mn-lt"/>
            </a:endParaRP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endParaRPr lang="pl-PL" sz="8000" b="1" dirty="0">
              <a:latin typeface="+mn-lt"/>
            </a:endParaRPr>
          </a:p>
          <a:p>
            <a:pPr lvl="0">
              <a:lnSpc>
                <a:spcPct val="90000"/>
              </a:lnSpc>
              <a:spcBef>
                <a:spcPts val="1000"/>
              </a:spcBef>
              <a:defRPr/>
            </a:pPr>
            <a:r>
              <a:rPr lang="pl-PL" sz="4800" dirty="0" smtClean="0"/>
              <a:t>¹ </a:t>
            </a:r>
            <a:r>
              <a:rPr lang="pl-PL" sz="4800" dirty="0"/>
              <a:t>Alokacja jest przeliczona po kursie Europejskiego Banku Centralnego (EBC) z dnia 30 lipca 2018 r. (1 euro = 4,2773 PLN). Kurs jest publikowany na stronie internetowej: http://ec.europa.eu/budget/contracts_grants/info_contracts/inforeuro/index_en.cfm</a:t>
            </a:r>
            <a:endParaRPr kumimoji="0" lang="pl-PL" sz="4800" i="0" u="none" strike="noStrike" kern="1200" cap="none" spc="0" normalizeH="0" baseline="0" noProof="0" dirty="0" smtClean="0">
              <a:ln>
                <a:noFill/>
              </a:ln>
              <a:solidFill>
                <a:schemeClr val="tx1"/>
              </a:solidFill>
              <a:effectLst/>
              <a:uLnTx/>
              <a:uFillTx/>
              <a:latin typeface="+mn-lt"/>
            </a:endParaRP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r>
              <a:rPr kumimoji="0" lang="pl-PL" sz="8000" b="0" i="0" u="none" strike="noStrike" kern="1200" cap="none" spc="0" normalizeH="0" baseline="0" noProof="0" dirty="0" smtClean="0">
                <a:ln>
                  <a:noFill/>
                </a:ln>
                <a:solidFill>
                  <a:schemeClr val="tx1"/>
                </a:solidFill>
                <a:effectLst/>
                <a:uLnTx/>
                <a:uFillTx/>
                <a:latin typeface="+mn-lt"/>
                <a:ea typeface="+mn-ea"/>
                <a:cs typeface="+mn-cs"/>
              </a:rPr>
              <a:t>	</a:t>
            </a: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r>
              <a:rPr kumimoji="0" lang="pl-PL" sz="2200" b="0" i="0" u="none" strike="noStrike" kern="1200" cap="none" spc="0" normalizeH="0" baseline="0" noProof="0" dirty="0" smtClean="0">
                <a:ln>
                  <a:noFill/>
                </a:ln>
                <a:solidFill>
                  <a:schemeClr val="tx1"/>
                </a:solidFill>
                <a:effectLst/>
                <a:uLnTx/>
                <a:uFillTx/>
                <a:latin typeface="+mn-lt"/>
                <a:ea typeface="+mn-ea"/>
                <a:cs typeface="+mn-cs"/>
              </a:rPr>
              <a:t>	</a:t>
            </a:r>
            <a:endParaRPr kumimoji="0" lang="pl-PL"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134197"/>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HORYZONTALNE</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2000" b="1" dirty="0" smtClean="0"/>
              <a:t>4</a:t>
            </a:r>
            <a:r>
              <a:rPr lang="pl-PL" sz="2000" b="1" dirty="0"/>
              <a:t>. Liczba podmiotów wykorzystujących technologie </a:t>
            </a:r>
            <a:r>
              <a:rPr lang="pl-PL" sz="2000" b="1" dirty="0" err="1"/>
              <a:t>informacyjno</a:t>
            </a:r>
            <a:r>
              <a:rPr lang="pl-PL" sz="2000" b="1" dirty="0"/>
              <a:t>–komunikacyjne (TIK) [szt</a:t>
            </a:r>
            <a:r>
              <a:rPr lang="pl-PL" sz="2000" b="1" dirty="0" smtClean="0"/>
              <a:t>.]</a:t>
            </a:r>
            <a:endParaRPr lang="pl-PL" sz="2000" dirty="0" smtClean="0"/>
          </a:p>
          <a:p>
            <a:pPr marL="0" indent="0">
              <a:buNone/>
            </a:pPr>
            <a:r>
              <a:rPr lang="pl-PL" sz="1800" dirty="0"/>
              <a:t>Wskaźnik mierzy liczbę podmiotów, które w celu realizacji projektu, zainwestowały w technologie informacyjno-komunikacyjne, a w przypadku projektów edukacyjno-szkoleniowych, również podmiotów, które podjęły działania upowszechniające wykorzystanie TIK.</a:t>
            </a:r>
          </a:p>
          <a:p>
            <a:pPr marL="0" indent="0">
              <a:buNone/>
            </a:pPr>
            <a:r>
              <a:rPr lang="pl-PL" sz="1800" dirty="0"/>
              <a:t>Przez technologie informacyjno-komunikacyjne (ang. ICT – Information and Communications Technology) należy rozumieć technologie pozyskiwania/ produkcji, gromadzenia/ przechowywania, przesyłania, przetwarzania i rozpowszechniania informacji w formie elektronicznej z wykorzystaniem technik cyfrowych i wszelkich narzędzi komunikacji elektronicznej oraz wszelkie działania związane z produkcją i wykorzystaniem urządzeń telekomunikacyjnych i informatycznych oraz usług im towarzyszących; działania edukacyjne i szkoleniowe</a:t>
            </a:r>
            <a:r>
              <a:rPr lang="pl-PL" sz="1800" dirty="0" smtClean="0"/>
              <a:t>.</a:t>
            </a:r>
          </a:p>
          <a:p>
            <a:pPr marL="0" indent="0">
              <a:buNone/>
            </a:pPr>
            <a:r>
              <a:rPr lang="pl-PL" sz="1800" dirty="0"/>
              <a:t>W zakresie EFS podmioty wykorzystujące TIK należy rozumieć jako podmioty (beneficjenci/ partnerzy beneficjentów), które w ramach realizowanego przez nie projektu wspierają wykorzystywanie technik poprzez: np. propagowanie/ szkolenie/ zakup TIK lub podmioty, które otrzymują wsparcie w tym zakresie (uczestnicy projektów).</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30</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451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4000" y="958850"/>
            <a:ext cx="8559800" cy="474434"/>
          </a:xfrm>
        </p:spPr>
        <p:txBody>
          <a:bodyPr/>
          <a:lstStyle/>
          <a:p>
            <a:r>
              <a:rPr lang="pl-PL" sz="2400" b="1" u="sng" dirty="0" smtClean="0"/>
              <a:t>WSKAŹNIKI HORYZONTALNE</a:t>
            </a:r>
            <a:endParaRPr lang="pl-PL" sz="2400" dirty="0"/>
          </a:p>
        </p:txBody>
      </p:sp>
      <p:sp>
        <p:nvSpPr>
          <p:cNvPr id="3" name="Symbol zastępczy zawartości 2"/>
          <p:cNvSpPr>
            <a:spLocks noGrp="1"/>
          </p:cNvSpPr>
          <p:nvPr>
            <p:ph idx="1"/>
          </p:nvPr>
        </p:nvSpPr>
        <p:spPr>
          <a:xfrm>
            <a:off x="101600" y="1433284"/>
            <a:ext cx="8955252" cy="5187649"/>
          </a:xfrm>
        </p:spPr>
        <p:txBody>
          <a:bodyPr/>
          <a:lstStyle/>
          <a:p>
            <a:pPr marL="0" indent="0">
              <a:buNone/>
            </a:pPr>
            <a:r>
              <a:rPr lang="pl-PL" sz="1800" dirty="0"/>
              <a:t>Podmiotami realizującymi projekty TIK mogą być m.in.: MŚP, duże przedsiębiorstwa, administracja publiczna, w tym jednostki samorządu terytorialnego, NGO, jednostki naukowe, szkoły, które będą wykorzystywać TIK do usprawnienia swojego działania i do prowadzenia relacji z innymi podmiotami.</a:t>
            </a:r>
          </a:p>
          <a:p>
            <a:pPr marL="0" indent="0">
              <a:buNone/>
            </a:pPr>
            <a:r>
              <a:rPr lang="pl-PL" sz="1800" dirty="0"/>
              <a:t>W przypadku gdy beneficjentem pozostaje jeden podmiot, we wskaźniku należy ująć wartość „1”. W przypadku gdy projekt jest realizowany przez partnerstwo podmiotów, w wartości wskaźnika należy ująć każdy z podmiotów wchodzących w skład partnerstwa, który wdrożył w swojej działalności narzędzia TIK.</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31</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812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3200" y="958850"/>
            <a:ext cx="8763000" cy="505883"/>
          </a:xfrm>
        </p:spPr>
        <p:txBody>
          <a:bodyPr/>
          <a:lstStyle/>
          <a:p>
            <a:r>
              <a:rPr lang="pl-PL" sz="2400" b="1" u="sng" dirty="0" smtClean="0"/>
              <a:t>WSKAŹNIKI INFORMACJE </a:t>
            </a:r>
            <a:r>
              <a:rPr lang="pl-PL" sz="2400" b="1" u="sng" dirty="0" smtClean="0"/>
              <a:t>DODATKOWE - DEFINICJE</a:t>
            </a:r>
            <a:endParaRPr lang="pl-PL" sz="2400" b="1" u="sng" dirty="0"/>
          </a:p>
        </p:txBody>
      </p:sp>
      <p:sp>
        <p:nvSpPr>
          <p:cNvPr id="3" name="Symbol zastępczy zawartości 2"/>
          <p:cNvSpPr>
            <a:spLocks noGrp="1"/>
          </p:cNvSpPr>
          <p:nvPr>
            <p:ph idx="1"/>
          </p:nvPr>
        </p:nvSpPr>
        <p:spPr>
          <a:xfrm>
            <a:off x="203200" y="1464734"/>
            <a:ext cx="8763000" cy="4986866"/>
          </a:xfrm>
        </p:spPr>
        <p:txBody>
          <a:bodyPr/>
          <a:lstStyle/>
          <a:p>
            <a:pPr marL="0" indent="0">
              <a:buNone/>
            </a:pPr>
            <a:r>
              <a:rPr lang="pl-PL" sz="2000" b="1" dirty="0" smtClean="0"/>
              <a:t>1. Wskaźnik</a:t>
            </a:r>
            <a:r>
              <a:rPr lang="pl-PL" sz="2000" b="1" dirty="0"/>
              <a:t>: Liczba osób pracujących, łącznie z prowadzącymi działalność na własny rachunek, objętych wsparciem w programie [osoby</a:t>
            </a:r>
            <a:r>
              <a:rPr lang="pl-PL" sz="2000" b="1" dirty="0" smtClean="0"/>
              <a:t>]</a:t>
            </a:r>
            <a:endParaRPr lang="pl-PL" sz="2000" dirty="0"/>
          </a:p>
          <a:p>
            <a:pPr marL="0" indent="0">
              <a:buNone/>
            </a:pPr>
            <a:r>
              <a:rPr lang="pl-PL" sz="1800" dirty="0"/>
              <a:t>Pracujący to osoby w wieku 15 lat i więcej, które wykonują pracę, za którą otrzymują wynagrodzenie, z której czerpią zyski lub korzyści rodzinne lub osoby posiadające zatrudnienie lub własną działalność, które jednak chwilowo nie pracują ze względu na np. chorobę, urlop, spór pracowniczy czy kształcenie się lub szkolenie.</a:t>
            </a:r>
          </a:p>
          <a:p>
            <a:pPr marL="0" indent="0">
              <a:buNone/>
            </a:pPr>
            <a:r>
              <a:rPr lang="pl-PL" sz="1800" dirty="0"/>
              <a:t>Osoby prowadzące działalność na własny rachunek – prowadzące działalność gospodarczą, gospodarstwo rolne lub praktykę zawodową - są również uznawane za pracujących, o ile spełniony jest jeden z poniższych warunków:</a:t>
            </a:r>
          </a:p>
          <a:p>
            <a:pPr marL="342900" indent="-342900">
              <a:buAutoNum type="arabicParenR"/>
            </a:pPr>
            <a:r>
              <a:rPr lang="pl-PL" sz="1800" dirty="0" smtClean="0"/>
              <a:t>Osoba </a:t>
            </a:r>
            <a:r>
              <a:rPr lang="pl-PL" sz="1800" dirty="0"/>
              <a:t>pracuje w swojej działalności, praktyce zawodowej lub gospodarstwie rolnym w celu uzyskania dochodu, nawet jeżeli przedsiębiorstwo nie osiąga zysków</a:t>
            </a:r>
            <a:r>
              <a:rPr lang="pl-PL" sz="1800" dirty="0" smtClean="0"/>
              <a:t>.</a:t>
            </a:r>
          </a:p>
          <a:p>
            <a:pPr marL="342900" indent="-342900">
              <a:buAutoNum type="arabicParenR"/>
            </a:pPr>
            <a:r>
              <a:rPr lang="pl-PL" sz="1800" dirty="0" smtClean="0"/>
              <a:t>Osoba </a:t>
            </a:r>
            <a:r>
              <a:rPr lang="pl-PL" sz="1800" dirty="0"/>
              <a:t>poświęca czas na prowadzenie działalności gospodarczej, praktyki zawodowej czy gospodarstwa rolnego, nawet jeżeli nie zrealizowano żadnej sprzedaży lub usług i nic nie wyprodukowano (na przykład: rolnik wykonujący prace w celu utrzymania swojego gospodarstwa; architekt spędzający czas w oczekiwaniu na klientów w swoim biurze; rybak naprawiający łódkę czy siatki rybackie, aby móc dalej pracować; osoby uczestniczące w konwencjach lub seminariach).</a:t>
            </a:r>
            <a:endParaRPr lang="pl-PL" sz="18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32</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623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3200" y="958850"/>
            <a:ext cx="8763000" cy="505883"/>
          </a:xfrm>
        </p:spPr>
        <p:txBody>
          <a:bodyPr/>
          <a:lstStyle/>
          <a:p>
            <a:r>
              <a:rPr lang="pl-PL" sz="2400" b="1" u="sng" dirty="0"/>
              <a:t>WSKAŹNIKI INFORMACJE DODATKOWE - DEFINICJE</a:t>
            </a:r>
            <a:endParaRPr lang="pl-PL" sz="2400" b="1" u="sng" dirty="0"/>
          </a:p>
        </p:txBody>
      </p:sp>
      <p:sp>
        <p:nvSpPr>
          <p:cNvPr id="3" name="Symbol zastępczy zawartości 2"/>
          <p:cNvSpPr>
            <a:spLocks noGrp="1"/>
          </p:cNvSpPr>
          <p:nvPr>
            <p:ph idx="1"/>
          </p:nvPr>
        </p:nvSpPr>
        <p:spPr>
          <a:xfrm>
            <a:off x="203200" y="1464733"/>
            <a:ext cx="8763000" cy="5147733"/>
          </a:xfrm>
        </p:spPr>
        <p:txBody>
          <a:bodyPr/>
          <a:lstStyle/>
          <a:p>
            <a:pPr marL="342900" indent="-342900">
              <a:buFont typeface="+mj-lt"/>
              <a:buAutoNum type="arabicParenR" startAt="3"/>
            </a:pPr>
            <a:r>
              <a:rPr lang="pl-PL" sz="1700" dirty="0" smtClean="0"/>
              <a:t>Osoba </a:t>
            </a:r>
            <a:r>
              <a:rPr lang="pl-PL" sz="1700" dirty="0"/>
              <a:t>jest w trakcie zakładania działalności gospodarczej, gospodarstwa rolnego lub praktyki zawodowej; zalicza się do tego zakup lub instalację sprzętu, zamawianie towarów w ramach przygotowań do uruchomienia działalności. Bezpłatnie pomagający członek rodziny uznawany jest za osobę pracującą, jeżeli wykonywaną przez siebie pracą wnosi bezpośredni wkład w działalność gospodarczą, gospodarstwo rolne lub praktykę zawodową będącą w posiadaniu lub prowadzoną przez spokrewnionego członka tego samego gospodarstwa domowego</a:t>
            </a:r>
            <a:r>
              <a:rPr lang="pl-PL" sz="1700" dirty="0" smtClean="0"/>
              <a:t>.</a:t>
            </a:r>
          </a:p>
          <a:p>
            <a:pPr marL="0" indent="0">
              <a:buNone/>
            </a:pPr>
            <a:r>
              <a:rPr lang="pl-PL" sz="1700" u="sng" dirty="0" smtClean="0"/>
              <a:t>Bezpłatnie </a:t>
            </a:r>
            <a:r>
              <a:rPr lang="pl-PL" sz="1700" u="sng" dirty="0"/>
              <a:t>pomagający osobie prowadzącej działalność członek rodziny </a:t>
            </a:r>
            <a:r>
              <a:rPr lang="pl-PL" sz="1700" dirty="0"/>
              <a:t>uznawany jest za „osobę prowadzącą działalność na własny rachunek”.</a:t>
            </a:r>
          </a:p>
          <a:p>
            <a:pPr marL="0" indent="0">
              <a:buNone/>
            </a:pPr>
            <a:r>
              <a:rPr lang="pl-PL" sz="1700" u="sng" dirty="0"/>
              <a:t>Żołnierze poborowi</a:t>
            </a:r>
            <a:r>
              <a:rPr lang="pl-PL" sz="1700" dirty="0"/>
              <a:t>, którzy wykonują określoną pracę, za którą otrzymują wynagrodzenie lub innego rodzaju zysk nie są uznawani za "osoby pracujące" (o ile obowiązkowy pobór i powołanie do wojska dotyczy państwa członkowskiego).</a:t>
            </a:r>
          </a:p>
          <a:p>
            <a:pPr marL="0" indent="0">
              <a:buNone/>
            </a:pPr>
            <a:r>
              <a:rPr lang="pl-PL" sz="1700" u="sng" dirty="0"/>
              <a:t>Osoby przebywające na urlopie macierzyńskim/ rodzicielskim </a:t>
            </a:r>
            <a:r>
              <a:rPr lang="pl-PL" sz="1700" dirty="0"/>
              <a:t>(rozumianym jako świadczenie pracownicze, który zapewnia płatny lub bezpłatny czas wolny od pracy do momentu porodu i obejmuje późniejszą krótkoterminową opiekę nad dzieckiem) są uznawane za „osoby pracujące”.</a:t>
            </a:r>
          </a:p>
          <a:p>
            <a:pPr marL="0" indent="0">
              <a:buNone/>
            </a:pPr>
            <a:r>
              <a:rPr lang="pl-PL" sz="1700" u="sng" dirty="0"/>
              <a:t>Osoby przebywające na urlopie wychowawczym </a:t>
            </a:r>
            <a:r>
              <a:rPr lang="pl-PL" sz="1700" dirty="0"/>
              <a:t>(rozumianym jako nieobecność w pracy, spowodowaną opieką nad dzieckiem w okresie, który nie mieści się w ramach urlopu macierzyńskiego lub rodzicielskiego) są uznawane za „osoby bierne zawodowo”, chyba że są zarejestrowane już jako „osoby bezrobotne” (wówczas status bezrobotnego ma pierwszeństwo).</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33</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906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3200" y="958850"/>
            <a:ext cx="8763000" cy="505883"/>
          </a:xfrm>
        </p:spPr>
        <p:txBody>
          <a:bodyPr/>
          <a:lstStyle/>
          <a:p>
            <a:r>
              <a:rPr lang="pl-PL" sz="2400" b="1" u="sng" dirty="0"/>
              <a:t>WSKAŹNIKI INFORMACJE DODATKOWE - DEFINICJE</a:t>
            </a:r>
            <a:endParaRPr lang="pl-PL" sz="2400" b="1" u="sng" dirty="0"/>
          </a:p>
        </p:txBody>
      </p:sp>
      <p:sp>
        <p:nvSpPr>
          <p:cNvPr id="3" name="Symbol zastępczy zawartości 2"/>
          <p:cNvSpPr>
            <a:spLocks noGrp="1"/>
          </p:cNvSpPr>
          <p:nvPr>
            <p:ph idx="1"/>
          </p:nvPr>
        </p:nvSpPr>
        <p:spPr>
          <a:xfrm>
            <a:off x="203200" y="1464733"/>
            <a:ext cx="8763000" cy="5147733"/>
          </a:xfrm>
        </p:spPr>
        <p:txBody>
          <a:bodyPr/>
          <a:lstStyle/>
          <a:p>
            <a:pPr marL="0" indent="0">
              <a:buNone/>
            </a:pPr>
            <a:r>
              <a:rPr lang="pl-PL" sz="1700" dirty="0"/>
              <a:t>Studenci studiów stacjonarnych, którzy są zatrudnieni (również na część etatu) powinni być wykazywani jako osoby pracujące.</a:t>
            </a:r>
          </a:p>
          <a:p>
            <a:pPr marL="0" indent="0">
              <a:buNone/>
            </a:pPr>
            <a:r>
              <a:rPr lang="pl-PL" sz="1700" dirty="0"/>
              <a:t>Osoby przebywające na urlopie rodzicielskim lub wychowawczym w przypadku, gdy jednocześnie pracują w niepełnym </a:t>
            </a:r>
            <a:r>
              <a:rPr lang="pl-PL" sz="1700" dirty="0" smtClean="0"/>
              <a:t>wymiarze </a:t>
            </a:r>
            <a:r>
              <a:rPr lang="pl-PL" sz="1700" dirty="0"/>
              <a:t>czasu, uznawane są za osoby pracujące</a:t>
            </a:r>
            <a:r>
              <a:rPr lang="pl-PL" sz="1700" dirty="0" smtClean="0"/>
              <a:t>.</a:t>
            </a:r>
          </a:p>
          <a:p>
            <a:pPr marL="0" indent="0">
              <a:buNone/>
            </a:pPr>
            <a:r>
              <a:rPr lang="pl-PL" sz="2000" b="1" dirty="0"/>
              <a:t>2. </a:t>
            </a:r>
            <a:r>
              <a:rPr lang="pl-PL" sz="2000" b="1" dirty="0" smtClean="0"/>
              <a:t>Wskaźnik</a:t>
            </a:r>
            <a:r>
              <a:rPr lang="pl-PL" sz="2000" b="1" dirty="0"/>
              <a:t>: Liczba osób pracujących, łącznie z prowadzącymi działalność na własny rachunek, po opuszczeniu programu [osoby</a:t>
            </a:r>
            <a:r>
              <a:rPr lang="pl-PL" sz="2000" b="1" dirty="0" smtClean="0"/>
              <a:t>]</a:t>
            </a:r>
            <a:endParaRPr lang="pl-PL" sz="2000" dirty="0" smtClean="0"/>
          </a:p>
          <a:p>
            <a:pPr marL="0" indent="0">
              <a:buNone/>
            </a:pPr>
            <a:r>
              <a:rPr lang="pl-PL" sz="1800" dirty="0"/>
              <a:t>Osoby bezrobotne lub bierne zawodowo, które po uzyskaniu wsparcia Europejskiego Funduszu Społecznego podjęły zatrudnienie (łącznie z prowadzącymi działalność na własny rachunek) bezpośrednio po opuszczeniu projektu</a:t>
            </a:r>
            <a:r>
              <a:rPr lang="pl-PL" sz="1800" dirty="0" smtClean="0"/>
              <a:t>.</a:t>
            </a:r>
          </a:p>
          <a:p>
            <a:pPr marL="0" indent="0">
              <a:buNone/>
            </a:pPr>
            <a:r>
              <a:rPr lang="pl-PL" sz="1800" dirty="0"/>
              <a:t>Wskaźnik należy rozumieć, jako zmianę statusu na rynku pracy po opuszczeniu programu, w stosunku do sytuacji w momencie przystąpienia do interwencji EFS (uczestnik bezrobotny lub bierny zawodowo w chwili wejścia do programu EFS).</a:t>
            </a:r>
          </a:p>
          <a:p>
            <a:pPr marL="0" indent="0">
              <a:buNone/>
            </a:pPr>
            <a:r>
              <a:rPr lang="pl-PL" sz="1800" dirty="0"/>
              <a:t>Wskaźnik mierzony do czterech tygodni od zakończenia przez uczestnika udziału w projekcie. Tym samym, we wskaźniku należy uwzględniać wszystkie osoby, które w okresie do czterech tygodni po zakończeniu udziału w projekcie podjęły zatrudnienie.</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34</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0100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3200" y="958850"/>
            <a:ext cx="8763000" cy="505883"/>
          </a:xfrm>
        </p:spPr>
        <p:txBody>
          <a:bodyPr/>
          <a:lstStyle/>
          <a:p>
            <a:r>
              <a:rPr lang="pl-PL" sz="2400" b="1" u="sng" dirty="0"/>
              <a:t>WSKAŹNIKI INFORMACJE DODATKOWE - DEFINICJE</a:t>
            </a:r>
            <a:endParaRPr lang="pl-PL" sz="2400" b="1" u="sng" dirty="0"/>
          </a:p>
        </p:txBody>
      </p:sp>
      <p:sp>
        <p:nvSpPr>
          <p:cNvPr id="3" name="Symbol zastępczy zawartości 2"/>
          <p:cNvSpPr>
            <a:spLocks noGrp="1"/>
          </p:cNvSpPr>
          <p:nvPr>
            <p:ph idx="1"/>
          </p:nvPr>
        </p:nvSpPr>
        <p:spPr>
          <a:xfrm>
            <a:off x="203200" y="1464733"/>
            <a:ext cx="8763000" cy="5147733"/>
          </a:xfrm>
        </p:spPr>
        <p:txBody>
          <a:bodyPr/>
          <a:lstStyle/>
          <a:p>
            <a:pPr marL="0" indent="0">
              <a:buNone/>
            </a:pPr>
            <a:r>
              <a:rPr lang="pl-PL" sz="2000" b="1" dirty="0" smtClean="0"/>
              <a:t>3</a:t>
            </a:r>
            <a:r>
              <a:rPr lang="pl-PL" sz="2000" b="1" dirty="0"/>
              <a:t>. </a:t>
            </a:r>
            <a:r>
              <a:rPr lang="pl-PL" sz="2000" b="1" dirty="0" smtClean="0"/>
              <a:t>Wskaźnik</a:t>
            </a:r>
            <a:r>
              <a:rPr lang="pl-PL" sz="2000" b="1" dirty="0"/>
              <a:t>: Liczba osób, które uzyskały kwalifikacje po opuszczeniu programu [osoby</a:t>
            </a:r>
            <a:r>
              <a:rPr lang="pl-PL" sz="2000" b="1" dirty="0" smtClean="0"/>
              <a:t>]</a:t>
            </a:r>
            <a:endParaRPr lang="pl-PL" sz="1800" dirty="0" smtClean="0"/>
          </a:p>
          <a:p>
            <a:pPr marL="0" indent="0">
              <a:buNone/>
            </a:pPr>
            <a:r>
              <a:rPr lang="pl-PL" sz="1800" dirty="0"/>
              <a:t>Osoby, które otrzymały wsparcie Europejskiego Funduszu Społecznego i uzyskały kwalifikacje po opuszczeniu projektu</a:t>
            </a:r>
            <a:r>
              <a:rPr lang="pl-PL" sz="1800" dirty="0" smtClean="0"/>
              <a:t>.</a:t>
            </a:r>
          </a:p>
          <a:p>
            <a:pPr marL="0" indent="0">
              <a:buNone/>
            </a:pPr>
            <a:r>
              <a:rPr lang="pl-PL" sz="1800" dirty="0"/>
              <a:t>Kwalifikacje należy rozumieć jako formalny wynik oceny i walidacji, który uzyskuje się w sytuacji, kiedy właściwy organ uznaje, że dana osoba osiągnęła efekty uczenia się spełniające określone standardy.</a:t>
            </a:r>
          </a:p>
          <a:p>
            <a:pPr marL="0" indent="0">
              <a:buNone/>
            </a:pPr>
            <a:r>
              <a:rPr lang="pl-PL" sz="1800" dirty="0" smtClean="0"/>
              <a:t>Wskaźnik </a:t>
            </a:r>
            <a:r>
              <a:rPr lang="pl-PL" sz="1800" dirty="0"/>
              <a:t>mierzony do czterech tygodni od zakończenia przez uczestnika udziału w projekcie</a:t>
            </a:r>
            <a:r>
              <a:rPr lang="pl-PL" sz="1800" dirty="0" smtClean="0"/>
              <a:t>.</a:t>
            </a:r>
          </a:p>
          <a:p>
            <a:pPr marL="0" indent="0">
              <a:buNone/>
            </a:pPr>
            <a:r>
              <a:rPr lang="pl-PL" sz="1800" dirty="0"/>
              <a:t>Jeżeli okres oczekiwania na wyniki egzaminu jest dłuższy niż 4 tygodnie od zakończenia udziału w projekcie, ale egzamin odbył się w trakcie tych 4 tygodni, wówczas można uwzględnić osoby we wskaźniku (po otrzymaniu wyników egzaminu). We wskaźniku należy uwzględnić jednak tylko te osoby, które otrzymały wyniki egzaminu do czasu ostatecznego rozliczenia projektu.</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35</a:t>
            </a:fld>
            <a:endParaRPr lang="pl-PL">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067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69933" y="1017766"/>
            <a:ext cx="8828410" cy="5449535"/>
          </a:xfrm>
        </p:spPr>
        <p:txBody>
          <a:bodyPr/>
          <a:lstStyle/>
          <a:p>
            <a:pPr marL="0">
              <a:buNone/>
            </a:pPr>
            <a:r>
              <a:rPr lang="pl-PL" sz="2400" b="1" u="sng" dirty="0" smtClean="0"/>
              <a:t>PROCEDURA WYBORU PROJEKTU</a:t>
            </a:r>
          </a:p>
          <a:p>
            <a:pPr lvl="0" algn="just">
              <a:buNone/>
            </a:pPr>
            <a:r>
              <a:rPr lang="pl-PL" sz="2000" b="1" dirty="0" smtClean="0"/>
              <a:t>Ocena projektów w ramach konkursu składa się z następujących etapów: </a:t>
            </a:r>
            <a:endParaRPr lang="pl-PL" sz="2000" dirty="0" smtClean="0"/>
          </a:p>
          <a:p>
            <a:pPr lvl="0" algn="just"/>
            <a:r>
              <a:rPr lang="pl-PL" sz="1600" b="1" u="sng" dirty="0" smtClean="0"/>
              <a:t>ocena formalna</a:t>
            </a:r>
            <a:r>
              <a:rPr lang="pl-PL" sz="1600" u="sng" dirty="0" smtClean="0"/>
              <a:t> </a:t>
            </a:r>
            <a:r>
              <a:rPr lang="pl-PL" sz="1600" dirty="0" smtClean="0"/>
              <a:t>– etap obligatoryjny, przeprowadzany w ramach KOP obejmuje:</a:t>
            </a:r>
          </a:p>
          <a:p>
            <a:pPr lvl="1" algn="just"/>
            <a:r>
              <a:rPr lang="pl-PL" sz="1200" b="1" dirty="0" smtClean="0"/>
              <a:t>weryfikację wymogów formalnych</a:t>
            </a:r>
            <a:r>
              <a:rPr lang="pl-PL" sz="1200" dirty="0"/>
              <a:t> </a:t>
            </a:r>
            <a:r>
              <a:rPr lang="pl-PL" sz="1200" dirty="0" smtClean="0"/>
              <a:t>oraz</a:t>
            </a:r>
          </a:p>
          <a:p>
            <a:pPr lvl="1" algn="just"/>
            <a:r>
              <a:rPr lang="pl-PL" sz="1200" b="1" dirty="0" smtClean="0"/>
              <a:t>ocenę spełniania kryteriów formalnych (specyficznych dla naboru i wspólnych dla wszystkich naborów konkursowych) i kryteriów dostępu</a:t>
            </a:r>
            <a:r>
              <a:rPr lang="pl-PL" sz="1200" dirty="0" smtClean="0"/>
              <a:t>, polegającą na przypisaniu im wartości logicznych „tak”, „nie” albo stwierdzeniu,  że kryterium nie dotyczy danego projektu. </a:t>
            </a:r>
          </a:p>
          <a:p>
            <a:pPr lvl="1" algn="just">
              <a:buNone/>
            </a:pPr>
            <a:r>
              <a:rPr lang="pl-PL" sz="1200" dirty="0" smtClean="0"/>
              <a:t>       </a:t>
            </a:r>
            <a:r>
              <a:rPr lang="pl-PL" sz="1600" dirty="0" smtClean="0"/>
              <a:t>Ocena spełniania danego kryterium jest dokonywana przez jedną osobę.  Wszystkie projekty ocenione pozytywnie pod względem formalnym rejestrowane są w aplikacji głównej Centralnego systemu teleinformatycznego (SL2014);</a:t>
            </a:r>
          </a:p>
          <a:p>
            <a:pPr lvl="0" algn="just"/>
            <a:r>
              <a:rPr lang="pl-PL" sz="1600" b="1" u="sng" dirty="0" smtClean="0"/>
              <a:t>ocena merytoryczna</a:t>
            </a:r>
            <a:r>
              <a:rPr lang="pl-PL" sz="1600" u="sng" dirty="0" smtClean="0"/>
              <a:t> </a:t>
            </a:r>
            <a:r>
              <a:rPr lang="pl-PL" sz="1600" dirty="0" smtClean="0"/>
              <a:t>- etap obligatoryjny, przeprowadzany w ramach KOP. Obejmuje sprawdzenie </a:t>
            </a:r>
            <a:r>
              <a:rPr lang="pl-PL" sz="1600" dirty="0" err="1" smtClean="0"/>
              <a:t>projektu</a:t>
            </a:r>
            <a:r>
              <a:rPr lang="pl-PL" sz="1600" dirty="0" smtClean="0"/>
              <a:t> pod kątem spełniania właściwych kryteriów, zgodnie z zasadami określonymi przez właściwą instytucję w </a:t>
            </a:r>
            <a:r>
              <a:rPr lang="pl-PL" sz="1600" i="1" dirty="0" smtClean="0"/>
              <a:t>Regulaminie konkursu</a:t>
            </a:r>
            <a:r>
              <a:rPr lang="pl-PL" sz="1600" dirty="0" smtClean="0"/>
              <a:t>. Oceny na tym etapie dokonuje 2 członków KOP. </a:t>
            </a:r>
            <a:r>
              <a:rPr lang="pl-PL" sz="1600" u="sng" dirty="0" smtClean="0"/>
              <a:t>W ramach tego etapu weryfikowane są kryteria horyzontalne, merytoryczne (specyficzne dla naboru i wspólne dla wszystkich naborów konkursowych) i kryteria premiujące</a:t>
            </a:r>
            <a:r>
              <a:rPr lang="pl-PL" sz="1600" dirty="0" smtClean="0"/>
              <a:t>;</a:t>
            </a:r>
          </a:p>
          <a:p>
            <a:pPr lvl="0" algn="just"/>
            <a:r>
              <a:rPr lang="pl-PL" sz="1600" b="1" u="sng" dirty="0" smtClean="0"/>
              <a:t>negocjacje</a:t>
            </a:r>
            <a:r>
              <a:rPr lang="pl-PL" sz="1600" u="sng" dirty="0" smtClean="0"/>
              <a:t> </a:t>
            </a:r>
            <a:r>
              <a:rPr lang="pl-PL" sz="1600" dirty="0" smtClean="0"/>
              <a:t>– proces uzyskiwania informacji i wyjaśnień od Wnioskodawców, korygowania projektu w oparciu o uwagi dotyczące spełniania kryteriów wyboru projektów, zakończony weryfikacją projektu pod względem spełnienia zerojedynkowego kryterium wyboru projektów w zakresie spełnienia warunków postawionych przez oceniających lub przewodniczącego KOP.</a:t>
            </a:r>
          </a:p>
          <a:p>
            <a:pPr lvl="0">
              <a:buNone/>
            </a:pPr>
            <a:endParaRPr lang="pl-PL" sz="1100" dirty="0" smtClean="0"/>
          </a:p>
          <a:p>
            <a:pPr lvl="0">
              <a:buNone/>
            </a:pPr>
            <a:endParaRPr lang="pl-PL" sz="1600" dirty="0" smtClean="0"/>
          </a:p>
          <a:p>
            <a:pPr marL="0" algn="ctr">
              <a:buNone/>
            </a:pPr>
            <a:endParaRPr lang="pl-PL" sz="20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36</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3749" y="1551009"/>
            <a:ext cx="8860778" cy="4644692"/>
          </a:xfrm>
        </p:spPr>
        <p:txBody>
          <a:bodyPr/>
          <a:lstStyle/>
          <a:p>
            <a:pPr marL="0" indent="0">
              <a:buNone/>
            </a:pPr>
            <a:r>
              <a:rPr lang="pl-PL" sz="1800" dirty="0"/>
              <a:t>Są to kryteria, których spełnienie jest konieczne do przyznania dofinansowania. Ocena spełnienia kryterium polega na przypisaniu wartości „tak”, „nie” lub „nie dotyczy”. </a:t>
            </a:r>
            <a:endParaRPr lang="pl-PL" sz="1800" dirty="0" smtClean="0"/>
          </a:p>
          <a:p>
            <a:pPr marL="0" indent="0">
              <a:buNone/>
            </a:pPr>
            <a:r>
              <a:rPr lang="pl-PL" sz="1800" dirty="0" smtClean="0"/>
              <a:t>Kryteria </a:t>
            </a:r>
            <a:r>
              <a:rPr lang="pl-PL" sz="1800" dirty="0"/>
              <a:t>oceny formalnej są weryfikowane na podstawie zapisów wniosku o dofinansowanie projektu oraz załączników. Nie wyklucza to wykorzystania w ocenie spełnienia kryteriów informacji udzielonych przez Wnioskodawcę/ Beneficjenta, pozyskanych na temat Wnioskodawcy/Beneficjenta lub projektu. </a:t>
            </a:r>
            <a:endParaRPr lang="pl-PL" sz="1800" b="1" dirty="0" smtClean="0"/>
          </a:p>
          <a:p>
            <a:pPr marL="0" indent="0">
              <a:buNone/>
            </a:pPr>
            <a:r>
              <a:rPr lang="pl-PL" sz="1800" b="1" dirty="0" smtClean="0"/>
              <a:t>W ramach konkursu przewidziano 8 kryteriów formalnych (wspólnych dla wszystkich naborów konkursowych).</a:t>
            </a:r>
          </a:p>
          <a:p>
            <a:pPr marL="0" indent="0">
              <a:buNone/>
            </a:pPr>
            <a:r>
              <a:rPr lang="pl-PL" sz="1800" dirty="0" smtClean="0"/>
              <a:t>Część z nich  jest weryfikowana na podstawie oświadczeń wpisanych </a:t>
            </a:r>
            <a:br>
              <a:rPr lang="pl-PL" sz="1800" dirty="0" smtClean="0"/>
            </a:br>
            <a:r>
              <a:rPr lang="pl-PL" sz="1800" dirty="0" smtClean="0"/>
              <a:t>na stałe w części wniosku Oświadczenia (kryteria nr 2, 3, 4, 6).</a:t>
            </a:r>
          </a:p>
          <a:p>
            <a:pPr marL="0" indent="0">
              <a:buNone/>
            </a:pPr>
            <a:r>
              <a:rPr lang="pl-PL" sz="1800" dirty="0" smtClean="0"/>
              <a:t>Przesłanie elektronicznej wersji  wniosku do instytucji organizującej konkurs w ramach naboru w systemie SOWA EFS RPDS oznacza równocześnie złożenie wszystkich zawartych we wniosku oświadczeń.</a:t>
            </a:r>
          </a:p>
          <a:p>
            <a:pPr marL="0" indent="0">
              <a:buNone/>
            </a:pPr>
            <a:endParaRPr lang="pl-PL" sz="2000" dirty="0" smtClean="0"/>
          </a:p>
          <a:p>
            <a:pPr marL="0" indent="0" algn="ctr">
              <a:buNone/>
            </a:pPr>
            <a:endParaRPr lang="pl-PL" sz="20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37</a:t>
            </a:fld>
            <a:endParaRPr lang="pl-PL">
              <a:solidFill>
                <a:prstClr val="black">
                  <a:tint val="75000"/>
                </a:prstClr>
              </a:solidFill>
            </a:endParaRPr>
          </a:p>
        </p:txBody>
      </p:sp>
      <p:sp>
        <p:nvSpPr>
          <p:cNvPr id="5" name="Tytuł 1"/>
          <p:cNvSpPr>
            <a:spLocks noGrp="1"/>
          </p:cNvSpPr>
          <p:nvPr>
            <p:ph type="title"/>
          </p:nvPr>
        </p:nvSpPr>
        <p:spPr>
          <a:xfrm>
            <a:off x="210393" y="966787"/>
            <a:ext cx="8715122" cy="665243"/>
          </a:xfrm>
        </p:spPr>
        <p:txBody>
          <a:bodyPr/>
          <a:lstStyle/>
          <a:p>
            <a:r>
              <a:rPr lang="pl-PL" sz="2400" b="1" u="sng" dirty="0" smtClean="0"/>
              <a:t>KRYTERIA FORMALNE</a:t>
            </a:r>
            <a:endParaRPr lang="pl-PL" sz="2400" b="1" u="sng"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6"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205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38</a:t>
            </a:fld>
            <a:endParaRPr lang="pl-PL">
              <a:solidFill>
                <a:prstClr val="black">
                  <a:tint val="75000"/>
                </a:prstClr>
              </a:solidFill>
            </a:endParaRPr>
          </a:p>
        </p:txBody>
      </p:sp>
      <p:sp>
        <p:nvSpPr>
          <p:cNvPr id="5" name="Tytuł 1"/>
          <p:cNvSpPr>
            <a:spLocks noGrp="1"/>
          </p:cNvSpPr>
          <p:nvPr>
            <p:ph type="title"/>
          </p:nvPr>
        </p:nvSpPr>
        <p:spPr>
          <a:xfrm>
            <a:off x="153749" y="1007247"/>
            <a:ext cx="8990251" cy="665243"/>
          </a:xfrm>
        </p:spPr>
        <p:txBody>
          <a:bodyPr/>
          <a:lstStyle/>
          <a:p>
            <a:r>
              <a:rPr lang="pl-PL" sz="2400" b="1" u="sng" dirty="0"/>
              <a:t>KRYTERIA </a:t>
            </a:r>
            <a:r>
              <a:rPr lang="pl-PL" sz="2400" b="1" u="sng" dirty="0" smtClean="0"/>
              <a:t>FORMALNE </a:t>
            </a:r>
            <a:r>
              <a:rPr lang="pl-PL" sz="2400" dirty="0" smtClean="0"/>
              <a:t>(nieweryfikowane na podstawie oświadczeń)</a:t>
            </a: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145657" y="1675052"/>
            <a:ext cx="8828410" cy="4394048"/>
          </a:xfrm>
        </p:spPr>
        <p:txBody>
          <a:bodyPr/>
          <a:lstStyle/>
          <a:p>
            <a:pPr marL="0" indent="0">
              <a:buNone/>
            </a:pPr>
            <a:r>
              <a:rPr lang="pl-PL" sz="2000" b="1" dirty="0"/>
              <a:t>1</a:t>
            </a:r>
            <a:r>
              <a:rPr lang="pl-PL" sz="2000" b="1" dirty="0" smtClean="0"/>
              <a:t>. </a:t>
            </a:r>
            <a:r>
              <a:rPr lang="pl-PL" sz="2000" b="1" dirty="0"/>
              <a:t>Prawidłowość wyboru partnerów w projekcie </a:t>
            </a:r>
            <a:r>
              <a:rPr lang="pl-PL" sz="1100" dirty="0"/>
              <a:t>	</a:t>
            </a:r>
          </a:p>
          <a:p>
            <a:pPr marL="0" indent="0">
              <a:buNone/>
            </a:pPr>
            <a:r>
              <a:rPr lang="pl-PL" sz="1600" dirty="0"/>
              <a:t>Kryterium będzie </a:t>
            </a:r>
            <a:r>
              <a:rPr lang="pl-PL" sz="1600" dirty="0" smtClean="0"/>
              <a:t>weryfikowane: </a:t>
            </a:r>
          </a:p>
          <a:p>
            <a:pPr marL="0" indent="0">
              <a:buNone/>
            </a:pPr>
            <a:r>
              <a:rPr lang="pl-PL" sz="1600" dirty="0" smtClean="0"/>
              <a:t>- </a:t>
            </a:r>
            <a:r>
              <a:rPr lang="pl-PL" sz="1600" b="1" dirty="0"/>
              <a:t>w przypadku wszystkich projektów partnerskich </a:t>
            </a:r>
            <a:r>
              <a:rPr lang="pl-PL" sz="1600" dirty="0"/>
              <a:t>– na podstawie dokumentu potwierdzającego prawidłowość dokonania wyboru partnerów do projektu przed datą złożenia wniosku o dofinansowanie załączonego w systemie SOWA RPDS. Dokument może mieć formę np. listu intencyjnego, oświadczenia i powinien zawierać co najmniej: </a:t>
            </a:r>
          </a:p>
          <a:p>
            <a:r>
              <a:rPr lang="pl-PL" sz="1600" dirty="0" smtClean="0"/>
              <a:t>datę </a:t>
            </a:r>
            <a:r>
              <a:rPr lang="pl-PL" sz="1600" dirty="0"/>
              <a:t>sporządzenia/ podpisania dokumentu; </a:t>
            </a:r>
          </a:p>
          <a:p>
            <a:r>
              <a:rPr lang="pl-PL" sz="1600" dirty="0" smtClean="0"/>
              <a:t>wskazanie </a:t>
            </a:r>
            <a:r>
              <a:rPr lang="pl-PL" sz="1600" dirty="0"/>
              <a:t>stron (podmiotów), które oświadczają chęć wspólnej realizacji projektu z wyróżnieniem Partnera Wiodącego; </a:t>
            </a:r>
          </a:p>
          <a:p>
            <a:r>
              <a:rPr lang="pl-PL" sz="1600" dirty="0"/>
              <a:t>t</a:t>
            </a:r>
            <a:r>
              <a:rPr lang="pl-PL" sz="1600" dirty="0" smtClean="0"/>
              <a:t>ytuł </a:t>
            </a:r>
            <a:r>
              <a:rPr lang="pl-PL" sz="1600" dirty="0"/>
              <a:t>projektu, który strony zdecydowały się realizować wspólnie; </a:t>
            </a:r>
          </a:p>
          <a:p>
            <a:r>
              <a:rPr lang="pl-PL" sz="1600" dirty="0" smtClean="0"/>
              <a:t>oświadczenie </a:t>
            </a:r>
            <a:r>
              <a:rPr lang="pl-PL" sz="1600" dirty="0"/>
              <a:t>o chęci wspólnej realizacji </a:t>
            </a:r>
            <a:r>
              <a:rPr lang="pl-PL" sz="1600" dirty="0" smtClean="0"/>
              <a:t>przedmiotowego </a:t>
            </a:r>
            <a:r>
              <a:rPr lang="pl-PL" sz="1600" dirty="0"/>
              <a:t>projektu; </a:t>
            </a:r>
          </a:p>
          <a:p>
            <a:r>
              <a:rPr lang="pl-PL" sz="1600" dirty="0" smtClean="0"/>
              <a:t>podpisy </a:t>
            </a:r>
            <a:r>
              <a:rPr lang="pl-PL" sz="1600" dirty="0"/>
              <a:t>wszystkich stron partnerstwa. </a:t>
            </a:r>
          </a:p>
          <a:p>
            <a:pPr marL="0" indent="0">
              <a:buNone/>
            </a:pPr>
            <a:endParaRPr lang="pl-PL" sz="1000" dirty="0"/>
          </a:p>
          <a:p>
            <a:pPr marL="0" indent="0">
              <a:buNone/>
            </a:pPr>
            <a:endParaRPr lang="pl-PL" sz="11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109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5657" y="958850"/>
            <a:ext cx="8852686" cy="651465"/>
          </a:xfrm>
        </p:spPr>
        <p:txBody>
          <a:bodyPr/>
          <a:lstStyle/>
          <a:p>
            <a:r>
              <a:rPr lang="pl-PL" sz="2400" b="1" u="sng" dirty="0"/>
              <a:t>KRYTERIA FORMALNE</a:t>
            </a:r>
            <a:endParaRPr lang="pl-PL" sz="2400" dirty="0"/>
          </a:p>
        </p:txBody>
      </p:sp>
      <p:sp>
        <p:nvSpPr>
          <p:cNvPr id="3" name="Symbol zastępczy zawartości 2"/>
          <p:cNvSpPr>
            <a:spLocks noGrp="1"/>
          </p:cNvSpPr>
          <p:nvPr>
            <p:ph idx="1"/>
          </p:nvPr>
        </p:nvSpPr>
        <p:spPr>
          <a:xfrm>
            <a:off x="137565" y="1604356"/>
            <a:ext cx="8828410" cy="5004262"/>
          </a:xfrm>
        </p:spPr>
        <p:txBody>
          <a:bodyPr/>
          <a:lstStyle/>
          <a:p>
            <a:pPr marL="0" indent="0">
              <a:buNone/>
            </a:pPr>
            <a:r>
              <a:rPr lang="pl-PL" sz="1600" dirty="0" smtClean="0"/>
              <a:t>- </a:t>
            </a:r>
            <a:r>
              <a:rPr lang="pl-PL" sz="1600" b="1" dirty="0"/>
              <a:t>w przypadku, gdy podmiotem inicjującym partnerstwo jest podmiot z sektora finansów publicznych w rozumieniu przepisów o finansach publicznych i dokonuje on wyboru partnerów spośród podmiotów spoza sektora finansów publicznych </a:t>
            </a:r>
            <a:r>
              <a:rPr lang="pl-PL" sz="1600" dirty="0"/>
              <a:t>– na podstawie dokumentów potwierdzających przeprowadzenie procedury wyboru partnera </a:t>
            </a:r>
            <a:r>
              <a:rPr lang="pl-PL" sz="1600" dirty="0" smtClean="0"/>
              <a:t>z </a:t>
            </a:r>
            <a:r>
              <a:rPr lang="pl-PL" sz="1600" dirty="0"/>
              <a:t>zachowaniem zasady przejrzystości i równego traktowania, w szczególności zgodnie z zasadami określonymi w art. 33 ust. 2 ustawy oraz dokonanie wyboru partnera przed datą złożenia wniosku o dofinansowanie tj. co najmniej następujących dokumentów: </a:t>
            </a:r>
          </a:p>
          <a:p>
            <a:r>
              <a:rPr lang="pl-PL" sz="1600" dirty="0" smtClean="0"/>
              <a:t>wydruku </a:t>
            </a:r>
            <a:r>
              <a:rPr lang="pl-PL" sz="1600" dirty="0"/>
              <a:t>ogłoszenia otwartego naboru partnerów ze strony internetowej Wnioskodawcy lub wskazania we wniosku o dofinansowanie linka pod którym </a:t>
            </a:r>
            <a:r>
              <a:rPr lang="pl-PL" sz="1600" dirty="0" smtClean="0"/>
              <a:t>zamieszczono </a:t>
            </a:r>
            <a:r>
              <a:rPr lang="pl-PL" sz="1600" dirty="0"/>
              <a:t>ogłoszenie; </a:t>
            </a:r>
          </a:p>
          <a:p>
            <a:r>
              <a:rPr lang="pl-PL" sz="1600" dirty="0" smtClean="0"/>
              <a:t>wydruku </a:t>
            </a:r>
            <a:r>
              <a:rPr lang="pl-PL" sz="1600" dirty="0"/>
              <a:t>informacji o podmiotach wybranych do pełnienia funkcji partnera ze strony internetowej Wnioskodawcy lub wskazania we wniosku o dofinansowanie linka, pod którym zamieszczono informację; </a:t>
            </a:r>
          </a:p>
          <a:p>
            <a:r>
              <a:rPr lang="pl-PL" sz="1600" dirty="0" smtClean="0"/>
              <a:t>skanu </a:t>
            </a:r>
            <a:r>
              <a:rPr lang="pl-PL" sz="1600" dirty="0"/>
              <a:t>potwierdzonej za zgodność z oryginałem wybranej oferty. </a:t>
            </a:r>
          </a:p>
          <a:p>
            <a:pPr marL="0" indent="0">
              <a:lnSpc>
                <a:spcPct val="100000"/>
              </a:lnSpc>
              <a:spcBef>
                <a:spcPts val="0"/>
              </a:spcBef>
              <a:buNone/>
            </a:pPr>
            <a:r>
              <a:rPr lang="pl-PL" sz="1600" b="1" u="sng" dirty="0" smtClean="0"/>
              <a:t>Odpowiednie </a:t>
            </a:r>
            <a:r>
              <a:rPr lang="pl-PL" sz="1600" b="1" u="sng" dirty="0"/>
              <a:t>dokumenty należy dołączyć w </a:t>
            </a:r>
            <a:r>
              <a:rPr lang="pl-PL" sz="1600" b="1" u="sng" dirty="0" smtClean="0"/>
              <a:t>części</a:t>
            </a:r>
            <a:r>
              <a:rPr lang="pl-PL" sz="1600" b="1" u="sng" dirty="0"/>
              <a:t> ZAŁĄCZNIKI, zgodnie z </a:t>
            </a:r>
            <a:r>
              <a:rPr lang="pl-PL" sz="1600" b="1" i="1" u="sng" dirty="0"/>
              <a:t>Instrukcją wypełniania wniosku o dofinansowanie projektu w ramach RPO WD 2014-2020</a:t>
            </a:r>
            <a:r>
              <a:rPr lang="pl-PL" sz="1600" b="1" u="sng" dirty="0"/>
              <a:t>. </a:t>
            </a:r>
            <a:endParaRPr lang="pl-PL" sz="1600" b="1" u="sng" dirty="0" smtClean="0"/>
          </a:p>
          <a:p>
            <a:pPr marL="0" indent="0">
              <a:buNone/>
            </a:pPr>
            <a:r>
              <a:rPr lang="pl-PL" sz="1600" u="sng" dirty="0" smtClean="0"/>
              <a:t>Dopuszcza się jednokrotne skierowanie projektu do poprawy/uzupełnienia w zakresie skutkującym spełnieniem kryterium. Niespełnienie kryterium po wezwaniu do uzupełnienia/ poprawy skutkuje odrzuceniem projektu.</a:t>
            </a:r>
          </a:p>
          <a:p>
            <a:pPr marL="0" indent="0">
              <a:buNone/>
            </a:pPr>
            <a:r>
              <a:rPr lang="pl-PL" dirty="0"/>
              <a:t>	</a:t>
            </a:r>
          </a:p>
          <a:p>
            <a:pPr marL="0" indent="0">
              <a:lnSpc>
                <a:spcPct val="100000"/>
              </a:lnSpc>
              <a:spcBef>
                <a:spcPts val="0"/>
              </a:spcBef>
              <a:buNone/>
            </a:pPr>
            <a:r>
              <a:rPr lang="pl-PL" dirty="0"/>
              <a:t>	</a:t>
            </a:r>
          </a:p>
          <a:p>
            <a:pPr marL="0" indent="0">
              <a:spcBef>
                <a:spcPts val="0"/>
              </a:spcBef>
              <a:buNone/>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39</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295275" y="1192212"/>
            <a:ext cx="8451850" cy="5450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lvl="0" algn="just">
              <a:lnSpc>
                <a:spcPct val="90000"/>
              </a:lnSpc>
              <a:spcBef>
                <a:spcPts val="1000"/>
              </a:spcBef>
              <a:defRPr/>
            </a:pPr>
            <a:r>
              <a:rPr lang="pl-PL" sz="2000" b="1" dirty="0">
                <a:latin typeface="+mn-lt"/>
              </a:rPr>
              <a:t>Minimalny udział wkładu własnego Beneficjenta w ramach konkursu wynosi:</a:t>
            </a:r>
          </a:p>
          <a:p>
            <a:pPr marL="342900" lvl="0" indent="-342900" algn="just">
              <a:lnSpc>
                <a:spcPct val="90000"/>
              </a:lnSpc>
              <a:spcBef>
                <a:spcPts val="1000"/>
              </a:spcBef>
              <a:buFont typeface="Arial" panose="020B0604020202020204" pitchFamily="34" charset="0"/>
              <a:buChar char="•"/>
              <a:defRPr/>
            </a:pPr>
            <a:r>
              <a:rPr lang="pl-PL" sz="2000" b="1" dirty="0" smtClean="0">
                <a:latin typeface="+mn-lt"/>
              </a:rPr>
              <a:t>5</a:t>
            </a:r>
            <a:r>
              <a:rPr lang="pl-PL" sz="2000" b="1" dirty="0">
                <a:latin typeface="+mn-lt"/>
              </a:rPr>
              <a:t>%</a:t>
            </a:r>
            <a:r>
              <a:rPr lang="pl-PL" sz="2000" dirty="0">
                <a:latin typeface="+mn-lt"/>
              </a:rPr>
              <a:t> wydatków kwalifikowalnych projektu w przypadku </a:t>
            </a:r>
            <a:r>
              <a:rPr lang="pl-PL" sz="2000" b="1" dirty="0">
                <a:latin typeface="+mn-lt"/>
              </a:rPr>
              <a:t>podmiotów </a:t>
            </a:r>
            <a:r>
              <a:rPr lang="pl-PL" sz="2000" b="1" dirty="0" smtClean="0">
                <a:latin typeface="+mn-lt"/>
              </a:rPr>
              <a:t>niepublicznych</a:t>
            </a:r>
            <a:r>
              <a:rPr lang="pl-PL" sz="2000" dirty="0" smtClean="0">
                <a:latin typeface="+mn-lt"/>
              </a:rPr>
              <a:t>,</a:t>
            </a:r>
          </a:p>
          <a:p>
            <a:pPr marL="342900" lvl="0" indent="-342900" algn="just">
              <a:lnSpc>
                <a:spcPct val="90000"/>
              </a:lnSpc>
              <a:spcBef>
                <a:spcPts val="1000"/>
              </a:spcBef>
              <a:buFont typeface="Arial" panose="020B0604020202020204" pitchFamily="34" charset="0"/>
              <a:buChar char="•"/>
              <a:defRPr/>
            </a:pPr>
            <a:r>
              <a:rPr lang="pl-PL" sz="2000" b="1" dirty="0" smtClean="0">
                <a:latin typeface="+mn-lt"/>
              </a:rPr>
              <a:t>15</a:t>
            </a:r>
            <a:r>
              <a:rPr lang="pl-PL" sz="2000" b="1" dirty="0">
                <a:latin typeface="+mn-lt"/>
              </a:rPr>
              <a:t>%</a:t>
            </a:r>
            <a:r>
              <a:rPr lang="pl-PL" sz="2000" dirty="0">
                <a:latin typeface="+mn-lt"/>
              </a:rPr>
              <a:t> wydatków kwalifikowalnych projektu w przypadku </a:t>
            </a:r>
            <a:r>
              <a:rPr lang="pl-PL" sz="2000" b="1" dirty="0">
                <a:latin typeface="+mn-lt"/>
              </a:rPr>
              <a:t>jednostek publicznych</a:t>
            </a:r>
            <a:r>
              <a:rPr lang="pl-PL" sz="2000" dirty="0" smtClean="0">
                <a:latin typeface="+mn-lt"/>
              </a:rPr>
              <a:t>.</a:t>
            </a:r>
            <a:endParaRPr lang="pl-PL" sz="2000" dirty="0">
              <a:latin typeface="+mn-lt"/>
            </a:endParaRPr>
          </a:p>
          <a:p>
            <a:pPr marL="0" indent="0">
              <a:buNone/>
            </a:pPr>
            <a:r>
              <a:rPr lang="pl-PL" sz="2000" dirty="0" smtClean="0">
                <a:latin typeface="+mj-lt"/>
              </a:rPr>
              <a:t>Uzasadnienie </a:t>
            </a:r>
            <a:r>
              <a:rPr lang="pl-PL" sz="2000" dirty="0">
                <a:latin typeface="+mj-lt"/>
              </a:rPr>
              <a:t>dla przewidzianego w projekcie wkładu własnego, w tym informacja o wkładzie rzeczowym i wszelkich opłatach pobieranych od uczestników powinno być ściśle powiązane z opisem we wniosku i szczegółowym budżetem projektu.</a:t>
            </a:r>
          </a:p>
          <a:p>
            <a:pPr marL="0" indent="0">
              <a:buNone/>
            </a:pPr>
            <a:r>
              <a:rPr lang="pl-PL" sz="2000" dirty="0">
                <a:latin typeface="+mj-lt"/>
              </a:rPr>
              <a:t>Źródłem finansowania wkładu własnego mogą być zarówno środki publiczne jak i prywatne. </a:t>
            </a:r>
            <a:br>
              <a:rPr lang="pl-PL" sz="2000" dirty="0">
                <a:latin typeface="+mj-lt"/>
              </a:rPr>
            </a:br>
            <a:r>
              <a:rPr lang="pl-PL" sz="2000" dirty="0">
                <a:latin typeface="+mj-lt"/>
              </a:rPr>
              <a:t>O zakwalifikowaniu źródła pochodzenia wkładu własnego (publiczny/ prywatny) decyduje status prawny Wnioskodawcy/partnera/strony trzeciej lub uczestnika.</a:t>
            </a:r>
          </a:p>
          <a:p>
            <a:pPr marL="0" indent="0">
              <a:buNone/>
            </a:pPr>
            <a:r>
              <a:rPr lang="pl-PL" sz="2000" dirty="0" smtClean="0">
                <a:latin typeface="+mj-lt"/>
              </a:rPr>
              <a:t>Wkład </a:t>
            </a:r>
            <a:r>
              <a:rPr lang="pl-PL" sz="2000" dirty="0">
                <a:latin typeface="+mj-lt"/>
              </a:rPr>
              <a:t>własny lub jego część może być wniesiony w ramach kosztów pośrednich jak i bezpośrednich.</a:t>
            </a:r>
          </a:p>
          <a:p>
            <a:pPr lvl="0" algn="just">
              <a:lnSpc>
                <a:spcPct val="90000"/>
              </a:lnSpc>
              <a:spcBef>
                <a:spcPts val="1000"/>
              </a:spcBef>
              <a:defRPr/>
            </a:pPr>
            <a:endParaRPr lang="pl-PL" sz="2000" dirty="0" smtClean="0">
              <a:latin typeface="+mn-lt"/>
            </a:endParaRPr>
          </a:p>
          <a:p>
            <a:pPr lvl="0" algn="just">
              <a:lnSpc>
                <a:spcPct val="90000"/>
              </a:lnSpc>
              <a:spcBef>
                <a:spcPts val="1000"/>
              </a:spcBef>
              <a:defRPr/>
            </a:pPr>
            <a:r>
              <a:rPr lang="pl-PL" sz="2000" b="1" dirty="0" smtClean="0">
                <a:latin typeface="+mn-lt"/>
              </a:rPr>
              <a:t>Minimalna </a:t>
            </a:r>
            <a:r>
              <a:rPr lang="pl-PL" sz="2000" dirty="0">
                <a:latin typeface="+mn-lt"/>
              </a:rPr>
              <a:t>wartość projektu wynosi </a:t>
            </a:r>
            <a:r>
              <a:rPr lang="pl-PL" sz="2000" b="1" dirty="0">
                <a:latin typeface="+mn-lt"/>
              </a:rPr>
              <a:t>100 000 PLN.</a:t>
            </a:r>
            <a:endParaRPr kumimoji="0" lang="pl-PL" sz="2000" b="1" i="0" u="none" strike="noStrike" kern="1200" cap="none" spc="0" normalizeH="0" baseline="0" noProof="0" dirty="0" smtClean="0">
              <a:ln>
                <a:noFill/>
              </a:ln>
              <a:solidFill>
                <a:schemeClr val="tx1"/>
              </a:solidFill>
              <a:effectLst/>
              <a:uLnTx/>
              <a:uFillTx/>
              <a:latin typeface="+mn-lt"/>
            </a:endParaRPr>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134197"/>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4387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40</a:t>
            </a:fld>
            <a:endParaRPr lang="pl-PL">
              <a:solidFill>
                <a:prstClr val="black">
                  <a:tint val="75000"/>
                </a:prstClr>
              </a:solidFill>
            </a:endParaRPr>
          </a:p>
        </p:txBody>
      </p:sp>
      <p:sp>
        <p:nvSpPr>
          <p:cNvPr id="5" name="Tytuł 1"/>
          <p:cNvSpPr>
            <a:spLocks noGrp="1"/>
          </p:cNvSpPr>
          <p:nvPr>
            <p:ph type="title"/>
          </p:nvPr>
        </p:nvSpPr>
        <p:spPr>
          <a:xfrm>
            <a:off x="145657" y="966787"/>
            <a:ext cx="8570079" cy="514055"/>
          </a:xfrm>
        </p:spPr>
        <p:txBody>
          <a:bodyPr/>
          <a:lstStyle/>
          <a:p>
            <a:r>
              <a:rPr lang="pl-PL" sz="2400" b="1" u="sng" dirty="0"/>
              <a:t>KRYTERIA FORMALNE</a:t>
            </a: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137565" y="1416106"/>
            <a:ext cx="8876962" cy="5106075"/>
          </a:xfrm>
        </p:spPr>
        <p:txBody>
          <a:bodyPr/>
          <a:lstStyle/>
          <a:p>
            <a:pPr marL="0" indent="0">
              <a:buNone/>
            </a:pPr>
            <a:r>
              <a:rPr lang="pl-PL" sz="2000" b="1" dirty="0"/>
              <a:t>5</a:t>
            </a:r>
            <a:r>
              <a:rPr lang="pl-PL" sz="2000" b="1" dirty="0" smtClean="0"/>
              <a:t>. </a:t>
            </a:r>
            <a:r>
              <a:rPr lang="pl-PL" sz="2000" b="1" dirty="0"/>
              <a:t>Uproszczone metody rozliczania wydatków </a:t>
            </a:r>
            <a:r>
              <a:rPr lang="pl-PL" dirty="0"/>
              <a:t>	</a:t>
            </a:r>
          </a:p>
          <a:p>
            <a:pPr marL="0" indent="0">
              <a:buNone/>
            </a:pPr>
            <a:r>
              <a:rPr lang="pl-PL" sz="1600" dirty="0"/>
              <a:t>W ramach kryterium </a:t>
            </a:r>
            <a:r>
              <a:rPr lang="pl-PL" sz="1600" dirty="0" smtClean="0"/>
              <a:t>weryfikuje się, </a:t>
            </a:r>
            <a:r>
              <a:rPr lang="pl-PL" sz="1600" dirty="0"/>
              <a:t>czy w projekcie, w którym wartość wkładu publicznego (środków publicznych) nie przekracza 100 000 EUR zastosowano kwoty ryczałtowe, o których mowa w aktualnych na dzień przyjęcia kryterium wytycznych w zakresie kwalifikowalności wydatków w ramach Europejskiego Funduszu Rozwoju Regionalnego, Europejskiego Funduszu Społecznego </a:t>
            </a:r>
            <a:r>
              <a:rPr lang="pl-PL" sz="1600" dirty="0" smtClean="0"/>
              <a:t>oraz Funduszu </a:t>
            </a:r>
            <a:r>
              <a:rPr lang="pl-PL" sz="1600" dirty="0"/>
              <a:t>Spójności na lata 2014-2020. 	</a:t>
            </a:r>
            <a:endParaRPr lang="pl-PL" sz="1600" dirty="0" smtClean="0"/>
          </a:p>
          <a:p>
            <a:pPr marL="0" indent="0">
              <a:buNone/>
            </a:pPr>
            <a:r>
              <a:rPr lang="pl-PL" sz="1600" dirty="0" smtClean="0"/>
              <a:t>Kryterium jest weryfikowane na podstawie zapisów wniosku o dofinansowanie w części Sposób realizacji projektu i Uzasadnienie wydatków. Kryterium obowiązuje w przypadku kwot ryczałtowych dla projektów, których wartość wkładu publicznego (środków publicznych) nie przekracza 100 000 EUR.</a:t>
            </a:r>
          </a:p>
          <a:p>
            <a:pPr marL="0" indent="0">
              <a:buNone/>
            </a:pPr>
            <a:r>
              <a:rPr lang="pl-PL" sz="1600" dirty="0" smtClean="0"/>
              <a:t>Do przeliczenia ww. kwoty na PLN należy stosować miesięczny obrachunkowy kurs wymiany stosowany przez KE aktualny na dzień ogłoszenia konkursu, tj. 4,2773 PLN z 30 lipca 2018 r., co daje kwotę </a:t>
            </a:r>
            <a:r>
              <a:rPr lang="pl-PL" sz="1600" b="1" dirty="0" smtClean="0"/>
              <a:t>427 730,00 PLN</a:t>
            </a:r>
            <a:r>
              <a:rPr lang="pl-PL" sz="1600" dirty="0" smtClean="0"/>
              <a:t>.</a:t>
            </a:r>
          </a:p>
          <a:p>
            <a:pPr marL="0" indent="0">
              <a:buNone/>
            </a:pPr>
            <a:r>
              <a:rPr lang="pl-PL" sz="1600" dirty="0" smtClean="0"/>
              <a:t>W konkursie nie przewiduje się stosowania innych uproszczonych metod rozliczania wydatków, tj. stawek jednostkowych.</a:t>
            </a:r>
            <a:endParaRPr lang="pl-PL" sz="1600" dirty="0"/>
          </a:p>
          <a:p>
            <a:pPr marL="0" indent="0">
              <a:buNone/>
            </a:pPr>
            <a:r>
              <a:rPr lang="pl-PL" sz="1600" u="sng" dirty="0" smtClean="0"/>
              <a:t>Dopuszcza się jednokrotne skierowanie projektu do poprawy/uzupełnienia w zakresie skutkującym spełnieniem kryterium. Niespełnienie kryterium po wezwaniu do uzupełnienia/ poprawy skutkuje odrzuceniem projektu.</a:t>
            </a:r>
          </a:p>
          <a:p>
            <a:pPr marL="0" indent="0">
              <a:buNone/>
            </a:pPr>
            <a:r>
              <a:rPr lang="pl-PL" dirty="0"/>
              <a:t>	</a:t>
            </a:r>
          </a:p>
          <a:p>
            <a:pPr marL="0" indent="0">
              <a:buNone/>
            </a:pPr>
            <a:r>
              <a:rPr lang="pl-PL" dirty="0"/>
              <a:t>	</a:t>
            </a:r>
          </a:p>
          <a:p>
            <a:pPr marL="0" indent="0">
              <a:buNone/>
            </a:pPr>
            <a:endParaRPr lang="pl-PL" sz="18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028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41</a:t>
            </a:fld>
            <a:endParaRPr lang="pl-PL">
              <a:solidFill>
                <a:prstClr val="black">
                  <a:tint val="75000"/>
                </a:prstClr>
              </a:solidFill>
            </a:endParaRPr>
          </a:p>
        </p:txBody>
      </p:sp>
      <p:sp>
        <p:nvSpPr>
          <p:cNvPr id="5" name="Tytuł 1"/>
          <p:cNvSpPr>
            <a:spLocks noGrp="1"/>
          </p:cNvSpPr>
          <p:nvPr>
            <p:ph type="title"/>
          </p:nvPr>
        </p:nvSpPr>
        <p:spPr>
          <a:xfrm>
            <a:off x="178025" y="1019596"/>
            <a:ext cx="8537711" cy="509799"/>
          </a:xfrm>
        </p:spPr>
        <p:txBody>
          <a:bodyPr/>
          <a:lstStyle/>
          <a:p>
            <a:r>
              <a:rPr lang="pl-PL" sz="2400" b="1" u="sng" dirty="0"/>
              <a:t>KRYTERIA FORMALNE</a:t>
            </a:r>
            <a:endParaRPr lang="pl-PL" sz="2400" dirty="0"/>
          </a:p>
        </p:txBody>
      </p:sp>
      <p:grpSp>
        <p:nvGrpSpPr>
          <p:cNvPr id="2" name="Grupa 4"/>
          <p:cNvGrpSpPr/>
          <p:nvPr/>
        </p:nvGrpSpPr>
        <p:grpSpPr>
          <a:xfrm>
            <a:off x="4820575" y="0"/>
            <a:ext cx="4323425" cy="949911"/>
            <a:chOff x="4820575" y="0"/>
            <a:chExt cx="4323425" cy="949911"/>
          </a:xfrm>
        </p:grpSpPr>
        <p:sp>
          <p:nvSpPr>
            <p:cNvPr id="7" name="Prostokąt 6"/>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rostokąt 7"/>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3" name="Grupa 7"/>
            <p:cNvGrpSpPr/>
            <p:nvPr/>
          </p:nvGrpSpPr>
          <p:grpSpPr>
            <a:xfrm>
              <a:off x="5000626" y="150460"/>
              <a:ext cx="3861839" cy="639089"/>
              <a:chOff x="35489" y="88314"/>
              <a:chExt cx="4823135" cy="798172"/>
            </a:xfrm>
          </p:grpSpPr>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1"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3" name="Symbol zastępczy zawartości 2"/>
          <p:cNvSpPr>
            <a:spLocks noGrp="1"/>
          </p:cNvSpPr>
          <p:nvPr>
            <p:ph idx="1"/>
          </p:nvPr>
        </p:nvSpPr>
        <p:spPr>
          <a:xfrm>
            <a:off x="121381" y="1456565"/>
            <a:ext cx="8901238" cy="5008971"/>
          </a:xfrm>
        </p:spPr>
        <p:txBody>
          <a:bodyPr/>
          <a:lstStyle/>
          <a:p>
            <a:pPr marL="0" indent="0">
              <a:buNone/>
            </a:pPr>
            <a:r>
              <a:rPr lang="pl-PL" sz="2000" b="1" dirty="0" smtClean="0"/>
              <a:t>7. </a:t>
            </a:r>
            <a:r>
              <a:rPr lang="pl-PL" sz="2000" b="1" dirty="0"/>
              <a:t>Pomoc de </a:t>
            </a:r>
            <a:r>
              <a:rPr lang="pl-PL" sz="2000" b="1" dirty="0" err="1"/>
              <a:t>minimis</a:t>
            </a:r>
            <a:r>
              <a:rPr lang="pl-PL" sz="2000" b="1" dirty="0"/>
              <a:t> 	</a:t>
            </a:r>
          </a:p>
          <a:p>
            <a:pPr marL="0" indent="0">
              <a:buNone/>
            </a:pPr>
            <a:r>
              <a:rPr lang="pl-PL" sz="1600" dirty="0"/>
              <a:t>W sytuacji, gdy w ramach projektu IOK udziela pomocy de </a:t>
            </a:r>
            <a:r>
              <a:rPr lang="pl-PL" sz="1600" dirty="0" err="1"/>
              <a:t>minimis</a:t>
            </a:r>
            <a:r>
              <a:rPr lang="pl-PL" sz="1600" dirty="0"/>
              <a:t> bezpośrednio Wnioskodawcy/Beneficjentowi w ramach kryterium weryfikowane będzie, czy podana we wniosku o dofinansowanie wartość uzyskanej pomocy de </a:t>
            </a:r>
            <a:r>
              <a:rPr lang="pl-PL" sz="1600" dirty="0" err="1"/>
              <a:t>minimis</a:t>
            </a:r>
            <a:r>
              <a:rPr lang="pl-PL" sz="1600" dirty="0"/>
              <a:t> jest zgodna z danymi zawartymi w Systemie Udostępniania Danych o Pomocy (SUDOP) oraz nie przekracza progów dopuszczalnej pomocy de </a:t>
            </a:r>
            <a:r>
              <a:rPr lang="pl-PL" sz="1600" dirty="0" err="1"/>
              <a:t>minimis</a:t>
            </a:r>
            <a:r>
              <a:rPr lang="pl-PL" sz="1600" dirty="0"/>
              <a:t> udzielonej jednemu przedsiębiorcy określonych w art. 3 rozporządzenia Komisji (UE) nr 1407/2013. </a:t>
            </a:r>
          </a:p>
          <a:p>
            <a:pPr marL="0" indent="0">
              <a:buNone/>
            </a:pPr>
            <a:r>
              <a:rPr lang="pl-PL" sz="1600" b="1" u="sng" dirty="0" smtClean="0"/>
              <a:t>IOK </a:t>
            </a:r>
            <a:r>
              <a:rPr lang="pl-PL" sz="1600" b="1" u="sng" dirty="0"/>
              <a:t>w ramach konkursu nie przewiduje sytuacji udzielania pomocy de </a:t>
            </a:r>
            <a:r>
              <a:rPr lang="pl-PL" sz="1600" b="1" u="sng" dirty="0" err="1"/>
              <a:t>minimis</a:t>
            </a:r>
            <a:r>
              <a:rPr lang="pl-PL" sz="1600" b="1" u="sng" dirty="0"/>
              <a:t> </a:t>
            </a:r>
            <a:r>
              <a:rPr lang="pl-PL" sz="1600" b="1" u="sng" dirty="0" smtClean="0"/>
              <a:t>bezpośrednio </a:t>
            </a:r>
            <a:r>
              <a:rPr lang="pl-PL" sz="1600" b="1" u="sng" dirty="0"/>
              <a:t>Wnioskodawcy/ Beneficjentowi</a:t>
            </a:r>
            <a:r>
              <a:rPr lang="pl-PL" sz="1600" b="1" u="sng" dirty="0" smtClean="0"/>
              <a:t>.</a:t>
            </a:r>
          </a:p>
          <a:p>
            <a:pPr marL="0" indent="0">
              <a:buNone/>
            </a:pPr>
            <a:r>
              <a:rPr lang="pl-PL" sz="2000" b="1" dirty="0" smtClean="0"/>
              <a:t>8. Kryterium potencjału finansowego</a:t>
            </a:r>
          </a:p>
          <a:p>
            <a:pPr marL="0" indent="0">
              <a:buNone/>
            </a:pPr>
            <a:r>
              <a:rPr lang="pl-PL" sz="1600" dirty="0" smtClean="0"/>
              <a:t>Wnioskodawca oraz partnerzy (o ile dotyczy), ponoszący wydatki w danym projekcie ze środków europejskich, posiadają łączny obrót za ostatni zatwierdzony rok obrotowy zgodnie z ustawą o rachunkowości z dnia 29 września 1994 r. (jeśli dotyczy) lub za ostatni zamknięty i zatwierdzony rok kalendarzowy równy lub wyższy od średnich rocznych wydatków w ocenianym projekcie.</a:t>
            </a:r>
          </a:p>
          <a:p>
            <a:pPr marL="0" indent="0">
              <a:buNone/>
            </a:pPr>
            <a:r>
              <a:rPr lang="pl-PL" sz="1600" dirty="0" smtClean="0"/>
              <a:t>Kryterium nie dotyczy jednostek sektora finansów publicznych w tym projektów partnerskich w których liderem jest jednostka sektora finansów publicznych.</a:t>
            </a:r>
          </a:p>
          <a:p>
            <a:pPr marL="0" indent="0">
              <a:buNone/>
            </a:pPr>
            <a:r>
              <a:rPr lang="pl-PL" sz="1600" u="sng" dirty="0" smtClean="0"/>
              <a:t>IOK dopuszcza możliwość poprawy/uzupełnienia wniosku o dofinansowanie w zakresie kryterium w sposób skutkujący spełnieniem kryterium.</a:t>
            </a:r>
          </a:p>
          <a:p>
            <a:pPr marL="0" indent="0">
              <a:buNone/>
            </a:pPr>
            <a:endParaRPr lang="pl-PL" sz="1600" dirty="0"/>
          </a:p>
          <a:p>
            <a:pPr marL="0" indent="0">
              <a:buNone/>
            </a:pPr>
            <a:endParaRPr lang="pl-PL" sz="18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028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5196" y="1011504"/>
            <a:ext cx="8410154" cy="477431"/>
          </a:xfrm>
        </p:spPr>
        <p:txBody>
          <a:bodyPr/>
          <a:lstStyle/>
          <a:p>
            <a:r>
              <a:rPr lang="pl-PL" sz="2400" b="1" u="sng" dirty="0"/>
              <a:t>KRYTERIA </a:t>
            </a:r>
            <a:r>
              <a:rPr lang="pl-PL" sz="2400" b="1" u="sng" dirty="0" smtClean="0"/>
              <a:t>FORMALNE SPECYFICZNE DLA NABORU</a:t>
            </a:r>
            <a:endParaRPr lang="pl-PL" sz="2400" dirty="0"/>
          </a:p>
        </p:txBody>
      </p:sp>
      <p:sp>
        <p:nvSpPr>
          <p:cNvPr id="3" name="Symbol zastępczy zawartości 2"/>
          <p:cNvSpPr>
            <a:spLocks noGrp="1"/>
          </p:cNvSpPr>
          <p:nvPr>
            <p:ph idx="1"/>
          </p:nvPr>
        </p:nvSpPr>
        <p:spPr>
          <a:xfrm>
            <a:off x="121381" y="1464659"/>
            <a:ext cx="8852686" cy="4992786"/>
          </a:xfrm>
        </p:spPr>
        <p:txBody>
          <a:bodyPr/>
          <a:lstStyle/>
          <a:p>
            <a:pPr marL="0" indent="0">
              <a:buNone/>
            </a:pPr>
            <a:r>
              <a:rPr lang="pl-PL" sz="2000" b="1" dirty="0" smtClean="0"/>
              <a:t>1. Wkład własny</a:t>
            </a:r>
          </a:p>
          <a:p>
            <a:pPr marL="0" indent="0">
              <a:buNone/>
            </a:pPr>
            <a:r>
              <a:rPr lang="pl-PL" sz="1600" dirty="0" smtClean="0"/>
              <a:t>W ramach kryterium weryfikowane będzie, czy Wnioskodawca/Beneficjent zapewnił wkład własny w wysokości co najmniej:</a:t>
            </a:r>
          </a:p>
          <a:p>
            <a:pPr marL="0" indent="0"/>
            <a:r>
              <a:rPr lang="pl-PL" sz="1600" dirty="0" smtClean="0"/>
              <a:t> 5% wydatków </a:t>
            </a:r>
            <a:r>
              <a:rPr lang="pl-PL" sz="1600" dirty="0" err="1" smtClean="0"/>
              <a:t>kwalifikowalnych</a:t>
            </a:r>
            <a:r>
              <a:rPr lang="pl-PL" sz="1600" dirty="0" smtClean="0"/>
              <a:t> jeśli jest podmiotem niepublicznym lub</a:t>
            </a:r>
          </a:p>
          <a:p>
            <a:pPr marL="0" indent="0"/>
            <a:r>
              <a:rPr lang="pl-PL" sz="1600" dirty="0" smtClean="0"/>
              <a:t> 15% wydatków </a:t>
            </a:r>
            <a:r>
              <a:rPr lang="pl-PL" sz="1600" dirty="0" err="1" smtClean="0"/>
              <a:t>kwalifikowalnych</a:t>
            </a:r>
            <a:r>
              <a:rPr lang="pl-PL" sz="1600" dirty="0" smtClean="0"/>
              <a:t> jeśli jest jednostką publiczną.</a:t>
            </a:r>
          </a:p>
          <a:p>
            <a:pPr marL="0" indent="0">
              <a:buNone/>
            </a:pPr>
            <a:r>
              <a:rPr lang="pl-PL" sz="1600" u="sng" dirty="0" smtClean="0"/>
              <a:t>IOK dopuszcza możliwość poprawy/uzupełnienia wniosku o dofinansowanie w zakresie kryterium w sposób skutkujący jego spełnieniem.</a:t>
            </a:r>
          </a:p>
          <a:p>
            <a:pPr marL="0" indent="0">
              <a:buNone/>
            </a:pPr>
            <a:r>
              <a:rPr lang="pl-PL" sz="2000" b="1" dirty="0" smtClean="0"/>
              <a:t>2. Minimalna wartość projektu</a:t>
            </a:r>
          </a:p>
          <a:p>
            <a:pPr marL="0" indent="0">
              <a:buNone/>
            </a:pPr>
            <a:r>
              <a:rPr lang="pl-PL" sz="1600" dirty="0" smtClean="0"/>
              <a:t>W ramach kryterium weryfikowane będzie, czy wartość projektu wynosi co najmniej 100 000 PLN.</a:t>
            </a:r>
          </a:p>
          <a:p>
            <a:pPr marL="0" indent="0">
              <a:buNone/>
            </a:pPr>
            <a:endParaRPr lang="pl-PL" sz="1600" dirty="0" smtClean="0"/>
          </a:p>
          <a:p>
            <a:pPr marL="0" indent="0">
              <a:buNone/>
            </a:pPr>
            <a:endParaRPr lang="pl-PL" sz="1600" dirty="0"/>
          </a:p>
          <a:p>
            <a:pPr marL="0" indent="0">
              <a:lnSpc>
                <a:spcPct val="100000"/>
              </a:lnSpc>
              <a:spcBef>
                <a:spcPts val="0"/>
              </a:spcBef>
              <a:buNone/>
            </a:pPr>
            <a:r>
              <a:rPr lang="pl-PL" dirty="0"/>
              <a:t>	</a:t>
            </a:r>
          </a:p>
          <a:p>
            <a:pPr marL="0" indent="0">
              <a:spcBef>
                <a:spcPts val="0"/>
              </a:spcBef>
              <a:buNone/>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42</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7565" y="1019596"/>
            <a:ext cx="8377785" cy="469339"/>
          </a:xfrm>
        </p:spPr>
        <p:txBody>
          <a:bodyPr/>
          <a:lstStyle/>
          <a:p>
            <a:r>
              <a:rPr lang="pl-PL" sz="2400" b="1" u="sng" dirty="0"/>
              <a:t>KRYTERIA </a:t>
            </a:r>
            <a:r>
              <a:rPr lang="pl-PL" sz="2400" b="1" u="sng" dirty="0" smtClean="0"/>
              <a:t>FORMALNE SPECYFICZNE DLA NABORU</a:t>
            </a:r>
            <a:endParaRPr lang="pl-PL" sz="2400" dirty="0"/>
          </a:p>
        </p:txBody>
      </p:sp>
      <p:sp>
        <p:nvSpPr>
          <p:cNvPr id="3" name="Symbol zastępczy zawartości 2"/>
          <p:cNvSpPr>
            <a:spLocks noGrp="1"/>
          </p:cNvSpPr>
          <p:nvPr>
            <p:ph idx="1"/>
          </p:nvPr>
        </p:nvSpPr>
        <p:spPr>
          <a:xfrm>
            <a:off x="129473" y="1472751"/>
            <a:ext cx="8844594" cy="4992786"/>
          </a:xfrm>
        </p:spPr>
        <p:txBody>
          <a:bodyPr/>
          <a:lstStyle/>
          <a:p>
            <a:pPr marL="0" indent="0">
              <a:buNone/>
            </a:pPr>
            <a:r>
              <a:rPr lang="pl-PL" sz="2000" b="1" dirty="0" smtClean="0"/>
              <a:t>3. </a:t>
            </a:r>
            <a:r>
              <a:rPr lang="pl-PL" sz="2000" b="1" dirty="0" err="1" smtClean="0"/>
              <a:t>Kwalifikowalność</a:t>
            </a:r>
            <a:r>
              <a:rPr lang="pl-PL" sz="2000" b="1" dirty="0" smtClean="0"/>
              <a:t> Wnioskodawcy/Beneficjenta</a:t>
            </a:r>
          </a:p>
          <a:p>
            <a:pPr marL="0" indent="0">
              <a:buNone/>
            </a:pPr>
            <a:r>
              <a:rPr lang="pl-PL" sz="1600" dirty="0" smtClean="0"/>
              <a:t>W ramach tego kryterium sprawdzane będzie, czy Wnioskodawca/Beneficjent jest uprawniony do ubiegania się o wsparcie w ramach ogłoszonego konkursu. Wnioskodawcą/Beneficjentem może być:</a:t>
            </a:r>
          </a:p>
          <a:p>
            <a:pPr marL="0" indent="0"/>
            <a:r>
              <a:rPr lang="pl-PL" sz="1600" dirty="0" smtClean="0"/>
              <a:t> organizacja pracodawców;</a:t>
            </a:r>
          </a:p>
          <a:p>
            <a:pPr marL="0" indent="0"/>
            <a:r>
              <a:rPr lang="pl-PL" sz="1600" dirty="0" smtClean="0"/>
              <a:t> osoba prowadząca działalność gospodarczą;</a:t>
            </a:r>
          </a:p>
          <a:p>
            <a:pPr marL="0" indent="0"/>
            <a:r>
              <a:rPr lang="pl-PL" sz="1600" dirty="0" smtClean="0"/>
              <a:t> przedsiębiorca;</a:t>
            </a:r>
          </a:p>
          <a:p>
            <a:pPr marL="0" indent="0"/>
            <a:r>
              <a:rPr lang="pl-PL" sz="1600" dirty="0" smtClean="0"/>
              <a:t> jednostka samorządu terytorialnego, ich związki i stowarzyszenia;</a:t>
            </a:r>
          </a:p>
          <a:p>
            <a:pPr marL="0" indent="0"/>
            <a:r>
              <a:rPr lang="pl-PL" sz="1600" dirty="0" smtClean="0"/>
              <a:t> jednostka organizacyjna </a:t>
            </a:r>
            <a:r>
              <a:rPr lang="pl-PL" sz="1600" dirty="0" err="1" smtClean="0"/>
              <a:t>jst</a:t>
            </a:r>
            <a:r>
              <a:rPr lang="pl-PL" sz="1600" dirty="0" smtClean="0"/>
              <a:t>;</a:t>
            </a:r>
          </a:p>
          <a:p>
            <a:pPr marL="0" indent="0"/>
            <a:r>
              <a:rPr lang="pl-PL" sz="1600" dirty="0" smtClean="0"/>
              <a:t> samorząd gospodarczy i zawodowy;</a:t>
            </a:r>
          </a:p>
          <a:p>
            <a:pPr marL="0" indent="0"/>
            <a:r>
              <a:rPr lang="pl-PL" sz="1600" dirty="0" smtClean="0"/>
              <a:t> organizacje pozarządowe;</a:t>
            </a:r>
          </a:p>
          <a:p>
            <a:pPr marL="0" indent="0"/>
            <a:r>
              <a:rPr lang="pl-PL" sz="1600" dirty="0" smtClean="0"/>
              <a:t> szkoła lub placówka oświatowa;</a:t>
            </a:r>
          </a:p>
          <a:p>
            <a:pPr marL="0" indent="0"/>
            <a:r>
              <a:rPr lang="pl-PL" sz="1600" dirty="0" smtClean="0"/>
              <a:t> uczelnia wyższa;</a:t>
            </a:r>
          </a:p>
          <a:p>
            <a:pPr marL="0" indent="0"/>
            <a:r>
              <a:rPr lang="pl-PL" sz="1600" dirty="0" smtClean="0"/>
              <a:t> wspólnota samorządowa.</a:t>
            </a:r>
            <a:endParaRPr lang="pl-PL" sz="1600" dirty="0"/>
          </a:p>
          <a:p>
            <a:pPr marL="0" indent="0">
              <a:lnSpc>
                <a:spcPct val="100000"/>
              </a:lnSpc>
              <a:spcBef>
                <a:spcPts val="0"/>
              </a:spcBef>
              <a:buNone/>
            </a:pPr>
            <a:r>
              <a:rPr lang="pl-PL" dirty="0"/>
              <a:t>	</a:t>
            </a:r>
          </a:p>
          <a:p>
            <a:pPr marL="0" indent="0">
              <a:spcBef>
                <a:spcPts val="0"/>
              </a:spcBef>
              <a:buNone/>
            </a:pPr>
            <a:endParaRPr lang="pl-PL" sz="16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43</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5" y="958851"/>
            <a:ext cx="8418246" cy="562452"/>
          </a:xfrm>
        </p:spPr>
        <p:txBody>
          <a:bodyPr/>
          <a:lstStyle/>
          <a:p>
            <a:r>
              <a:rPr lang="pl-PL" sz="2400" b="1" u="sng" dirty="0"/>
              <a:t>KRYTERIA </a:t>
            </a:r>
            <a:r>
              <a:rPr lang="pl-PL" sz="2400" b="1" u="sng" dirty="0" smtClean="0"/>
              <a:t>DOSTĘPU</a:t>
            </a:r>
            <a:endParaRPr lang="pl-PL" sz="2400" dirty="0"/>
          </a:p>
        </p:txBody>
      </p:sp>
      <p:sp>
        <p:nvSpPr>
          <p:cNvPr id="3" name="Symbol zastępczy zawartości 2"/>
          <p:cNvSpPr>
            <a:spLocks noGrp="1"/>
          </p:cNvSpPr>
          <p:nvPr>
            <p:ph idx="1"/>
          </p:nvPr>
        </p:nvSpPr>
        <p:spPr>
          <a:xfrm>
            <a:off x="105195" y="1456566"/>
            <a:ext cx="8860779" cy="5022579"/>
          </a:xfrm>
        </p:spPr>
        <p:txBody>
          <a:bodyPr/>
          <a:lstStyle/>
          <a:p>
            <a:pPr marL="0" indent="0">
              <a:buNone/>
            </a:pPr>
            <a:r>
              <a:rPr lang="pl-PL" sz="2000" b="1" dirty="0" smtClean="0"/>
              <a:t>1. Kryterium formy wsparcia</a:t>
            </a:r>
          </a:p>
          <a:p>
            <a:pPr marL="0" indent="0">
              <a:buNone/>
            </a:pPr>
            <a:r>
              <a:rPr lang="pl-PL" sz="1600" dirty="0" smtClean="0"/>
              <a:t>Czy Wnioskodawca przewidział realizację co najmniej dwóch typów projektów spośród typów A-E wymienionych w </a:t>
            </a:r>
            <a:r>
              <a:rPr lang="pl-PL" sz="1600" dirty="0" err="1" smtClean="0"/>
              <a:t>SzOOP</a:t>
            </a:r>
            <a:r>
              <a:rPr lang="pl-PL" sz="1600" dirty="0" smtClean="0"/>
              <a:t> RPO WD 2014-2020 dla Działania 8.2 aktualnym na dzień przyjęcia kryterium, w tym obligatoryjnego typu 8.2.A?</a:t>
            </a:r>
            <a:endParaRPr lang="pl-PL" sz="1600" dirty="0"/>
          </a:p>
          <a:p>
            <a:pPr marL="0" indent="0">
              <a:buNone/>
            </a:pPr>
            <a:r>
              <a:rPr lang="pl-PL" sz="1600" dirty="0" smtClean="0"/>
              <a:t>W celu spełnienia kryterium Wnioskodawca musi przewidzieć realizację co najmniej typu projektu nr 8.2.A oraz jednego innego wskazanego w </a:t>
            </a:r>
            <a:r>
              <a:rPr lang="pl-PL" sz="1600" dirty="0" err="1" smtClean="0"/>
              <a:t>SzOOP</a:t>
            </a:r>
            <a:r>
              <a:rPr lang="pl-PL" sz="1600" dirty="0" smtClean="0"/>
              <a:t> RPO WD 2014-2020 dla Działania 8.2. </a:t>
            </a:r>
          </a:p>
          <a:p>
            <a:pPr marL="0" indent="0">
              <a:buNone/>
            </a:pPr>
            <a:r>
              <a:rPr lang="pl-PL" sz="2000" b="1" dirty="0" smtClean="0"/>
              <a:t>2. Kryterium efektywności zatrudnieniowej</a:t>
            </a:r>
          </a:p>
          <a:p>
            <a:pPr marL="0" indent="0">
              <a:buNone/>
            </a:pPr>
            <a:r>
              <a:rPr lang="pl-PL" sz="1600" dirty="0" smtClean="0"/>
              <a:t>Czy w przypadku osób pozostających bez pracy w momencie przystąpienia do projektu zakłada się (uwzględniając zatrudnienie na podstawie umowy o pracę oraz </a:t>
            </a:r>
            <a:r>
              <a:rPr lang="pl-PL" sz="1600" dirty="0" err="1" smtClean="0"/>
              <a:t>samozatrudnienia</a:t>
            </a:r>
            <a:r>
              <a:rPr lang="pl-PL" sz="1600" dirty="0" smtClean="0"/>
              <a:t>), iż:</a:t>
            </a:r>
          </a:p>
          <a:p>
            <a:pPr marL="0" indent="0">
              <a:buNone/>
            </a:pPr>
            <a:r>
              <a:rPr lang="pl-PL" sz="1600" dirty="0" smtClean="0"/>
              <a:t>- minimalny poziom kryterium efektywności zatrudnieniowej dla osób w najtrudniejszej sytuacji, w tym imigranci, reemigranci, osoby w wieku 50 lat i więcej, kobiety, osoby z </a:t>
            </a:r>
            <a:r>
              <a:rPr lang="pl-PL" sz="1600" dirty="0" err="1" smtClean="0"/>
              <a:t>niepełnosprawnościami</a:t>
            </a:r>
            <a:r>
              <a:rPr lang="pl-PL" sz="1600" dirty="0" smtClean="0"/>
              <a:t>, osoby długotrwale bezrobotne, osoby z niskimi kwalifikacjami do poziomu ISCED 3 wynosi odpowiednio 42%;</a:t>
            </a:r>
          </a:p>
          <a:p>
            <a:pPr marL="0" indent="0">
              <a:buNone/>
            </a:pPr>
            <a:r>
              <a:rPr lang="pl-PL" sz="1600" dirty="0" smtClean="0"/>
              <a:t>- minimalny poziom kryterium efektywności zatrudnieniowej dla pozostałych osób nienależących do ww. grup wynosi odpowiednio 52%?</a:t>
            </a:r>
          </a:p>
          <a:p>
            <a:pPr marL="0" indent="0">
              <a:buNone/>
            </a:pPr>
            <a:r>
              <a:rPr lang="pl-PL" sz="1600" b="1" dirty="0" smtClean="0"/>
              <a:t>Aby kryterium zostało spełnione Wnioskodawca powinien we wniosku o dofinansowanie zadeklarować wymaganą </a:t>
            </a:r>
            <a:r>
              <a:rPr lang="pl-PL" sz="1600" b="1" u="sng" dirty="0" smtClean="0"/>
              <a:t>procentowo</a:t>
            </a:r>
            <a:r>
              <a:rPr lang="pl-PL" sz="1600" b="1" dirty="0" smtClean="0"/>
              <a:t> efektywność zatrudnieniową dla odpowiednich grup uczestników, które występują w projekcie. </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44</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5" y="958851"/>
            <a:ext cx="8418246" cy="562452"/>
          </a:xfrm>
        </p:spPr>
        <p:txBody>
          <a:bodyPr/>
          <a:lstStyle/>
          <a:p>
            <a:r>
              <a:rPr lang="pl-PL" sz="2400" b="1" u="sng" dirty="0"/>
              <a:t>KRYTERIA </a:t>
            </a:r>
            <a:r>
              <a:rPr lang="pl-PL" sz="2400" b="1" u="sng" dirty="0" smtClean="0"/>
              <a:t>DOSTĘPU</a:t>
            </a:r>
            <a:endParaRPr lang="pl-PL" sz="2400" dirty="0"/>
          </a:p>
        </p:txBody>
      </p:sp>
      <p:sp>
        <p:nvSpPr>
          <p:cNvPr id="3" name="Symbol zastępczy zawartości 2"/>
          <p:cNvSpPr>
            <a:spLocks noGrp="1"/>
          </p:cNvSpPr>
          <p:nvPr>
            <p:ph idx="1"/>
          </p:nvPr>
        </p:nvSpPr>
        <p:spPr>
          <a:xfrm>
            <a:off x="105195" y="1456566"/>
            <a:ext cx="8860779" cy="5022579"/>
          </a:xfrm>
        </p:spPr>
        <p:txBody>
          <a:bodyPr/>
          <a:lstStyle/>
          <a:p>
            <a:pPr marL="0" indent="0">
              <a:buNone/>
            </a:pPr>
            <a:r>
              <a:rPr lang="pl-PL" sz="1600" dirty="0" smtClean="0"/>
              <a:t>Jeśli Wnioskodawca nie planuje uczestnictwa w projekcie grupy osób, dla której wskaźnik efektywności wynosi 52%, nie musi dla niej wskazywać wskaźnika efektywności zatrudnieniowej. Jeśli powyższa grupa zostanie przyjęta do projektu w późniejszym terminie jego realizacji Wnioskodawca zobowiązany jest również do monitorowania spełnienia wskaźnika efektywności zatrudnieniowej również i dla tej grupy osób.</a:t>
            </a:r>
            <a:r>
              <a:rPr lang="pl-PL" sz="1600" b="1" dirty="0" smtClean="0"/>
              <a:t> </a:t>
            </a:r>
          </a:p>
          <a:p>
            <a:pPr marL="0" indent="0">
              <a:buNone/>
            </a:pPr>
            <a:r>
              <a:rPr lang="pl-PL" sz="1600" u="sng" dirty="0" smtClean="0"/>
              <a:t>Dopuszcza się jednokrotne skierowanie projektu do poprawy/uzupełnienia w zakresie skutkującym spełnieniem kryterium. Niespełnienie kryterium po wezwaniu do uzupełnienia/ poprawy skutkuje odrzuceniem projektu.</a:t>
            </a:r>
          </a:p>
          <a:p>
            <a:pPr marL="0" indent="0">
              <a:buNone/>
            </a:pPr>
            <a:r>
              <a:rPr lang="pl-PL" sz="2000" b="1" dirty="0" smtClean="0"/>
              <a:t>3. Kryterium efektywności zawodowej</a:t>
            </a:r>
          </a:p>
          <a:p>
            <a:pPr marL="0" indent="0">
              <a:buNone/>
            </a:pPr>
            <a:r>
              <a:rPr lang="pl-PL" sz="1600" dirty="0" smtClean="0"/>
              <a:t>Czy w przypadku osób pracujących w momencie przystąpienia do projektu zakłada się osiągnięcie poziomu efektywności zawodowej planowanego do spełnienia w projekcie na poziomie co najmniej 22%?</a:t>
            </a:r>
          </a:p>
          <a:p>
            <a:pPr marL="0" indent="0">
              <a:buNone/>
            </a:pPr>
            <a:r>
              <a:rPr lang="pl-PL" sz="1600" b="1" dirty="0" smtClean="0"/>
              <a:t>Aby kryterium zostało spełnione Wnioskodawca powinien we wniosku o dofinansowanie zadeklarować wymaganą </a:t>
            </a:r>
            <a:r>
              <a:rPr lang="pl-PL" sz="1600" b="1" u="sng" dirty="0" smtClean="0"/>
              <a:t>procentowo</a:t>
            </a:r>
            <a:r>
              <a:rPr lang="pl-PL" sz="1600" b="1" dirty="0" smtClean="0"/>
              <a:t> efektywność zawodową.</a:t>
            </a:r>
          </a:p>
          <a:p>
            <a:pPr marL="0" indent="0">
              <a:buNone/>
            </a:pPr>
            <a:r>
              <a:rPr lang="pl-PL" sz="1600" u="sng" dirty="0" smtClean="0"/>
              <a:t>Dopuszcza się jednokrotne skierowanie projektu do poprawy/uzupełnienia w zakresie skutkującym spełnieniem kryterium. Niespełnienie kryterium po wezwaniu do uzupełnienia/ poprawy skutkuje odrzuceniem projektu.</a:t>
            </a:r>
            <a:r>
              <a:rPr lang="pl-PL" sz="1600" dirty="0" smtClean="0"/>
              <a:t>	</a:t>
            </a:r>
          </a:p>
          <a:p>
            <a:pPr marL="0" indent="0">
              <a:buNone/>
            </a:pPr>
            <a:endParaRPr lang="pl-PL" sz="16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45</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5" y="958851"/>
            <a:ext cx="8418246" cy="562452"/>
          </a:xfrm>
        </p:spPr>
        <p:txBody>
          <a:bodyPr/>
          <a:lstStyle/>
          <a:p>
            <a:r>
              <a:rPr lang="pl-PL" sz="2400" b="1" u="sng" dirty="0"/>
              <a:t>KRYTERIA </a:t>
            </a:r>
            <a:r>
              <a:rPr lang="pl-PL" sz="2400" b="1" u="sng" dirty="0" smtClean="0"/>
              <a:t>DOSTĘPU</a:t>
            </a:r>
            <a:endParaRPr lang="pl-PL" sz="2400" dirty="0"/>
          </a:p>
        </p:txBody>
      </p:sp>
      <p:sp>
        <p:nvSpPr>
          <p:cNvPr id="3" name="Symbol zastępczy zawartości 2"/>
          <p:cNvSpPr>
            <a:spLocks noGrp="1"/>
          </p:cNvSpPr>
          <p:nvPr>
            <p:ph idx="1"/>
          </p:nvPr>
        </p:nvSpPr>
        <p:spPr>
          <a:xfrm>
            <a:off x="105195" y="1456566"/>
            <a:ext cx="8860779" cy="5022579"/>
          </a:xfrm>
        </p:spPr>
        <p:txBody>
          <a:bodyPr/>
          <a:lstStyle/>
          <a:p>
            <a:pPr marL="0" indent="0">
              <a:buNone/>
            </a:pPr>
            <a:r>
              <a:rPr lang="pl-PL" sz="2000" b="1" dirty="0" smtClean="0"/>
              <a:t>4. Kryterium biura projektu</a:t>
            </a:r>
            <a:endParaRPr lang="pl-PL" sz="1600" dirty="0" smtClean="0"/>
          </a:p>
          <a:p>
            <a:pPr marL="0" indent="0">
              <a:buNone/>
            </a:pPr>
            <a:r>
              <a:rPr lang="pl-PL" sz="1600" dirty="0" smtClean="0"/>
              <a:t>Czy Wnioskodawca (lider) w okresie realizacji projektu posiada siedzibę lub będzie prowadził biuro projektu na terenie województwa dolnośląskiego?</a:t>
            </a:r>
          </a:p>
          <a:p>
            <a:pPr marL="0" indent="0">
              <a:buNone/>
            </a:pPr>
            <a:r>
              <a:rPr lang="pl-PL" sz="1600" u="sng" dirty="0" smtClean="0"/>
              <a:t>Dopuszcza się jednokrotne skierowanie projektu do poprawy/uzupełnienia w zakresie skutkującym spełnieniem kryterium. Niespełnienie kryterium po wezwaniu do uzupełnienia/ poprawy skutkuje odrzuceniem projektu</a:t>
            </a:r>
          </a:p>
          <a:p>
            <a:pPr marL="0" indent="0">
              <a:buNone/>
            </a:pPr>
            <a:r>
              <a:rPr lang="pl-PL" sz="2000" b="1" dirty="0" smtClean="0"/>
              <a:t>5. Kryterium formy wsparcia</a:t>
            </a:r>
          </a:p>
          <a:p>
            <a:pPr marL="0" indent="0">
              <a:buNone/>
            </a:pPr>
            <a:r>
              <a:rPr lang="pl-PL" sz="1600" dirty="0" smtClean="0"/>
              <a:t>Czy w przypadku jeśli projekt przewiduje szkolenia zawodowe, kursy, staże, praktyki zawodowe lub wsparcie zatrudnienia we wniosku o dofinansowanie projektu założono, że będą one prowadzone w zakresie:</a:t>
            </a:r>
          </a:p>
          <a:p>
            <a:pPr marL="0" indent="0"/>
            <a:r>
              <a:rPr lang="pl-PL" sz="1600" dirty="0" smtClean="0"/>
              <a:t> branż, w których wykonuje się zawody wynikające z potrzeb lokalnego rynku pracy zidentyfikowane na podstawie ogólnodostępnych danych, lub</a:t>
            </a:r>
          </a:p>
          <a:p>
            <a:pPr marL="0" indent="0"/>
            <a:r>
              <a:rPr lang="pl-PL" sz="1600" dirty="0" smtClean="0"/>
              <a:t> branż wskazanych w załączniku do Regionalnej Strategii Innowacji „Ramy strategiczne na rzecz inteligentnych specjalizacji Dolnego Śląska”, lub</a:t>
            </a:r>
          </a:p>
          <a:p>
            <a:pPr marL="0" indent="0"/>
            <a:r>
              <a:rPr lang="pl-PL" sz="1600" dirty="0" smtClean="0"/>
              <a:t> branż, w których wykonuje się zawody związane z tzw. „zielonymi miejscami pracy”, lub</a:t>
            </a:r>
          </a:p>
          <a:p>
            <a:pPr marL="0" indent="0"/>
            <a:r>
              <a:rPr lang="pl-PL" sz="1600" dirty="0" smtClean="0"/>
              <a:t> zawodów związanych z opieką nad osobami w wieku starszym i z potrzebami osób starszych?</a:t>
            </a:r>
          </a:p>
          <a:p>
            <a:pPr marL="0" indent="0">
              <a:buNone/>
            </a:pPr>
            <a:endParaRPr lang="pl-PL" sz="1600" u="sng" dirty="0" smtClean="0"/>
          </a:p>
          <a:p>
            <a:pPr marL="0" indent="0">
              <a:buNone/>
            </a:pPr>
            <a:endParaRPr lang="pl-PL" sz="1600" dirty="0" smtClean="0"/>
          </a:p>
          <a:p>
            <a:pPr marL="0" indent="0">
              <a:buNone/>
            </a:pPr>
            <a:endParaRPr lang="pl-PL" sz="16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46</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5" y="958851"/>
            <a:ext cx="8418246" cy="562452"/>
          </a:xfrm>
        </p:spPr>
        <p:txBody>
          <a:bodyPr/>
          <a:lstStyle/>
          <a:p>
            <a:r>
              <a:rPr lang="pl-PL" sz="2400" b="1" u="sng" dirty="0"/>
              <a:t>KRYTERIA </a:t>
            </a:r>
            <a:r>
              <a:rPr lang="pl-PL" sz="2400" b="1" u="sng" dirty="0" smtClean="0"/>
              <a:t>DOSTĘPU</a:t>
            </a:r>
            <a:endParaRPr lang="pl-PL" sz="2400" dirty="0"/>
          </a:p>
        </p:txBody>
      </p:sp>
      <p:sp>
        <p:nvSpPr>
          <p:cNvPr id="3" name="Symbol zastępczy zawartości 2"/>
          <p:cNvSpPr>
            <a:spLocks noGrp="1"/>
          </p:cNvSpPr>
          <p:nvPr>
            <p:ph idx="1"/>
          </p:nvPr>
        </p:nvSpPr>
        <p:spPr>
          <a:xfrm>
            <a:off x="105195" y="1456566"/>
            <a:ext cx="8860779" cy="5022579"/>
          </a:xfrm>
        </p:spPr>
        <p:txBody>
          <a:bodyPr/>
          <a:lstStyle/>
          <a:p>
            <a:pPr marL="0" indent="0">
              <a:buNone/>
            </a:pPr>
            <a:r>
              <a:rPr lang="pl-PL" sz="2000" b="1" dirty="0" smtClean="0"/>
              <a:t>6. Kryterium formy wsparcia</a:t>
            </a:r>
          </a:p>
          <a:p>
            <a:pPr marL="0" indent="0">
              <a:buNone/>
            </a:pPr>
            <a:r>
              <a:rPr lang="pl-PL" sz="1600" dirty="0" smtClean="0"/>
              <a:t>Czy w przypadku jeśli projekt przewiduje szkolenia, to założono we wniosku o dofinansowanie, że efektem szkolenia jest uzyskanie kwalifikacji lub nabycie kompetencji w rozumieniu wytycznych w zakresie monitorowania postępu rzeczowego realizacji programów operacyjnych na lata 2014-2020 aktualnych na dzień przyjęcia kryterium?</a:t>
            </a:r>
          </a:p>
          <a:p>
            <a:pPr marL="0" indent="0">
              <a:buNone/>
            </a:pPr>
            <a:r>
              <a:rPr lang="pl-PL" sz="2000" b="1" dirty="0" smtClean="0"/>
              <a:t>7. Kryterium liczby wniosków</a:t>
            </a:r>
          </a:p>
          <a:p>
            <a:pPr marL="0" indent="0">
              <a:buNone/>
            </a:pPr>
            <a:r>
              <a:rPr lang="pl-PL" sz="1600" dirty="0" smtClean="0"/>
              <a:t>Czy Wnioskodawca złożył w ramach konkursu jeden wniosek o dofinansowanie projektu (jako lider) oraz nie więcej niż jeden jako partner?</a:t>
            </a:r>
          </a:p>
          <a:p>
            <a:pPr marL="0" indent="0">
              <a:buNone/>
            </a:pPr>
            <a:r>
              <a:rPr lang="pl-PL" sz="1600" dirty="0" smtClean="0"/>
              <a:t>Kryterium zostanie zweryfikowane na podstawie rejestru prowadzonego przez Instytucję Organizującą Konkurs. W przypadku złożenia więcej niż jednego wniosku o dofinansowanie projektu, w których ten sam podmiot występuje jako lider lub złożenia więcej niż jednego wniosku o dofinansowanie, w których ten sam podmiot występuje jako partner, Instytucja Organizująca Konkurs odrzuca wszystkie złożone w odpowiedzi na konkurs wnioski, w związku z niespełnieniem przez Wnioskodawcę kryterium. W przypadku wycofania wniosku o dofinansowanie Wnioskodawca ma prawo złożyć kolejny wniosek.</a:t>
            </a:r>
          </a:p>
          <a:p>
            <a:pPr marL="0" indent="0">
              <a:buNone/>
            </a:pPr>
            <a:endParaRPr lang="pl-PL" sz="1600" dirty="0" smtClean="0"/>
          </a:p>
          <a:p>
            <a:pPr marL="0" indent="0">
              <a:buNone/>
            </a:pPr>
            <a:endParaRPr lang="pl-PL" sz="1600" dirty="0" smtClean="0"/>
          </a:p>
          <a:p>
            <a:pPr marL="0" indent="0">
              <a:buNone/>
            </a:pPr>
            <a:endParaRPr lang="pl-PL" sz="16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47</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5" y="958851"/>
            <a:ext cx="8418246" cy="562452"/>
          </a:xfrm>
        </p:spPr>
        <p:txBody>
          <a:bodyPr/>
          <a:lstStyle/>
          <a:p>
            <a:r>
              <a:rPr lang="pl-PL" sz="2400" b="1" u="sng" dirty="0"/>
              <a:t>KRYTERIA </a:t>
            </a:r>
            <a:r>
              <a:rPr lang="pl-PL" sz="2400" b="1" u="sng" dirty="0" smtClean="0"/>
              <a:t>DOSTĘPU</a:t>
            </a:r>
            <a:endParaRPr lang="pl-PL" sz="2400" dirty="0"/>
          </a:p>
        </p:txBody>
      </p:sp>
      <p:sp>
        <p:nvSpPr>
          <p:cNvPr id="3" name="Symbol zastępczy zawartości 2"/>
          <p:cNvSpPr>
            <a:spLocks noGrp="1"/>
          </p:cNvSpPr>
          <p:nvPr>
            <p:ph idx="1"/>
          </p:nvPr>
        </p:nvSpPr>
        <p:spPr>
          <a:xfrm>
            <a:off x="105195" y="1456566"/>
            <a:ext cx="8860779" cy="5219363"/>
          </a:xfrm>
        </p:spPr>
        <p:txBody>
          <a:bodyPr/>
          <a:lstStyle/>
          <a:p>
            <a:pPr marL="0" indent="0">
              <a:buNone/>
            </a:pPr>
            <a:r>
              <a:rPr lang="pl-PL" sz="2000" b="1" dirty="0" smtClean="0"/>
              <a:t>8. Kryterium trwałości wsparcia</a:t>
            </a:r>
          </a:p>
          <a:p>
            <a:pPr marL="0" indent="0">
              <a:buNone/>
            </a:pPr>
            <a:r>
              <a:rPr lang="pl-PL" sz="1600" dirty="0" smtClean="0"/>
              <a:t>Czy Beneficjent zapewnia możliwość skorzystania ze wsparcia byłym uczestnikom projektów z zakresu włączenia społecznego realizowanych w ramach celu tematycznego 9 w RPO, o ile spełniają przesłanki określone w kryterium dostępu dot. grupy docelowej?</a:t>
            </a:r>
          </a:p>
          <a:p>
            <a:pPr marL="0" indent="0">
              <a:buNone/>
            </a:pPr>
            <a:r>
              <a:rPr lang="pl-PL" sz="1600" dirty="0" smtClean="0"/>
              <a:t>Zapewnienie możliwości skorzystania ze wsparcia byłym uczestnikom projektów realizowanych w celu tematycznym 9 jest zgodne z obowiązującymi Wytycznymi w zakresie realizacji przedsięwzięć z udziałem środków Europejskiego Funduszu Społecznego w obszarze rynku pracy na lata 2014-2020.</a:t>
            </a:r>
          </a:p>
          <a:p>
            <a:pPr marL="0" indent="0">
              <a:buNone/>
            </a:pPr>
            <a:r>
              <a:rPr lang="pl-PL" sz="1600" dirty="0" smtClean="0"/>
              <a:t>W celu spełnienia kryterium beneficjent powinien poinformować o realizacji projektu RPO instytucje pomocy społecznej funkcjonujące na terenie realizacji projektu (jeśli projekt realizowany na terenie gminy/gmin - na terenie powiatu/powiatów, w których znajdują się gminy) oraz zamieścić informację o realizacji projektu na swojej stronie internetowej. Kryterium zostanie zweryfikowane na podstawie treści wniosku o dofinansowanie projektu.</a:t>
            </a:r>
          </a:p>
          <a:p>
            <a:pPr marL="0" indent="0">
              <a:buNone/>
            </a:pPr>
            <a:r>
              <a:rPr lang="pl-PL" sz="1600" dirty="0" smtClean="0"/>
              <a:t>Aby spełnić kryterium Wnioskodawca powinien zamieścić odpowiednie oświadczenie w treści wniosku. Poinformowanie dotyczy zarówno instytucji pomocy społecznej, jak i pozostałych beneficjentów realizujących projekty w ramach włączenia społecznego w CT 9. Poinformowanie może mieć formę pisemną lub mailową. Jeśli beneficjent nie posiada strony internetowej wówczas wystarczające do spełnienia tego kryterium będzie same poinformowanie ww. beneficjentów</a:t>
            </a:r>
          </a:p>
          <a:p>
            <a:pPr marL="0" indent="0">
              <a:buNone/>
            </a:pPr>
            <a:r>
              <a:rPr lang="pl-PL" sz="1600" dirty="0" smtClean="0"/>
              <a:t>Dopuszcza się jednokrotne skierowanie projektu do poprawy/uzupełnienia w zakresie skutkującym spełnieniem kryterium. Niespełnienie kryterium po wezwaniu do uzupełnienia/ poprawy skutkuje odrzuceniem projektu.</a:t>
            </a:r>
          </a:p>
          <a:p>
            <a:pPr marL="0" indent="0">
              <a:buNone/>
            </a:pPr>
            <a:endParaRPr lang="pl-PL" sz="1600" dirty="0" smtClean="0"/>
          </a:p>
          <a:p>
            <a:pPr marL="0" indent="0">
              <a:buNone/>
            </a:pPr>
            <a:endParaRPr lang="pl-PL" sz="16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48</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5" y="958851"/>
            <a:ext cx="8418246" cy="562452"/>
          </a:xfrm>
        </p:spPr>
        <p:txBody>
          <a:bodyPr/>
          <a:lstStyle/>
          <a:p>
            <a:r>
              <a:rPr lang="pl-PL" sz="2400" b="1" u="sng" dirty="0"/>
              <a:t>KRYTERIA </a:t>
            </a:r>
            <a:r>
              <a:rPr lang="pl-PL" sz="2400" b="1" u="sng" dirty="0" smtClean="0"/>
              <a:t>HORYZONTALNE</a:t>
            </a:r>
            <a:endParaRPr lang="pl-PL" sz="2400" dirty="0"/>
          </a:p>
        </p:txBody>
      </p:sp>
      <p:sp>
        <p:nvSpPr>
          <p:cNvPr id="3" name="Symbol zastępczy zawartości 2"/>
          <p:cNvSpPr>
            <a:spLocks noGrp="1"/>
          </p:cNvSpPr>
          <p:nvPr>
            <p:ph idx="1"/>
          </p:nvPr>
        </p:nvSpPr>
        <p:spPr>
          <a:xfrm>
            <a:off x="105195" y="1456566"/>
            <a:ext cx="8860779" cy="5219363"/>
          </a:xfrm>
        </p:spPr>
        <p:txBody>
          <a:bodyPr/>
          <a:lstStyle/>
          <a:p>
            <a:pPr marL="0" indent="0">
              <a:buNone/>
            </a:pPr>
            <a:r>
              <a:rPr lang="pl-PL" sz="2000" b="1" dirty="0" smtClean="0"/>
              <a:t>1. Kryterium zgodności projektu z prawem </a:t>
            </a:r>
          </a:p>
          <a:p>
            <a:pPr marL="0" indent="0">
              <a:buNone/>
            </a:pPr>
            <a:r>
              <a:rPr lang="pl-PL" sz="1600" dirty="0" smtClean="0"/>
              <a:t>Czy w trakcie oceny nie stwierdzono niezgodności z prawodawstwem krajowym i unijnym w zakresie odnoszącym się do sposobu realizacji i zakresu projektu?</a:t>
            </a:r>
          </a:p>
          <a:p>
            <a:pPr marL="0" indent="0">
              <a:buNone/>
            </a:pPr>
            <a:r>
              <a:rPr lang="pl-PL" sz="1600" u="sng" dirty="0" smtClean="0"/>
              <a:t>IOK na etapie negocjacji dopuszcza możliwość poprawy/uzupełnienia wniosku o dofinansowanie projektu w zakresie skutkującym spełnieniem kryterium.</a:t>
            </a:r>
          </a:p>
          <a:p>
            <a:pPr marL="0" indent="0">
              <a:buNone/>
            </a:pPr>
            <a:r>
              <a:rPr lang="pl-PL" sz="2000" b="1" dirty="0" smtClean="0"/>
              <a:t>2. Kryterium zgodności z właściwymi politykami i zasadami</a:t>
            </a:r>
          </a:p>
          <a:p>
            <a:pPr marL="0" indent="0">
              <a:buNone/>
            </a:pPr>
            <a:r>
              <a:rPr lang="pl-PL" sz="1600" dirty="0" smtClean="0"/>
              <a:t>Czy projekt jest zgodny z zasadą zrównoważonego rozwoju?</a:t>
            </a:r>
          </a:p>
          <a:p>
            <a:pPr marL="0" indent="0">
              <a:buNone/>
            </a:pPr>
            <a:r>
              <a:rPr lang="pl-PL" sz="1600" u="sng" dirty="0" smtClean="0"/>
              <a:t>IOK na etapie negocjacji dopuszcza możliwość poprawy/uzupełnienia wniosku o dofinansowanie w zakresie skutkującym spełnieniem kryterium.</a:t>
            </a:r>
          </a:p>
          <a:p>
            <a:pPr marL="0" indent="0">
              <a:buNone/>
            </a:pPr>
            <a:r>
              <a:rPr lang="pl-PL" sz="2000" b="1" dirty="0" smtClean="0"/>
              <a:t>3. Kryterium zgodności z właściwymi politykami i zasadami</a:t>
            </a:r>
          </a:p>
          <a:p>
            <a:pPr marL="0" indent="0">
              <a:buNone/>
            </a:pPr>
            <a:r>
              <a:rPr lang="pl-PL" sz="1600" dirty="0" smtClean="0"/>
              <a:t>Czy projekt jest zgodny z zasadą równości szans kobiet i mężczyzn?</a:t>
            </a:r>
          </a:p>
          <a:p>
            <a:pPr marL="0" indent="0">
              <a:buNone/>
            </a:pPr>
            <a:r>
              <a:rPr lang="pl-PL" sz="1600" u="sng" dirty="0" smtClean="0"/>
              <a:t>IOK na etapie negocjacji dopuszcza możliwość poprawy/uzupełnienia wniosku o dofinansowanie w zakresie skutkującym spełnieniem kryterium. </a:t>
            </a:r>
            <a:r>
              <a:rPr lang="pl-PL" sz="1600" dirty="0" smtClean="0"/>
              <a:t>	</a:t>
            </a:r>
          </a:p>
          <a:p>
            <a:pPr marL="0" indent="0">
              <a:buNone/>
            </a:pPr>
            <a:endParaRPr lang="pl-PL" sz="2000" b="1" dirty="0" smtClean="0"/>
          </a:p>
          <a:p>
            <a:pPr marL="0" indent="0">
              <a:buNone/>
            </a:pPr>
            <a:endParaRPr lang="pl-PL" sz="1600" u="sng"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49</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261295" y="1135989"/>
            <a:ext cx="8569325"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R="0" lvl="0" algn="l" defTabSz="914400" rtl="0" eaLnBrk="1" fontAlgn="base" latinLnBrk="0" hangingPunct="1">
              <a:lnSpc>
                <a:spcPct val="90000"/>
              </a:lnSpc>
              <a:spcBef>
                <a:spcPts val="1000"/>
              </a:spcBef>
              <a:spcAft>
                <a:spcPct val="0"/>
              </a:spcAft>
              <a:buClrTx/>
              <a:buSzTx/>
              <a:buFont typeface="Arial" charset="0"/>
              <a:buNone/>
              <a:tabLst/>
              <a:defRPr/>
            </a:pPr>
            <a:r>
              <a:rPr lang="pl-PL" sz="2400" b="1" u="sng" dirty="0" smtClean="0">
                <a:latin typeface="+mn-lt"/>
              </a:rPr>
              <a:t>PODMIOTY UPRAWNIONE DO UBIEGANIA SIĘ O DOFINANSOWANIE PROJEKTU</a:t>
            </a:r>
            <a:endParaRPr kumimoji="0" lang="pl-PL" sz="2400" b="1" i="0" u="sng" strike="noStrike" kern="1200" cap="none" spc="0" normalizeH="0" baseline="0" noProof="0" dirty="0" smtClean="0">
              <a:ln>
                <a:noFill/>
              </a:ln>
              <a:solidFill>
                <a:schemeClr val="tx1"/>
              </a:solidFill>
              <a:effectLst/>
              <a:uLnTx/>
              <a:uFillTx/>
              <a:latin typeface="+mn-lt"/>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r>
              <a:rPr kumimoji="0" lang="pl-PL" sz="1900" b="0" i="0" u="none" strike="noStrike" kern="1200" cap="none" spc="0" normalizeH="0" baseline="0" noProof="0" dirty="0" smtClean="0">
                <a:ln>
                  <a:noFill/>
                </a:ln>
                <a:solidFill>
                  <a:schemeClr val="tx1"/>
                </a:solidFill>
                <a:effectLst/>
                <a:uLnTx/>
                <a:uFillTx/>
                <a:latin typeface="+mn-lt"/>
              </a:rPr>
              <a:t>W ramach konkursu o dofinansowanie realizacji projektu mogą ubiegać się nas</a:t>
            </a:r>
            <a:r>
              <a:rPr kumimoji="0" lang="pl-PL" sz="1900" i="0" u="none" strike="noStrike" kern="1200" cap="none" spc="0" normalizeH="0" baseline="0" noProof="0" dirty="0" smtClean="0">
                <a:ln>
                  <a:noFill/>
                </a:ln>
                <a:solidFill>
                  <a:schemeClr val="tx1"/>
                </a:solidFill>
                <a:effectLst/>
                <a:uLnTx/>
                <a:uFillTx/>
                <a:latin typeface="+mn-lt"/>
              </a:rPr>
              <a:t>tępujące podmioty wyszczególnione w SZOOP RPO WD, tj.:</a:t>
            </a:r>
          </a:p>
          <a:p>
            <a:pPr lvl="0">
              <a:lnSpc>
                <a:spcPct val="90000"/>
              </a:lnSpc>
              <a:spcBef>
                <a:spcPts val="1000"/>
              </a:spcBef>
              <a:defRPr/>
            </a:pPr>
            <a:r>
              <a:rPr lang="pl-PL" sz="1900" dirty="0" smtClean="0">
                <a:latin typeface="+mn-lt"/>
              </a:rPr>
              <a:t>- </a:t>
            </a:r>
            <a:r>
              <a:rPr lang="pl-PL" sz="1900" dirty="0">
                <a:latin typeface="+mn-lt"/>
              </a:rPr>
              <a:t>organizacje pracodawców;</a:t>
            </a:r>
          </a:p>
          <a:p>
            <a:pPr lvl="0">
              <a:lnSpc>
                <a:spcPct val="90000"/>
              </a:lnSpc>
              <a:spcBef>
                <a:spcPts val="1000"/>
              </a:spcBef>
              <a:defRPr/>
            </a:pPr>
            <a:r>
              <a:rPr lang="pl-PL" sz="1900" dirty="0">
                <a:latin typeface="+mn-lt"/>
              </a:rPr>
              <a:t>-</a:t>
            </a:r>
            <a:r>
              <a:rPr lang="pl-PL" sz="1900" dirty="0" smtClean="0">
                <a:latin typeface="+mn-lt"/>
              </a:rPr>
              <a:t> </a:t>
            </a:r>
            <a:r>
              <a:rPr lang="pl-PL" sz="1900" dirty="0">
                <a:latin typeface="+mn-lt"/>
              </a:rPr>
              <a:t>osoby prowadzące działalność gospodarczą;</a:t>
            </a:r>
          </a:p>
          <a:p>
            <a:pPr lvl="0">
              <a:lnSpc>
                <a:spcPct val="90000"/>
              </a:lnSpc>
              <a:spcBef>
                <a:spcPts val="1000"/>
              </a:spcBef>
              <a:defRPr/>
            </a:pPr>
            <a:r>
              <a:rPr lang="pl-PL" sz="1900" dirty="0">
                <a:latin typeface="+mn-lt"/>
              </a:rPr>
              <a:t>-</a:t>
            </a:r>
            <a:r>
              <a:rPr lang="pl-PL" sz="1900" dirty="0" smtClean="0">
                <a:latin typeface="+mn-lt"/>
              </a:rPr>
              <a:t> </a:t>
            </a:r>
            <a:r>
              <a:rPr lang="pl-PL" sz="1900" dirty="0">
                <a:latin typeface="+mn-lt"/>
              </a:rPr>
              <a:t>przedsiębiorcy;</a:t>
            </a:r>
          </a:p>
          <a:p>
            <a:pPr lvl="0">
              <a:lnSpc>
                <a:spcPct val="90000"/>
              </a:lnSpc>
              <a:spcBef>
                <a:spcPts val="1000"/>
              </a:spcBef>
              <a:defRPr/>
            </a:pPr>
            <a:r>
              <a:rPr lang="pl-PL" sz="1900" dirty="0">
                <a:latin typeface="+mn-lt"/>
              </a:rPr>
              <a:t>-</a:t>
            </a:r>
            <a:r>
              <a:rPr lang="pl-PL" sz="1900" dirty="0" smtClean="0">
                <a:latin typeface="+mn-lt"/>
              </a:rPr>
              <a:t> </a:t>
            </a:r>
            <a:r>
              <a:rPr lang="pl-PL" sz="1900" dirty="0">
                <a:latin typeface="+mn-lt"/>
              </a:rPr>
              <a:t>jednostki samorządu terytorialnego, ich związki i stowarzyszenia;</a:t>
            </a:r>
          </a:p>
          <a:p>
            <a:pPr lvl="0">
              <a:lnSpc>
                <a:spcPct val="90000"/>
              </a:lnSpc>
              <a:spcBef>
                <a:spcPts val="1000"/>
              </a:spcBef>
              <a:defRPr/>
            </a:pPr>
            <a:r>
              <a:rPr lang="pl-PL" sz="1900" dirty="0">
                <a:latin typeface="+mn-lt"/>
              </a:rPr>
              <a:t>-</a:t>
            </a:r>
            <a:r>
              <a:rPr lang="pl-PL" sz="1900" dirty="0" smtClean="0">
                <a:latin typeface="+mn-lt"/>
              </a:rPr>
              <a:t> </a:t>
            </a:r>
            <a:r>
              <a:rPr lang="pl-PL" sz="1900" dirty="0">
                <a:latin typeface="+mn-lt"/>
              </a:rPr>
              <a:t>jednostki organizacyjne </a:t>
            </a:r>
            <a:r>
              <a:rPr lang="pl-PL" sz="1900" dirty="0" err="1">
                <a:latin typeface="+mn-lt"/>
              </a:rPr>
              <a:t>jst</a:t>
            </a:r>
            <a:r>
              <a:rPr lang="pl-PL" sz="1900" dirty="0">
                <a:latin typeface="+mn-lt"/>
              </a:rPr>
              <a:t>;</a:t>
            </a:r>
          </a:p>
          <a:p>
            <a:pPr lvl="0">
              <a:lnSpc>
                <a:spcPct val="90000"/>
              </a:lnSpc>
              <a:spcBef>
                <a:spcPts val="1000"/>
              </a:spcBef>
              <a:defRPr/>
            </a:pPr>
            <a:r>
              <a:rPr lang="pl-PL" sz="1900" dirty="0">
                <a:latin typeface="+mn-lt"/>
              </a:rPr>
              <a:t>-</a:t>
            </a:r>
            <a:r>
              <a:rPr lang="pl-PL" sz="1900" dirty="0" smtClean="0">
                <a:latin typeface="+mn-lt"/>
              </a:rPr>
              <a:t> </a:t>
            </a:r>
            <a:r>
              <a:rPr lang="pl-PL" sz="1900" dirty="0">
                <a:latin typeface="+mn-lt"/>
              </a:rPr>
              <a:t>samorządy gospodarcze i zawodowe;</a:t>
            </a:r>
          </a:p>
          <a:p>
            <a:pPr lvl="0">
              <a:lnSpc>
                <a:spcPct val="90000"/>
              </a:lnSpc>
              <a:spcBef>
                <a:spcPts val="1000"/>
              </a:spcBef>
              <a:defRPr/>
            </a:pPr>
            <a:r>
              <a:rPr lang="pl-PL" sz="1900" dirty="0">
                <a:latin typeface="+mn-lt"/>
              </a:rPr>
              <a:t>-</a:t>
            </a:r>
            <a:r>
              <a:rPr lang="pl-PL" sz="1900" dirty="0" smtClean="0">
                <a:latin typeface="+mn-lt"/>
              </a:rPr>
              <a:t> </a:t>
            </a:r>
            <a:r>
              <a:rPr lang="pl-PL" sz="1900" dirty="0">
                <a:latin typeface="+mn-lt"/>
              </a:rPr>
              <a:t>organizacje pozarządowe;</a:t>
            </a:r>
          </a:p>
          <a:p>
            <a:pPr lvl="0">
              <a:lnSpc>
                <a:spcPct val="90000"/>
              </a:lnSpc>
              <a:spcBef>
                <a:spcPts val="1000"/>
              </a:spcBef>
              <a:defRPr/>
            </a:pPr>
            <a:r>
              <a:rPr lang="pl-PL" sz="1900" dirty="0">
                <a:latin typeface="+mn-lt"/>
              </a:rPr>
              <a:t>-</a:t>
            </a:r>
            <a:r>
              <a:rPr lang="pl-PL" sz="1900" dirty="0" smtClean="0">
                <a:latin typeface="+mn-lt"/>
              </a:rPr>
              <a:t> </a:t>
            </a:r>
            <a:r>
              <a:rPr lang="pl-PL" sz="1900" dirty="0">
                <a:latin typeface="+mn-lt"/>
              </a:rPr>
              <a:t>szkoły lub placówki oświatowe;</a:t>
            </a:r>
          </a:p>
          <a:p>
            <a:pPr lvl="0">
              <a:lnSpc>
                <a:spcPct val="90000"/>
              </a:lnSpc>
              <a:spcBef>
                <a:spcPts val="1000"/>
              </a:spcBef>
              <a:defRPr/>
            </a:pPr>
            <a:r>
              <a:rPr lang="pl-PL" sz="1900" dirty="0">
                <a:latin typeface="+mn-lt"/>
              </a:rPr>
              <a:t>-</a:t>
            </a:r>
            <a:r>
              <a:rPr lang="pl-PL" sz="1900" dirty="0" smtClean="0">
                <a:latin typeface="+mn-lt"/>
              </a:rPr>
              <a:t> </a:t>
            </a:r>
            <a:r>
              <a:rPr lang="pl-PL" sz="1900" dirty="0">
                <a:latin typeface="+mn-lt"/>
              </a:rPr>
              <a:t>uczelnie wyższe;</a:t>
            </a:r>
          </a:p>
          <a:p>
            <a:pPr lvl="0">
              <a:lnSpc>
                <a:spcPct val="90000"/>
              </a:lnSpc>
              <a:spcBef>
                <a:spcPts val="1000"/>
              </a:spcBef>
              <a:defRPr/>
            </a:pPr>
            <a:r>
              <a:rPr lang="pl-PL" sz="1900" dirty="0">
                <a:latin typeface="+mn-lt"/>
              </a:rPr>
              <a:t>-</a:t>
            </a:r>
            <a:r>
              <a:rPr lang="pl-PL" sz="1900" dirty="0" smtClean="0">
                <a:latin typeface="+mn-lt"/>
              </a:rPr>
              <a:t> </a:t>
            </a:r>
            <a:r>
              <a:rPr lang="pl-PL" sz="1900" dirty="0">
                <a:latin typeface="+mn-lt"/>
              </a:rPr>
              <a:t>wspólnoty samorządowe.</a:t>
            </a:r>
            <a:endParaRPr kumimoji="0" lang="pl-PL" sz="1900" i="0" u="none" strike="noStrike" kern="1200" cap="none" spc="0" normalizeH="0" baseline="0" noProof="0" dirty="0" smtClean="0">
              <a:ln>
                <a:noFill/>
              </a:ln>
              <a:solidFill>
                <a:schemeClr val="tx1"/>
              </a:solidFill>
              <a:effectLst/>
              <a:uLnTx/>
              <a:uFillTx/>
              <a:latin typeface="+mn-lt"/>
            </a:endParaRPr>
          </a:p>
          <a:p>
            <a:pPr marL="0" marR="0" lvl="0" indent="0" algn="just"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pl-PL" sz="20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125967"/>
            <a:ext cx="4770602" cy="681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5" y="958851"/>
            <a:ext cx="8418246" cy="562452"/>
          </a:xfrm>
        </p:spPr>
        <p:txBody>
          <a:bodyPr/>
          <a:lstStyle/>
          <a:p>
            <a:r>
              <a:rPr lang="pl-PL" sz="2400" b="1" u="sng" dirty="0"/>
              <a:t>KRYTERIA </a:t>
            </a:r>
            <a:r>
              <a:rPr lang="pl-PL" sz="2400" b="1" u="sng" dirty="0" smtClean="0"/>
              <a:t>HORYZONTALNE</a:t>
            </a:r>
            <a:endParaRPr lang="pl-PL" sz="2400" dirty="0"/>
          </a:p>
        </p:txBody>
      </p:sp>
      <p:sp>
        <p:nvSpPr>
          <p:cNvPr id="3" name="Symbol zastępczy zawartości 2"/>
          <p:cNvSpPr>
            <a:spLocks noGrp="1"/>
          </p:cNvSpPr>
          <p:nvPr>
            <p:ph idx="1"/>
          </p:nvPr>
        </p:nvSpPr>
        <p:spPr>
          <a:xfrm>
            <a:off x="105195" y="1456566"/>
            <a:ext cx="8860779" cy="5219363"/>
          </a:xfrm>
        </p:spPr>
        <p:txBody>
          <a:bodyPr/>
          <a:lstStyle/>
          <a:p>
            <a:pPr marL="0" indent="0">
              <a:buNone/>
            </a:pPr>
            <a:r>
              <a:rPr lang="pl-PL" sz="2000" b="1" dirty="0" smtClean="0"/>
              <a:t>4. Kryterium zgodności z właściwymi politykami i zasadami</a:t>
            </a:r>
          </a:p>
          <a:p>
            <a:pPr marL="0" indent="0">
              <a:buNone/>
            </a:pPr>
            <a:r>
              <a:rPr lang="pl-PL" sz="1600" dirty="0" smtClean="0"/>
              <a:t>Czy projekt jest zgodny z zasadą równości szans i niedyskryminacji, w tym dostępności dla osób z </a:t>
            </a:r>
            <a:r>
              <a:rPr lang="pl-PL" sz="1600" dirty="0" err="1" smtClean="0"/>
              <a:t>niepełnosprawnościami</a:t>
            </a:r>
            <a:r>
              <a:rPr lang="pl-PL" sz="1600" dirty="0" smtClean="0"/>
              <a:t>?</a:t>
            </a:r>
          </a:p>
          <a:p>
            <a:pPr marL="0" indent="0">
              <a:buNone/>
            </a:pPr>
            <a:r>
              <a:rPr lang="pl-PL" sz="1600" u="sng" dirty="0" smtClean="0"/>
              <a:t>IOK na etapie negocjacji dopuszcza możliwość poprawy/uzupełnienia wniosku o dofinansowanie projektu w zakresie skutkującym spełnieniem kryterium.</a:t>
            </a:r>
          </a:p>
          <a:p>
            <a:pPr marL="0" indent="0">
              <a:buNone/>
            </a:pPr>
            <a:r>
              <a:rPr lang="pl-PL" sz="1600" dirty="0" smtClean="0"/>
              <a:t>	</a:t>
            </a:r>
          </a:p>
          <a:p>
            <a:pPr marL="0" indent="0">
              <a:buNone/>
            </a:pPr>
            <a:endParaRPr lang="pl-PL" sz="2000" b="1" dirty="0" smtClean="0"/>
          </a:p>
          <a:p>
            <a:pPr marL="0" indent="0">
              <a:buNone/>
            </a:pPr>
            <a:endParaRPr lang="pl-PL" sz="1600" u="sng"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50</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5" y="958851"/>
            <a:ext cx="8418246" cy="562452"/>
          </a:xfrm>
        </p:spPr>
        <p:txBody>
          <a:bodyPr/>
          <a:lstStyle/>
          <a:p>
            <a:r>
              <a:rPr lang="pl-PL" sz="2400" b="1" u="sng" dirty="0"/>
              <a:t>KRYTERIA </a:t>
            </a:r>
            <a:r>
              <a:rPr lang="pl-PL" sz="2400" b="1" u="sng" dirty="0" smtClean="0"/>
              <a:t>PREMIUJĄCE</a:t>
            </a:r>
            <a:endParaRPr lang="pl-PL" sz="2400" dirty="0"/>
          </a:p>
        </p:txBody>
      </p:sp>
      <p:sp>
        <p:nvSpPr>
          <p:cNvPr id="3" name="Symbol zastępczy zawartości 2"/>
          <p:cNvSpPr>
            <a:spLocks noGrp="1"/>
          </p:cNvSpPr>
          <p:nvPr>
            <p:ph idx="1"/>
          </p:nvPr>
        </p:nvSpPr>
        <p:spPr>
          <a:xfrm>
            <a:off x="105195" y="1456566"/>
            <a:ext cx="8860779" cy="5219363"/>
          </a:xfrm>
        </p:spPr>
        <p:txBody>
          <a:bodyPr/>
          <a:lstStyle/>
          <a:p>
            <a:pPr marL="457200" indent="-457200">
              <a:buNone/>
            </a:pPr>
            <a:r>
              <a:rPr lang="pl-PL" sz="2000" b="1" dirty="0" smtClean="0"/>
              <a:t>1. Kryterium partnerstwa</a:t>
            </a:r>
          </a:p>
          <a:p>
            <a:pPr marL="457200" indent="-457200">
              <a:buNone/>
            </a:pPr>
            <a:r>
              <a:rPr lang="pl-PL" sz="1600" dirty="0" smtClean="0"/>
              <a:t>Czy projekt będzie realizowany w ramach partnerstwa publiczno-społecznego?</a:t>
            </a:r>
          </a:p>
          <a:p>
            <a:pPr marL="457200" indent="-457200">
              <a:buNone/>
            </a:pPr>
            <a:r>
              <a:rPr lang="pl-PL" sz="1600" dirty="0" smtClean="0"/>
              <a:t>0 pkt. - projekt nie będzie realizowany w ramach partnerstwa publiczno-społecznego</a:t>
            </a:r>
          </a:p>
          <a:p>
            <a:pPr marL="457200" indent="-457200">
              <a:buNone/>
            </a:pPr>
            <a:r>
              <a:rPr lang="pl-PL" sz="1600" dirty="0" smtClean="0"/>
              <a:t>2 pkt. - projekt będzie realizowany w ramach partnerstwa publiczno-społecznego</a:t>
            </a:r>
          </a:p>
          <a:p>
            <a:pPr marL="457200" indent="-457200">
              <a:buNone/>
            </a:pPr>
            <a:r>
              <a:rPr lang="pl-PL" sz="2000" b="1" dirty="0" smtClean="0"/>
              <a:t>2. Kryterium grupy docelowej</a:t>
            </a:r>
          </a:p>
          <a:p>
            <a:pPr marL="457200" indent="-457200">
              <a:buNone/>
            </a:pPr>
            <a:r>
              <a:rPr lang="pl-PL" sz="1600" dirty="0" smtClean="0"/>
              <a:t>Czy w projekcie założono, że:</a:t>
            </a:r>
            <a:endParaRPr lang="pl-PL" sz="1600" u="sng" dirty="0" smtClean="0"/>
          </a:p>
          <a:p>
            <a:pPr marL="0" indent="0"/>
            <a:r>
              <a:rPr lang="pl-PL" sz="1600" dirty="0" smtClean="0"/>
              <a:t> uczestnikami projektu będą w co najmniej 60% osoby zamieszkujące w rozumieniu przepisów Kodeksu Cywilnego obszary wiejskie albo</a:t>
            </a:r>
          </a:p>
          <a:p>
            <a:pPr marL="0" indent="0"/>
            <a:r>
              <a:rPr lang="pl-PL" sz="1600" dirty="0" smtClean="0"/>
              <a:t> uczestnikami projektu będą w co najmniej 50% osoby bierne zawodowo albo</a:t>
            </a:r>
          </a:p>
          <a:p>
            <a:pPr marL="0" indent="0"/>
            <a:r>
              <a:rPr lang="pl-PL" sz="1600" dirty="0" smtClean="0"/>
              <a:t> uczestnikami projektu będą w co najmniej 50% osoby zamieszkujące w rozumieniu przepisów Kodeksu Cywilnego miasta: Bielawa, Bolesławiec, Dzierżoniów, Jawor, Jelenia Góra, Kamienna Góra, Kłodzko, Lubań, Nowa Ruda, Świebodzice, Wałbrzych, Ząbkowice Śląskie, Zgorzelec, Złotoryja?</a:t>
            </a:r>
          </a:p>
          <a:p>
            <a:pPr marL="0" indent="0">
              <a:buNone/>
            </a:pPr>
            <a:r>
              <a:rPr lang="pl-PL" sz="1600" dirty="0" smtClean="0"/>
              <a:t>0 pkt. - w projekcie nie założono uczestnictwa ww. grup osób</a:t>
            </a:r>
          </a:p>
          <a:p>
            <a:pPr marL="0" indent="0">
              <a:buNone/>
            </a:pPr>
            <a:r>
              <a:rPr lang="pl-PL" sz="1600" dirty="0" smtClean="0"/>
              <a:t>5 pkt. - w projekcie założono uczestnictwo co najmniej jednej z ww. grup osób.	</a:t>
            </a:r>
          </a:p>
          <a:p>
            <a:pPr marL="0" indent="0">
              <a:buNone/>
            </a:pPr>
            <a:endParaRPr lang="pl-PL" sz="1600"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51</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5" y="958851"/>
            <a:ext cx="8418246" cy="562452"/>
          </a:xfrm>
        </p:spPr>
        <p:txBody>
          <a:bodyPr/>
          <a:lstStyle/>
          <a:p>
            <a:r>
              <a:rPr lang="pl-PL" sz="2400" b="1" u="sng" dirty="0"/>
              <a:t>KRYTERIA </a:t>
            </a:r>
            <a:r>
              <a:rPr lang="pl-PL" sz="2400" b="1" u="sng" dirty="0" smtClean="0"/>
              <a:t>PREMIUJĄCE</a:t>
            </a:r>
            <a:endParaRPr lang="pl-PL" sz="2400" dirty="0"/>
          </a:p>
        </p:txBody>
      </p:sp>
      <p:sp>
        <p:nvSpPr>
          <p:cNvPr id="3" name="Symbol zastępczy zawartości 2"/>
          <p:cNvSpPr>
            <a:spLocks noGrp="1"/>
          </p:cNvSpPr>
          <p:nvPr>
            <p:ph idx="1"/>
          </p:nvPr>
        </p:nvSpPr>
        <p:spPr>
          <a:xfrm>
            <a:off x="105195" y="1456566"/>
            <a:ext cx="8860779" cy="5219363"/>
          </a:xfrm>
        </p:spPr>
        <p:txBody>
          <a:bodyPr/>
          <a:lstStyle/>
          <a:p>
            <a:pPr marL="457200" indent="-457200">
              <a:buNone/>
            </a:pPr>
            <a:r>
              <a:rPr lang="pl-PL" sz="2000" b="1" dirty="0" smtClean="0"/>
              <a:t>3. Kryterium doświadczenia</a:t>
            </a:r>
          </a:p>
          <a:p>
            <a:pPr marL="0" indent="0">
              <a:buNone/>
            </a:pPr>
            <a:r>
              <a:rPr lang="pl-PL" sz="1600" dirty="0" smtClean="0"/>
              <a:t>Czy Wnioskodawca zrealizował w ciągu ostatnich 3 lat przed złożeniem wniosku o dofinansowanie na terenie województwa dolnośląskiego co najmniej 2 przedsięwzięcia w obszarze interwencji i dla grupy docelowej objętej interwencją projektową, w ramach których osiągnął zakładane w ramach przedsięwzięcia cele?</a:t>
            </a:r>
          </a:p>
          <a:p>
            <a:pPr marL="0" indent="0">
              <a:buNone/>
            </a:pPr>
            <a:r>
              <a:rPr lang="pl-PL" sz="1600" dirty="0" smtClean="0"/>
              <a:t>0 pkt. – brak przedsięwzięcia</a:t>
            </a:r>
          </a:p>
          <a:p>
            <a:pPr marL="0" indent="0">
              <a:buNone/>
            </a:pPr>
            <a:r>
              <a:rPr lang="pl-PL" sz="1600" dirty="0" smtClean="0"/>
              <a:t>2 pkt. – co najmniej dwa przedsięwzięcia </a:t>
            </a:r>
          </a:p>
          <a:p>
            <a:pPr marL="0" indent="0">
              <a:buNone/>
            </a:pPr>
            <a:r>
              <a:rPr lang="pl-PL" sz="2000" b="1" dirty="0" smtClean="0"/>
              <a:t>4. Kryterium grupy docelowej </a:t>
            </a:r>
            <a:r>
              <a:rPr lang="pl-PL" sz="2000" dirty="0" smtClean="0"/>
              <a:t>	</a:t>
            </a:r>
          </a:p>
          <a:p>
            <a:pPr marL="0" indent="0">
              <a:buNone/>
            </a:pPr>
            <a:r>
              <a:rPr lang="pl-PL" sz="1600" dirty="0" smtClean="0"/>
              <a:t>Czy we wniosku o dofinansowanie założono, że mieszkańcy obszarów objętych programami rewitalizacji będą stanowili co najmniej 50% uczestników projektu?</a:t>
            </a:r>
          </a:p>
          <a:p>
            <a:pPr marL="0" indent="0">
              <a:buNone/>
            </a:pPr>
            <a:r>
              <a:rPr lang="pl-PL" sz="1600" dirty="0" smtClean="0"/>
              <a:t>0 pkt. – nie przewidziano wsparcia dla mieszkańców obszarów objętych programami rewitalizacji lub mieszkańcy tych obszarów nie stanowią co najmniej 50% uczestników projektu</a:t>
            </a:r>
          </a:p>
          <a:p>
            <a:pPr marL="0" indent="0">
              <a:buNone/>
            </a:pPr>
            <a:r>
              <a:rPr lang="pl-PL" sz="1600" dirty="0" smtClean="0"/>
              <a:t>3 pkt. – mieszkańcy obszarów objętych programem rewitalizacji stanowią co najmniej 50% uczestników projektu</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52</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5" y="958851"/>
            <a:ext cx="8418246" cy="693780"/>
          </a:xfrm>
        </p:spPr>
        <p:txBody>
          <a:bodyPr/>
          <a:lstStyle/>
          <a:p>
            <a:r>
              <a:rPr lang="pl-PL" sz="2400" b="1" u="sng" dirty="0" smtClean="0"/>
              <a:t>KRYTERIA ETAPU NEGOCJACJI W RAMACH EFS DLA TRYBU KONKURSOWEGO</a:t>
            </a:r>
            <a:endParaRPr lang="pl-PL" sz="2400" dirty="0"/>
          </a:p>
        </p:txBody>
      </p:sp>
      <p:sp>
        <p:nvSpPr>
          <p:cNvPr id="3" name="Symbol zastępczy zawartości 2"/>
          <p:cNvSpPr>
            <a:spLocks noGrp="1"/>
          </p:cNvSpPr>
          <p:nvPr>
            <p:ph idx="1"/>
          </p:nvPr>
        </p:nvSpPr>
        <p:spPr>
          <a:xfrm>
            <a:off x="105195" y="1728132"/>
            <a:ext cx="8860779" cy="4947797"/>
          </a:xfrm>
        </p:spPr>
        <p:txBody>
          <a:bodyPr/>
          <a:lstStyle/>
          <a:p>
            <a:pPr marL="0" indent="0">
              <a:buNone/>
            </a:pPr>
            <a:r>
              <a:rPr lang="pl-PL" sz="2000" b="1" dirty="0" smtClean="0"/>
              <a:t>1. Kryterium spełnienia warunków postawionych przez oceniających lub przewodniczącego KOP</a:t>
            </a:r>
          </a:p>
          <a:p>
            <a:pPr marL="0" indent="0">
              <a:buNone/>
            </a:pPr>
            <a:r>
              <a:rPr lang="pl-PL" sz="1600" dirty="0" smtClean="0"/>
              <a:t>Czy 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a:t>
            </a:r>
          </a:p>
          <a:p>
            <a:pPr marL="0" indent="0">
              <a:buNone/>
            </a:pPr>
            <a:r>
              <a:rPr lang="pl-PL" sz="1600" dirty="0" smtClean="0"/>
              <a:t>Kryterium jest obligatoryjnie stosowane jedynie w przypadku skierowania projektu do etapu negocjacji.</a:t>
            </a:r>
          </a:p>
          <a:p>
            <a:pPr marL="0" indent="0">
              <a:buNone/>
            </a:pPr>
            <a:r>
              <a:rPr lang="pl-PL" sz="1600" dirty="0" smtClean="0"/>
              <a:t>Spełnienie kryterium jest konieczne do przyznania dofinansowania.</a:t>
            </a:r>
          </a:p>
          <a:p>
            <a:pPr marL="0" indent="0">
              <a:buNone/>
            </a:pPr>
            <a:r>
              <a:rPr lang="pl-PL" sz="1600" dirty="0" smtClean="0"/>
              <a:t>Ocena spełniania kryterium obejmuje weryfikację:</a:t>
            </a:r>
          </a:p>
          <a:p>
            <a:pPr marL="0" indent="0">
              <a:buNone/>
            </a:pPr>
            <a:r>
              <a:rPr lang="pl-PL" sz="1600" dirty="0" smtClean="0"/>
              <a:t>1) Czy do wniosku zostały wprowadzone korekty wskazane przez oceniających w kartach oceny projektu lub przez przewodniczącego KOP lub</a:t>
            </a:r>
          </a:p>
          <a:p>
            <a:pPr marL="0" indent="0">
              <a:buNone/>
            </a:pPr>
            <a:r>
              <a:rPr lang="pl-PL" sz="1600" dirty="0" smtClean="0"/>
              <a:t>inne zmiany wynikające z ustaleń dokonanych podczas negocjacji,</a:t>
            </a:r>
          </a:p>
          <a:p>
            <a:pPr marL="0" indent="0">
              <a:buNone/>
            </a:pPr>
            <a:r>
              <a:rPr lang="pl-PL" sz="1600" dirty="0" smtClean="0"/>
              <a:t>2) Czy KOP uzyskała od Wnioskodawcy/Beneficjenta informacje i wyjaśnienia dotyczące określonych zapisów we wniosku, wskazanych przez oceniających w kartach oceny projektu lub przewodniczącego KOP,</a:t>
            </a:r>
          </a:p>
          <a:p>
            <a:pPr marL="0" indent="0">
              <a:buNone/>
            </a:pPr>
            <a:r>
              <a:rPr lang="pl-PL" sz="1600" dirty="0" smtClean="0"/>
              <a:t>3) Czy do wniosku zostały wprowadzone inne zmiany niż wynikające z kart oceny projektu lub uwag przewodniczącego KOP lub ustaleń wynikających z procesu negocjacji.</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53</a:t>
            </a:fld>
            <a:endParaRPr lang="pl-PL">
              <a:solidFill>
                <a:prstClr val="black">
                  <a:tint val="75000"/>
                </a:prstClr>
              </a:solidFill>
            </a:endParaRPr>
          </a:p>
        </p:txBody>
      </p:sp>
    </p:spTree>
    <p:extLst>
      <p:ext uri="{BB962C8B-B14F-4D97-AF65-F5344CB8AC3E}">
        <p14:creationId xmlns:p14="http://schemas.microsoft.com/office/powerpoint/2010/main" val="3458231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124743"/>
            <a:ext cx="8568952" cy="5135379"/>
          </a:xfrm>
        </p:spPr>
        <p:txBody>
          <a:bodyPr>
            <a:normAutofit fontScale="92500" lnSpcReduction="20000"/>
          </a:bodyPr>
          <a:lstStyle/>
          <a:p>
            <a:pPr>
              <a:buNone/>
            </a:pPr>
            <a:r>
              <a:rPr lang="pl-PL" sz="2300" b="1" dirty="0" smtClean="0"/>
              <a:t>SPOSÓB SKŁADANIA WNIOSKÓW O DOFINANSOWANIE</a:t>
            </a:r>
          </a:p>
          <a:p>
            <a:pPr lvl="0" algn="just"/>
            <a:r>
              <a:rPr lang="pl-PL" sz="1500" dirty="0" smtClean="0"/>
              <a:t>Wnioski składane są na obowiązującym formularzu zgodnym z </a:t>
            </a:r>
            <a:r>
              <a:rPr lang="pl-PL" sz="1500" b="1" dirty="0" smtClean="0"/>
              <a:t>załącznikiem nr 1</a:t>
            </a:r>
            <a:r>
              <a:rPr lang="pl-PL" sz="1500" dirty="0" smtClean="0"/>
              <a:t> do </a:t>
            </a:r>
            <a:r>
              <a:rPr lang="pl-PL" sz="1500" i="1" dirty="0" smtClean="0"/>
              <a:t>Regulaminu konkursu</a:t>
            </a:r>
            <a:r>
              <a:rPr lang="pl-PL" sz="1500" dirty="0" smtClean="0"/>
              <a:t> wyłącznie </a:t>
            </a:r>
            <a:r>
              <a:rPr lang="pl-PL" sz="1500" b="1" dirty="0" smtClean="0"/>
              <a:t>w formie dokumentu elektronicznego </a:t>
            </a:r>
            <a:r>
              <a:rPr lang="pl-PL" sz="1500" dirty="0" smtClean="0"/>
              <a:t>za pośrednictwem systemu obsługi wniosków aplikacyjnych SOWA EFS RPDS.</a:t>
            </a:r>
          </a:p>
          <a:p>
            <a:pPr lvl="0" algn="just"/>
            <a:r>
              <a:rPr lang="pl-PL" sz="1500" dirty="0" smtClean="0"/>
              <a:t>IOK nie wymaga dołączania do wniosku załączników innych niż wskazane </a:t>
            </a:r>
            <a:r>
              <a:rPr lang="pl-PL" sz="1500" i="1" dirty="0" smtClean="0"/>
              <a:t>Regulaminie konkursu</a:t>
            </a:r>
            <a:r>
              <a:rPr lang="pl-PL" sz="1500" dirty="0" smtClean="0"/>
              <a:t> i instrukcji wypełniania wniosku. </a:t>
            </a:r>
            <a:r>
              <a:rPr lang="pl-PL" sz="1500" u="sng" dirty="0" smtClean="0"/>
              <a:t>Załączniki dołączone dodatkowo do wniosku nie będą brane pod uwagę w trakcie oceny.</a:t>
            </a:r>
          </a:p>
          <a:p>
            <a:pPr lvl="0" algn="just"/>
            <a:r>
              <a:rPr lang="pl-PL" sz="1500" dirty="0" smtClean="0"/>
              <a:t>Każdemu Wnioskodawcy przysługuje prawo wystąpienia do IOK o wycofanie złożonego przez siebie wniosku o dofinansowanie z uczestnictwa w procedurze wyboru projektu do dofinansowania. Aby wycofać wniosek, należy dostarczyć do IOK pismo z prośbą o wycofanie wniosku podpisane przez osobę/y uprawnioną/e do reprezentowania Wnioskodawcy, wskazaną/e we wniosku. </a:t>
            </a:r>
          </a:p>
          <a:p>
            <a:pPr algn="just">
              <a:buNone/>
            </a:pPr>
            <a:r>
              <a:rPr lang="pl-PL" sz="1500" dirty="0" smtClean="0"/>
              <a:t>	Pismo z prośbą o wycofanie zawiera następujące informacje: numer konkursu, nazwę Wnioskodawcy, datę złożenia wniosku o dofinansowanie projektu w systemie elektronicznym, sumę kontrolną wniosku, tytuł projektu. Skan pisma należy przesłać na adres e-mail: </a:t>
            </a:r>
            <a:r>
              <a:rPr lang="pl-PL" sz="1500" b="1" u="sng" dirty="0" smtClean="0">
                <a:hlinkClick r:id="rId2"/>
              </a:rPr>
              <a:t>wroclaw.dwup@dwup.pl</a:t>
            </a:r>
            <a:r>
              <a:rPr lang="pl-PL" sz="1500" dirty="0" smtClean="0"/>
              <a:t>, a oryginał pisma przesłać kurierem lub pocztą lub złożyć osobiście do Instytucji Organizującej Konkurs na adres:</a:t>
            </a:r>
            <a:endParaRPr lang="pl-PL" sz="600" b="1" dirty="0" smtClean="0"/>
          </a:p>
          <a:p>
            <a:pPr indent="38100" algn="just">
              <a:buNone/>
            </a:pPr>
            <a:r>
              <a:rPr lang="pl-PL" sz="1500" b="1" dirty="0" smtClean="0"/>
              <a:t>Dolnośląski Wojewódzki Urząd Pracy</a:t>
            </a:r>
          </a:p>
          <a:p>
            <a:pPr indent="38100" algn="just">
              <a:buNone/>
            </a:pPr>
            <a:r>
              <a:rPr lang="pl-PL" sz="1500" b="1" dirty="0" smtClean="0"/>
              <a:t>Filia we Wrocławiu</a:t>
            </a:r>
          </a:p>
          <a:p>
            <a:pPr indent="38100" algn="just">
              <a:buNone/>
            </a:pPr>
            <a:r>
              <a:rPr lang="pl-PL" sz="1500" b="1" dirty="0" smtClean="0"/>
              <a:t>al. Armii Krajowej 54</a:t>
            </a:r>
          </a:p>
          <a:p>
            <a:pPr indent="38100" algn="just">
              <a:buNone/>
            </a:pPr>
            <a:r>
              <a:rPr lang="pl-PL" sz="1500" b="1" dirty="0" smtClean="0"/>
              <a:t>50-541 Wrocław</a:t>
            </a:r>
          </a:p>
          <a:p>
            <a:pPr algn="just">
              <a:buNone/>
            </a:pPr>
            <a:r>
              <a:rPr lang="pl-PL" sz="1500" dirty="0" smtClean="0"/>
              <a:t>	Powyższe wystąpienie jest skuteczne w każdym momencie przeprowadzania procedury wyboru </a:t>
            </a:r>
            <a:r>
              <a:rPr lang="pl-PL" sz="1500" dirty="0" err="1" smtClean="0"/>
              <a:t>projektu</a:t>
            </a:r>
            <a:r>
              <a:rPr lang="pl-PL" sz="1500" dirty="0" smtClean="0"/>
              <a:t> do dofinansowania.</a:t>
            </a:r>
          </a:p>
          <a:p>
            <a:pPr lvl="0"/>
            <a:r>
              <a:rPr lang="pl-PL" sz="1500" dirty="0" smtClean="0"/>
              <a:t>Dane teleadresowe Wnioskodawcy podawane we wniosku muszą być aktualne. </a:t>
            </a:r>
          </a:p>
          <a:p>
            <a:pPr lvl="0">
              <a:buNone/>
            </a:pPr>
            <a:r>
              <a:rPr lang="pl-PL" sz="1500" dirty="0" smtClean="0"/>
              <a:t>	</a:t>
            </a:r>
            <a:endParaRPr lang="pl-PL" sz="15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54</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79774" y="1003362"/>
            <a:ext cx="8568952" cy="5135379"/>
          </a:xfrm>
        </p:spPr>
        <p:txBody>
          <a:bodyPr>
            <a:normAutofit fontScale="92500"/>
          </a:bodyPr>
          <a:lstStyle/>
          <a:p>
            <a:pPr>
              <a:buNone/>
            </a:pPr>
            <a:r>
              <a:rPr lang="pl-PL" sz="2400" b="1" u="sng" dirty="0" smtClean="0"/>
              <a:t>SPOSÓB KOMUNIKACJI</a:t>
            </a:r>
          </a:p>
          <a:p>
            <a:pPr lvl="0">
              <a:buNone/>
            </a:pPr>
            <a:r>
              <a:rPr lang="pl-PL" sz="1500" dirty="0" smtClean="0"/>
              <a:t>	</a:t>
            </a:r>
          </a:p>
          <a:p>
            <a:pPr lvl="0" algn="just">
              <a:buNone/>
            </a:pPr>
            <a:r>
              <a:rPr lang="pl-PL" sz="2000" dirty="0" smtClean="0"/>
              <a:t>    </a:t>
            </a:r>
            <a:r>
              <a:rPr lang="pl-PL" sz="2100" dirty="0" smtClean="0"/>
              <a:t>Do </a:t>
            </a:r>
            <a:r>
              <a:rPr lang="pl-PL" sz="2100" dirty="0"/>
              <a:t>czasu rozstrzygnięcia konkursu komunikacja między Wnioskodawcą a IOK, </a:t>
            </a:r>
            <a:r>
              <a:rPr lang="pl-PL" sz="2100" dirty="0" smtClean="0"/>
              <a:t/>
            </a:r>
            <a:br>
              <a:rPr lang="pl-PL" sz="2100" dirty="0" smtClean="0"/>
            </a:br>
            <a:r>
              <a:rPr lang="pl-PL" sz="2100" dirty="0" smtClean="0"/>
              <a:t>w tym </a:t>
            </a:r>
            <a:r>
              <a:rPr lang="pl-PL" sz="2100" dirty="0"/>
              <a:t>wzywanie Wnioskodawcy do uzupełniania lub poprawiania projektu </a:t>
            </a:r>
            <a:r>
              <a:rPr lang="pl-PL" sz="2100" dirty="0" smtClean="0"/>
              <a:t/>
            </a:r>
            <a:br>
              <a:rPr lang="pl-PL" sz="2100" dirty="0" smtClean="0"/>
            </a:br>
            <a:r>
              <a:rPr lang="pl-PL" sz="2100" dirty="0" smtClean="0"/>
              <a:t>w </a:t>
            </a:r>
            <a:r>
              <a:rPr lang="pl-PL" sz="2100" dirty="0"/>
              <a:t>trakcie jego oceny w części dotyczącej spełniania przez projekt kryteriów wyboru projektów </a:t>
            </a:r>
            <a:r>
              <a:rPr lang="pl-PL" sz="2100" b="1" dirty="0"/>
              <a:t>będzie się odbywało elektronicznie poprzez moduł korespondencji </a:t>
            </a:r>
            <a:r>
              <a:rPr lang="pl-PL" sz="2100" b="1" dirty="0" smtClean="0"/>
              <a:t/>
            </a:r>
            <a:br>
              <a:rPr lang="pl-PL" sz="2100" b="1" dirty="0" smtClean="0"/>
            </a:br>
            <a:r>
              <a:rPr lang="pl-PL" sz="2100" b="1" dirty="0" smtClean="0"/>
              <a:t>w </a:t>
            </a:r>
            <a:r>
              <a:rPr lang="pl-PL" sz="2100" b="1" dirty="0"/>
              <a:t>systemie SOWA EFS RPDS.</a:t>
            </a:r>
          </a:p>
          <a:p>
            <a:pPr lvl="0" algn="just">
              <a:buNone/>
            </a:pPr>
            <a:r>
              <a:rPr lang="pl-PL" sz="2100" dirty="0" smtClean="0"/>
              <a:t>    </a:t>
            </a:r>
            <a:r>
              <a:rPr lang="pl-PL" sz="2100" dirty="0"/>
              <a:t>W przypadku wezwań/pism przekazanych poprzez moduł korespondencji </a:t>
            </a:r>
            <a:r>
              <a:rPr lang="pl-PL" sz="2100" dirty="0" smtClean="0"/>
              <a:t/>
            </a:r>
            <a:br>
              <a:rPr lang="pl-PL" sz="2100" dirty="0" smtClean="0"/>
            </a:br>
            <a:r>
              <a:rPr lang="pl-PL" sz="2100" dirty="0" smtClean="0"/>
              <a:t>w </a:t>
            </a:r>
            <a:r>
              <a:rPr lang="pl-PL" sz="2100" dirty="0"/>
              <a:t>systemie SOWA EFS RPDS </a:t>
            </a:r>
            <a:r>
              <a:rPr lang="pl-PL" sz="2100" u="sng" dirty="0"/>
              <a:t>terminy liczy się od dnia następującego po dniu wysłania ww. dokumentu. </a:t>
            </a:r>
            <a:endParaRPr lang="pl-PL" sz="2100" u="sng" dirty="0" smtClean="0"/>
          </a:p>
          <a:p>
            <a:pPr lvl="0" algn="just">
              <a:buNone/>
            </a:pPr>
            <a:r>
              <a:rPr lang="pl-PL" sz="2100" b="1" dirty="0">
                <a:solidFill>
                  <a:srgbClr val="FF0000"/>
                </a:solidFill>
              </a:rPr>
              <a:t> </a:t>
            </a:r>
            <a:r>
              <a:rPr lang="pl-PL" sz="2100" b="1" dirty="0" smtClean="0">
                <a:solidFill>
                  <a:srgbClr val="FF0000"/>
                </a:solidFill>
              </a:rPr>
              <a:t>   </a:t>
            </a:r>
            <a:r>
              <a:rPr lang="pl-PL" sz="2100" b="1" u="sng" dirty="0" smtClean="0"/>
              <a:t>Wnioskodawca </a:t>
            </a:r>
            <a:r>
              <a:rPr lang="pl-PL" sz="2100" b="1" u="sng" dirty="0"/>
              <a:t>zobowiązuje się do odbioru korespondencji kierowanej w sposób wskazany powyżej.</a:t>
            </a:r>
            <a:r>
              <a:rPr lang="pl-PL" sz="2100" dirty="0"/>
              <a:t> Nieprzestrzeganie wskazanej formy komunikacji grozi zastosowaniem konsekwencji wynikających z informacji zawartych w samej korespondencji</a:t>
            </a:r>
            <a:r>
              <a:rPr lang="pl-PL" sz="2100" dirty="0" smtClean="0"/>
              <a:t>.</a:t>
            </a:r>
            <a:endParaRPr lang="pl-PL" sz="2100" dirty="0"/>
          </a:p>
          <a:p>
            <a:pPr lvl="0" algn="just">
              <a:buNone/>
            </a:pPr>
            <a:r>
              <a:rPr lang="pl-PL" sz="2100" b="1" dirty="0" smtClean="0"/>
              <a:t>    Wnioskodawca podpisując wniosek o dofinansowanie oświadcza, iż </a:t>
            </a:r>
            <a:r>
              <a:rPr lang="pl-PL" sz="2100" b="1" dirty="0"/>
              <a:t>jest świadomy skutków niezachowania formy komunikacji wskazanej w Regulaminie konkursu.</a:t>
            </a:r>
            <a:endParaRPr lang="pl-PL" sz="2100" b="1" dirty="0" smtClean="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55</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02935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600" dirty="0" smtClean="0">
                <a:hlinkClick r:id="rId2"/>
              </a:rPr>
              <a:t>SOWA EFS RPDS</a:t>
            </a:r>
            <a:r>
              <a:rPr lang="pl-PL" sz="3600" dirty="0" smtClean="0"/>
              <a:t> </a:t>
            </a:r>
            <a:br>
              <a:rPr lang="pl-PL" sz="3600" dirty="0" smtClean="0"/>
            </a:br>
            <a:r>
              <a:rPr lang="pl-PL" sz="2000" u="sng" dirty="0" smtClean="0"/>
              <a:t>https</a:t>
            </a:r>
            <a:r>
              <a:rPr lang="pl-PL" sz="2000" u="sng" dirty="0"/>
              <a:t>://generator-efs.dwup.pl </a:t>
            </a:r>
            <a:endParaRPr lang="pl-PL" u="sng"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56</a:t>
            </a:fld>
            <a:endParaRPr lang="pl-PL">
              <a:solidFill>
                <a:prstClr val="black">
                  <a:tint val="75000"/>
                </a:prstClr>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34" t="10096" r="18683" b="4999"/>
          <a:stretch/>
        </p:blipFill>
        <p:spPr bwMode="auto">
          <a:xfrm>
            <a:off x="1026030" y="1805388"/>
            <a:ext cx="6460620" cy="4733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9731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90945" y="1087846"/>
            <a:ext cx="8552804" cy="5156200"/>
          </a:xfrm>
        </p:spPr>
        <p:txBody>
          <a:bodyPr/>
          <a:lstStyle/>
          <a:p>
            <a:pPr lvl="0" algn="just">
              <a:buNone/>
            </a:pPr>
            <a:endParaRPr lang="pl-PL" u="sng" dirty="0" smtClean="0">
              <a:ea typeface="Calibri" panose="020F0502020204030204" pitchFamily="34" charset="0"/>
            </a:endParaRPr>
          </a:p>
          <a:p>
            <a:pPr marL="0" indent="0" algn="just">
              <a:buNone/>
            </a:pPr>
            <a:endParaRPr lang="pl-PL" sz="2000" b="1" dirty="0" smtClean="0"/>
          </a:p>
          <a:p>
            <a:pPr marL="0" indent="0" algn="just">
              <a:buNone/>
            </a:pPr>
            <a:r>
              <a:rPr lang="pl-PL" sz="2000" b="1" dirty="0" smtClean="0"/>
              <a:t>Nabór wniosków za pośrednictwem systemu SOWA EFS RPDS rozpocznie się dnia 20.09.2018 r. o godz. 00:01 i zakończy się dnia 28.09.2018 r. o godz. 15:30.</a:t>
            </a:r>
          </a:p>
          <a:p>
            <a:pPr marL="0" indent="0" algn="just">
              <a:buNone/>
            </a:pPr>
            <a:endParaRPr lang="pl-PL" sz="2000" b="1" dirty="0" smtClean="0"/>
          </a:p>
          <a:p>
            <a:pPr marL="0" indent="0">
              <a:buNone/>
            </a:pPr>
            <a:r>
              <a:rPr lang="pl-PL" sz="1800" dirty="0" smtClean="0">
                <a:ea typeface="Calibri" panose="020F0502020204030204" pitchFamily="34" charset="0"/>
              </a:rPr>
              <a:t>Przewidywany termin rozstrzygnięcia konkursu – </a:t>
            </a:r>
            <a:r>
              <a:rPr lang="pl-PL" sz="1800" b="1" u="sng" dirty="0" smtClean="0">
                <a:ea typeface="Calibri" panose="020F0502020204030204" pitchFamily="34" charset="0"/>
              </a:rPr>
              <a:t>marzec 2019 r.</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57</a:t>
            </a:fld>
            <a:endParaRPr lang="pl-PL">
              <a:solidFill>
                <a:prstClr val="black">
                  <a:tint val="75000"/>
                </a:prstClr>
              </a:solidFill>
            </a:endParaRPr>
          </a:p>
        </p:txBody>
      </p:sp>
      <p:pic>
        <p:nvPicPr>
          <p:cNvPr id="2" name="Obraz 1"/>
          <p:cNvPicPr>
            <a:picLocks noChangeAspect="1"/>
          </p:cNvPicPr>
          <p:nvPr/>
        </p:nvPicPr>
        <p:blipFill>
          <a:blip r:embed="rId2" cstate="print"/>
          <a:stretch>
            <a:fillRect/>
          </a:stretch>
        </p:blipFill>
        <p:spPr>
          <a:xfrm>
            <a:off x="4809368" y="0"/>
            <a:ext cx="4334632" cy="963251"/>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637086"/>
            <a:ext cx="1883874" cy="188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6695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958850"/>
            <a:ext cx="7886700" cy="839128"/>
          </a:xfrm>
        </p:spPr>
        <p:txBody>
          <a:bodyPr/>
          <a:lstStyle/>
          <a:p>
            <a:r>
              <a:rPr lang="pl-PL" sz="2000" b="1" u="sng" dirty="0" smtClean="0"/>
              <a:t>ROZSTRZYGNIĘCIE KONKURSU</a:t>
            </a:r>
            <a:endParaRPr lang="pl-PL" sz="2000" b="1" u="sng" dirty="0"/>
          </a:p>
        </p:txBody>
      </p:sp>
      <p:sp>
        <p:nvSpPr>
          <p:cNvPr id="3" name="Symbol zastępczy zawartości 2"/>
          <p:cNvSpPr>
            <a:spLocks noGrp="1"/>
          </p:cNvSpPr>
          <p:nvPr>
            <p:ph idx="1"/>
          </p:nvPr>
        </p:nvSpPr>
        <p:spPr>
          <a:xfrm>
            <a:off x="881149" y="1797978"/>
            <a:ext cx="7634200" cy="4062495"/>
          </a:xfrm>
        </p:spPr>
        <p:txBody>
          <a:bodyPr/>
          <a:lstStyle/>
          <a:p>
            <a:pPr algn="ctr">
              <a:buNone/>
            </a:pPr>
            <a:endParaRPr lang="pl-PL" sz="1600" dirty="0" smtClean="0"/>
          </a:p>
          <a:p>
            <a:pPr>
              <a:buNone/>
            </a:pPr>
            <a:r>
              <a:rPr lang="pl-PL" sz="2000" dirty="0" smtClean="0"/>
              <a:t>	Po rozstrzygnięciu konkursu IOK zamieszcza na stronie internetowej:</a:t>
            </a:r>
          </a:p>
          <a:p>
            <a:pPr>
              <a:buNone/>
            </a:pPr>
            <a:endParaRPr lang="pl-PL" sz="2000" dirty="0" smtClean="0"/>
          </a:p>
          <a:p>
            <a:pPr algn="ctr">
              <a:buNone/>
            </a:pPr>
            <a:r>
              <a:rPr lang="pl-PL" sz="2000" b="1" dirty="0" smtClean="0">
                <a:hlinkClick r:id="rId2"/>
              </a:rPr>
              <a:t>www.rpo.dwup.pl</a:t>
            </a:r>
            <a:r>
              <a:rPr lang="pl-PL" sz="2000" b="1" dirty="0" smtClean="0"/>
              <a:t> </a:t>
            </a:r>
          </a:p>
          <a:p>
            <a:pPr>
              <a:buNone/>
            </a:pPr>
            <a:endParaRPr lang="pl-PL" sz="2000" dirty="0" smtClean="0"/>
          </a:p>
          <a:p>
            <a:pPr>
              <a:buNone/>
            </a:pPr>
            <a:r>
              <a:rPr lang="pl-PL" sz="2000" dirty="0" smtClean="0"/>
              <a:t>    oraz na portalu, </a:t>
            </a:r>
            <a:r>
              <a:rPr lang="pl-PL" sz="2000" dirty="0"/>
              <a:t>(nie później niż 7 dni od rozstrzygnięcia konkursu) </a:t>
            </a:r>
            <a:r>
              <a:rPr lang="pl-PL" sz="2000" dirty="0" smtClean="0"/>
              <a:t>listę projektów wybranych </a:t>
            </a:r>
            <a:r>
              <a:rPr lang="pl-PL" sz="2000" dirty="0"/>
              <a:t>do dofinansowania wyłącznie na </a:t>
            </a:r>
            <a:r>
              <a:rPr lang="pl-PL" sz="2000" dirty="0" smtClean="0"/>
              <a:t>podstawie spełniania </a:t>
            </a:r>
            <a:r>
              <a:rPr lang="pl-PL" sz="2000" dirty="0"/>
              <a:t>kryteriów wyboru projektów albo listę projektów, </a:t>
            </a:r>
            <a:r>
              <a:rPr lang="pl-PL" sz="2000" dirty="0" smtClean="0"/>
              <a:t>które uzyskały </a:t>
            </a:r>
            <a:r>
              <a:rPr lang="pl-PL" sz="2000" dirty="0"/>
              <a:t>wymaganą liczbę punktów, z wyróżnieniem projektów wybranych do dofinansowania (listę </a:t>
            </a:r>
            <a:r>
              <a:rPr lang="pl-PL" sz="2000" dirty="0" smtClean="0"/>
              <a:t>rankingową) oraz informację o składzie KOP.</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58</a:t>
            </a:fld>
            <a:endParaRPr lang="pl-PL">
              <a:solidFill>
                <a:prstClr val="black">
                  <a:tint val="75000"/>
                </a:prstClr>
              </a:solidFill>
            </a:endParaRPr>
          </a:p>
        </p:txBody>
      </p:sp>
      <p:grpSp>
        <p:nvGrpSpPr>
          <p:cNvPr id="5"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8"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extLst/>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3528" y="1379912"/>
            <a:ext cx="8568952" cy="5020887"/>
          </a:xfrm>
        </p:spPr>
        <p:txBody>
          <a:bodyPr>
            <a:normAutofit/>
          </a:bodyPr>
          <a:lstStyle/>
          <a:p>
            <a:pPr>
              <a:buNone/>
            </a:pPr>
            <a:endParaRPr lang="pl-PL" sz="2400" b="1" dirty="0" smtClean="0"/>
          </a:p>
          <a:p>
            <a:pPr>
              <a:buNone/>
            </a:pPr>
            <a:r>
              <a:rPr lang="pl-PL" sz="2400" b="1" dirty="0" smtClean="0"/>
              <a:t>PYTANIA I ODPOWIEDZI</a:t>
            </a:r>
            <a:endParaRPr lang="pl-PL" sz="1000" b="1" dirty="0" smtClean="0"/>
          </a:p>
          <a:p>
            <a:r>
              <a:rPr lang="pl-PL" sz="1800" dirty="0" smtClean="0"/>
              <a:t>Wyjaśnienia o charakterze ogólnym publikowane są na stronie internetowej IOK: </a:t>
            </a:r>
            <a:r>
              <a:rPr lang="pl-PL" sz="1800" u="sng" dirty="0" err="1" smtClean="0">
                <a:hlinkClick r:id="rId3"/>
              </a:rPr>
              <a:t>www.rpo.dwup.pl</a:t>
            </a:r>
            <a:endParaRPr lang="pl-PL" sz="1800" u="sng" dirty="0" smtClean="0">
              <a:solidFill>
                <a:srgbClr val="D60093"/>
              </a:solidFill>
            </a:endParaRPr>
          </a:p>
          <a:p>
            <a:pPr>
              <a:spcBef>
                <a:spcPts val="2400"/>
              </a:spcBef>
            </a:pPr>
            <a:r>
              <a:rPr lang="pl-PL" sz="1800" dirty="0" smtClean="0"/>
              <a:t>Pytania indywidualne można kierować na adres: </a:t>
            </a:r>
            <a:r>
              <a:rPr lang="pl-PL" sz="1800" u="sng" dirty="0" err="1" smtClean="0">
                <a:hlinkClick r:id="rId4"/>
              </a:rPr>
              <a:t>promocja@dwup.pl</a:t>
            </a:r>
            <a:r>
              <a:rPr lang="pl-PL" sz="1800" dirty="0" smtClean="0"/>
              <a:t> </a:t>
            </a:r>
            <a:br>
              <a:rPr lang="pl-PL" sz="1800" dirty="0" smtClean="0"/>
            </a:br>
            <a:r>
              <a:rPr lang="pl-PL" sz="1800" dirty="0" smtClean="0"/>
              <a:t>lub telefonicznie: 71 39 74 110 lub 71 39 74 111 lub nr infolinii 0 800 300 376</a:t>
            </a: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59</a:t>
            </a:fld>
            <a:endParaRPr lang="pl-PL">
              <a:solidFill>
                <a:prstClr val="black">
                  <a:tint val="75000"/>
                </a:prstClr>
              </a:solidFill>
            </a:endParaRPr>
          </a:p>
        </p:txBody>
      </p:sp>
      <p:grpSp>
        <p:nvGrpSpPr>
          <p:cNvPr id="2" name="Grupa 4"/>
          <p:cNvGrpSpPr/>
          <p:nvPr/>
        </p:nvGrpSpPr>
        <p:grpSpPr>
          <a:xfrm>
            <a:off x="4820575"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5542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101600" y="1065900"/>
            <a:ext cx="8955252" cy="5442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r>
              <a:rPr kumimoji="0" lang="pl-PL" sz="2400" b="1" i="0" u="sng" strike="noStrike" kern="1200" cap="none" spc="0" normalizeH="0" baseline="0" noProof="0" dirty="0" smtClean="0">
                <a:ln>
                  <a:noFill/>
                </a:ln>
                <a:solidFill>
                  <a:schemeClr val="tx1"/>
                </a:solidFill>
                <a:effectLst/>
                <a:uLnTx/>
                <a:uFillTx/>
                <a:latin typeface="+mn-lt"/>
              </a:rPr>
              <a:t>GRUPA DOCELOWA/OSTATECZNI ODBIORCY WSPARCIA</a:t>
            </a:r>
          </a:p>
          <a:p>
            <a:r>
              <a:rPr lang="pl-PL" dirty="0" smtClean="0">
                <a:latin typeface="+mn-lt"/>
              </a:rPr>
              <a:t>Grupa </a:t>
            </a:r>
            <a:r>
              <a:rPr lang="pl-PL" dirty="0">
                <a:latin typeface="+mn-lt"/>
              </a:rPr>
              <a:t>docelowa/ostateczni odbiorcy wsparcia to osoby z obszaru województwa dolnośląskiego (tzn. zamieszkujące na obszarze województwa dolnośląskiego w rozumieniu przepisów Kodeksu Cywilnego) od 30 roku życia</a:t>
            </a:r>
            <a:r>
              <a:rPr lang="pl-PL" dirty="0" smtClean="0">
                <a:latin typeface="+mn-lt"/>
              </a:rPr>
              <a:t>:</a:t>
            </a:r>
          </a:p>
          <a:p>
            <a:pPr marL="285750" lvl="0" indent="-285750">
              <a:lnSpc>
                <a:spcPct val="90000"/>
              </a:lnSpc>
              <a:spcBef>
                <a:spcPts val="1000"/>
              </a:spcBef>
              <a:buFont typeface="Arial" panose="020B0604020202020204" pitchFamily="34" charset="0"/>
              <a:buChar char="•"/>
              <a:defRPr/>
            </a:pPr>
            <a:r>
              <a:rPr lang="pl-PL" dirty="0" smtClean="0">
                <a:latin typeface="+mn-lt"/>
              </a:rPr>
              <a:t>pozostające </a:t>
            </a:r>
            <a:r>
              <a:rPr lang="pl-PL" dirty="0">
                <a:latin typeface="+mn-lt"/>
              </a:rPr>
              <a:t>bez zatrudnienia, w tym znajdujące się w szczególnej sytuacji na rynku pracy, tj. osoby w wieku 50 lat i więcej, kobiety, osoby z niepełnosprawnościami, osoby długotrwale bezrobotne oraz osoby z niskimi kwalifikacjami – </a:t>
            </a:r>
            <a:r>
              <a:rPr lang="pl-PL" b="1" dirty="0">
                <a:latin typeface="+mn-lt"/>
              </a:rPr>
              <a:t>ta grupa osób powinna stanowić co najmniej 60 % uczestników </a:t>
            </a:r>
            <a:r>
              <a:rPr lang="pl-PL" b="1" dirty="0" smtClean="0">
                <a:latin typeface="+mn-lt"/>
              </a:rPr>
              <a:t>projektu;</a:t>
            </a:r>
          </a:p>
          <a:p>
            <a:pPr marL="285750" lvl="0" indent="-285750">
              <a:lnSpc>
                <a:spcPct val="90000"/>
              </a:lnSpc>
              <a:spcBef>
                <a:spcPts val="1000"/>
              </a:spcBef>
              <a:buFont typeface="Arial" panose="020B0604020202020204" pitchFamily="34" charset="0"/>
              <a:buChar char="•"/>
              <a:defRPr/>
            </a:pPr>
            <a:r>
              <a:rPr lang="pl-PL" dirty="0">
                <a:latin typeface="+mn-lt"/>
              </a:rPr>
              <a:t>reemigranci, imigranci, osoby ubogie pracujące, osoby odchodzące z rolnictwa i ich rodziny, osoby zatrudnione na umowach krótkoterminowych oraz pracujący w ramach umów cywilno-prawnych, których miesięczne zarobki nie przekraczają wysokości minimalnego wynagrodzenia, w odniesieniu do miesiąca poprzedzającego dzień przystąpienia do </a:t>
            </a:r>
            <a:r>
              <a:rPr lang="pl-PL" dirty="0" smtClean="0">
                <a:latin typeface="+mn-lt"/>
              </a:rPr>
              <a:t>projektu;</a:t>
            </a:r>
          </a:p>
          <a:p>
            <a:pPr marL="285750" lvl="0" indent="-285750">
              <a:lnSpc>
                <a:spcPct val="90000"/>
              </a:lnSpc>
              <a:spcBef>
                <a:spcPts val="1000"/>
              </a:spcBef>
              <a:buFont typeface="Arial" panose="020B0604020202020204" pitchFamily="34" charset="0"/>
              <a:buChar char="•"/>
              <a:defRPr/>
            </a:pPr>
            <a:r>
              <a:rPr lang="pl-PL" dirty="0" smtClean="0">
                <a:latin typeface="+mn-lt"/>
              </a:rPr>
              <a:t>bezrobotni </a:t>
            </a:r>
            <a:r>
              <a:rPr lang="pl-PL" dirty="0">
                <a:latin typeface="+mn-lt"/>
              </a:rPr>
              <a:t>mężczyźni w wieku 30-49 lat, którzy nie należą do kategorii uczestników wymienionych powyżej </a:t>
            </a:r>
            <a:r>
              <a:rPr lang="pl-PL" dirty="0" smtClean="0">
                <a:latin typeface="+mn-lt"/>
              </a:rPr>
              <a:t>– </a:t>
            </a:r>
            <a:r>
              <a:rPr lang="pl-PL" b="1" dirty="0" smtClean="0">
                <a:latin typeface="+mn-lt"/>
              </a:rPr>
              <a:t>ta </a:t>
            </a:r>
            <a:r>
              <a:rPr lang="pl-PL" b="1" dirty="0">
                <a:latin typeface="+mn-lt"/>
              </a:rPr>
              <a:t>grupa osób nie może przekroczyć 20% bezrobotnych objętych wsparciem w projekcie. </a:t>
            </a:r>
            <a:r>
              <a:rPr lang="pl-PL" dirty="0">
                <a:latin typeface="+mn-lt"/>
              </a:rPr>
              <a:t>Grupa ta może korzystać z form wsparcia przewidzianych w ramach tego konkursu z zastrzeżeniem, że udzielenie wsparcia ma prowadzić do podwyższenia lub nabycia nowych kwalifikacji czy kompetencji lub utrzymania i formalnego potwierdzenia kwalifikacji lub kompetencji uczestników projektów.</a:t>
            </a:r>
            <a:endParaRPr kumimoji="0" lang="pl-PL" i="0" u="none" strike="noStrike" kern="1200" cap="none" spc="0" normalizeH="0" baseline="0" noProof="0" dirty="0" smtClean="0">
              <a:ln>
                <a:noFill/>
              </a:ln>
              <a:solidFill>
                <a:schemeClr val="tx1"/>
              </a:solidFill>
              <a:effectLst/>
              <a:uLnTx/>
              <a:uFillTx/>
              <a:latin typeface="+mn-lt"/>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902643" y="2121681"/>
            <a:ext cx="7848872" cy="923330"/>
          </a:xfrm>
          <a:prstGeom prst="rect">
            <a:avLst/>
          </a:prstGeom>
        </p:spPr>
        <p:txBody>
          <a:bodyPr wrap="square">
            <a:spAutoFit/>
          </a:bodyPr>
          <a:lstStyle/>
          <a:p>
            <a:pPr algn="ctr" fontAlgn="auto">
              <a:spcBef>
                <a:spcPts val="0"/>
              </a:spcBef>
              <a:spcAft>
                <a:spcPts val="0"/>
              </a:spcAft>
            </a:pPr>
            <a:r>
              <a:rPr lang="pl-PL" sz="5400" b="1" dirty="0" smtClean="0">
                <a:solidFill>
                  <a:prstClr val="black"/>
                </a:solidFill>
                <a:latin typeface="Calibri"/>
                <a:cs typeface="Arial" pitchFamily="34" charset="0"/>
              </a:rPr>
              <a:t>Dziękujemy za uwagę</a:t>
            </a:r>
          </a:p>
        </p:txBody>
      </p:sp>
      <p:sp>
        <p:nvSpPr>
          <p:cNvPr id="3" name="Symbol zastępczy numeru slajdu 2"/>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60</a:t>
            </a:fld>
            <a:endParaRPr lang="pl-PL">
              <a:solidFill>
                <a:prstClr val="black">
                  <a:tint val="75000"/>
                </a:prstClr>
              </a:solidFill>
            </a:endParaRPr>
          </a:p>
        </p:txBody>
      </p:sp>
      <p:pic>
        <p:nvPicPr>
          <p:cNvPr id="8" name="Obraz 7"/>
          <p:cNvPicPr>
            <a:picLocks noChangeAspect="1"/>
          </p:cNvPicPr>
          <p:nvPr/>
        </p:nvPicPr>
        <p:blipFill>
          <a:blip r:embed="rId2" cstate="print"/>
          <a:stretch>
            <a:fillRect/>
          </a:stretch>
        </p:blipFill>
        <p:spPr>
          <a:xfrm>
            <a:off x="0" y="3464358"/>
            <a:ext cx="9144000" cy="2379415"/>
          </a:xfrm>
          <a:prstGeom prst="rect">
            <a:avLst/>
          </a:prstGeom>
        </p:spPr>
      </p:pic>
      <p:grpSp>
        <p:nvGrpSpPr>
          <p:cNvPr id="2" name="Grupa 3"/>
          <p:cNvGrpSpPr/>
          <p:nvPr/>
        </p:nvGrpSpPr>
        <p:grpSpPr>
          <a:xfrm>
            <a:off x="4820575" y="0"/>
            <a:ext cx="4323425" cy="949911"/>
            <a:chOff x="4820575" y="0"/>
            <a:chExt cx="4323425" cy="949911"/>
          </a:xfrm>
        </p:grpSpPr>
        <p:sp>
          <p:nvSpPr>
            <p:cNvPr id="5" name="Prostokąt 4"/>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4"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78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7</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2" name="Symbol zastępczy zawartości 2"/>
          <p:cNvSpPr txBox="1">
            <a:spLocks/>
          </p:cNvSpPr>
          <p:nvPr/>
        </p:nvSpPr>
        <p:spPr bwMode="auto">
          <a:xfrm>
            <a:off x="628650" y="2725738"/>
            <a:ext cx="7886700"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3" name="Symbol zastępczy zawartości 2"/>
          <p:cNvSpPr txBox="1">
            <a:spLocks/>
          </p:cNvSpPr>
          <p:nvPr/>
        </p:nvSpPr>
        <p:spPr bwMode="auto">
          <a:xfrm>
            <a:off x="135467" y="1065899"/>
            <a:ext cx="8921385" cy="55042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228600" marR="0" lvl="0" indent="-228600" defTabSz="914400" rtl="0" eaLnBrk="1" fontAlgn="base" latinLnBrk="0" hangingPunct="1">
              <a:lnSpc>
                <a:spcPct val="90000"/>
              </a:lnSpc>
              <a:spcBef>
                <a:spcPts val="1000"/>
              </a:spcBef>
              <a:spcAft>
                <a:spcPct val="0"/>
              </a:spcAft>
              <a:buClrTx/>
              <a:buSzTx/>
              <a:buFont typeface="Arial" charset="0"/>
              <a:buNone/>
              <a:tabLst/>
              <a:defRPr/>
            </a:pPr>
            <a:r>
              <a:rPr kumimoji="0" lang="pl-PL" sz="2400" b="1" i="0" u="sng" strike="noStrike" kern="1200" cap="none" spc="0" normalizeH="0" baseline="0" noProof="0" dirty="0" smtClean="0">
                <a:ln>
                  <a:noFill/>
                </a:ln>
                <a:solidFill>
                  <a:schemeClr val="tx1"/>
                </a:solidFill>
                <a:effectLst/>
                <a:uLnTx/>
                <a:uFillTx/>
                <a:latin typeface="+mn-lt"/>
              </a:rPr>
              <a:t>GRUPA DOCELOWA/OSTATECZNI ODBIORCY WSPARCIA</a:t>
            </a:r>
          </a:p>
          <a:p>
            <a:r>
              <a:rPr lang="pl-PL" dirty="0" smtClean="0">
                <a:latin typeface="+mn-lt"/>
              </a:rPr>
              <a:t>Weryfikacja dokonywana przez Beneficjenta celem sprawdzenia, czy uczestnik spełnia kryteria kwalifikowalności udziału w projekcie odbywa się na podstawie:</a:t>
            </a:r>
          </a:p>
          <a:p>
            <a:r>
              <a:rPr lang="pl-PL" dirty="0" smtClean="0">
                <a:latin typeface="+mn-lt"/>
              </a:rPr>
              <a:t>a) urzędowego zaświadczenia lub oświadczenia uczestnika w przypadku osób zarejestrowanych w urzędach pracy jako bezrobotne,</a:t>
            </a:r>
          </a:p>
          <a:p>
            <a:r>
              <a:rPr lang="pl-PL" dirty="0" smtClean="0">
                <a:latin typeface="+mn-lt"/>
              </a:rPr>
              <a:t>b) zaświadczenia o zatrudnieniu w przypadku osób pracujących;</a:t>
            </a:r>
          </a:p>
          <a:p>
            <a:r>
              <a:rPr lang="pl-PL" dirty="0" smtClean="0">
                <a:latin typeface="+mn-lt"/>
              </a:rPr>
              <a:t>c) odpowiedniego orzeczenia lub innego dokumentu poświadczającego stan zdrowia – w przypadku osób z niepełnosprawnością;</a:t>
            </a:r>
          </a:p>
          <a:p>
            <a:r>
              <a:rPr lang="pl-PL" dirty="0" smtClean="0">
                <a:latin typeface="+mn-lt"/>
              </a:rPr>
              <a:t>d) dokumentów wskazanych w załączniku nr 16 do Regulaminu konkursu – w przypadku reemigrantów i imigrantów;</a:t>
            </a:r>
          </a:p>
          <a:p>
            <a:r>
              <a:rPr lang="pl-PL" dirty="0" smtClean="0">
                <a:latin typeface="+mn-lt"/>
              </a:rPr>
              <a:t>e) oświadczenia w przypadku pozostałych osób, np. osób biernych zawodowo, które nie figurują w publicznych rejestrach.</a:t>
            </a:r>
          </a:p>
          <a:p>
            <a:endParaRPr lang="pl-PL" dirty="0">
              <a:latin typeface="+mn-lt"/>
            </a:endParaRPr>
          </a:p>
          <a:p>
            <a:r>
              <a:rPr lang="pl-PL" dirty="0">
                <a:latin typeface="+mn-lt"/>
              </a:rPr>
              <a:t>Wsparcie skierowane dla osób odchodzących z rolnictwa i ich rodzin ma na celu podjęcie zatrudnienia poza rolnictwem i przejście z systemu ubezpieczeń społecznych rolników opartego na KRUS do ogólnego systemu ubezpieczeń społecznych opartego na ZUS.</a:t>
            </a:r>
          </a:p>
          <a:p>
            <a:endParaRPr lang="pl-PL" dirty="0">
              <a:latin typeface="+mn-lt"/>
            </a:endParaRPr>
          </a:p>
          <a:p>
            <a:r>
              <a:rPr lang="pl-PL" dirty="0">
                <a:latin typeface="+mn-lt"/>
              </a:rPr>
              <a:t>Jeśli na etapie rekrutacji okaże się, że uczestnik projektu wymaga przede wszystkim aktywizacji społecznej powinien on zostać skierowany do projektów realizowanych w ramach osi priorytetowej 9 i nie może zostać objęty wsparciem w ramach projektu.</a:t>
            </a:r>
          </a:p>
          <a:p>
            <a:endParaRPr lang="pl-PL" dirty="0" smtClean="0">
              <a:latin typeface="+mn-lt"/>
            </a:endParaRPr>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13151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45533" y="1135989"/>
            <a:ext cx="8243997" cy="4704023"/>
          </a:xfrm>
        </p:spPr>
        <p:txBody>
          <a:bodyPr/>
          <a:lstStyle/>
          <a:p>
            <a:pPr marL="0" algn="just">
              <a:buNone/>
            </a:pPr>
            <a:r>
              <a:rPr lang="pl-PL" sz="2400" b="1" u="sng" dirty="0" smtClean="0"/>
              <a:t>OKRES REALIZACJI PROJEKTU</a:t>
            </a:r>
          </a:p>
          <a:p>
            <a:pPr marL="0" indent="0">
              <a:buNone/>
            </a:pPr>
            <a:r>
              <a:rPr lang="pl-PL" sz="2000" dirty="0" smtClean="0"/>
              <a:t>IOK </a:t>
            </a:r>
            <a:r>
              <a:rPr lang="pl-PL" sz="2000" dirty="0"/>
              <a:t>nie określa maksymalnego okresu realizacji projektu, ani obligatoryjnego terminu, w którym musi rozpocząć się realizacja projektu, jednak mając na uwadze sprawną realizację RPO WD zaleca, aby realizacja projektu rozpoczynała się nie wcześniej niż w II kwartale 2019 </a:t>
            </a:r>
            <a:r>
              <a:rPr lang="pl-PL" sz="2000" dirty="0" smtClean="0"/>
              <a:t>r.</a:t>
            </a:r>
          </a:p>
          <a:p>
            <a:pPr marL="0" indent="0">
              <a:buNone/>
            </a:pPr>
            <a:r>
              <a:rPr lang="pl-PL" sz="2000" dirty="0" smtClean="0"/>
              <a:t>Końcowy </a:t>
            </a:r>
            <a:r>
              <a:rPr lang="pl-PL" sz="2000" dirty="0"/>
              <a:t>wniosek o płatność należy złożyć w terminie do 30 dni od daty zakończenia realizacji projektu, wskazanej w umowie o dofinansowanie. </a:t>
            </a:r>
            <a:endParaRPr lang="pl-PL" sz="2000" dirty="0" smtClean="0"/>
          </a:p>
          <a:p>
            <a:pPr marL="0" indent="0">
              <a:buNone/>
            </a:pPr>
            <a:r>
              <a:rPr lang="pl-PL" sz="2000" dirty="0" smtClean="0"/>
              <a:t>Końcem </a:t>
            </a:r>
            <a:r>
              <a:rPr lang="pl-PL" sz="2000" dirty="0"/>
              <a:t>okresu kwalifikowalności wydatków w ramach okresu programowania 2014-2020 jest 31.12.2023 </a:t>
            </a:r>
            <a:r>
              <a:rPr lang="pl-PL" sz="2000" dirty="0" smtClean="0"/>
              <a:t>r.</a:t>
            </a:r>
          </a:p>
          <a:p>
            <a:pPr marL="0" indent="0">
              <a:buNone/>
            </a:pPr>
            <a:r>
              <a:rPr lang="pl-PL" sz="2000" dirty="0" smtClean="0"/>
              <a:t>IOK </a:t>
            </a:r>
            <a:r>
              <a:rPr lang="pl-PL" sz="2000" dirty="0"/>
              <a:t>rekomenduje aby termin zakończenia realizacji projektu nie był późniejszy niż 31.10.2021 r.</a:t>
            </a:r>
            <a:endParaRPr lang="pl-PL" sz="1600" dirty="0" smtClean="0">
              <a:solidFill>
                <a:srgbClr val="7030A0"/>
              </a:solidFill>
            </a:endParaRPr>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8</a:t>
            </a:fld>
            <a:endParaRPr lang="pl-PL">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96772"/>
            <a:ext cx="4770602" cy="708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55576" y="1017767"/>
            <a:ext cx="4661813" cy="5422790"/>
          </a:xfrm>
        </p:spPr>
        <p:txBody>
          <a:bodyPr/>
          <a:lstStyle/>
          <a:p>
            <a:pPr marL="0" algn="ctr">
              <a:buNone/>
            </a:pPr>
            <a:endParaRPr lang="pl-PL" sz="1600" dirty="0" smtClean="0"/>
          </a:p>
          <a:p>
            <a:pPr marL="0" algn="ctr">
              <a:buNone/>
            </a:pPr>
            <a:endParaRPr lang="pl-PL" sz="1800" dirty="0" smtClean="0"/>
          </a:p>
          <a:p>
            <a:pPr marL="0" algn="ctr">
              <a:buNone/>
            </a:pPr>
            <a:endParaRPr lang="pl-PL" sz="1800" dirty="0"/>
          </a:p>
        </p:txBody>
      </p:sp>
      <p:sp>
        <p:nvSpPr>
          <p:cNvPr id="4" name="Symbol zastępczy numeru slajdu 3"/>
          <p:cNvSpPr>
            <a:spLocks noGrp="1"/>
          </p:cNvSpPr>
          <p:nvPr>
            <p:ph type="sldNum" sz="quarter" idx="10"/>
          </p:nvPr>
        </p:nvSpPr>
        <p:spPr/>
        <p:txBody>
          <a:bodyPr/>
          <a:lstStyle/>
          <a:p>
            <a:pPr>
              <a:defRPr/>
            </a:pPr>
            <a:fld id="{ECB52235-1339-48E5-A73B-3694FDF843BF}" type="slidenum">
              <a:rPr lang="pl-PL" smtClean="0">
                <a:solidFill>
                  <a:prstClr val="black">
                    <a:tint val="75000"/>
                  </a:prstClr>
                </a:solidFill>
              </a:rPr>
              <a:pPr>
                <a:defRPr/>
              </a:pPr>
              <a:t>9</a:t>
            </a:fld>
            <a:endParaRPr lang="pl-PL" dirty="0">
              <a:solidFill>
                <a:prstClr val="black">
                  <a:tint val="75000"/>
                </a:prstClr>
              </a:solidFill>
            </a:endParaRPr>
          </a:p>
        </p:txBody>
      </p:sp>
      <p:grpSp>
        <p:nvGrpSpPr>
          <p:cNvPr id="2" name="Grupa 4"/>
          <p:cNvGrpSpPr/>
          <p:nvPr/>
        </p:nvGrpSpPr>
        <p:grpSpPr>
          <a:xfrm>
            <a:off x="4802469" y="0"/>
            <a:ext cx="4323425" cy="949911"/>
            <a:chOff x="4820575" y="0"/>
            <a:chExt cx="4323425" cy="949911"/>
          </a:xfrm>
        </p:grpSpPr>
        <p:sp>
          <p:nvSpPr>
            <p:cNvPr id="6" name="Prostokąt 5"/>
            <p:cNvSpPr/>
            <p:nvPr/>
          </p:nvSpPr>
          <p:spPr>
            <a:xfrm>
              <a:off x="4820575" y="0"/>
              <a:ext cx="4323425" cy="949911"/>
            </a:xfrm>
            <a:prstGeom prst="rect">
              <a:avLst/>
            </a:prstGeom>
            <a:solidFill>
              <a:srgbClr val="FBBA00"/>
            </a:solidFill>
            <a:ln>
              <a:solidFill>
                <a:srgbClr val="FBB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Prostokąt 6"/>
            <p:cNvSpPr/>
            <p:nvPr/>
          </p:nvSpPr>
          <p:spPr>
            <a:xfrm>
              <a:off x="5000626" y="128588"/>
              <a:ext cx="3848100" cy="676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l-PL" dirty="0"/>
            </a:p>
          </p:txBody>
        </p:sp>
        <p:grpSp>
          <p:nvGrpSpPr>
            <p:cNvPr id="5" name="Grupa 7"/>
            <p:cNvGrpSpPr/>
            <p:nvPr/>
          </p:nvGrpSpPr>
          <p:grpSpPr>
            <a:xfrm>
              <a:off x="5000626" y="150460"/>
              <a:ext cx="3861839" cy="639089"/>
              <a:chOff x="35489" y="88314"/>
              <a:chExt cx="4823135" cy="798172"/>
            </a:xfrm>
          </p:grpSpPr>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3955" y="205858"/>
                <a:ext cx="2034669" cy="609132"/>
              </a:xfrm>
              <a:prstGeom prst="rect">
                <a:avLst/>
              </a:prstGeom>
            </p:spPr>
          </p:pic>
          <p:pic>
            <p:nvPicPr>
              <p:cNvPr id="10" name="Picture 3" descr="FE_PR_POZIOM-Kolor-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89" y="88314"/>
                <a:ext cx="1533656" cy="798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2671" y="293394"/>
                <a:ext cx="1082545" cy="396000"/>
              </a:xfrm>
              <a:prstGeom prst="rect">
                <a:avLst/>
              </a:prstGeom>
            </p:spPr>
          </p:pic>
        </p:grpSp>
      </p:grpSp>
      <p:sp>
        <p:nvSpPr>
          <p:cNvPr id="16" name="Symbol zastępczy zawartości 2"/>
          <p:cNvSpPr txBox="1">
            <a:spLocks/>
          </p:cNvSpPr>
          <p:nvPr/>
        </p:nvSpPr>
        <p:spPr bwMode="auto">
          <a:xfrm>
            <a:off x="755650" y="1341438"/>
            <a:ext cx="7886700" cy="50403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Symbol zastępczy zawartości 2"/>
          <p:cNvSpPr txBox="1">
            <a:spLocks/>
          </p:cNvSpPr>
          <p:nvPr/>
        </p:nvSpPr>
        <p:spPr bwMode="auto">
          <a:xfrm>
            <a:off x="220134" y="1065453"/>
            <a:ext cx="8624226" cy="55880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228600">
              <a:lnSpc>
                <a:spcPct val="90000"/>
              </a:lnSpc>
              <a:spcBef>
                <a:spcPts val="1000"/>
              </a:spcBef>
              <a:defRPr/>
            </a:pPr>
            <a:r>
              <a:rPr lang="pl-PL" sz="2400" b="1" u="sng" dirty="0" smtClean="0">
                <a:latin typeface="+mn-lt"/>
                <a:cs typeface="Arial" pitchFamily="34" charset="0"/>
              </a:rPr>
              <a:t>OGÓLNE INFORMACJE DOTYCZĄCE KONKURSU</a:t>
            </a:r>
            <a:endParaRPr kumimoji="0" lang="pl-PL" sz="1050" b="0" i="0" u="none" strike="noStrike" kern="1200" cap="none" spc="0" normalizeH="0" baseline="0" noProof="0" dirty="0" smtClean="0">
              <a:ln>
                <a:noFill/>
              </a:ln>
              <a:solidFill>
                <a:schemeClr val="tx1"/>
              </a:solidFill>
              <a:effectLst/>
              <a:uLnTx/>
              <a:uFillTx/>
              <a:latin typeface="+mn-lt"/>
              <a:ea typeface="+mn-ea"/>
              <a:cs typeface="+mn-cs"/>
            </a:endParaRPr>
          </a:p>
          <a:p>
            <a:pPr lvl="0">
              <a:lnSpc>
                <a:spcPct val="90000"/>
              </a:lnSpc>
              <a:spcBef>
                <a:spcPts val="1000"/>
              </a:spcBef>
              <a:defRPr/>
            </a:pPr>
            <a:r>
              <a:rPr lang="pl-PL" b="1" dirty="0">
                <a:latin typeface="+mn-lt"/>
              </a:rPr>
              <a:t>Konkurs ma charakter horyzontalny</a:t>
            </a:r>
            <a:r>
              <a:rPr lang="pl-PL" dirty="0">
                <a:latin typeface="+mn-lt"/>
              </a:rPr>
              <a:t>, tzn. nabór wniosków o dofinansowanie przeznaczony jest dla wszystkich Beneficjentów przewidzianych do aplikowania w Działaniu 8.2 – typ projektów A - E. Konkurs obejmuje projekty realizowane na obszarze województwa </a:t>
            </a:r>
            <a:r>
              <a:rPr lang="pl-PL" dirty="0" smtClean="0">
                <a:latin typeface="+mn-lt"/>
              </a:rPr>
              <a:t>dolnośląskiego.</a:t>
            </a:r>
          </a:p>
          <a:p>
            <a:pPr lvl="0">
              <a:lnSpc>
                <a:spcPct val="90000"/>
              </a:lnSpc>
              <a:spcBef>
                <a:spcPts val="1000"/>
              </a:spcBef>
              <a:defRPr/>
            </a:pPr>
            <a:endParaRPr lang="pl-PL" dirty="0" smtClean="0">
              <a:latin typeface="+mn-lt"/>
            </a:endParaRPr>
          </a:p>
          <a:p>
            <a:r>
              <a:rPr lang="pl-PL" dirty="0">
                <a:latin typeface="+mn-lt"/>
              </a:rPr>
              <a:t>Wnioskodawca jest zobowiązany do uważnego zapoznania się z Minimalnym standardem usług i katalogiem stawek, których szczegółowy opis znajduje się w załączniku nr 7 do Regulaminu konkursu, dotyczącym:</a:t>
            </a:r>
          </a:p>
          <a:p>
            <a:pPr marL="285750" indent="-285750">
              <a:buFont typeface="Arial" panose="020B0604020202020204" pitchFamily="34" charset="0"/>
              <a:buChar char="•"/>
            </a:pPr>
            <a:r>
              <a:rPr lang="pl-PL" dirty="0" smtClean="0">
                <a:latin typeface="+mn-lt"/>
              </a:rPr>
              <a:t>katalogu </a:t>
            </a:r>
            <a:r>
              <a:rPr lang="pl-PL" dirty="0">
                <a:latin typeface="+mn-lt"/>
              </a:rPr>
              <a:t>zadań możliwych do realizacji w ramach </a:t>
            </a:r>
            <a:r>
              <a:rPr lang="pl-PL" dirty="0" smtClean="0">
                <a:latin typeface="+mn-lt"/>
              </a:rPr>
              <a:t>projektu,</a:t>
            </a:r>
          </a:p>
          <a:p>
            <a:pPr marL="285750" indent="-285750">
              <a:buFont typeface="Arial" panose="020B0604020202020204" pitchFamily="34" charset="0"/>
              <a:buChar char="•"/>
            </a:pPr>
            <a:r>
              <a:rPr lang="pl-PL" dirty="0" smtClean="0">
                <a:latin typeface="+mn-lt"/>
              </a:rPr>
              <a:t>minimalnego </a:t>
            </a:r>
            <a:r>
              <a:rPr lang="pl-PL" dirty="0">
                <a:latin typeface="+mn-lt"/>
              </a:rPr>
              <a:t>standardu usług, które mają być dostarczone w ramach projektu</a:t>
            </a:r>
            <a:r>
              <a:rPr lang="pl-PL" dirty="0" smtClean="0">
                <a:latin typeface="+mn-lt"/>
              </a:rPr>
              <a:t>,</a:t>
            </a:r>
          </a:p>
          <a:p>
            <a:pPr marL="285750" indent="-285750">
              <a:buFont typeface="Arial" panose="020B0604020202020204" pitchFamily="34" charset="0"/>
              <a:buChar char="•"/>
            </a:pPr>
            <a:r>
              <a:rPr lang="pl-PL" dirty="0" smtClean="0">
                <a:latin typeface="+mn-lt"/>
              </a:rPr>
              <a:t>maksymalnego </a:t>
            </a:r>
            <a:r>
              <a:rPr lang="pl-PL" dirty="0">
                <a:latin typeface="+mn-lt"/>
              </a:rPr>
              <a:t>budżetu przewidzianego na realizację zadań w ramach projektu, w tym zastosowania cen rynkowych do określonych kategorii kosztów w projekcie.</a:t>
            </a:r>
            <a:endParaRPr lang="pl-PL" dirty="0" smtClean="0">
              <a:latin typeface="+mn-lt"/>
            </a:endParaRPr>
          </a:p>
          <a:p>
            <a:pPr marL="285750" lvl="0" indent="-285750">
              <a:buFontTx/>
              <a:buChar char="-"/>
            </a:pPr>
            <a:endParaRPr lang="pl-PL" dirty="0">
              <a:latin typeface="+mn-lt"/>
            </a:endParaRPr>
          </a:p>
          <a:p>
            <a:r>
              <a:rPr lang="pl-PL" dirty="0" smtClean="0">
                <a:latin typeface="+mn-lt"/>
              </a:rPr>
              <a:t>Wsparcie </a:t>
            </a:r>
            <a:r>
              <a:rPr lang="pl-PL" dirty="0">
                <a:latin typeface="+mn-lt"/>
              </a:rPr>
              <a:t>udzielane w ramach projektu musi być zgodne z </a:t>
            </a:r>
            <a:r>
              <a:rPr lang="pl-PL" i="1" dirty="0" smtClean="0">
                <a:latin typeface="+mn-lt"/>
              </a:rPr>
              <a:t>Wytycznymi </a:t>
            </a:r>
            <a:r>
              <a:rPr lang="pl-PL" i="1" dirty="0">
                <a:latin typeface="+mn-lt"/>
              </a:rPr>
              <a:t>w zakresie realizacji przedsięwzięć z udziałem środków Europejskiego Funduszu Społecznego w obszarze </a:t>
            </a:r>
            <a:r>
              <a:rPr lang="pl-PL" i="1" dirty="0" smtClean="0">
                <a:latin typeface="+mn-lt"/>
              </a:rPr>
              <a:t>rynku pracy </a:t>
            </a:r>
            <a:r>
              <a:rPr lang="pl-PL" i="1" dirty="0">
                <a:latin typeface="+mn-lt"/>
              </a:rPr>
              <a:t>na lata </a:t>
            </a:r>
            <a:r>
              <a:rPr lang="pl-PL" i="1" dirty="0" smtClean="0">
                <a:latin typeface="+mn-lt"/>
              </a:rPr>
              <a:t>2014-2020</a:t>
            </a:r>
            <a:r>
              <a:rPr lang="pl-PL" dirty="0" smtClean="0">
                <a:latin typeface="+mn-lt"/>
              </a:rPr>
              <a:t>.</a:t>
            </a:r>
            <a:endParaRPr lang="pl-PL" dirty="0">
              <a:latin typeface="+mn-lt"/>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r>
              <a:rPr kumimoji="0" lang="pl-PL" sz="2000" b="0" i="0" u="none" strike="noStrike" kern="1200" cap="none" spc="0" normalizeH="0" baseline="0" noProof="0" dirty="0" smtClean="0">
                <a:ln>
                  <a:noFill/>
                </a:ln>
                <a:solidFill>
                  <a:schemeClr val="tx1"/>
                </a:solidFill>
                <a:effectLst/>
                <a:uLnTx/>
                <a:uFillTx/>
                <a:latin typeface="+mn-lt"/>
              </a:rPr>
              <a:t>                 </a:t>
            </a:r>
            <a:endParaRPr kumimoji="0" lang="pl-PL" sz="2000" b="1" i="0" u="none" strike="noStrike" kern="1200" cap="none" spc="0" normalizeH="0" baseline="0" noProof="0" dirty="0" smtClean="0">
              <a:ln>
                <a:noFill/>
              </a:ln>
              <a:solidFill>
                <a:schemeClr val="tx1"/>
              </a:solidFill>
              <a:effectLst/>
              <a:uLnTx/>
              <a:uFillTx/>
              <a:latin typeface="+mn-lt"/>
            </a:endParaRPr>
          </a:p>
          <a:p>
            <a:pPr marL="228600" marR="0" lvl="0" indent="-228600" algn="ctr"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1000"/>
              </a:spcBef>
              <a:spcAft>
                <a:spcPct val="0"/>
              </a:spcAft>
              <a:buClrTx/>
              <a:buSzTx/>
              <a:buFont typeface="Arial" charset="0"/>
              <a:buNone/>
              <a:tabLst/>
              <a:defRPr/>
            </a:pPr>
            <a:endParaRPr kumimoji="0" lang="pl-PL" sz="3200" b="0" i="0" u="none" strike="noStrike" kern="1200" cap="none" spc="0" normalizeH="0" baseline="0" noProof="0" dirty="0">
              <a:ln>
                <a:noFill/>
              </a:ln>
              <a:solidFill>
                <a:schemeClr val="tx1"/>
              </a:solidFill>
              <a:effectLst/>
              <a:uLnTx/>
              <a:uFillTx/>
              <a:latin typeface="+mj-lt"/>
              <a:ea typeface="+mn-ea"/>
              <a:cs typeface="+mn-cs"/>
            </a:endParaRPr>
          </a:p>
        </p:txBody>
      </p:sp>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6250" y="115542"/>
            <a:ext cx="4825244" cy="68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2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unduszeEuropejskiePrezentacjaTemplat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41BC98EB-B254-48DE-A757-86CC93C6277F}"/>
    </a:ext>
  </a:extLst>
</a:theme>
</file>

<file path=ppt/theme/theme10.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rastruktura i Środowisko">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BFAF85-3AFF-408A-9214-9771CA74E33C}"/>
    </a:ext>
  </a:extLst>
</a:theme>
</file>

<file path=ppt/theme/theme3.xml><?xml version="1.0" encoding="utf-8"?>
<a:theme xmlns:a="http://schemas.openxmlformats.org/drawingml/2006/main" name="Inteligentny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D7262E80-C742-4C3A-B4FD-B9DFB2A85E65}"/>
    </a:ext>
  </a:extLst>
</a:theme>
</file>

<file path=ppt/theme/theme4.xml><?xml version="1.0" encoding="utf-8"?>
<a:theme xmlns:a="http://schemas.openxmlformats.org/drawingml/2006/main" name="Rozwój Polski Wschodnie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D6DABCB-300B-4583-9DC2-84BDBB033C22}"/>
    </a:ext>
  </a:extLst>
</a:theme>
</file>

<file path=ppt/theme/theme5.xml><?xml version="1.0" encoding="utf-8"?>
<a:theme xmlns:a="http://schemas.openxmlformats.org/drawingml/2006/main" name="Wiedza Edukacja Rozwoj">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53FA2FB3-9C38-4B68-A4DF-76B77B12EB81}"/>
    </a:ext>
  </a:extLst>
</a:theme>
</file>

<file path=ppt/theme/theme6.xml><?xml version="1.0" encoding="utf-8"?>
<a:theme xmlns:a="http://schemas.openxmlformats.org/drawingml/2006/main" name="Polska Cyfrow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A4A928A6-969B-40E6-93A8-BBEF1A2F6A09}"/>
    </a:ext>
  </a:extLst>
</a:theme>
</file>

<file path=ppt/theme/theme7.xml><?xml version="1.0" encoding="utf-8"?>
<a:theme xmlns:a="http://schemas.openxmlformats.org/drawingml/2006/main" name="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ppt/theme/theme8.xml><?xml version="1.0" encoding="utf-8"?>
<a:theme xmlns:a="http://schemas.openxmlformats.org/drawingml/2006/main" name="Pomoc Techniczna">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F455CDD5-C0D5-4F1E-9423-3AD99BE16955}"/>
    </a:ext>
  </a:extLst>
</a:theme>
</file>

<file path=ppt/theme/theme9.xml><?xml version="1.0" encoding="utf-8"?>
<a:theme xmlns:a="http://schemas.openxmlformats.org/drawingml/2006/main" name="1_Programy Regionalne">
  <a:themeElements>
    <a:clrScheme name="Motyw pakietu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duszeEuropejskiePrezentacjaTemplate.potx" id="{E1C8E9E8-192D-4AF6-9B43-48AB8A3797D1}" vid="{92000801-0B03-4AC3-8040-626073FD01A7}"/>
    </a:ext>
  </a:extLst>
</a:theme>
</file>

<file path=docProps/app.xml><?xml version="1.0" encoding="utf-8"?>
<Properties xmlns="http://schemas.openxmlformats.org/officeDocument/2006/extended-properties" xmlns:vt="http://schemas.openxmlformats.org/officeDocument/2006/docPropsVTypes">
  <Template>FunduszeEuropejskiePrezentacjaTemplate</Template>
  <TotalTime>13642</TotalTime>
  <Words>7150</Words>
  <Application>Microsoft Office PowerPoint</Application>
  <PresentationFormat>Pokaz na ekranie (4:3)</PresentationFormat>
  <Paragraphs>504</Paragraphs>
  <Slides>60</Slides>
  <Notes>10</Notes>
  <HiddenSlides>0</HiddenSlides>
  <MMClips>0</MMClips>
  <ScaleCrop>false</ScaleCrop>
  <HeadingPairs>
    <vt:vector size="6" baseType="variant">
      <vt:variant>
        <vt:lpstr>Używane czcionki</vt:lpstr>
      </vt:variant>
      <vt:variant>
        <vt:i4>2</vt:i4>
      </vt:variant>
      <vt:variant>
        <vt:lpstr>Motyw</vt:lpstr>
      </vt:variant>
      <vt:variant>
        <vt:i4>9</vt:i4>
      </vt:variant>
      <vt:variant>
        <vt:lpstr>Tytuły slajdów</vt:lpstr>
      </vt:variant>
      <vt:variant>
        <vt:i4>60</vt:i4>
      </vt:variant>
    </vt:vector>
  </HeadingPairs>
  <TitlesOfParts>
    <vt:vector size="71" baseType="lpstr">
      <vt:lpstr>Arial</vt:lpstr>
      <vt:lpstr>Calibri</vt:lpstr>
      <vt:lpstr>FunduszeEuropejskiePrezentacjaTemplate</vt:lpstr>
      <vt:lpstr>Infrastruktura i Środowisko</vt:lpstr>
      <vt:lpstr>Inteligentny Rozwoj</vt:lpstr>
      <vt:lpstr>Rozwój Polski Wschodniej</vt:lpstr>
      <vt:lpstr>Wiedza Edukacja Rozwoj</vt:lpstr>
      <vt:lpstr>Polska Cyfrowa</vt:lpstr>
      <vt:lpstr>Programy Regionalne</vt:lpstr>
      <vt:lpstr>Pomoc Techniczna</vt:lpstr>
      <vt:lpstr>1_Programy Regionalne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PRZEDMIOT KONKURSU</vt:lpstr>
      <vt:lpstr>PRZEDMIOT KONKURSU</vt:lpstr>
      <vt:lpstr>PRZEDMIOT KONKURSU</vt:lpstr>
      <vt:lpstr>Prezentacja programu PowerPoint</vt:lpstr>
      <vt:lpstr>MECHANIZM RACJONALNYCH USPRAWNIEŃ</vt:lpstr>
      <vt:lpstr>MECHANIZM RACJONALNYCH USPRAWNIEŃ</vt:lpstr>
      <vt:lpstr>ZASADA RÓWNOŚCI SZANS KOBIET I MĘŻCZYZN</vt:lpstr>
      <vt:lpstr>ZASADA RÓWNOŚCI SZANS I NIEDYSKRYMINACJI, W TYM DOSTĘPNOŚCI DLA OSÓB Z NIEPEŁNOSPRAWNOŚCIAMI</vt:lpstr>
      <vt:lpstr>ZASADA ZRÓWNOWAŻONEGO ROZWOJU</vt:lpstr>
      <vt:lpstr>WSKAŹNIKI INFORMACJE PODSTAWOWE</vt:lpstr>
      <vt:lpstr>WSKAŹNIKI PRODUKTU</vt:lpstr>
      <vt:lpstr>WSKAŹNIKI PRODUKTU</vt:lpstr>
      <vt:lpstr>WSKAŹNIKI PRODUKTU</vt:lpstr>
      <vt:lpstr>WSKAŹNIKI PRODUKTU</vt:lpstr>
      <vt:lpstr>WSKAŹNIKI PRODUKTU</vt:lpstr>
      <vt:lpstr>WSKAŹNIKI REZULTATU</vt:lpstr>
      <vt:lpstr>WSKAŹNIKI REZULTATU</vt:lpstr>
      <vt:lpstr>WSKAŹNIKI HORYZONTALNE</vt:lpstr>
      <vt:lpstr>WSKAŹNIKI HORYZONTALNE</vt:lpstr>
      <vt:lpstr>WSKAŹNIKI HORYZONTALNE</vt:lpstr>
      <vt:lpstr>WSKAŹNIKI HORYZONTALNE</vt:lpstr>
      <vt:lpstr>WSKAŹNIKI HORYZONTALNE</vt:lpstr>
      <vt:lpstr>WSKAŹNIKI INFORMACJE DODATKOWE - DEFINICJE</vt:lpstr>
      <vt:lpstr>WSKAŹNIKI INFORMACJE DODATKOWE - DEFINICJE</vt:lpstr>
      <vt:lpstr>WSKAŹNIKI INFORMACJE DODATKOWE - DEFINICJE</vt:lpstr>
      <vt:lpstr>WSKAŹNIKI INFORMACJE DODATKOWE - DEFINICJE</vt:lpstr>
      <vt:lpstr>Prezentacja programu PowerPoint</vt:lpstr>
      <vt:lpstr>KRYTERIA FORMALNE</vt:lpstr>
      <vt:lpstr>KRYTERIA FORMALNE (nieweryfikowane na podstawie oświadczeń)</vt:lpstr>
      <vt:lpstr>KRYTERIA FORMALNE</vt:lpstr>
      <vt:lpstr>KRYTERIA FORMALNE</vt:lpstr>
      <vt:lpstr>KRYTERIA FORMALNE</vt:lpstr>
      <vt:lpstr>KRYTERIA FORMALNE SPECYFICZNE DLA NABORU</vt:lpstr>
      <vt:lpstr>KRYTERIA FORMALNE SPECYFICZNE DLA NABORU</vt:lpstr>
      <vt:lpstr>KRYTERIA DOSTĘPU</vt:lpstr>
      <vt:lpstr>KRYTERIA DOSTĘPU</vt:lpstr>
      <vt:lpstr>KRYTERIA DOSTĘPU</vt:lpstr>
      <vt:lpstr>KRYTERIA DOSTĘPU</vt:lpstr>
      <vt:lpstr>KRYTERIA DOSTĘPU</vt:lpstr>
      <vt:lpstr>KRYTERIA HORYZONTALNE</vt:lpstr>
      <vt:lpstr>KRYTERIA HORYZONTALNE</vt:lpstr>
      <vt:lpstr>KRYTERIA PREMIUJĄCE</vt:lpstr>
      <vt:lpstr>KRYTERIA PREMIUJĄCE</vt:lpstr>
      <vt:lpstr>KRYTERIA ETAPU NEGOCJACJI W RAMACH EFS DLA TRYBU KONKURSOWEGO</vt:lpstr>
      <vt:lpstr>Prezentacja programu PowerPoint</vt:lpstr>
      <vt:lpstr>Prezentacja programu PowerPoint</vt:lpstr>
      <vt:lpstr>SOWA EFS RPDS  https://generator-efs.dwup.pl </vt:lpstr>
      <vt:lpstr>Prezentacja programu PowerPoint</vt:lpstr>
      <vt:lpstr>ROZSTRZYGNIĘCIE KONKURSU</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Zbigniew Ratajczak</dc:creator>
  <cp:lastModifiedBy>Arkadiusz Otręba</cp:lastModifiedBy>
  <cp:revision>709</cp:revision>
  <cp:lastPrinted>2018-03-06T12:24:36Z</cp:lastPrinted>
  <dcterms:created xsi:type="dcterms:W3CDTF">2015-03-25T10:25:25Z</dcterms:created>
  <dcterms:modified xsi:type="dcterms:W3CDTF">2018-08-30T06:02:02Z</dcterms:modified>
</cp:coreProperties>
</file>