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  <p:sldMasterId id="2147483965" r:id="rId9"/>
    <p:sldMasterId id="2147483990" r:id="rId10"/>
  </p:sldMasterIdLst>
  <p:notesMasterIdLst>
    <p:notesMasterId r:id="rId89"/>
  </p:notesMasterIdLst>
  <p:handoutMasterIdLst>
    <p:handoutMasterId r:id="rId90"/>
  </p:handoutMasterIdLst>
  <p:sldIdLst>
    <p:sldId id="257" r:id="rId11"/>
    <p:sldId id="278" r:id="rId12"/>
    <p:sldId id="534" r:id="rId13"/>
    <p:sldId id="536" r:id="rId14"/>
    <p:sldId id="693" r:id="rId15"/>
    <p:sldId id="537" r:id="rId16"/>
    <p:sldId id="597" r:id="rId17"/>
    <p:sldId id="671" r:id="rId18"/>
    <p:sldId id="694" r:id="rId19"/>
    <p:sldId id="695" r:id="rId20"/>
    <p:sldId id="697" r:id="rId21"/>
    <p:sldId id="698" r:id="rId22"/>
    <p:sldId id="700" r:id="rId23"/>
    <p:sldId id="701" r:id="rId24"/>
    <p:sldId id="708" r:id="rId25"/>
    <p:sldId id="580" r:id="rId26"/>
    <p:sldId id="696" r:id="rId27"/>
    <p:sldId id="704" r:id="rId28"/>
    <p:sldId id="705" r:id="rId29"/>
    <p:sldId id="706" r:id="rId30"/>
    <p:sldId id="659" r:id="rId31"/>
    <p:sldId id="619" r:id="rId32"/>
    <p:sldId id="620" r:id="rId33"/>
    <p:sldId id="740" r:id="rId34"/>
    <p:sldId id="741" r:id="rId35"/>
    <p:sldId id="441" r:id="rId36"/>
    <p:sldId id="628" r:id="rId37"/>
    <p:sldId id="710" r:id="rId38"/>
    <p:sldId id="712" r:id="rId39"/>
    <p:sldId id="739" r:id="rId40"/>
    <p:sldId id="713" r:id="rId41"/>
    <p:sldId id="714" r:id="rId42"/>
    <p:sldId id="715" r:id="rId43"/>
    <p:sldId id="716" r:id="rId44"/>
    <p:sldId id="717" r:id="rId45"/>
    <p:sldId id="718" r:id="rId46"/>
    <p:sldId id="357" r:id="rId47"/>
    <p:sldId id="720" r:id="rId48"/>
    <p:sldId id="721" r:id="rId49"/>
    <p:sldId id="722" r:id="rId50"/>
    <p:sldId id="723" r:id="rId51"/>
    <p:sldId id="724" r:id="rId52"/>
    <p:sldId id="725" r:id="rId53"/>
    <p:sldId id="726" r:id="rId54"/>
    <p:sldId id="727" r:id="rId55"/>
    <p:sldId id="728" r:id="rId56"/>
    <p:sldId id="522" r:id="rId57"/>
    <p:sldId id="365" r:id="rId58"/>
    <p:sldId id="366" r:id="rId59"/>
    <p:sldId id="638" r:id="rId60"/>
    <p:sldId id="543" r:id="rId61"/>
    <p:sldId id="665" r:id="rId62"/>
    <p:sldId id="730" r:id="rId63"/>
    <p:sldId id="731" r:id="rId64"/>
    <p:sldId id="656" r:id="rId65"/>
    <p:sldId id="637" r:id="rId66"/>
    <p:sldId id="639" r:id="rId67"/>
    <p:sldId id="742" r:id="rId68"/>
    <p:sldId id="743" r:id="rId69"/>
    <p:sldId id="690" r:id="rId70"/>
    <p:sldId id="686" r:id="rId71"/>
    <p:sldId id="691" r:id="rId72"/>
    <p:sldId id="687" r:id="rId73"/>
    <p:sldId id="640" r:id="rId74"/>
    <p:sldId id="641" r:id="rId75"/>
    <p:sldId id="642" r:id="rId76"/>
    <p:sldId id="644" r:id="rId77"/>
    <p:sldId id="645" r:id="rId78"/>
    <p:sldId id="733" r:id="rId79"/>
    <p:sldId id="734" r:id="rId80"/>
    <p:sldId id="735" r:id="rId81"/>
    <p:sldId id="736" r:id="rId82"/>
    <p:sldId id="657" r:id="rId83"/>
    <p:sldId id="658" r:id="rId84"/>
    <p:sldId id="737" r:id="rId85"/>
    <p:sldId id="692" r:id="rId86"/>
    <p:sldId id="475" r:id="rId87"/>
    <p:sldId id="669" r:id="rId88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FB900"/>
    <a:srgbClr val="FF9900"/>
    <a:srgbClr val="FFB800"/>
    <a:srgbClr val="FBBA00"/>
    <a:srgbClr val="1070A0"/>
    <a:srgbClr val="008000"/>
    <a:srgbClr val="0033CC"/>
    <a:srgbClr val="FF9966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86346" autoAdjust="0"/>
  </p:normalViewPr>
  <p:slideViewPr>
    <p:cSldViewPr snapToGrid="0">
      <p:cViewPr varScale="1">
        <p:scale>
          <a:sx n="117" d="100"/>
          <a:sy n="117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369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2018-04-09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2018-04-09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05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39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28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99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4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63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78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76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203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21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05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01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922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17FA-5E19-42B8-AC0D-42B66D9938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160E-8FC5-49EF-907D-723E51873C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E14-2061-48C3-9EFE-CA46EF40F4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94F-7641-4CDE-A8BF-482670B87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A49B-B7EA-4918-ADE8-806A86C5FF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2687-4FC4-42CC-9A08-F6B71A67F3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0EAE-AB87-4CF1-B780-262216FB26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E975-0B2F-4F79-A2FC-F284CFD406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DB91-1122-4D39-B83F-47B470E4A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F9AE73-FA79-43E8-8745-CD970851B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-31107" r="2260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rpo.dwup.pl/" TargetMode="External"/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dwup.pl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7.png"/><Relationship Id="rId4" Type="http://schemas.openxmlformats.org/officeDocument/2006/relationships/hyperlink" Target="mailto:promocja@dwup.pl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6241" y="5069150"/>
            <a:ext cx="7288567" cy="523782"/>
          </a:xfrm>
          <a:prstGeom prst="rect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378" name="Symbol zastępczy zawartości 1"/>
          <p:cNvSpPr>
            <a:spLocks noGrp="1"/>
          </p:cNvSpPr>
          <p:nvPr>
            <p:ph idx="1"/>
          </p:nvPr>
        </p:nvSpPr>
        <p:spPr>
          <a:xfrm>
            <a:off x="972306" y="5110568"/>
            <a:ext cx="7886700" cy="14855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1" dirty="0" smtClean="0"/>
              <a:t>Rola Dolnośląskiego Wojewódzkiego Urzędu Pracy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we wdrażaniu  Europejskiego Funduszu Społecznego</a:t>
            </a:r>
          </a:p>
          <a:p>
            <a:pPr>
              <a:lnSpc>
                <a:spcPct val="100000"/>
              </a:lnSpc>
            </a:pPr>
            <a:r>
              <a:rPr lang="pl-PL" sz="2000" b="1" dirty="0" smtClean="0"/>
              <a:t>w ramach perspektywy finansowej 2007-2013 oraz 2014-2020   </a:t>
            </a:r>
          </a:p>
        </p:txBody>
      </p:sp>
      <p:sp>
        <p:nvSpPr>
          <p:cNvPr id="7" name="Schemat blokowy: proces 6"/>
          <p:cNvSpPr/>
          <p:nvPr/>
        </p:nvSpPr>
        <p:spPr>
          <a:xfrm>
            <a:off x="2095130" y="4962617"/>
            <a:ext cx="6763876" cy="1482571"/>
          </a:xfrm>
          <a:prstGeom prst="flowChartProcess">
            <a:avLst/>
          </a:prstGeom>
          <a:solidFill>
            <a:srgbClr val="FBBA00"/>
          </a:solidFill>
          <a:ln>
            <a:solidFill>
              <a:srgbClr val="FBB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179463" y="5110568"/>
            <a:ext cx="8791190" cy="112721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l-PL" sz="2600" b="1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Aktywna integracja</a:t>
            </a:r>
          </a:p>
          <a:p>
            <a:pPr algn="r"/>
            <a:r>
              <a:rPr lang="pl-PL" sz="2600" b="1" dirty="0">
                <a:effectLst>
                  <a:outerShdw blurRad="63500" dist="12700" dir="2700000" algn="tl">
                    <a:srgbClr val="000000">
                      <a:alpha val="43137"/>
                    </a:srgbClr>
                  </a:outerShdw>
                </a:effectLst>
              </a:rPr>
              <a:t>RPO WD 2014-2020</a:t>
            </a:r>
            <a:endParaRPr lang="pl-PL" sz="2600" dirty="0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591251"/>
            <a:ext cx="7886700" cy="2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10 kwietnia 2018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" y="0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4808904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2000" b="1" dirty="0" smtClean="0"/>
              <a:t>Usługi </a:t>
            </a:r>
            <a:r>
              <a:rPr lang="pl-PL" sz="2000" b="1" dirty="0"/>
              <a:t>aktywnej integracji o </a:t>
            </a:r>
            <a:r>
              <a:rPr lang="pl-PL" sz="2000" b="1" dirty="0" smtClean="0"/>
              <a:t>charakterze społecznym:</a:t>
            </a:r>
          </a:p>
          <a:p>
            <a:pPr lvl="0"/>
            <a:r>
              <a:rPr lang="pl-PL" sz="1700" dirty="0" smtClean="0"/>
              <a:t>organizacja </a:t>
            </a:r>
            <a:r>
              <a:rPr lang="pl-PL" sz="1700" dirty="0"/>
              <a:t>i finansowanie treningów kompetencji i umiejętności społecznych, w tym kosztów zatrudnienia i działania osoby prowadzącej </a:t>
            </a:r>
            <a:r>
              <a:rPr lang="pl-PL" sz="1700" dirty="0" smtClean="0"/>
              <a:t>treningi; </a:t>
            </a:r>
            <a:endParaRPr lang="pl-PL" sz="1700" dirty="0"/>
          </a:p>
          <a:p>
            <a:r>
              <a:rPr lang="pl-PL" sz="1700" dirty="0"/>
              <a:t>organizacja i finansowanie interwencji kryzysowej i mediacji rodzinnej (wyłącznie pod warunkiem, </a:t>
            </a:r>
            <a:r>
              <a:rPr lang="pl-PL" sz="1700" dirty="0" smtClean="0"/>
              <a:t>gdy </a:t>
            </a:r>
            <a:r>
              <a:rPr lang="pl-PL" sz="1700" dirty="0"/>
              <a:t>ich udzielenie jest niezbędne, aby zapewnić indywidualizację i kompleksowość wsparcia </a:t>
            </a:r>
            <a:r>
              <a:rPr lang="pl-PL" sz="1700" dirty="0" smtClean="0"/>
              <a:t>dla </a:t>
            </a:r>
            <a:r>
              <a:rPr lang="pl-PL" sz="1700" dirty="0"/>
              <a:t>uczestnika projektu) </a:t>
            </a:r>
            <a:endParaRPr lang="pl-PL" sz="1700" dirty="0" smtClean="0"/>
          </a:p>
          <a:p>
            <a:r>
              <a:rPr lang="pl-PL" sz="1700" dirty="0" smtClean="0"/>
              <a:t>udzielanie </a:t>
            </a:r>
            <a:r>
              <a:rPr lang="pl-PL" sz="1700" dirty="0"/>
              <a:t>informacji o prawach i uprawnieniach, służące przywróceniu samodzielności życiowej, w tym </a:t>
            </a:r>
            <a:r>
              <a:rPr lang="pl-PL" sz="1700" dirty="0" smtClean="0"/>
              <a:t>powrotowi </a:t>
            </a:r>
            <a:r>
              <a:rPr lang="pl-PL" sz="1700" dirty="0"/>
              <a:t>na rynek pracy; </a:t>
            </a:r>
          </a:p>
          <a:p>
            <a:pPr lvl="0"/>
            <a:r>
              <a:rPr lang="pl-PL" sz="1700" dirty="0"/>
              <a:t>organizacja i finansowanie poradnictwa i wsparcia indywidualnego oraz grupowego w zakresie podniesienia kompetencji życiowych i umiejętności społeczno-zawodowych umożliwiających docelowo powrót do  życia społecznego, w tym powrót na rynek pracy i aktywizację zawodową; </a:t>
            </a:r>
          </a:p>
          <a:p>
            <a:pPr lvl="0"/>
            <a:r>
              <a:rPr lang="pl-PL" sz="1700" dirty="0"/>
              <a:t>organizacja i finansowanie usług integracyjnych obejmujących edukację społeczną </a:t>
            </a:r>
            <a:r>
              <a:rPr lang="pl-PL" sz="1700" dirty="0" smtClean="0"/>
              <a:t>i obywatelską (jako element projektu);</a:t>
            </a:r>
          </a:p>
          <a:p>
            <a:pPr lvl="0"/>
            <a:r>
              <a:rPr lang="pl-PL" sz="1700" dirty="0" smtClean="0"/>
              <a:t>kursy i szkolenia służące rozwijaniu umiejętności i kompetencji społecznych.</a:t>
            </a:r>
            <a:endParaRPr lang="pl-PL" sz="1700" dirty="0"/>
          </a:p>
          <a:p>
            <a:endParaRPr lang="pl-PL" sz="1800" dirty="0"/>
          </a:p>
          <a:p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18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4808904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2000" b="1" dirty="0" smtClean="0"/>
              <a:t>Usługi </a:t>
            </a:r>
            <a:r>
              <a:rPr lang="pl-PL" sz="2000" b="1" dirty="0"/>
              <a:t>aktywnej integracji o </a:t>
            </a:r>
            <a:r>
              <a:rPr lang="pl-PL" sz="2000" b="1" dirty="0" smtClean="0"/>
              <a:t>charakterze zawodowym:</a:t>
            </a:r>
          </a:p>
          <a:p>
            <a:pPr lvl="0"/>
            <a:r>
              <a:rPr lang="pl-PL" sz="1700" dirty="0"/>
              <a:t>uczestnictwo w zajęciach Centrum Integracji Społecznej; </a:t>
            </a:r>
          </a:p>
          <a:p>
            <a:pPr lvl="0"/>
            <a:r>
              <a:rPr lang="pl-PL" sz="1700" dirty="0"/>
              <a:t>uczestnictwo w zajęciach Klubu Integracji Społecznej;</a:t>
            </a:r>
          </a:p>
          <a:p>
            <a:pPr lvl="0"/>
            <a:r>
              <a:rPr lang="pl-PL" sz="1700" dirty="0"/>
              <a:t>praktyka zawodowa lub staż (po konsultacji z właściwym powiatowym urzędem pracy </a:t>
            </a:r>
            <a:r>
              <a:rPr lang="pl-PL" sz="1700" dirty="0" smtClean="0"/>
              <a:t>w </a:t>
            </a:r>
            <a:r>
              <a:rPr lang="pl-PL" sz="1700" dirty="0"/>
              <a:t>przypadku, gdy klientem jest osoba bezrobotna);</a:t>
            </a:r>
          </a:p>
          <a:p>
            <a:r>
              <a:rPr lang="pl-PL" sz="1700" dirty="0"/>
              <a:t>uczestnictwo w Warsztatach Terapii Zajęciowej poprzez finansowanie zajęć (w zakresie niefinansowanym przez PFRON); </a:t>
            </a:r>
          </a:p>
          <a:p>
            <a:r>
              <a:rPr lang="pl-PL" sz="1700" dirty="0"/>
              <a:t>organizacja i finansowanie usług wspierających aktywizację zawodową, w tym: trenera pracy, doradcy zawodowego;</a:t>
            </a:r>
          </a:p>
          <a:p>
            <a:pPr lvl="0"/>
            <a:r>
              <a:rPr lang="pl-PL" sz="1700" dirty="0"/>
              <a:t>prace społecznie użyteczne (koszty prac społecznie użytecznych finansowane z Funduszu Pracy i/lub JST stanowią zawsze wkład własny w </a:t>
            </a:r>
            <a:r>
              <a:rPr lang="pl-PL" sz="1700" dirty="0" smtClean="0"/>
              <a:t>projekcie);</a:t>
            </a:r>
            <a:endParaRPr lang="pl-PL" sz="1700" dirty="0"/>
          </a:p>
          <a:p>
            <a:pPr lvl="0"/>
            <a:r>
              <a:rPr lang="pl-PL" sz="1700" dirty="0"/>
              <a:t>subsydiowane zatrudnienie;</a:t>
            </a:r>
          </a:p>
          <a:p>
            <a:pPr lvl="0"/>
            <a:r>
              <a:rPr lang="pl-PL" sz="1700" dirty="0"/>
              <a:t>wyposażenie lub doposażenie stanowiska pracy, w tym specjalistyczne wynikające </a:t>
            </a:r>
            <a:r>
              <a:rPr lang="pl-PL" sz="1700" dirty="0" smtClean="0"/>
              <a:t>z </a:t>
            </a:r>
            <a:r>
              <a:rPr lang="pl-PL" sz="1700" dirty="0"/>
              <a:t>danej niepełnosprawności i indywidualnych potrzeb (wyłącznie w połączeniu </a:t>
            </a:r>
            <a:r>
              <a:rPr lang="pl-PL" sz="1700" dirty="0" smtClean="0"/>
              <a:t>z </a:t>
            </a:r>
            <a:r>
              <a:rPr lang="pl-PL" sz="1700" dirty="0"/>
              <a:t>subsydiowanym zatrudnieniem);</a:t>
            </a:r>
          </a:p>
          <a:p>
            <a:pPr algn="ctr">
              <a:lnSpc>
                <a:spcPct val="114000"/>
              </a:lnSpc>
            </a:pPr>
            <a:endParaRPr lang="pl-PL" sz="1800" b="1" dirty="0" smtClean="0"/>
          </a:p>
          <a:p>
            <a:endParaRPr lang="pl-PL" sz="1800" dirty="0"/>
          </a:p>
          <a:p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18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497568"/>
            <a:ext cx="7886700" cy="3656321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2000" b="1" dirty="0" smtClean="0"/>
              <a:t>Usługi </a:t>
            </a:r>
            <a:r>
              <a:rPr lang="pl-PL" sz="2000" b="1" dirty="0"/>
              <a:t>aktywnej integracji o </a:t>
            </a:r>
            <a:r>
              <a:rPr lang="pl-PL" sz="2000" b="1" dirty="0" smtClean="0"/>
              <a:t>charakterze zawodowym:</a:t>
            </a:r>
          </a:p>
          <a:p>
            <a:pPr lvl="0"/>
            <a:r>
              <a:rPr lang="pl-PL" sz="1700" dirty="0"/>
              <a:t>poradnictwo zawodowe, pośrednictwo pracy;</a:t>
            </a:r>
          </a:p>
          <a:p>
            <a:pPr lvl="0"/>
            <a:r>
              <a:rPr lang="pl-PL" sz="1700" dirty="0"/>
              <a:t>zatrudnienie wspomagane obejmujące wsparcie osoby z niepełnosprawnością </a:t>
            </a:r>
            <a:br>
              <a:rPr lang="pl-PL" sz="1700" dirty="0"/>
            </a:br>
            <a:r>
              <a:rPr lang="pl-PL" sz="1700" dirty="0"/>
              <a:t>przez trenera pracy/ asystenta zawodowego u pracodawcy;</a:t>
            </a:r>
          </a:p>
          <a:p>
            <a:r>
              <a:rPr lang="pl-PL" sz="1700" dirty="0"/>
              <a:t>skierowanie do pracy w Zakładzie Aktywności Zawodowej i sfinansowanie kosztów zatrudnienia w ZAZ; </a:t>
            </a:r>
            <a:endParaRPr lang="pl-PL" sz="1700" dirty="0" smtClean="0"/>
          </a:p>
          <a:p>
            <a:r>
              <a:rPr lang="pl-PL" sz="1700" dirty="0" smtClean="0"/>
              <a:t>skierowanie i sfinansowanie zajęć w ramach kształcenia ustawicznego (z wyłączeniem studiów wszystkich stopni, mających na celu uzyskanie zawodu lub przygotowanie zawodowe (po konsultacji z właściwym powiatowym urzędem pracy w przypadku, gdy klientem jest osoba bezrobotna);</a:t>
            </a:r>
          </a:p>
          <a:p>
            <a:r>
              <a:rPr lang="pl-PL" sz="1700" dirty="0" smtClean="0"/>
              <a:t>kursy i szkolenia umożliwiające podniesienie kwalifikacji, kompetencji zawodowych lub umiejętności pożądanych na rynku pracy.</a:t>
            </a:r>
            <a:endParaRPr lang="pl-PL" sz="17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18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zaokrąglony 7"/>
          <p:cNvSpPr/>
          <p:nvPr/>
        </p:nvSpPr>
        <p:spPr>
          <a:xfrm>
            <a:off x="628650" y="5320145"/>
            <a:ext cx="7725641" cy="10362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1450" dirty="0">
                <a:solidFill>
                  <a:schemeClr val="bg1"/>
                </a:solidFill>
              </a:rPr>
              <a:t>OPS i PCPR </a:t>
            </a:r>
            <a:r>
              <a:rPr lang="pl-PL" sz="1450" b="1" dirty="0">
                <a:solidFill>
                  <a:schemeClr val="bg1"/>
                </a:solidFill>
              </a:rPr>
              <a:t>nie wdrażają </a:t>
            </a:r>
            <a:r>
              <a:rPr lang="pl-PL" sz="1450" dirty="0">
                <a:solidFill>
                  <a:schemeClr val="bg1"/>
                </a:solidFill>
              </a:rPr>
              <a:t>samodzielnie usług aktywnej integracji o charakterze zawodowym. Wdrożenie tych usług w ramach projektów ww. jednostek jest możliwe wyłącznie przez podmioty wyspecjalizowane w zakresie aktywizacji zawodowej. Usługi aktywnej integracji o charakterze zawodowym </a:t>
            </a:r>
            <a:r>
              <a:rPr lang="pl-PL" sz="1450" b="1" dirty="0">
                <a:solidFill>
                  <a:schemeClr val="bg1"/>
                </a:solidFill>
              </a:rPr>
              <a:t>nie mogą </a:t>
            </a:r>
            <a:r>
              <a:rPr lang="pl-PL" sz="1450" dirty="0">
                <a:solidFill>
                  <a:schemeClr val="bg1"/>
                </a:solidFill>
              </a:rPr>
              <a:t>stanowić pierwszego elementu wsparcia w ramach ścieżki reintegracji. </a:t>
            </a:r>
          </a:p>
        </p:txBody>
      </p:sp>
    </p:spTree>
    <p:extLst>
      <p:ext uri="{BB962C8B-B14F-4D97-AF65-F5344CB8AC3E}">
        <p14:creationId xmlns:p14="http://schemas.microsoft.com/office/powerpoint/2010/main" val="5603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4808904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endParaRPr lang="pl-PL" sz="1800" b="1" dirty="0" smtClean="0"/>
          </a:p>
          <a:p>
            <a:pPr marL="0" indent="0" algn="ctr">
              <a:lnSpc>
                <a:spcPct val="114000"/>
              </a:lnSpc>
              <a:buNone/>
            </a:pPr>
            <a:r>
              <a:rPr lang="pl-PL" sz="2000" b="1" dirty="0" smtClean="0"/>
              <a:t>Usługi </a:t>
            </a:r>
            <a:r>
              <a:rPr lang="pl-PL" sz="2000" b="1" dirty="0"/>
              <a:t>aktywnej integracji o </a:t>
            </a:r>
            <a:r>
              <a:rPr lang="pl-PL" sz="2000" b="1" dirty="0" smtClean="0"/>
              <a:t>charakterze edukacyjnym:</a:t>
            </a:r>
          </a:p>
          <a:p>
            <a:pPr marL="0" indent="0" algn="ctr">
              <a:lnSpc>
                <a:spcPct val="114000"/>
              </a:lnSpc>
              <a:buNone/>
            </a:pPr>
            <a:endParaRPr lang="pl-PL" sz="1000" b="1" dirty="0" smtClean="0"/>
          </a:p>
          <a:p>
            <a:r>
              <a:rPr lang="pl-PL" sz="1800" dirty="0"/>
              <a:t>skierowanie i sfinansowanie zajęć szkolnych, związanych z uzupełnieniem wykształcenia na poziomie podstawowym, gimnazjalnym, ponadgimnazjalnym lub policealnym oraz kosztów z nimi związanych</a:t>
            </a:r>
            <a:r>
              <a:rPr lang="pl-PL" sz="1800" dirty="0" smtClean="0"/>
              <a:t>;</a:t>
            </a:r>
          </a:p>
          <a:p>
            <a:r>
              <a:rPr lang="pl-PL" sz="1800" dirty="0" smtClean="0"/>
              <a:t>Sfinansowanie kosztów nauki na poziomie wyższym dla osób pozostających lub opuszczających pieczę zastępczą;</a:t>
            </a:r>
            <a:endParaRPr lang="pl-PL" sz="1800" dirty="0"/>
          </a:p>
          <a:p>
            <a:pPr lvl="0"/>
            <a:r>
              <a:rPr lang="pl-PL" sz="1800" dirty="0" smtClean="0"/>
              <a:t>organizacja </a:t>
            </a:r>
            <a:r>
              <a:rPr lang="pl-PL" sz="1800" dirty="0"/>
              <a:t>i sfinansowanie usług wspierających aktywizację edukacyjną (np. broker edukacyjny, zajęcia dydaktyczno-wyrównawcze i </a:t>
            </a:r>
            <a:r>
              <a:rPr lang="pl-PL" sz="1800" dirty="0" err="1"/>
              <a:t>korekcyjno</a:t>
            </a:r>
            <a:r>
              <a:rPr lang="pl-PL" sz="1800" dirty="0"/>
              <a:t> -kompensacyjne).</a:t>
            </a:r>
          </a:p>
          <a:p>
            <a:pPr algn="ctr">
              <a:lnSpc>
                <a:spcPct val="114000"/>
              </a:lnSpc>
            </a:pPr>
            <a:endParaRPr lang="pl-PL" sz="1800" b="1" dirty="0" smtClean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 smtClean="0"/>
          </a:p>
          <a:p>
            <a:endParaRPr lang="pl-PL" sz="1800" dirty="0"/>
          </a:p>
          <a:p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18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464319"/>
            <a:ext cx="7886700" cy="4329652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2000" b="1" dirty="0" smtClean="0"/>
              <a:t>Usługi </a:t>
            </a:r>
            <a:r>
              <a:rPr lang="pl-PL" sz="2000" b="1" dirty="0"/>
              <a:t>aktywnej integracji o </a:t>
            </a:r>
            <a:r>
              <a:rPr lang="pl-PL" sz="2000" b="1" dirty="0" smtClean="0"/>
              <a:t>charakterze zdrowotnym:</a:t>
            </a:r>
          </a:p>
          <a:p>
            <a:pPr lvl="0"/>
            <a:r>
              <a:rPr lang="pl-PL" sz="1700" dirty="0" smtClean="0"/>
              <a:t>skierowanie </a:t>
            </a:r>
            <a:r>
              <a:rPr lang="pl-PL" sz="1700" dirty="0"/>
              <a:t>i sfinansowanie terapii psychologicznej, rodzinnej lub psychospołecznej </a:t>
            </a:r>
            <a:r>
              <a:rPr lang="pl-PL" sz="1700" dirty="0" smtClean="0"/>
              <a:t>dla </a:t>
            </a:r>
            <a:r>
              <a:rPr lang="pl-PL" sz="1700" dirty="0"/>
              <a:t>rodzin lub osób; </a:t>
            </a:r>
          </a:p>
          <a:p>
            <a:pPr lvl="0"/>
            <a:r>
              <a:rPr lang="pl-PL" sz="1700" dirty="0"/>
              <a:t>skierowanie i sfinansowanie programu korekcyjno-edukacyjnego dla osób stosujących przemoc w rodzinie, o którym mowa w przepisach o przeciwdziałaniu przemocy </a:t>
            </a:r>
            <a:r>
              <a:rPr lang="pl-PL" sz="1700" dirty="0" smtClean="0"/>
              <a:t>w </a:t>
            </a:r>
            <a:r>
              <a:rPr lang="pl-PL" sz="1700" dirty="0"/>
              <a:t>rodzinie; </a:t>
            </a:r>
          </a:p>
          <a:p>
            <a:pPr lvl="0"/>
            <a:r>
              <a:rPr lang="pl-PL" sz="1700" dirty="0"/>
              <a:t>skierowanie i sfinansowanie programu psychoterapii w zakładzie lecznictwa odwykowego w przypadku osób uzależnionych od alkoholu, w rozumieniu przepisów o wychowaniu </a:t>
            </a:r>
            <a:r>
              <a:rPr lang="pl-PL" sz="1700" dirty="0" smtClean="0"/>
              <a:t>w </a:t>
            </a:r>
            <a:r>
              <a:rPr lang="pl-PL" sz="1700" dirty="0"/>
              <a:t>trzeźwości i przeciwdziałaniu alkoholizmowi; </a:t>
            </a:r>
          </a:p>
          <a:p>
            <a:pPr lvl="0"/>
            <a:r>
              <a:rPr lang="pl-PL" sz="1700" dirty="0"/>
              <a:t>skierowanie i sfinansowanie programu terapeutycznego w zakładzie opieki zdrowotnej </a:t>
            </a:r>
            <a:r>
              <a:rPr lang="pl-PL" sz="1700" dirty="0" smtClean="0"/>
              <a:t>dla </a:t>
            </a:r>
            <a:r>
              <a:rPr lang="pl-PL" sz="1700" dirty="0"/>
              <a:t>osób uzależnionych od narkotyków lub innych środków odurzających w rozumieniu przepisów o przeciwdziałaniu narkomanii;</a:t>
            </a:r>
          </a:p>
          <a:p>
            <a:pPr lvl="0"/>
            <a:r>
              <a:rPr lang="pl-PL" sz="1700" dirty="0"/>
              <a:t>sfinansowanie kosztów zespołów ćwiczeń fizycznych usprawniających psychoruchowo </a:t>
            </a:r>
            <a:r>
              <a:rPr lang="pl-PL" sz="1700" dirty="0" smtClean="0"/>
              <a:t>lub </a:t>
            </a:r>
            <a:r>
              <a:rPr lang="pl-PL" sz="1700" dirty="0"/>
              <a:t>zajęć rehabilitacyjnych zgodnie z potrzebami osób z niepełnosprawnością. </a:t>
            </a:r>
          </a:p>
          <a:p>
            <a:pPr marL="0" lvl="0" indent="0">
              <a:buNone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ctr">
              <a:lnSpc>
                <a:spcPct val="114000"/>
              </a:lnSpc>
            </a:pPr>
            <a:endParaRPr lang="pl-PL" sz="1800" b="1" dirty="0" smtClean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 smtClean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 smtClean="0"/>
          </a:p>
          <a:p>
            <a:endParaRPr lang="pl-PL" sz="1800" dirty="0"/>
          </a:p>
          <a:p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18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zaokrąglony 7"/>
          <p:cNvSpPr/>
          <p:nvPr/>
        </p:nvSpPr>
        <p:spPr>
          <a:xfrm>
            <a:off x="565265" y="5943604"/>
            <a:ext cx="7950085" cy="6483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1700" dirty="0">
                <a:solidFill>
                  <a:schemeClr val="bg1"/>
                </a:solidFill>
              </a:rPr>
              <a:t>Instrumenty aktywizacji zdrowotnej mogą stanowić wyłącznie uzupełnienie instrumentów aktywizacji społecznej, zawodowej i/lub edukacyjnej</a:t>
            </a:r>
          </a:p>
        </p:txBody>
      </p:sp>
    </p:spTree>
    <p:extLst>
      <p:ext uri="{BB962C8B-B14F-4D97-AF65-F5344CB8AC3E}">
        <p14:creationId xmlns:p14="http://schemas.microsoft.com/office/powerpoint/2010/main" val="31554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288" y="1771888"/>
            <a:ext cx="7886700" cy="2633858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endParaRPr lang="pl-PL" sz="1800" b="1" dirty="0" smtClean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 smtClean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/>
          </a:p>
          <a:p>
            <a:pPr marL="0" indent="0" algn="ctr">
              <a:lnSpc>
                <a:spcPct val="114000"/>
              </a:lnSpc>
              <a:buNone/>
            </a:pPr>
            <a:endParaRPr lang="pl-PL" sz="1800" b="1" dirty="0" smtClean="0"/>
          </a:p>
          <a:p>
            <a:endParaRPr lang="pl-PL" sz="1800" dirty="0"/>
          </a:p>
          <a:p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1800" b="1" spc="30" dirty="0" smtClean="0">
                <a:latin typeface="+mn-lt"/>
                <a:ea typeface="+mn-ea"/>
                <a:cs typeface="+mn-cs"/>
              </a:rPr>
              <a:t>Przedmiot konkursu</a:t>
            </a:r>
            <a:endParaRPr lang="pl-PL" sz="1800" b="1" spc="3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28650" y="1873598"/>
            <a:ext cx="7886700" cy="29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Font typeface="Arial" charset="0"/>
              <a:buNone/>
            </a:pPr>
            <a:r>
              <a:rPr lang="pl-PL" sz="2000" b="1" dirty="0" smtClean="0"/>
              <a:t>Co jeszcze można sfinansować?</a:t>
            </a:r>
          </a:p>
          <a:p>
            <a:pPr marL="0" indent="0" algn="ctr">
              <a:lnSpc>
                <a:spcPct val="114000"/>
              </a:lnSpc>
              <a:buFont typeface="Arial" charset="0"/>
              <a:buNone/>
            </a:pPr>
            <a:endParaRPr lang="pl-PL" sz="1000" b="1" dirty="0" smtClean="0"/>
          </a:p>
          <a:p>
            <a:pPr algn="ctr">
              <a:lnSpc>
                <a:spcPct val="114000"/>
              </a:lnSpc>
            </a:pPr>
            <a:r>
              <a:rPr lang="pl-PL" sz="1800" dirty="0" smtClean="0"/>
              <a:t>koszty opieki nad dzieckiem lub osobą zależną (na czas realizacji zajęć);</a:t>
            </a:r>
          </a:p>
          <a:p>
            <a:pPr algn="ctr">
              <a:lnSpc>
                <a:spcPct val="114000"/>
              </a:lnSpc>
            </a:pPr>
            <a:r>
              <a:rPr lang="pl-PL" sz="1800" dirty="0" smtClean="0"/>
              <a:t>koszty ubezpieczenia zdrowotnego i następstw nieszczęśliwych wypadków;</a:t>
            </a:r>
          </a:p>
          <a:p>
            <a:pPr algn="ctr">
              <a:lnSpc>
                <a:spcPct val="114000"/>
              </a:lnSpc>
            </a:pPr>
            <a:r>
              <a:rPr lang="pl-PL" sz="1800" dirty="0" smtClean="0"/>
              <a:t>koszty dojazdów i wyżywienia uczestników projektu oraz osób z ich otoczenia;</a:t>
            </a:r>
          </a:p>
          <a:p>
            <a:pPr algn="ctr">
              <a:lnSpc>
                <a:spcPct val="114000"/>
              </a:lnSpc>
            </a:pPr>
            <a:r>
              <a:rPr lang="pl-PL" sz="1800" dirty="0" smtClean="0"/>
              <a:t>badania profilaktyczne lub specjalistyczne</a:t>
            </a:r>
          </a:p>
          <a:p>
            <a:endParaRPr lang="pl-PL" dirty="0"/>
          </a:p>
        </p:txBody>
      </p:sp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628650" y="5062451"/>
            <a:ext cx="7886700" cy="9559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Szczegółowe informacje znajdują się w załączniku nr 4 do Regulaminu konkursu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„Minimalny standard usług i katalog stawek…”</a:t>
            </a:r>
          </a:p>
        </p:txBody>
      </p:sp>
    </p:spTree>
    <p:extLst>
      <p:ext uri="{BB962C8B-B14F-4D97-AF65-F5344CB8AC3E}">
        <p14:creationId xmlns:p14="http://schemas.microsoft.com/office/powerpoint/2010/main" val="24008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17553" y="2285996"/>
            <a:ext cx="7970227" cy="3071004"/>
          </a:xfrm>
        </p:spPr>
        <p:txBody>
          <a:bodyPr/>
          <a:lstStyle/>
          <a:p>
            <a:pPr marL="0" lvl="0" indent="0" algn="ctr">
              <a:lnSpc>
                <a:spcPct val="110000"/>
              </a:lnSpc>
              <a:spcBef>
                <a:spcPts val="800"/>
              </a:spcBef>
              <a:buNone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ramach konkursu o dofinansowanie realizacji projektu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mogą ubiegać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się następujące  podmioty wyszczególnione w 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SzOOP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RPO WD</a:t>
            </a: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0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800"/>
              </a:spcBef>
              <a:buNone/>
            </a:pPr>
            <a:r>
              <a:rPr 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sz="2000" b="1" spc="30" dirty="0">
                <a:latin typeface="Arial" panose="020B0604020202020204" pitchFamily="34" charset="0"/>
                <a:cs typeface="Arial" panose="020B0604020202020204" pitchFamily="34" charset="0"/>
              </a:rPr>
              <a:t>samorządu </a:t>
            </a:r>
            <a:r>
              <a:rPr 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terytorialnego / jednostki organizacyjne pomocy społecznej</a:t>
            </a:r>
          </a:p>
          <a:p>
            <a:pPr marL="0" indent="0" algn="ctr">
              <a:lnSpc>
                <a:spcPct val="110000"/>
              </a:lnSpc>
              <a:spcBef>
                <a:spcPts val="800"/>
              </a:spcBef>
              <a:buNone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tj. Ośrodki Pomocy Społecznej i Powiatowe Centra Pomocy Rodzinie, których siedziba i obszar działania mieści się na obszarze województwa dolnośląskiego</a:t>
            </a:r>
          </a:p>
        </p:txBody>
      </p:sp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628650" y="1338412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Kto może składać wnioski?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517553" y="1796791"/>
            <a:ext cx="7970227" cy="4802737"/>
          </a:xfrm>
        </p:spPr>
        <p:txBody>
          <a:bodyPr/>
          <a:lstStyle/>
          <a:p>
            <a:pPr marL="0" lvl="0" indent="0" algn="ctr">
              <a:lnSpc>
                <a:spcPct val="110000"/>
              </a:lnSpc>
              <a:spcBef>
                <a:spcPts val="800"/>
              </a:spcBef>
              <a:buNone/>
            </a:pPr>
            <a:r>
              <a:rPr lang="pl-PL" sz="2000" b="1" dirty="0"/>
              <a:t>WNIOSKODAWCA – jak to zapisać we </a:t>
            </a:r>
            <a:r>
              <a:rPr lang="pl-PL" sz="2000" b="1" dirty="0" smtClean="0"/>
              <a:t>wniosku?</a:t>
            </a:r>
          </a:p>
          <a:p>
            <a:pPr marL="0" lvl="0" indent="0" algn="ctr">
              <a:lnSpc>
                <a:spcPct val="110000"/>
              </a:lnSpc>
              <a:spcBef>
                <a:spcPts val="800"/>
              </a:spcBef>
              <a:buNone/>
            </a:pPr>
            <a:endParaRPr lang="pl-PL" sz="1000" b="1" dirty="0" smtClean="0"/>
          </a:p>
          <a:p>
            <a:pPr algn="just"/>
            <a:r>
              <a:rPr lang="pl-PL" sz="1800" dirty="0"/>
              <a:t>W części Wnioskodawca/Beneficjent należy wpisać nazwę Wnioskodawcy, tj. </a:t>
            </a:r>
            <a:r>
              <a:rPr lang="pl-PL" sz="1800" b="1" dirty="0"/>
              <a:t>jednostki samorządu terytorialnego </a:t>
            </a:r>
            <a:r>
              <a:rPr lang="pl-PL" sz="1800" dirty="0"/>
              <a:t>(odpowiednio </a:t>
            </a:r>
            <a:r>
              <a:rPr lang="pl-PL" sz="1800" u="sng" dirty="0"/>
              <a:t>Gminy</a:t>
            </a:r>
            <a:r>
              <a:rPr lang="pl-PL" sz="1800" dirty="0"/>
              <a:t> lub </a:t>
            </a:r>
            <a:r>
              <a:rPr lang="pl-PL" sz="1800" u="sng" dirty="0"/>
              <a:t>Powiatu</a:t>
            </a:r>
            <a:r>
              <a:rPr lang="pl-PL" sz="1800" dirty="0"/>
              <a:t>), </a:t>
            </a:r>
          </a:p>
          <a:p>
            <a:pPr algn="just"/>
            <a:r>
              <a:rPr lang="pl-PL" sz="1800" dirty="0"/>
              <a:t>Dane Wnioskodawcy: dane jednostki samorządu terytorialnego, </a:t>
            </a:r>
          </a:p>
          <a:p>
            <a:pPr algn="just"/>
            <a:r>
              <a:rPr lang="pl-PL" sz="1800" dirty="0"/>
              <a:t>W pkt 2.11 </a:t>
            </a:r>
            <a:r>
              <a:rPr lang="pl-PL" sz="1800" dirty="0" smtClean="0"/>
              <a:t>„Inne </a:t>
            </a:r>
            <a:r>
              <a:rPr lang="pl-PL" sz="1800" dirty="0"/>
              <a:t>podmioty zaangażowane w realizację </a:t>
            </a:r>
            <a:r>
              <a:rPr lang="pl-PL" sz="1800" dirty="0" smtClean="0"/>
              <a:t>projektu” </a:t>
            </a:r>
            <a:r>
              <a:rPr lang="pl-PL" sz="1800" dirty="0"/>
              <a:t>należy zamieścić dane jednostki organizacyjnej pomocy społecznej, która będzie realizowała projekt (poprzez wybranie z listy rozwijanej po ich wcześniejszym uzupełnieniu w części Partnerzy /Inne podmioty), </a:t>
            </a:r>
          </a:p>
          <a:p>
            <a:pPr algn="just"/>
            <a:r>
              <a:rPr lang="pl-PL" sz="1800" dirty="0"/>
              <a:t>Osoba uprawniona do podejmowania decyzji wiążących w imieniu Wnioskodawcy – właściwej jednostki samorządu terytorialnego – </a:t>
            </a:r>
            <a:br>
              <a:rPr lang="pl-PL" sz="1800" dirty="0"/>
            </a:br>
            <a:r>
              <a:rPr lang="pl-PL" sz="1800" u="sng" dirty="0"/>
              <a:t>może</a:t>
            </a:r>
            <a:r>
              <a:rPr lang="pl-PL" sz="1800" dirty="0"/>
              <a:t> umocować kierownika jednostki organizacyjnej pomocy społecznej </a:t>
            </a:r>
            <a:br>
              <a:rPr lang="pl-PL" sz="1800" dirty="0"/>
            </a:br>
            <a:r>
              <a:rPr lang="pl-PL" sz="1800" dirty="0"/>
              <a:t>do podpisania wniosku na podstawie pełnomocnictwa/ upoważnienia/ uchwały właściwego organu (skan dokumentu należy wówczas dołączyć do wniosku i wykazać w części </a:t>
            </a:r>
            <a:r>
              <a:rPr lang="pl-PL" sz="1800" i="1" dirty="0"/>
              <a:t>Załączniki</a:t>
            </a:r>
            <a:r>
              <a:rPr lang="pl-PL" sz="1800" dirty="0"/>
              <a:t>).</a:t>
            </a:r>
          </a:p>
          <a:p>
            <a:pPr marL="0" lvl="0" indent="0" algn="ctr">
              <a:lnSpc>
                <a:spcPct val="110000"/>
              </a:lnSpc>
              <a:spcBef>
                <a:spcPts val="800"/>
              </a:spcBef>
              <a:buNone/>
            </a:pPr>
            <a:endParaRPr lang="pl-PL" sz="20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>
              <a:buNone/>
            </a:pPr>
            <a:r>
              <a:rPr lang="pl-PL" sz="1800" b="1" spc="30" dirty="0">
                <a:latin typeface="+mn-lt"/>
                <a:ea typeface="+mn-ea"/>
                <a:cs typeface="+mn-cs"/>
              </a:rPr>
              <a:t>Kto może składać wnioski?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9728" y="1295280"/>
            <a:ext cx="7885622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/>
              <a:t>Grupa docelowa/ostateczni odbiorcy wsparcia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69796"/>
            <a:ext cx="7886700" cy="1970817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zagrożone ubóstwem lub wykluczeniem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społecznym;</a:t>
            </a:r>
          </a:p>
          <a:p>
            <a:pPr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najbliższe otoczenie osób wykluczonych bądź zagrożonych ubóstwem lub wykluczeniem społecznym (w takim zakresie, w jakim jest to niezbędne do udzielenia wsparcia dla osób zagrożonych ubóstwem lub wykluczeniem społecznym objętych wsparciem w ramach projektu)</a:t>
            </a:r>
          </a:p>
          <a:p>
            <a:pPr marL="285750" lvl="1" indent="-285750">
              <a:lnSpc>
                <a:spcPct val="114000"/>
              </a:lnSpc>
              <a:spcBef>
                <a:spcPts val="1200"/>
              </a:spcBef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628650" y="4971009"/>
            <a:ext cx="7886700" cy="8562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IOK zwraca szczególną uwagę na prawidłowy dobór grupy docelowej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>
              <a:buNone/>
            </a:pPr>
            <a:r>
              <a:rPr lang="pl-PL" sz="1800" b="1" dirty="0"/>
              <a:t>Grupa docelowa/ostateczni odbiorcy wsparcia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45178"/>
            <a:ext cx="5048943" cy="347472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Dla każdego uczestnika projektu należy określić jego status na rynku pracy poprzez przypisanie go do jednej z trzech rozłącznych grup: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bierni zawodowo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bezrobotni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pracujący</a:t>
            </a:r>
          </a:p>
          <a:p>
            <a:pPr marL="0" indent="0" algn="ctr">
              <a:lnSpc>
                <a:spcPct val="114000"/>
              </a:lnSpc>
              <a:buNone/>
            </a:pPr>
            <a:endParaRPr lang="pl-PL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Szczegółowe definicje poszczególnych statusów znajdują się w załączniku nr 6 do Regulaminu konkursu „Zestawienie wskaźników”</a:t>
            </a:r>
          </a:p>
          <a:p>
            <a:pPr marL="285750" lvl="1" indent="-285750">
              <a:lnSpc>
                <a:spcPct val="114000"/>
              </a:lnSpc>
              <a:spcBef>
                <a:spcPts val="1200"/>
              </a:spcBef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628649" y="5702531"/>
            <a:ext cx="7886701" cy="63176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Status na rynku pracy jest określany w dniu rozpoczęcia uczestnictwa w projekcie.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Strzałka w prawo 14"/>
          <p:cNvSpPr/>
          <p:nvPr/>
        </p:nvSpPr>
        <p:spPr>
          <a:xfrm>
            <a:off x="3778370" y="3133901"/>
            <a:ext cx="1777041" cy="2410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5822830" y="1746364"/>
            <a:ext cx="2692520" cy="34726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W przypadku osób bezrobotnych wsparcie jest kierowane do osób, wobec których zastosowanie wyłącznie instrumentów i usług rynku pracy jest niewystarczające i istnieje konieczność zastosowania w pierwszej kolejności usług aktywnej integracji o charakterze społecznym, co jest weryfikowane na podstawie oceny jego potrzeb i predyspozycji dokonanej przez beneficjenta.</a:t>
            </a:r>
          </a:p>
        </p:txBody>
      </p:sp>
    </p:spTree>
    <p:extLst>
      <p:ext uri="{BB962C8B-B14F-4D97-AF65-F5344CB8AC3E}">
        <p14:creationId xmlns:p14="http://schemas.microsoft.com/office/powerpoint/2010/main" val="9218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2886" y="1221972"/>
            <a:ext cx="7902047" cy="5411584"/>
          </a:xfrm>
        </p:spPr>
        <p:txBody>
          <a:bodyPr/>
          <a:lstStyle/>
          <a:p>
            <a:pPr algn="ctr">
              <a:buNone/>
            </a:pP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Konkurs nr RPDS.09.01.01-IP.02-02- 293/18</a:t>
            </a:r>
          </a:p>
          <a:p>
            <a:pPr algn="ctr">
              <a:buNone/>
            </a:pPr>
            <a:endParaRPr lang="pl-PL" sz="1000" b="1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 w </a:t>
            </a:r>
            <a:r>
              <a:rPr lang="pl-PL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ramach: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Regionalnego Programu Operacyjnego</a:t>
            </a:r>
          </a:p>
          <a:p>
            <a:pPr algn="ctr">
              <a:buNone/>
            </a:pPr>
            <a:r>
              <a:rPr lang="pl-PL" sz="20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Województwa Dolnośląskiego 2014-2020</a:t>
            </a:r>
            <a:endParaRPr lang="pl-PL" sz="1000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2400" b="1" dirty="0"/>
              <a:t>Oś priorytetowa 9 </a:t>
            </a:r>
            <a:r>
              <a:rPr lang="pl-PL" sz="2400" dirty="0"/>
              <a:t>Włączenie społeczne</a:t>
            </a:r>
          </a:p>
          <a:p>
            <a:pPr algn="ctr">
              <a:buNone/>
            </a:pPr>
            <a:r>
              <a:rPr lang="pl-PL" sz="2400" b="1" dirty="0"/>
              <a:t>Działanie 9.1 </a:t>
            </a:r>
            <a:r>
              <a:rPr lang="pl-PL" sz="2400" dirty="0"/>
              <a:t>Aktywna integracja </a:t>
            </a:r>
          </a:p>
          <a:p>
            <a:pPr algn="ctr">
              <a:buNone/>
            </a:pPr>
            <a:r>
              <a:rPr lang="pl-PL" sz="2400" b="1" dirty="0"/>
              <a:t>Poddziałanie 9.1.1 </a:t>
            </a:r>
            <a:r>
              <a:rPr lang="pl-PL" sz="2400" dirty="0"/>
              <a:t>Aktywna integracja – konkursy horyzontalne</a:t>
            </a:r>
          </a:p>
          <a:p>
            <a:pPr algn="ctr">
              <a:buNone/>
            </a:pPr>
            <a:endParaRPr lang="pl-PL" sz="1000" dirty="0"/>
          </a:p>
          <a:p>
            <a:pPr algn="ctr">
              <a:buNone/>
            </a:pPr>
            <a:r>
              <a:rPr lang="x-none" sz="2000" b="1" dirty="0"/>
              <a:t>na projekty OPS oraz PCPR na rzecz integracji społeczno- zawodowej</a:t>
            </a:r>
            <a:r>
              <a:rPr lang="x-none" sz="2000" dirty="0"/>
              <a:t> z elementami usług specjalistycznego poradnictwa (prawnego, rodzinnego, psychologicznego) dla osób zagrożonych ubóstwem lub wykluczeniem społecznym, ich rodzin oraz osób z ich otoczenia w celu poprawy ich sytuacji społeczno-zawodowe</a:t>
            </a:r>
            <a:r>
              <a:rPr lang="pl-PL" sz="2000" dirty="0" smtClean="0"/>
              <a:t>j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40280"/>
            <a:ext cx="7886700" cy="571458"/>
          </a:xfrm>
        </p:spPr>
        <p:txBody>
          <a:bodyPr/>
          <a:lstStyle/>
          <a:p>
            <a:pPr>
              <a:buNone/>
            </a:pPr>
            <a:r>
              <a:rPr lang="pl-PL" sz="1800" b="1" dirty="0"/>
              <a:t>Grupa docelowa/ostateczni odbiorcy wsparcia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33342"/>
            <a:ext cx="7886700" cy="28210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Działania 9.1 projekty 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mogą być skoncentrowane na wsparciu dzieci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(osób poniżej 18 roku życia), z wyłączeniem projektów przeznaczonych dla osób:</a:t>
            </a:r>
          </a:p>
          <a:p>
            <a:pPr algn="ctr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będących w pieczy zastępczej i opuszczających tę pieczę;</a:t>
            </a:r>
          </a:p>
          <a:p>
            <a:pPr algn="ctr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nieletnich, wobec których zastosowano środki zapobiegania;</a:t>
            </a:r>
          </a:p>
          <a:p>
            <a:pPr algn="ctr">
              <a:lnSpc>
                <a:spcPct val="114000"/>
              </a:lnSpc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przebywających w MOW i MOS</a:t>
            </a:r>
          </a:p>
          <a:p>
            <a:pPr algn="ctr">
              <a:lnSpc>
                <a:spcPct val="114000"/>
              </a:lnSpc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14000"/>
              </a:lnSpc>
              <a:spcBef>
                <a:spcPts val="1200"/>
              </a:spcBef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1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1338414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Okres realizacji projektu</a:t>
            </a:r>
            <a:endParaRPr lang="pl-PL" sz="2800" b="1" dirty="0"/>
          </a:p>
        </p:txBody>
      </p:sp>
      <p:sp>
        <p:nvSpPr>
          <p:cNvPr id="6" name="Prostokąt zaokrąglony 5"/>
          <p:cNvSpPr/>
          <p:nvPr/>
        </p:nvSpPr>
        <p:spPr>
          <a:xfrm>
            <a:off x="980902" y="3316778"/>
            <a:ext cx="7505073" cy="2552008"/>
          </a:xfrm>
          <a:prstGeom prst="round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ZALECAMY</a:t>
            </a:r>
          </a:p>
          <a:p>
            <a:pPr algn="ctr"/>
            <a:r>
              <a:rPr lang="pl-PL" sz="2000" dirty="0"/>
              <a:t>ROZPOCZĘCIE REALIZACJI </a:t>
            </a:r>
            <a:r>
              <a:rPr lang="pl-PL" sz="2000" dirty="0" smtClean="0"/>
              <a:t>PROJEKTU: </a:t>
            </a:r>
            <a:endParaRPr lang="pl-PL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nie wcześniej niż </a:t>
            </a:r>
            <a:r>
              <a:rPr lang="pl-PL" sz="2000" dirty="0" smtClean="0"/>
              <a:t>dwa miesiąc po planowanym rozstrzygnięciu rundy konkursu, w ramach której został złożony wniosek </a:t>
            </a:r>
            <a:endParaRPr lang="pl-PL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nie później niż </a:t>
            </a:r>
            <a:r>
              <a:rPr lang="pl-PL" sz="2000" dirty="0" smtClean="0"/>
              <a:t>sześć miesięcy od planowanego rozstrzygnięcia </a:t>
            </a:r>
            <a:r>
              <a:rPr lang="pl-PL" sz="2000" dirty="0"/>
              <a:t>rundy konkursu, w ramach której został złożony wniosek</a:t>
            </a:r>
            <a:r>
              <a:rPr lang="pl-PL" sz="2000" dirty="0" smtClean="0"/>
              <a:t> </a:t>
            </a:r>
            <a:endParaRPr lang="pl-PL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31767" y="2107803"/>
            <a:ext cx="785420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/>
              <a:t>IOK nie określa maksymalnego okresu realizacji projektu ani obligatoryjnego terminu, w którym musi się rozpocząć realizacja projektu.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61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/>
              <a:t>OCENA WNIOSKU O DOFINANSOWANIE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03904"/>
            <a:ext cx="7886700" cy="587939"/>
          </a:xfrm>
        </p:spPr>
        <p:txBody>
          <a:bodyPr/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OCENY WNIOSKÓW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318" y="2078966"/>
            <a:ext cx="7886700" cy="2889849"/>
          </a:xfrm>
          <a:noFill/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ocena formalna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(ocena kryteriów formalnych i szczegółowych kryteriów dostępu)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oraz weryfikacja wymogów formalnych – 21 dni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ocena merytoryczna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(ocena kryteriów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horyzontalnych, merytorycznych i premiujących)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60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0" indent="0">
              <a:buNone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negocjacje – 40 dni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628650" y="5168214"/>
            <a:ext cx="7886700" cy="9220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Cała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ścieżka wyboru projektu od zakończenia naboru w ramach danego etapu konkursu do jego rozstrzygnięcia wyniesie maksymalnie 150 dni.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628650" y="3726611"/>
            <a:ext cx="7799358" cy="603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algn="ctr">
              <a:tabLst>
                <a:tab pos="7531100" algn="l"/>
              </a:tabLst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*Termin ten nie obejmuje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dodatkowych 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które muszą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zostać wykonane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aby etap konkursu mógł zostać rozstrzygnięty</a:t>
            </a:r>
          </a:p>
        </p:txBody>
      </p:sp>
    </p:spTree>
    <p:extLst>
      <p:ext uri="{BB962C8B-B14F-4D97-AF65-F5344CB8AC3E}">
        <p14:creationId xmlns:p14="http://schemas.microsoft.com/office/powerpoint/2010/main" val="21946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47038"/>
            <a:ext cx="7886700" cy="933450"/>
          </a:xfrm>
        </p:spPr>
        <p:txBody>
          <a:bodyPr/>
          <a:lstStyle/>
          <a:p>
            <a:pPr algn="ctr"/>
            <a:r>
              <a:rPr lang="pl-PL" sz="2400" b="1" dirty="0" smtClean="0"/>
              <a:t>Wymogi formalne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14500" y="2286000"/>
            <a:ext cx="6270172" cy="522514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Dotyczy braków formalnych i oczywistych omyłek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392533" y="2808514"/>
            <a:ext cx="8361527" cy="264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pl-PL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Wezwanie do korekty/uzupełnienia:</a:t>
            </a:r>
          </a:p>
          <a:p>
            <a:pPr marL="0" indent="0" algn="ctr">
              <a:buFont typeface="Arial" charset="0"/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IOK wzywa do korekty/uzupełnienia elektronicznie poprzez moduł korespondencji w systemie SOWA EFS RPDS w terminie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dni.</a:t>
            </a:r>
          </a:p>
          <a:p>
            <a:pPr marL="0" indent="0" algn="ctr">
              <a:buFont typeface="Arial" charset="0"/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Termin liczy się od dnia następującego po dniu wysłania wezwania.</a:t>
            </a:r>
          </a:p>
          <a:p>
            <a:pPr marL="0" indent="0" algn="ctr">
              <a:buFont typeface="Arial" charset="0"/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 złożenie skorygowanego/uzupełnionego wniosku w terminie wskazanym przez IOK lub uzupełnienie wniosku niezgodnie z wezwaniem skutkuje pozostawieniem wniosku bez rozpatrzenia (wniosek nie jest kierowany do dalszych etapów oceny i nie przysługuje procedura odwoławcza).</a:t>
            </a:r>
            <a:endParaRPr lang="pl-PL" sz="1800" dirty="0" smtClean="0"/>
          </a:p>
        </p:txBody>
      </p:sp>
    </p:spTree>
    <p:extLst>
      <p:ext uri="{BB962C8B-B14F-4D97-AF65-F5344CB8AC3E}">
        <p14:creationId xmlns:p14="http://schemas.microsoft.com/office/powerpoint/2010/main" val="20535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47038"/>
            <a:ext cx="7886700" cy="933450"/>
          </a:xfrm>
        </p:spPr>
        <p:txBody>
          <a:bodyPr/>
          <a:lstStyle/>
          <a:p>
            <a:pPr algn="ctr"/>
            <a:r>
              <a:rPr lang="pl-PL" sz="2400" b="1" dirty="0" smtClean="0"/>
              <a:t>KRYTERIA WYBORU PROJEKTÓW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63800"/>
            <a:ext cx="7886700" cy="1904093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niespełniający któregokolwiek z kryteriów weryfikowanych na wcześniejszym etapie nie zostanie zakwalifikowany do kolejnego etapu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Negocjacje prowadzone są tylko z Wnioskodawcami, którzy spełnili kryterium minimalnych wymagań, do wyczerpania kwoty środków przeznaczonych na konkurs.</a:t>
            </a:r>
          </a:p>
          <a:p>
            <a:pPr marL="0" indent="0" algn="ctr">
              <a:buNone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6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altLang="pl-PL" sz="3200" b="1" dirty="0" smtClean="0">
                <a:solidFill>
                  <a:prstClr val="black"/>
                </a:solidFill>
              </a:rPr>
              <a:t>Kryteria formalne</a:t>
            </a: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b="1" dirty="0" smtClean="0">
              <a:solidFill>
                <a:prstClr val="black"/>
              </a:solidFill>
            </a:endParaRPr>
          </a:p>
          <a:p>
            <a:pPr algn="ctr">
              <a:buNone/>
            </a:pPr>
            <a:endParaRPr lang="pl-PL" altLang="pl-PL" sz="32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863306"/>
            <a:ext cx="7886700" cy="3579962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12 kryteriów formalnych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Część z nich  jest weryfikowana na podstawie oświadczeń wpisanych na stałe w części wniosku Oświadczenia</a:t>
            </a:r>
          </a:p>
          <a:p>
            <a:pPr marL="0" indent="0" algn="ctr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Przesłanie elektronicznej wersji  wniosku do instytucji organizującej konkurs w ramach naboru w systemie SOWA EFS RPDS oznacza równocześnie złożenie wszystkich zawartych we wniosku oświadczeń.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03904"/>
            <a:ext cx="7886700" cy="933450"/>
          </a:xfrm>
        </p:spPr>
        <p:txBody>
          <a:bodyPr/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DOPUŚCILIŚMY MOŻLIWOŚĆ JEDNOKROTNEGO KORYGOWANIA WNIOSKU W PRZYPADKU NIESPEŁNIENIA WYBRANYCH KRYTERIÓW FORMALNYCH I 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DOSTĘPU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424803"/>
            <a:ext cx="5829300" cy="3871848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u="sng" dirty="0">
                <a:latin typeface="Arial" panose="020B0604020202020204" pitchFamily="34" charset="0"/>
                <a:cs typeface="Arial" panose="020B0604020202020204" pitchFamily="34" charset="0"/>
              </a:rPr>
              <a:t>Wezwanie do korekty/uzupełnienia:</a:t>
            </a:r>
          </a:p>
          <a:p>
            <a:pPr marL="0" indent="0" algn="ctr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IOK wzywa do korekty/uzupełnienia elektronicznie poprzez moduł korespondencji w systemie SOWA EFS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RPDS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terminie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dni.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Termin liczy się od dnia następującego po dniu wysłania wezwania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Niezłożenie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skorygowanego/uzupełnionego wniosku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terminie wskazanym przez IOK lub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niespełnienie kryterium po dokonaniu korekty/uzupełnienia skutkuje negatywną oceną formalna wniosku.</a:t>
            </a:r>
            <a:endParaRPr lang="pl-PL" sz="18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798769" y="2524240"/>
            <a:ext cx="1996094" cy="23358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Terminy liczone są w dniach </a:t>
            </a:r>
            <a:r>
              <a:rPr lang="pl-PL" sz="1400" b="1" dirty="0" smtClean="0">
                <a:solidFill>
                  <a:schemeClr val="tx1"/>
                </a:solidFill>
              </a:rPr>
              <a:t>kalendarzowych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(np. jeśli IOK wyśle wezwanie 1.06, wówczas termin na złożenie skorygowanego / uzupełnionego wniosku upływa 8.06)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809852" y="5035886"/>
            <a:ext cx="1996094" cy="12607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W przypadku pozostawienia wniosku bez rozpatrzenia </a:t>
            </a:r>
            <a:r>
              <a:rPr lang="pl-PL" sz="1400" b="1" dirty="0" smtClean="0">
                <a:solidFill>
                  <a:schemeClr val="tx1"/>
                </a:solidFill>
              </a:rPr>
              <a:t>Wnioskodawcy nie przysługuje protest.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04357"/>
            <a:ext cx="4598958" cy="3968308"/>
          </a:xfrm>
        </p:spPr>
        <p:txBody>
          <a:bodyPr/>
          <a:lstStyle/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1</a:t>
            </a:r>
            <a:r>
              <a:rPr lang="pl-PL" sz="1800" dirty="0"/>
              <a:t> 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Kwalifikowalność </a:t>
            </a:r>
            <a:r>
              <a:rPr lang="pl-PL" sz="1800" dirty="0"/>
              <a:t>projektu</a:t>
            </a:r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2 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800" dirty="0" smtClean="0"/>
              <a:t>Kwalifikowalność </a:t>
            </a:r>
            <a:r>
              <a:rPr lang="pl-PL" sz="1800" dirty="0"/>
              <a:t>typu projektu</a:t>
            </a:r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3</a:t>
            </a:r>
          </a:p>
          <a:p>
            <a:pPr marL="0" indent="0">
              <a:buNone/>
            </a:pPr>
            <a:r>
              <a:rPr lang="pl-PL" sz="1800" dirty="0" smtClean="0"/>
              <a:t>Kwalifikowalność </a:t>
            </a:r>
            <a:r>
              <a:rPr lang="pl-PL" sz="1800" dirty="0"/>
              <a:t>Wnioskodawcy/Beneficjenta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564033" y="2700071"/>
            <a:ext cx="2951317" cy="14737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480" y="1285336"/>
            <a:ext cx="7722870" cy="507101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9.1.1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Aktywna integracja –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konkursy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horyzontalne</a:t>
            </a:r>
          </a:p>
          <a:p>
            <a:pPr marL="0" indent="0">
              <a:buNone/>
            </a:pPr>
            <a:endParaRPr lang="pl-PL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operacji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9.1.A –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kompleksowe </a:t>
            </a:r>
            <a:r>
              <a:rPr lang="x-none" sz="2000" b="1" dirty="0" smtClean="0"/>
              <a:t>projekty </a:t>
            </a:r>
            <a:r>
              <a:rPr lang="x-none" sz="2000" b="1" dirty="0"/>
              <a:t>OPS oraz PCPR na rzecz integracji społeczno- zawodowej</a:t>
            </a:r>
            <a:r>
              <a:rPr lang="x-none" sz="2000" dirty="0"/>
              <a:t> z elementami usług specjalistycznego poradnictwa (prawnego, rodzinnego, psychologicznego) dla osób zagrożonych ubóstwem lub wykluczeniem społecznym, ich rodzin oraz osób z ich otoczenia w celu poprawy ich sytuacji społeczno-zawodowe</a:t>
            </a:r>
            <a:r>
              <a:rPr lang="pl-PL" sz="2000" dirty="0"/>
              <a:t>j</a:t>
            </a:r>
          </a:p>
          <a:p>
            <a:pPr marL="0" indent="0" algn="ctr">
              <a:buNone/>
            </a:pPr>
            <a:endParaRPr lang="pl-PL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 otwarty</a:t>
            </a:r>
          </a:p>
          <a:p>
            <a:pPr marL="0" indent="0" algn="ctr">
              <a:buNone/>
            </a:pPr>
            <a:endParaRPr lang="pl-PL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9445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4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83366"/>
            <a:ext cx="7747462" cy="39413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</a:rPr>
              <a:t>W ramach tego kryterium </a:t>
            </a:r>
            <a:r>
              <a:rPr lang="pl-PL" sz="1600" spc="30" dirty="0" smtClean="0">
                <a:solidFill>
                  <a:schemeClr val="tx1"/>
                </a:solidFill>
              </a:rPr>
              <a:t>sprawdzane </a:t>
            </a:r>
            <a:r>
              <a:rPr lang="pl-PL" sz="1600" spc="30" dirty="0">
                <a:solidFill>
                  <a:schemeClr val="tx1"/>
                </a:solidFill>
              </a:rPr>
              <a:t>będzie czy wybór partnerów został dokonany w sposób prawidłowy, to znaczy: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spc="30" dirty="0" smtClean="0">
                <a:solidFill>
                  <a:schemeClr val="tx1"/>
                </a:solidFill>
              </a:rPr>
              <a:t>wybór </a:t>
            </a:r>
            <a:r>
              <a:rPr lang="pl-PL" sz="1600" spc="30" dirty="0">
                <a:solidFill>
                  <a:schemeClr val="tx1"/>
                </a:solidFill>
              </a:rPr>
              <a:t>partnerów został dokonany przed złożeniem wniosku </a:t>
            </a:r>
            <a:br>
              <a:rPr lang="pl-PL" sz="1600" spc="30" dirty="0">
                <a:solidFill>
                  <a:schemeClr val="tx1"/>
                </a:solidFill>
              </a:rPr>
            </a:br>
            <a:r>
              <a:rPr lang="pl-PL" sz="1600" spc="30" dirty="0">
                <a:solidFill>
                  <a:schemeClr val="tx1"/>
                </a:solidFill>
              </a:rPr>
              <a:t>o dofinansowanie,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spc="30" dirty="0">
                <a:solidFill>
                  <a:schemeClr val="tx1"/>
                </a:solidFill>
              </a:rPr>
              <a:t>jeśli inicjującym projekt partnerski jest podmiot, o którym mowa w art. 3 ust. 1 ustawy z dnia 29 stycznia 2004 r. - Prawo zamówień publicznych, sprawdzane jest czy wybór partnerów spośród podmiotów innych niż wymienione w art. 3 ust. 1 pkt 1-3a tej ustawy, został dokonany z zachowaniem zasady przejrzystości i równego traktowania, w szczególności zgodnie z zasadami określonymi w art. 33 ust. 2 ustawy z dnia 11 lipca 2014 r. o zasadach realizacji programów w zakresie polityki spójności finansowanych w perspektywie finansowej 2014–2020</a:t>
            </a:r>
            <a:r>
              <a:rPr lang="pl-PL" sz="1600" spc="3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600" spc="3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</a:rPr>
              <a:t>Kryterium będzie weryfikowane na podstawie zapisów wniosku </a:t>
            </a:r>
            <a:r>
              <a:rPr lang="pl-PL" sz="1600" spc="30" dirty="0" smtClean="0">
                <a:solidFill>
                  <a:schemeClr val="tx1"/>
                </a:solidFill>
              </a:rPr>
              <a:t>o </a:t>
            </a:r>
            <a:r>
              <a:rPr lang="pl-PL" sz="1600" spc="30" dirty="0">
                <a:solidFill>
                  <a:schemeClr val="tx1"/>
                </a:solidFill>
              </a:rPr>
              <a:t>dofinansowanie oraz dokumentów załączonych do wniosku. </a:t>
            </a:r>
          </a:p>
        </p:txBody>
      </p:sp>
    </p:spTree>
    <p:extLst>
      <p:ext uri="{BB962C8B-B14F-4D97-AF65-F5344CB8AC3E}">
        <p14:creationId xmlns:p14="http://schemas.microsoft.com/office/powerpoint/2010/main" val="39942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4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77939"/>
            <a:ext cx="7747462" cy="36160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700" b="1" dirty="0" smtClean="0">
                <a:solidFill>
                  <a:schemeClr val="tx1"/>
                </a:solidFill>
              </a:rPr>
              <a:t>JAK SPEŁNIĆ KRYTERIUM?</a:t>
            </a:r>
          </a:p>
          <a:p>
            <a:pPr marL="0" indent="0">
              <a:buNone/>
            </a:pPr>
            <a:r>
              <a:rPr lang="pl-PL" sz="1700" dirty="0" smtClean="0">
                <a:solidFill>
                  <a:schemeClr val="tx1"/>
                </a:solidFill>
              </a:rPr>
              <a:t>Do wniosku należy dołączyć dokument potwierdzający </a:t>
            </a:r>
            <a:r>
              <a:rPr lang="pl-PL" sz="1700" dirty="0">
                <a:solidFill>
                  <a:schemeClr val="tx1"/>
                </a:solidFill>
              </a:rPr>
              <a:t>prawidłowość dokonania wyboru partnerów do </a:t>
            </a:r>
            <a:r>
              <a:rPr lang="pl-PL" sz="1700" dirty="0" smtClean="0">
                <a:solidFill>
                  <a:schemeClr val="tx1"/>
                </a:solidFill>
              </a:rPr>
              <a:t>projektu, np. list intencyjny, oświadczenie. Taki dokument powinien </a:t>
            </a:r>
            <a:r>
              <a:rPr lang="pl-PL" sz="1700" dirty="0">
                <a:solidFill>
                  <a:schemeClr val="tx1"/>
                </a:solidFill>
              </a:rPr>
              <a:t>zawierać co najmniej: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datę sporządzenia/ podpisania </a:t>
            </a:r>
            <a:r>
              <a:rPr lang="pl-PL" sz="1700" dirty="0" smtClean="0">
                <a:solidFill>
                  <a:schemeClr val="tx1"/>
                </a:solidFill>
              </a:rPr>
              <a:t>dokumentu (wcześniejszą niż data złożenia wniosku);</a:t>
            </a:r>
            <a:endParaRPr lang="pl-PL" sz="17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wskazanie stron (podmiotów), które oświadczają chęć wspólnej realizacji projektu z wyróżnieniem Partnera Wiodącego;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tytuł projektu, który strony zdecydowały się realizować wspólnie;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oświadczenie o chęci wspólnej realizacji przedmiotowego projektu;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</a:rPr>
              <a:t>podpisy wszystkich stron partnerstwa.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700" spc="3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4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036621"/>
            <a:ext cx="7747462" cy="32752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500" b="1" dirty="0" smtClean="0">
                <a:solidFill>
                  <a:schemeClr val="tx1"/>
                </a:solidFill>
              </a:rPr>
              <a:t>JAK SPEŁNIĆ KRYTERIUM, JEŚLI PODMIOTEM INICJUJĄCYM PARTNERSTWO JEST PODMIOT Z SEKTORA FINANSÓW PUBLICZNYCH W ROZUMIENIU PRZEPISÓW O FINANSACH PUBLICZNYCH I DOKONUJE ON WYBORU PARTNERÓW SPOŚRÓD PODMIOTÓW SPOZA SEKTORA FINANSÓW PUBLICZNYCH?</a:t>
            </a:r>
          </a:p>
          <a:p>
            <a:pPr marL="0" indent="0" algn="ctr">
              <a:buNone/>
            </a:pPr>
            <a:endParaRPr lang="pl-PL" sz="15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500" dirty="0" smtClean="0">
                <a:solidFill>
                  <a:schemeClr val="tx1"/>
                </a:solidFill>
              </a:rPr>
              <a:t>Do </a:t>
            </a:r>
            <a:r>
              <a:rPr lang="pl-PL" sz="1500" dirty="0">
                <a:solidFill>
                  <a:schemeClr val="tx1"/>
                </a:solidFill>
              </a:rPr>
              <a:t>wniosku należy dołączyć </a:t>
            </a:r>
            <a:r>
              <a:rPr lang="pl-PL" sz="1500" dirty="0" smtClean="0">
                <a:solidFill>
                  <a:schemeClr val="tx1"/>
                </a:solidFill>
              </a:rPr>
              <a:t>co </a:t>
            </a:r>
            <a:r>
              <a:rPr lang="pl-PL" sz="1500" dirty="0">
                <a:solidFill>
                  <a:schemeClr val="tx1"/>
                </a:solidFill>
              </a:rPr>
              <a:t>najmniej następujące dokumenty: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wydruk ogłoszenia otwartego naboru partnerów ze strony internetowej Wnioskodawcy lub wskazanie we wniosku o dofinansowanie linka pod którym zamieszczono ogłoszenie;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wydruk informacji o podmiotach wybranych do pełnienia funkcji partnera ze strony internetowej Wnioskodawcy lub wskazanie we wniosku </a:t>
            </a:r>
            <a:br>
              <a:rPr lang="pl-PL" sz="1500" dirty="0">
                <a:solidFill>
                  <a:schemeClr val="tx1"/>
                </a:solidFill>
              </a:rPr>
            </a:br>
            <a:r>
              <a:rPr lang="pl-PL" sz="1500" dirty="0">
                <a:solidFill>
                  <a:schemeClr val="tx1"/>
                </a:solidFill>
              </a:rPr>
              <a:t>o dofinansowanie linka, pod którym zamieszczono informację;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chemeClr val="tx1"/>
                </a:solidFill>
              </a:rPr>
              <a:t>skan potwierdzonej za zgodność z oryginałem wybranej oferty</a:t>
            </a:r>
            <a:r>
              <a:rPr lang="pl-PL" sz="15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89956" y="5598543"/>
            <a:ext cx="7747462" cy="5865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4034790" cy="440574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5</a:t>
            </a:r>
            <a:r>
              <a:rPr lang="pl-PL" sz="1800" dirty="0" smtClean="0"/>
              <a:t> </a:t>
            </a:r>
          </a:p>
          <a:p>
            <a:pPr marL="0" indent="0">
              <a:buNone/>
            </a:pPr>
            <a:r>
              <a:rPr lang="pl-PL" sz="1800" dirty="0" smtClean="0"/>
              <a:t>Niepodleganie wykluczeniu z możliwości otrzymania dofinansowania</a:t>
            </a:r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6 </a:t>
            </a:r>
          </a:p>
          <a:p>
            <a:pPr marL="0" indent="0">
              <a:buNone/>
            </a:pPr>
            <a:r>
              <a:rPr lang="pl-PL" sz="1800" dirty="0" smtClean="0"/>
              <a:t>Zgodność z przepisami art. 65 ust. 6 i art. 125 ust. 3 lit. e) i f) Rozporządzenia Parlamentu Europejskiego i Rady (UE) nr 1303/2013 z dnia 17 grudnia 2013 r.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7 </a:t>
            </a:r>
            <a:r>
              <a:rPr lang="pl-PL" sz="1800" dirty="0" smtClean="0"/>
              <a:t>Zakaz podwójnego finansowania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8</a:t>
            </a:r>
            <a:r>
              <a:rPr lang="pl-PL" sz="1800" dirty="0" smtClean="0"/>
              <a:t> Minimalna/maksymalna wartość projektu</a:t>
            </a: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9 </a:t>
            </a:r>
            <a:r>
              <a:rPr lang="pl-PL" sz="1800" dirty="0" smtClean="0"/>
              <a:t>Wkład własny</a:t>
            </a:r>
            <a:endParaRPr lang="pl-PL" sz="1800" b="1" dirty="0"/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751367" y="2493818"/>
            <a:ext cx="2709950" cy="972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5754137" y="4594286"/>
            <a:ext cx="2709950" cy="132437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Dopuszcza się jednokrotne skierowanie projektu do poprawy/uzupełnienia.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Nawias zamykający 12"/>
          <p:cNvSpPr/>
          <p:nvPr/>
        </p:nvSpPr>
        <p:spPr>
          <a:xfrm>
            <a:off x="3597215" y="1604356"/>
            <a:ext cx="1473549" cy="298993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zamykający 13"/>
          <p:cNvSpPr/>
          <p:nvPr/>
        </p:nvSpPr>
        <p:spPr>
          <a:xfrm>
            <a:off x="3597215" y="4660783"/>
            <a:ext cx="1473549" cy="128281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5237018" y="2926080"/>
            <a:ext cx="382386" cy="166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>
            <a:off x="5239787" y="5223164"/>
            <a:ext cx="382386" cy="166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0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10</a:t>
            </a:r>
            <a:r>
              <a:rPr lang="pl-PL" sz="1800" dirty="0" smtClean="0"/>
              <a:t> Uproszczone metody rozliczania wydatków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402382"/>
            <a:ext cx="7747462" cy="32752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W projekcie, w którym wartość wkładu publicznego (środków publicznych) nie przekracza </a:t>
            </a:r>
            <a:r>
              <a:rPr lang="pl-PL" dirty="0">
                <a:solidFill>
                  <a:schemeClr val="tx1"/>
                </a:solidFill>
              </a:rPr>
              <a:t>100 000 EUR </a:t>
            </a:r>
            <a:r>
              <a:rPr lang="pl-PL" sz="1600" dirty="0">
                <a:solidFill>
                  <a:schemeClr val="tx1"/>
                </a:solidFill>
              </a:rPr>
              <a:t>zastosowano kwoty ryczałtowe, o których mowa w Wytycznych w zakresie kwalifikowalności wydatków w ramach Europejskiego Funduszu Rozwoju Regionalnego, Europejskiego Funduszu Społecznego oraz Funduszu Spójności na lata 2014-2020. W sytuacjach określonych w Regulaminie konkursu zastosowano pozostałe uproszczone metody rozliczania wydatków, o których mowa w Wytycznych w zakresie kwalifikowalności wydatków w ramach Europejskiego Funduszu Rozwoju Regionalnego, Europejskiego Funduszu Społecznego oraz Funduszu Spójności na lata 2014-2020. </a:t>
            </a:r>
          </a:p>
          <a:p>
            <a:pPr marL="0" indent="0" algn="ctr">
              <a:buNone/>
            </a:pPr>
            <a:endParaRPr lang="pl-PL" sz="15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10</a:t>
            </a:r>
            <a:r>
              <a:rPr lang="pl-PL" sz="1800" dirty="0" smtClean="0"/>
              <a:t> Uproszczone metody rozliczania wydatków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77939"/>
            <a:ext cx="7747462" cy="2651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600" b="1" dirty="0">
                <a:solidFill>
                  <a:schemeClr val="tx1"/>
                </a:solidFill>
              </a:rPr>
              <a:t>JAK SPEŁNIĆ KRYTERIUM</a:t>
            </a:r>
            <a:r>
              <a:rPr lang="pl-PL" sz="1600" b="1" dirty="0" smtClean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tx1"/>
                </a:solidFill>
              </a:rPr>
              <a:t>Kryterium </a:t>
            </a:r>
            <a:r>
              <a:rPr lang="pl-PL" sz="1600" dirty="0" smtClean="0">
                <a:solidFill>
                  <a:schemeClr val="tx1"/>
                </a:solidFill>
              </a:rPr>
              <a:t>weryfikowane jest </a:t>
            </a:r>
            <a:r>
              <a:rPr lang="pl-PL" sz="1600" dirty="0">
                <a:solidFill>
                  <a:schemeClr val="tx1"/>
                </a:solidFill>
              </a:rPr>
              <a:t>na podstawie zapisów budżetu projektu, obowiązujące w przypadku </a:t>
            </a:r>
            <a:r>
              <a:rPr lang="pl-PL" sz="1600" b="1" dirty="0">
                <a:solidFill>
                  <a:schemeClr val="tx1"/>
                </a:solidFill>
              </a:rPr>
              <a:t>kwot ryczałtowych</a:t>
            </a:r>
            <a:r>
              <a:rPr lang="pl-PL" sz="1600" dirty="0">
                <a:solidFill>
                  <a:schemeClr val="tx1"/>
                </a:solidFill>
              </a:rPr>
              <a:t> dla projektów, których wartość wkładu publicznego (środków publicznych) nie przekracza 100 000 EUR. 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Do przeliczenia ww. kwoty na PLN należy stosować miesięczny obrachunkowy kurs wymiany stosowany przez KE aktualny na dzień ogłoszenia konkursu, tj. 4,1670 PLN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z dnia 27.02.2018 r., co daje kwotę </a:t>
            </a:r>
            <a:r>
              <a:rPr lang="pl-PL" sz="2000" b="1" dirty="0" smtClean="0">
                <a:solidFill>
                  <a:schemeClr val="tx1"/>
                </a:solidFill>
              </a:rPr>
              <a:t>417 700 PLN</a:t>
            </a:r>
            <a:r>
              <a:rPr lang="pl-PL" sz="16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89956" y="5228705"/>
            <a:ext cx="7747462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027050"/>
            <a:ext cx="4034790" cy="2381048"/>
          </a:xfrm>
        </p:spPr>
        <p:txBody>
          <a:bodyPr/>
          <a:lstStyle/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</a:t>
            </a:r>
            <a:r>
              <a:rPr lang="pl-PL" sz="1800" b="1" dirty="0" smtClean="0"/>
              <a:t>nr 11</a:t>
            </a:r>
          </a:p>
          <a:p>
            <a:pPr marL="0" indent="0">
              <a:buNone/>
            </a:pPr>
            <a:r>
              <a:rPr lang="pl-PL" sz="1800" dirty="0" smtClean="0"/>
              <a:t>Kryterium niezalegania z należnościami</a:t>
            </a:r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12 </a:t>
            </a:r>
          </a:p>
          <a:p>
            <a:pPr marL="0" indent="0">
              <a:buNone/>
            </a:pPr>
            <a:r>
              <a:rPr lang="pl-PL" sz="1800" dirty="0" smtClean="0"/>
              <a:t>Pomoc de </a:t>
            </a:r>
            <a:r>
              <a:rPr lang="pl-PL" sz="1800" dirty="0" err="1" smtClean="0"/>
              <a:t>minimis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5751367" y="2951014"/>
            <a:ext cx="2709950" cy="972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dostępu </a:t>
            </a:r>
          </a:p>
          <a:p>
            <a:pPr algn="ctr">
              <a:buNone/>
            </a:pP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</a:t>
            </a:r>
            <a:r>
              <a:rPr lang="pl-PL" sz="2200" b="1" dirty="0" smtClean="0"/>
              <a:t> </a:t>
            </a:r>
            <a:r>
              <a:rPr lang="pl-PL" sz="1800" b="1" dirty="0" smtClean="0"/>
              <a:t>DOSTĘPU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58"/>
            <a:ext cx="7808768" cy="372409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</a:t>
            </a:r>
            <a:r>
              <a:rPr lang="pl-PL" sz="1800" b="1" dirty="0" smtClean="0"/>
              <a:t>dostępu </a:t>
            </a:r>
            <a:r>
              <a:rPr lang="pl-PL" sz="1800" b="1" dirty="0"/>
              <a:t>nr 1</a:t>
            </a:r>
            <a:r>
              <a:rPr lang="pl-PL" sz="1800" dirty="0"/>
              <a:t> </a:t>
            </a:r>
            <a:r>
              <a:rPr lang="pl-PL" sz="1800" dirty="0" smtClean="0"/>
              <a:t>Kryterium efektywności społecznej i zatrudnieniowej</a:t>
            </a: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Czy </a:t>
            </a:r>
            <a:r>
              <a:rPr lang="pl-PL" sz="1800" dirty="0"/>
              <a:t>projekt zakłada osiągnięcie minimalnych poziomów efektywności społecznej i zatrudnieniowej: </a:t>
            </a:r>
          </a:p>
          <a:p>
            <a:pPr marL="0" indent="0">
              <a:buNone/>
            </a:pPr>
            <a:r>
              <a:rPr lang="pl-PL" sz="1800" dirty="0"/>
              <a:t>– w odniesieniu do osób z niepełnosprawnościami minimalny poziom efektywności społecznej wynosi co najmniej 34% oraz efektywności zatrudnieniowej co najmniej 12% (jeżeli ta grupa stanowi grupę docelową lub jej część w ramach projektu), </a:t>
            </a:r>
          </a:p>
          <a:p>
            <a:pPr marL="0" indent="0">
              <a:buNone/>
            </a:pPr>
            <a:r>
              <a:rPr lang="pl-PL" sz="1800" dirty="0"/>
              <a:t>– w odniesieniu do pozostałych osób zagrożonych ubóstwem lub wykluczeniem społecznym minimalny poziom efektywności społecznej wynosi co najmniej 34% oraz efektywności zatrudnieniowej co najmniej 25%?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DOSTĘPU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dostępu nr 1</a:t>
            </a:r>
            <a:r>
              <a:rPr lang="pl-PL" sz="1800" dirty="0"/>
              <a:t> Kryterium efektywności społecznej i zatrudnieniowej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2177939"/>
            <a:ext cx="7747462" cy="2651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Kryterium efektywności zatrudnieniowej </a:t>
            </a:r>
            <a:r>
              <a:rPr lang="pl-PL" dirty="0">
                <a:solidFill>
                  <a:srgbClr val="FF0000"/>
                </a:solidFill>
              </a:rPr>
              <a:t>nie stosuje </a:t>
            </a:r>
            <a:r>
              <a:rPr lang="pl-PL" dirty="0">
                <a:solidFill>
                  <a:schemeClr val="tx1"/>
                </a:solidFill>
              </a:rPr>
              <a:t>się do: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osób </a:t>
            </a:r>
            <a:r>
              <a:rPr lang="pl-PL" dirty="0">
                <a:solidFill>
                  <a:schemeClr val="tx1"/>
                </a:solidFill>
              </a:rPr>
              <a:t>nieletnich, wobec których zastosowano środki zapobiegania i zwalczania demoralizacji i przestępczości zgodnie z ustawą z dnia 26 października 1982 r. o postępowaniu w sprawach nieletnich oraz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osób </a:t>
            </a:r>
            <a:r>
              <a:rPr lang="pl-PL" dirty="0">
                <a:solidFill>
                  <a:schemeClr val="tx1"/>
                </a:solidFill>
              </a:rPr>
              <a:t>które w ramach projektu lub po zakończeniu jego realizacji podjęły naukę w formach szkolnych oraz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osób </a:t>
            </a:r>
            <a:r>
              <a:rPr lang="pl-PL" dirty="0">
                <a:solidFill>
                  <a:schemeClr val="tx1"/>
                </a:solidFill>
              </a:rPr>
              <a:t>do 18. roku życia lub do zakończenia przez nie realizacji obowiązku szkolnego i obowiązku nauki. </a:t>
            </a:r>
          </a:p>
          <a:p>
            <a:r>
              <a:rPr lang="pl-PL" dirty="0"/>
              <a:t>	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228705"/>
            <a:ext cx="7886700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580972"/>
            <a:ext cx="7886700" cy="4717278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przeznaczona na dofinansowanie projektów w ramach konkursu (alokacja):</a:t>
            </a:r>
          </a:p>
          <a:p>
            <a:pPr algn="ctr">
              <a:spcBef>
                <a:spcPts val="3000"/>
              </a:spcBef>
              <a:buNone/>
            </a:pPr>
            <a:r>
              <a:rPr lang="pl-PL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l-PL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868 820 EURO</a:t>
            </a:r>
            <a:endParaRPr lang="pl-PL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3000"/>
              </a:spcBef>
              <a:buNone/>
            </a:pPr>
            <a:r>
              <a:rPr lang="pl-PL" sz="4400" b="1" dirty="0" smtClean="0"/>
              <a:t>24 455 373 </a:t>
            </a:r>
            <a:r>
              <a:rPr lang="pl-PL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lvl="0" algn="ctr">
              <a:lnSpc>
                <a:spcPct val="120000"/>
              </a:lnSpc>
              <a:spcBef>
                <a:spcPts val="3000"/>
              </a:spcBef>
              <a:buNone/>
            </a:pP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Mając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na uwadze fakt,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że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alokacja w ramach Programu określona jest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Euro,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prawidłowego określenia ww. limitu dostępnej alokacji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IOK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zastrzega możliwość zmiany kwoty przeznaczonej </a:t>
            </a: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11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spc="110" dirty="0">
                <a:latin typeface="Arial" panose="020B0604020202020204" pitchFamily="34" charset="0"/>
                <a:cs typeface="Arial" panose="020B0604020202020204" pitchFamily="34" charset="0"/>
              </a:rPr>
              <a:t>dofinansowanie projektów w wyniku zmiany kursu walutowego. </a:t>
            </a:r>
            <a:endParaRPr lang="pl-PL" sz="1600" b="1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284294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dostępu nr </a:t>
            </a:r>
            <a:r>
              <a:rPr lang="pl-PL" sz="1800" b="1" dirty="0" smtClean="0"/>
              <a:t>2</a:t>
            </a:r>
            <a:r>
              <a:rPr lang="pl-PL" sz="1800" dirty="0" smtClean="0"/>
              <a:t> </a:t>
            </a:r>
            <a:r>
              <a:rPr lang="pl-PL" sz="1800" dirty="0"/>
              <a:t>Kryterium </a:t>
            </a:r>
            <a:r>
              <a:rPr lang="pl-PL" sz="1800" dirty="0" smtClean="0"/>
              <a:t>liczby wniosków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1800" dirty="0"/>
              <a:t>Czy Wnioskodawca złożył w ramach konkursu (w konkursach zamkniętych)/etapu konkursu (w konkursach otwartych) tylko jeden wniosek o dofinansowanie projektu, a w przypadku gdy Wnioskodawca/ Realizator jest jednostką organizacyjną pomocy społecznej realizującą </a:t>
            </a:r>
            <a:r>
              <a:rPr lang="pl-PL" sz="1800" dirty="0" smtClean="0"/>
              <a:t>zadania </a:t>
            </a:r>
            <a:r>
              <a:rPr lang="pl-PL" sz="1800" dirty="0"/>
              <a:t>Ośrodka Pomocy Społecznej oraz Powiatowego Centrum Pomocy Rodzinie na obszarze miasta na prawach powiatu – czy złożył jeden wniosek o dofinansowanie projektu, w którym zaplanował łączną realizację działań właściwych dla Ośrodka Pomocy Społecznej oraz Powiatowego Centrum Pomocy Rodzinie? 	</a:t>
            </a:r>
          </a:p>
          <a:p>
            <a:pPr marL="0" indent="0">
              <a:buNone/>
            </a:pPr>
            <a:r>
              <a:rPr lang="pl-PL" sz="1800" dirty="0" smtClean="0"/>
              <a:t> </a:t>
            </a: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561215"/>
            <a:ext cx="7886700" cy="7232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Niespełnienie kryterium oznacza odrzucenie projektu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689956" y="4638502"/>
            <a:ext cx="7747462" cy="6483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Kryterium zostanie zweryfikowane na podstawie rejestru prowadzonego przez Instytucję Organizującą Konkurs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2352496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dostępu nr </a:t>
            </a:r>
            <a:r>
              <a:rPr lang="pl-PL" sz="1800" b="1" dirty="0" smtClean="0"/>
              <a:t>3</a:t>
            </a:r>
            <a:r>
              <a:rPr lang="pl-PL" sz="1800" dirty="0" smtClean="0"/>
              <a:t> </a:t>
            </a:r>
            <a:r>
              <a:rPr lang="pl-PL" sz="1800" dirty="0"/>
              <a:t>Kryterium </a:t>
            </a:r>
            <a:r>
              <a:rPr lang="pl-PL" sz="1800" dirty="0" smtClean="0"/>
              <a:t>grupy docelowej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Czy projekt skierowany jest do osób z niepełnosprawnością w proporcji co najmniej takiej samej jak proporcja osób z niepełnosprawnością będących klientami danego PCPR w stosunku do ogólnej liczby wszystkich klientów danego PCPR (wg stanu na dzień 31.12.2017 r.) oraz wsparcie w ramach projektu zostało dostosowane do specyficznych potrzeb tej grupy docelowej? 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3965173"/>
            <a:ext cx="7747462" cy="6400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KRYTERIUM DOTYCZY POWIATOWYCH CENTRÓW POMOCY RODZINIE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228705"/>
            <a:ext cx="7886700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1895296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dostępu nr 4</a:t>
            </a:r>
            <a:r>
              <a:rPr lang="pl-PL" sz="1800" dirty="0" smtClean="0"/>
              <a:t> Kryterium formy wsparcia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Czy </a:t>
            </a:r>
            <a:r>
              <a:rPr lang="pl-PL" sz="1800" dirty="0"/>
              <a:t>Wnioskodawca przewidział dla każdego uczestnika projektu kompleksowe i zindywidualizowane wsparcie obejmujące realizację usług aktywnej integracji o charakterze co najmniej społecznym? </a:t>
            </a:r>
            <a:r>
              <a:rPr lang="pl-PL" dirty="0"/>
              <a:t>	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228705"/>
            <a:ext cx="7886700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89956" y="3516283"/>
            <a:ext cx="7747462" cy="13134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Wnioskodawca zobowiązany jest do zaplanowania dla uczestnika indywidualnej ścieżki wsparcia, odpowiadającej na potrzeby uczestnika, nieograniczającej możliwości dostępu do </a:t>
            </a:r>
            <a:r>
              <a:rPr lang="pl-PL" dirty="0" smtClean="0">
                <a:solidFill>
                  <a:schemeClr val="tx1"/>
                </a:solidFill>
              </a:rPr>
              <a:t>poszczególnych. </a:t>
            </a:r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32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59"/>
            <a:ext cx="7886700" cy="340821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dostępu nr </a:t>
            </a:r>
            <a:r>
              <a:rPr lang="pl-PL" sz="1800" b="1" dirty="0" smtClean="0"/>
              <a:t>5</a:t>
            </a:r>
            <a:r>
              <a:rPr lang="pl-PL" sz="1800" dirty="0" smtClean="0"/>
              <a:t> </a:t>
            </a:r>
            <a:r>
              <a:rPr lang="pl-PL" sz="1800" dirty="0"/>
              <a:t>Kryterium </a:t>
            </a:r>
            <a:r>
              <a:rPr lang="pl-PL" sz="1800" dirty="0" smtClean="0"/>
              <a:t>grupy docelowej</a:t>
            </a:r>
          </a:p>
          <a:p>
            <a:pPr marL="0" indent="0">
              <a:buNone/>
            </a:pPr>
            <a:r>
              <a:rPr lang="pl-PL" sz="1600" dirty="0" smtClean="0"/>
              <a:t>Czy </a:t>
            </a:r>
            <a:r>
              <a:rPr lang="pl-PL" sz="1600" dirty="0"/>
              <a:t>Wnioskodawca zapewnia, że pierwszeństwo udziału w projekcie będą miały następujące grupy docelowe: 	</a:t>
            </a:r>
          </a:p>
          <a:p>
            <a:pPr marL="0" indent="0">
              <a:buNone/>
            </a:pPr>
            <a:r>
              <a:rPr lang="pl-PL" sz="1600" dirty="0" smtClean="0"/>
              <a:t>1</a:t>
            </a:r>
            <a:r>
              <a:rPr lang="pl-PL" sz="1600" dirty="0"/>
              <a:t>) osoby lub rodziny zagrożone ubóstwem lub wykluczeniem społecznym doświadczające wielokrotnego wykluczenia społecznego, </a:t>
            </a:r>
          </a:p>
          <a:p>
            <a:pPr marL="0" indent="0">
              <a:buNone/>
            </a:pPr>
            <a:r>
              <a:rPr lang="pl-PL" sz="1600" dirty="0"/>
              <a:t>2) osoby o znacznym lub umiarkowanym stopniu niepełnosprawności, z niepełnosprawnością sprzężoną oraz osoby z zaburzeniami psychicznymi, w tym osoby z niepełnosprawnością intelektualną i osoby z całościowymi zaburzeniami rozwojowymi (w rozumieniu zgodnym z Międzynarodową Klasyfikacją Chorób i Problemów Zdrowotnych) </a:t>
            </a:r>
          </a:p>
          <a:p>
            <a:pPr marL="0" indent="0">
              <a:buNone/>
            </a:pPr>
            <a:r>
              <a:rPr lang="pl-PL" sz="1600" dirty="0"/>
              <a:t>3) osoby zagrożone ubóstwem lub wykluczeniem społecznym oraz środowiska lub lokalne społeczności zagrożone ubóstwem lub wykluczeniem społecznym w związku z rewitalizacją obszarów zdegradowanych 	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/>
              <a:t>4) osoby lub rodziny korzystające z Programu Operacyjnego Pomoc Żywnościowa 2014-2020 (PO PŻ)? 	</a:t>
            </a:r>
          </a:p>
          <a:p>
            <a:endParaRPr lang="pl-PL" sz="1200" dirty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469774"/>
            <a:ext cx="7886700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39990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dostępu nr 6</a:t>
            </a:r>
            <a:r>
              <a:rPr lang="pl-PL" sz="1800" dirty="0" smtClean="0"/>
              <a:t> Kryterium demarkacji działań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Czy </a:t>
            </a:r>
            <a:r>
              <a:rPr lang="pl-PL" sz="1800" dirty="0"/>
              <a:t>w przypadku, gdy projekt przewiduje uczestnictwo osób korzystających z Programu Operacyjnego Pomoc Żywnościowa 2014-2020 (PO PŻ), Wnioskodawca zobowiązał się, że zakres wsparcia dla tych osób lub rodzin nie będzie powielał działań, które dana osoba lub rodzina otrzymała lub otrzymuje z PO PŻ w ramach działań towarzyszących? 	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228705"/>
            <a:ext cx="7886700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</a:t>
            </a:r>
            <a:r>
              <a:rPr lang="pl-PL" sz="18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2809696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dostępu nr 7</a:t>
            </a:r>
            <a:r>
              <a:rPr lang="pl-PL" sz="1800" dirty="0" smtClean="0"/>
              <a:t> Kryterium formy wsparcia</a:t>
            </a:r>
          </a:p>
          <a:p>
            <a:pPr marL="0" indent="0">
              <a:buNone/>
            </a:pPr>
            <a:r>
              <a:rPr lang="pl-PL" sz="1600" dirty="0"/>
              <a:t>Czy wsparcie w ramach projektu dla uczestnika/rodziny objętych wsparciem będzie świadczone: </a:t>
            </a:r>
          </a:p>
          <a:p>
            <a:r>
              <a:rPr lang="pl-PL" sz="1600" dirty="0" smtClean="0"/>
              <a:t>na </a:t>
            </a:r>
            <a:r>
              <a:rPr lang="pl-PL" sz="1600" dirty="0"/>
              <a:t>podstawie kontraktu socjalnego lub indywidualnych programów, o których mowa w ustawie z dnia 12 marca 2004 r. o pomocy społecznej i/lub dokumentów równoważnych w przypadku PCPR/ jednostki, która pełni w powiecie zadania PCPR i/lub </a:t>
            </a:r>
          </a:p>
          <a:p>
            <a:r>
              <a:rPr lang="pl-PL" sz="1600" dirty="0" smtClean="0"/>
              <a:t>przy </a:t>
            </a:r>
            <a:r>
              <a:rPr lang="pl-PL" sz="1600" dirty="0"/>
              <a:t>wykorzystaniu Programu Aktywności Lokalnej w formie lokalnych programów pomocy społecznej, o których mowa w art. 110 ust. 10 oraz art. 112 ust. 13 ustawy z dnia 12 marca 2004 r. o pomocy społecznej i/lub </a:t>
            </a:r>
          </a:p>
          <a:p>
            <a:r>
              <a:rPr lang="pl-PL" sz="1600" dirty="0" smtClean="0"/>
              <a:t>projektów </a:t>
            </a:r>
            <a:r>
              <a:rPr lang="pl-PL" sz="1600" dirty="0"/>
              <a:t>socjalnych? 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512279"/>
            <a:ext cx="7886700" cy="61402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89956" y="4703280"/>
            <a:ext cx="7747462" cy="5320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tx1"/>
                </a:solidFill>
              </a:rPr>
              <a:t>Z powyższego obowiązku wyłączone są osoby biorące udział w projekcie jako otoczenie grupy docelowej. </a:t>
            </a:r>
          </a:p>
        </p:txBody>
      </p:sp>
    </p:spTree>
    <p:extLst>
      <p:ext uri="{BB962C8B-B14F-4D97-AF65-F5344CB8AC3E}">
        <p14:creationId xmlns:p14="http://schemas.microsoft.com/office/powerpoint/2010/main" val="35406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KRYTERIA </a:t>
            </a:r>
            <a:r>
              <a:rPr lang="pl-PL" sz="2200" b="1" dirty="0"/>
              <a:t>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138822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dostępu nr 8</a:t>
            </a:r>
            <a:r>
              <a:rPr lang="pl-PL" sz="1800" dirty="0" smtClean="0"/>
              <a:t> Kryterium współpracy</a:t>
            </a:r>
          </a:p>
          <a:p>
            <a:pPr marL="0" indent="0">
              <a:buNone/>
            </a:pPr>
            <a:r>
              <a:rPr lang="pl-PL" sz="1800" dirty="0"/>
              <a:t>Czy Wnioskodawca zobowiązał się we wniosku o dofinansowanie do </a:t>
            </a:r>
            <a:r>
              <a:rPr lang="pl-PL" sz="1800" dirty="0"/>
              <a:t>zawiązania współpracy </a:t>
            </a:r>
            <a:r>
              <a:rPr lang="pl-PL" sz="1800" dirty="0"/>
              <a:t>z Ośrodkiem Wsparcia Ekonomii Społecznej, który funkcjonuje </a:t>
            </a:r>
            <a:r>
              <a:rPr lang="pl-PL" sz="1800" dirty="0" smtClean="0"/>
              <a:t>na </a:t>
            </a:r>
            <a:r>
              <a:rPr lang="pl-PL" sz="1800" dirty="0" smtClean="0"/>
              <a:t>obszarze </a:t>
            </a:r>
            <a:r>
              <a:rPr lang="pl-PL" sz="1800" dirty="0"/>
              <a:t>realizacji projektu w zakresie tworzenia miejsc pracy w PES? </a:t>
            </a:r>
            <a:r>
              <a:rPr lang="pl-PL" dirty="0"/>
              <a:t>	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633048"/>
            <a:ext cx="7886700" cy="5653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89956" y="3100648"/>
            <a:ext cx="7747462" cy="6400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Współpraca z OWES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to wymiana </a:t>
            </a:r>
            <a:r>
              <a:rPr lang="pl-PL" sz="1600" dirty="0">
                <a:solidFill>
                  <a:schemeClr val="tx1"/>
                </a:solidFill>
              </a:rPr>
              <a:t>informacji pomiędzy Beneficjentem a OWES nt. działań podejmowanych w </a:t>
            </a:r>
            <a:r>
              <a:rPr lang="pl-PL" sz="1600" dirty="0" smtClean="0">
                <a:solidFill>
                  <a:schemeClr val="tx1"/>
                </a:solidFill>
              </a:rPr>
              <a:t>projekcie.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01039" y="4130950"/>
            <a:ext cx="7747462" cy="11804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Lista OWES funkcjonujących na Dolnym Śląsku, które posiadają akredytację ministra właściwego do spraw zabezpieczenia społecznego i/lub z którymi IP DWUP podpisała umowy o dofinansowanie w ramach RPO WD </a:t>
            </a:r>
            <a:r>
              <a:rPr lang="pl-PL" sz="1600" dirty="0" smtClean="0">
                <a:solidFill>
                  <a:schemeClr val="tx1"/>
                </a:solidFill>
              </a:rPr>
              <a:t>będzie </a:t>
            </a:r>
            <a:r>
              <a:rPr lang="pl-PL" sz="1600" dirty="0">
                <a:solidFill>
                  <a:schemeClr val="tx1"/>
                </a:solidFill>
              </a:rPr>
              <a:t>udostępniana na stronie internetowej IP DWUP </a:t>
            </a:r>
            <a:r>
              <a:rPr lang="pl-PL" sz="1600" dirty="0" smtClean="0">
                <a:solidFill>
                  <a:schemeClr val="tx1"/>
                </a:solidFill>
              </a:rPr>
              <a:t>przeznaczonej RPO WD.</a:t>
            </a:r>
            <a:r>
              <a:rPr lang="pl-PL" sz="16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691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01457" y="1909232"/>
            <a:ext cx="7916449" cy="313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3200" b="1" spc="300" dirty="0" smtClean="0">
                <a:solidFill>
                  <a:srgbClr val="0070C0"/>
                </a:solidFill>
              </a:rPr>
              <a:t>Uwaga!</a:t>
            </a:r>
            <a:r>
              <a:rPr lang="pl-PL" sz="3200" b="1" spc="30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3200" b="1" spc="30" dirty="0" smtClean="0">
                <a:solidFill>
                  <a:srgbClr val="0070C0"/>
                </a:solidFill>
              </a:rPr>
              <a:t>Projekt </a:t>
            </a:r>
            <a:r>
              <a:rPr lang="pl-PL" sz="3200" b="1" spc="30" dirty="0">
                <a:solidFill>
                  <a:srgbClr val="0070C0"/>
                </a:solidFill>
              </a:rPr>
              <a:t>niespełniający któregokolwiek </a:t>
            </a:r>
            <a:r>
              <a:rPr lang="pl-PL" sz="3200" b="1" spc="30" dirty="0" smtClean="0">
                <a:solidFill>
                  <a:srgbClr val="0070C0"/>
                </a:solidFill>
              </a:rPr>
              <a:t/>
            </a:r>
            <a:br>
              <a:rPr lang="pl-PL" sz="3200" b="1" spc="30" dirty="0" smtClean="0">
                <a:solidFill>
                  <a:srgbClr val="0070C0"/>
                </a:solidFill>
              </a:rPr>
            </a:br>
            <a:r>
              <a:rPr lang="pl-PL" sz="3200" b="1" spc="30" dirty="0" smtClean="0">
                <a:solidFill>
                  <a:srgbClr val="0070C0"/>
                </a:solidFill>
              </a:rPr>
              <a:t>z </a:t>
            </a:r>
            <a:r>
              <a:rPr lang="pl-PL" sz="3200" b="1" spc="30" dirty="0">
                <a:solidFill>
                  <a:srgbClr val="0070C0"/>
                </a:solidFill>
              </a:rPr>
              <a:t>kryteriów formalnych i/lub kryteriów dostępu zostanie odrzucony </a:t>
            </a:r>
            <a:r>
              <a:rPr lang="pl-PL" sz="3200" b="1" spc="30" dirty="0" smtClean="0">
                <a:solidFill>
                  <a:srgbClr val="0070C0"/>
                </a:solidFill>
              </a:rPr>
              <a:t/>
            </a:r>
            <a:br>
              <a:rPr lang="pl-PL" sz="3200" b="1" spc="30" dirty="0" smtClean="0">
                <a:solidFill>
                  <a:srgbClr val="0070C0"/>
                </a:solidFill>
              </a:rPr>
            </a:br>
            <a:r>
              <a:rPr lang="pl-PL" sz="3200" b="1" spc="30" dirty="0" smtClean="0">
                <a:solidFill>
                  <a:srgbClr val="0070C0"/>
                </a:solidFill>
              </a:rPr>
              <a:t>i </a:t>
            </a:r>
            <a:r>
              <a:rPr lang="pl-PL" sz="3200" b="1" spc="30" dirty="0">
                <a:solidFill>
                  <a:srgbClr val="0070C0"/>
                </a:solidFill>
              </a:rPr>
              <a:t>nie będzie podlegał dalszej ocenie.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4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horyzontalne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4300" y="982766"/>
            <a:ext cx="8853854" cy="5287405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4 kryteria horyzontalne:</a:t>
            </a:r>
            <a:endParaRPr lang="pl-PL" sz="20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5200" lvl="1" indent="-2880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projektu z prawem </a:t>
            </a:r>
            <a:endParaRPr lang="pl-PL" sz="1600" b="1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przepisami prawa krajowego i unijnego?</a:t>
            </a:r>
            <a:endParaRPr lang="en-US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zrównoważonego rozwoju? 	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zgodności z właściwymi politykami i zasadami 	</a:t>
            </a:r>
            <a:endParaRPr lang="pl-PL" sz="1600" b="1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kobiet i mężczyzn? </a:t>
            </a:r>
            <a:endParaRPr lang="pl-PL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i niedyskryminacji,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niepełnosprawnościami?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horyzontalne są weryfikowane na podstawie treści wniosku </a:t>
            </a:r>
            <a:b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Spełnienie każdego z kryteriów horyzontalnych może być przedmiotem negocjacji.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b="1" spc="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powyższych kryteriów oznacza odrzucenie wniosku</a:t>
            </a:r>
            <a:r>
              <a:rPr lang="pl-PL" sz="1600" b="1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313411"/>
            <a:ext cx="7886700" cy="4984839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przeznaczona na dofinansowanie </a:t>
            </a: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projektów:</a:t>
            </a:r>
          </a:p>
          <a:p>
            <a:pPr marL="1223550" lvl="2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I rundy konkursu: 2 968 820 EUR, tj. 12 371 073 PLN,</a:t>
            </a:r>
          </a:p>
          <a:p>
            <a:pPr marL="1223550" lvl="2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rundy konkursu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580 000 EUR, tj. 2 416 860 PLN,</a:t>
            </a:r>
          </a:p>
          <a:p>
            <a:pPr marL="1223550" lvl="2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rundy konkursu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580 000 EUR, tj. 2 416 860 PLN,</a:t>
            </a:r>
          </a:p>
          <a:p>
            <a:pPr marL="1223550" lvl="2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rundy 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konkursu:</a:t>
            </a: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580 000 EUR, tj. 2 416 860 PLN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223550" lvl="2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rundy 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konkursu:</a:t>
            </a: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580 000 EUR, tj. 2 416 860 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PLN,</a:t>
            </a:r>
          </a:p>
          <a:p>
            <a:pPr marL="1223550" lvl="2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rundy 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konkursu:</a:t>
            </a:r>
            <a:r>
              <a:rPr lang="pl-PL" sz="1600" spc="1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580 000 EUR, tj. 2 416 860 </a:t>
            </a:r>
            <a:r>
              <a:rPr lang="pl-PL" sz="1600" spc="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PLN.</a:t>
            </a:r>
            <a:endParaRPr lang="pl-PL" sz="1600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Kryteria merytoryczne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3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33006"/>
            <a:ext cx="7886700" cy="3454291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  <a:buNone/>
            </a:pPr>
            <a:r>
              <a:rPr lang="pl-PL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merytoryczne</a:t>
            </a:r>
            <a:endParaRPr lang="pl-PL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Treść kryteriów została dostosowana do nowego systemu oceniania wniosków: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nie ma punktów warunkowych;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wskazano, spełnienie których kryteriów może być przedmiotem negocjacji;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egocjacje nie stanowią elementu oceny merytorycznej,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ale odrębny etap oceny.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pl-PL" altLang="pl-PL" sz="1800" b="1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b="1" dirty="0" smtClean="0"/>
              <a:t>3 Kryteria premiujące</a:t>
            </a:r>
          </a:p>
          <a:p>
            <a:pPr algn="ctr">
              <a:buNone/>
            </a:pPr>
            <a:endParaRPr lang="pl-PL" sz="2000" b="1" dirty="0" smtClean="0"/>
          </a:p>
          <a:p>
            <a:pPr algn="ctr">
              <a:buNone/>
            </a:pPr>
            <a:r>
              <a:rPr lang="pl-PL" sz="2000" b="1" dirty="0" smtClean="0"/>
              <a:t>do zdobycia</a:t>
            </a:r>
            <a:endParaRPr lang="pl-PL" sz="2000" b="1" dirty="0"/>
          </a:p>
          <a:p>
            <a:pPr algn="ctr">
              <a:buNone/>
            </a:pPr>
            <a:r>
              <a:rPr lang="pl-PL" sz="2000" b="1" dirty="0" smtClean="0"/>
              <a:t>25 punktów premiujących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PREMIUJĄCE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2809696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premiujące nr 1</a:t>
            </a:r>
            <a:r>
              <a:rPr lang="pl-PL" sz="1800" dirty="0" smtClean="0"/>
              <a:t> Kryterium efektywności wsparcia</a:t>
            </a:r>
          </a:p>
          <a:p>
            <a:pPr marL="0" indent="0">
              <a:buNone/>
            </a:pPr>
            <a:r>
              <a:rPr lang="pl-PL" sz="1800" dirty="0"/>
              <a:t>Czy projekt zakłada, że: </a:t>
            </a:r>
          </a:p>
          <a:p>
            <a:r>
              <a:rPr lang="pl-PL" sz="1800" dirty="0" smtClean="0"/>
              <a:t>co </a:t>
            </a:r>
            <a:r>
              <a:rPr lang="pl-PL" sz="1800" dirty="0"/>
              <a:t>najmniej 12% osób zagrożonych ubóstwem lub wykluczeniem społecznym uzyska kwalifikacje po opuszczeniu projektu i/lub </a:t>
            </a:r>
          </a:p>
          <a:p>
            <a:r>
              <a:rPr lang="pl-PL" sz="1800" dirty="0" smtClean="0"/>
              <a:t>co </a:t>
            </a:r>
            <a:r>
              <a:rPr lang="pl-PL" sz="1800" dirty="0"/>
              <a:t>najmniej 56% osób biernych zawodowo zagrożonych ubóstwem lub wykluczeniem społecznym poszukuje pracy po opuszczeniu projektu i/lub </a:t>
            </a:r>
          </a:p>
          <a:p>
            <a:r>
              <a:rPr lang="pl-PL" sz="1800" dirty="0" smtClean="0"/>
              <a:t>wskaźnik </a:t>
            </a:r>
            <a:r>
              <a:rPr lang="pl-PL" sz="1800" dirty="0"/>
              <a:t>efektywności zatrudnieniowej zostanie </a:t>
            </a:r>
            <a:r>
              <a:rPr lang="pl-PL" sz="1800" dirty="0" smtClean="0"/>
              <a:t>osiągnięty na poziomie co najmniej 30%?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688378" y="4172989"/>
            <a:ext cx="3826972" cy="20087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b="1" dirty="0" smtClean="0">
                <a:solidFill>
                  <a:schemeClr val="bg1"/>
                </a:solidFill>
              </a:rPr>
              <a:t>ILE PUNKTÓW?</a:t>
            </a:r>
          </a:p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0 – brak wskaźnika</a:t>
            </a:r>
          </a:p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5 pkt – 1 wskaźnik</a:t>
            </a:r>
          </a:p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10 pkt – 2 wskaźniki</a:t>
            </a:r>
          </a:p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15 pkt – 3 wskaźniki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89956" y="4172989"/>
            <a:ext cx="3782291" cy="20087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JAK TO POLICZYĆ?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 </a:t>
            </a:r>
            <a:r>
              <a:rPr lang="pl-PL" sz="1500" dirty="0">
                <a:solidFill>
                  <a:schemeClr val="tx1"/>
                </a:solidFill>
              </a:rPr>
              <a:t>mianownika liczby osób zagrożonych ubóstwem lub wykluczeniem społecznym należy wyłączyć osoby zagrożone ubóstwem biorące udział w projekcie jako otoczenie grupy docelowej. 	</a:t>
            </a:r>
          </a:p>
        </p:txBody>
      </p:sp>
    </p:spTree>
    <p:extLst>
      <p:ext uri="{BB962C8B-B14F-4D97-AF65-F5344CB8AC3E}">
        <p14:creationId xmlns:p14="http://schemas.microsoft.com/office/powerpoint/2010/main" val="7505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PREMIUJĄCE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537861"/>
            <a:ext cx="5159675" cy="394854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premiujące nr 2</a:t>
            </a:r>
          </a:p>
          <a:p>
            <a:pPr marL="0" indent="0">
              <a:buNone/>
            </a:pPr>
            <a:r>
              <a:rPr lang="pl-PL" sz="1800" dirty="0"/>
              <a:t>Czy projekt będzie realizowany w ramach partnerstwa publiczno-społeczno-prywatnego? </a:t>
            </a:r>
            <a:endParaRPr lang="pl-PL" sz="1800" dirty="0" smtClean="0"/>
          </a:p>
          <a:p>
            <a:pPr marL="0" indent="0">
              <a:buNone/>
            </a:pPr>
            <a:endParaRPr lang="pl-PL" sz="1000" b="1" dirty="0" smtClean="0"/>
          </a:p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premiujące </a:t>
            </a:r>
            <a:r>
              <a:rPr lang="pl-PL" sz="1800" b="1" dirty="0" smtClean="0"/>
              <a:t>nr 3</a:t>
            </a:r>
          </a:p>
          <a:p>
            <a:pPr marL="0" indent="0">
              <a:buNone/>
            </a:pPr>
            <a:r>
              <a:rPr lang="pl-PL" sz="1800" dirty="0"/>
              <a:t>Czy projekt zakłada, że: </a:t>
            </a:r>
          </a:p>
          <a:p>
            <a:r>
              <a:rPr lang="pl-PL" sz="1800" dirty="0" smtClean="0"/>
              <a:t>w </a:t>
            </a:r>
            <a:r>
              <a:rPr lang="pl-PL" sz="1800" dirty="0"/>
              <a:t>przypadku PCPR odsetek osób z niepełnosprawnościami jest większy o co najmniej 10 punktów procentowych niż minimalny poziom wymagany w kryterium dostępu nr 3; </a:t>
            </a:r>
          </a:p>
          <a:p>
            <a:r>
              <a:rPr lang="pl-PL" sz="1800" dirty="0" smtClean="0"/>
              <a:t>w </a:t>
            </a:r>
            <a:r>
              <a:rPr lang="pl-PL" sz="1800" dirty="0"/>
              <a:t>przypadku OPS liczba osób z niepełnosprawnościami wynosi co najmniej 20% grupy docelowej?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dirty="0"/>
              <a:t>	</a:t>
            </a:r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026726" y="1380228"/>
            <a:ext cx="2327565" cy="13720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l-PL" sz="1500" b="1" dirty="0" smtClean="0">
                <a:solidFill>
                  <a:schemeClr val="bg1"/>
                </a:solidFill>
              </a:rPr>
              <a:t>ILE PUNKTÓW?</a:t>
            </a:r>
          </a:p>
          <a:p>
            <a:pPr marL="0" lvl="1" algn="ctr"/>
            <a:r>
              <a:rPr lang="pl-PL" sz="1500" dirty="0" smtClean="0">
                <a:solidFill>
                  <a:schemeClr val="bg1"/>
                </a:solidFill>
              </a:rPr>
              <a:t>5 pkt – projekt będzie realizowany w ramach partnerstwa </a:t>
            </a:r>
            <a:r>
              <a:rPr lang="pl-PL" sz="1500" dirty="0" smtClean="0">
                <a:solidFill>
                  <a:schemeClr val="bg1"/>
                </a:solidFill>
              </a:rPr>
              <a:t>publiczno–społeczno-prywatnego</a:t>
            </a:r>
            <a:endParaRPr lang="pl-PL" sz="1500" dirty="0" smtClean="0"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041106" y="3450564"/>
            <a:ext cx="2327565" cy="17319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l-PL" sz="1500" b="1" dirty="0" smtClean="0">
                <a:solidFill>
                  <a:schemeClr val="bg1"/>
                </a:solidFill>
              </a:rPr>
              <a:t>ILE PUNKTÓW?</a:t>
            </a:r>
          </a:p>
          <a:p>
            <a:pPr marL="0" lvl="1" algn="ctr"/>
            <a:r>
              <a:rPr lang="pl-PL" sz="1500" dirty="0" smtClean="0">
                <a:solidFill>
                  <a:schemeClr val="bg1"/>
                </a:solidFill>
              </a:rPr>
              <a:t>5 pkt – projekt kieruje wsparcie do osób z niepełnosprawnościami w wymaganej w kryterium wartości/proporcji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28651" y="5581291"/>
            <a:ext cx="7737148" cy="8626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pl-PL" sz="1500" b="1" dirty="0" smtClean="0">
                <a:solidFill>
                  <a:schemeClr val="tx1"/>
                </a:solidFill>
              </a:rPr>
              <a:t>JAK LICZYĆ?</a:t>
            </a:r>
          </a:p>
          <a:p>
            <a:pPr marL="0" lvl="1" algn="ctr"/>
            <a:r>
              <a:rPr lang="pl-PL" sz="1500" dirty="0" smtClean="0">
                <a:solidFill>
                  <a:schemeClr val="tx1"/>
                </a:solidFill>
              </a:rPr>
              <a:t>Odsetek osób z niepełnosprawnościami obliczany jest w odniesieniu do uczestników projektu z wyłączeniem osób z otoczenia grupy docelowej.</a:t>
            </a:r>
          </a:p>
        </p:txBody>
      </p:sp>
    </p:spTree>
    <p:extLst>
      <p:ext uri="{BB962C8B-B14F-4D97-AF65-F5344CB8AC3E}">
        <p14:creationId xmlns:p14="http://schemas.microsoft.com/office/powerpoint/2010/main" val="2403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06286"/>
            <a:ext cx="7886700" cy="4870677"/>
          </a:xfrm>
          <a:noFill/>
        </p:spPr>
        <p:txBody>
          <a:bodyPr/>
          <a:lstStyle/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pl-PL" sz="3200" b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pl-PL" sz="3200" b="1" dirty="0" smtClean="0">
                <a:solidFill>
                  <a:prstClr val="black"/>
                </a:solidFill>
              </a:rPr>
              <a:t>Kryteria etapu negocjacji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99858"/>
            <a:ext cx="7886700" cy="5435125"/>
          </a:xfrm>
          <a:noFill/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spełnienia warunków postawionych przez oceniających lub przewodniczącego </a:t>
            </a: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</a:p>
          <a:p>
            <a:pPr marL="457200" lvl="1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Czy 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zmian? </a:t>
            </a: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Ocena spełniania kryterium obejmuje weryfikację: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korekty wskazane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przez przewodniczącego KOP lub inne zmiany wynikające z ustaleń dokonanych podczas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KOP uzyskała od Wnioskodawcy/Beneficjenta informacje i wyjaśnienia dotyczące określonych zapisów we wniosku, wskazanych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przewodniczącego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inne zmiany niż wynikające z kart oceny projektu lub uwag przewodniczącego KOP lub ustaleń wynikających z procesu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Udzielenie odpowiedzi: „TAK” na pytanie nr 1 i 2 oraz odpowiedzi „NIE” na pyt nr 3 oznacza spełnienie kryterium.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2979964"/>
            <a:ext cx="8705590" cy="669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/>
              <a:t>Minimalny standard usług i katalog stawek</a:t>
            </a: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Co nowego?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0831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Rodzaj wsparcia </a:t>
            </a:r>
            <a:r>
              <a:rPr lang="pl-PL" sz="1800" b="1" dirty="0" smtClean="0"/>
              <a:t>niezależny</a:t>
            </a:r>
            <a:r>
              <a:rPr lang="pl-PL" sz="1800" dirty="0" smtClean="0"/>
              <a:t> od statusu na rynku pracy i profilu osoby bezrobotnej.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 smtClean="0"/>
              <a:t>W cel ustalenia, czy osoba bezrobotna może być uczestnikiem projektu, beneficjent musi ustalić na </a:t>
            </a:r>
            <a:r>
              <a:rPr lang="pl-PL" sz="1800" dirty="0"/>
              <a:t>podstawie na podstawie oceny jego potrzeb i </a:t>
            </a:r>
            <a:r>
              <a:rPr lang="pl-PL" sz="1800" dirty="0" smtClean="0"/>
              <a:t>predyspozycji, czy </a:t>
            </a:r>
            <a:r>
              <a:rPr lang="pl-PL" sz="1800" dirty="0"/>
              <a:t>istnieje konieczność zastosowania w pierwszej kolejności usług aktywnej integracji o charakterze </a:t>
            </a:r>
            <a:r>
              <a:rPr lang="pl-PL" sz="1800" dirty="0" smtClean="0"/>
              <a:t>społecznym.</a:t>
            </a:r>
            <a:endParaRPr lang="pl-PL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/>
              <a:t>W ramach projektów OPS wsparciem są obejmowane osoby bezrobotne, które korzystają z pomocy społecznej lub kwalifikują się do objęcia wsparciem pomocy społecznej, w myśl ustawy z dnia 12 marca 2004 r. o pomocy społecznej,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którym do aktywizacji zawodowej niezbędne jest w pierwszej kolejności udzielenie wsparcia w zakresie integracji społecznej.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688378" y="4572000"/>
            <a:ext cx="3826972" cy="18696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b="1" dirty="0">
                <a:solidFill>
                  <a:schemeClr val="bg1"/>
                </a:solidFill>
              </a:rPr>
              <a:t>Szkolenia i kursy mogą być realizowane w ramach instrumentów społecznych (</a:t>
            </a:r>
            <a:r>
              <a:rPr lang="pl-PL" sz="1500" b="1" dirty="0" smtClean="0">
                <a:solidFill>
                  <a:schemeClr val="bg1"/>
                </a:solidFill>
              </a:rPr>
              <a:t>rozwijanie </a:t>
            </a:r>
            <a:r>
              <a:rPr lang="pl-PL" sz="1500" b="1" dirty="0">
                <a:solidFill>
                  <a:schemeClr val="bg1"/>
                </a:solidFill>
              </a:rPr>
              <a:t>umiejętności </a:t>
            </a:r>
            <a:r>
              <a:rPr lang="pl-PL" sz="1500" b="1" dirty="0" smtClean="0">
                <a:solidFill>
                  <a:schemeClr val="bg1"/>
                </a:solidFill>
              </a:rPr>
              <a:t/>
            </a:r>
            <a:br>
              <a:rPr lang="pl-PL" sz="1500" b="1" dirty="0" smtClean="0">
                <a:solidFill>
                  <a:schemeClr val="bg1"/>
                </a:solidFill>
              </a:rPr>
            </a:br>
            <a:r>
              <a:rPr lang="pl-PL" sz="1500" b="1" dirty="0" smtClean="0">
                <a:solidFill>
                  <a:schemeClr val="bg1"/>
                </a:solidFill>
              </a:rPr>
              <a:t>i </a:t>
            </a:r>
            <a:r>
              <a:rPr lang="pl-PL" sz="1500" b="1" dirty="0">
                <a:solidFill>
                  <a:schemeClr val="bg1"/>
                </a:solidFill>
              </a:rPr>
              <a:t>kompetencji </a:t>
            </a:r>
            <a:r>
              <a:rPr lang="pl-PL" sz="1500" b="1" dirty="0" smtClean="0">
                <a:solidFill>
                  <a:schemeClr val="bg1"/>
                </a:solidFill>
              </a:rPr>
              <a:t>społecznych) </a:t>
            </a:r>
          </a:p>
          <a:p>
            <a:pPr lvl="1" algn="ctr"/>
            <a:r>
              <a:rPr lang="pl-PL" sz="1500" b="1" dirty="0" smtClean="0">
                <a:solidFill>
                  <a:schemeClr val="bg1"/>
                </a:solidFill>
              </a:rPr>
              <a:t>lub </a:t>
            </a:r>
            <a:r>
              <a:rPr lang="pl-PL" sz="1500" b="1" dirty="0">
                <a:solidFill>
                  <a:schemeClr val="bg1"/>
                </a:solidFill>
              </a:rPr>
              <a:t>zawodowych (podniesienie kwalifikacji, kompetencji zawodowych lub umiejętności pożądanych </a:t>
            </a:r>
            <a:r>
              <a:rPr lang="pl-PL" sz="1500" b="1" dirty="0" smtClean="0">
                <a:solidFill>
                  <a:schemeClr val="bg1"/>
                </a:solidFill>
              </a:rPr>
              <a:t>na </a:t>
            </a:r>
            <a:r>
              <a:rPr lang="pl-PL" sz="1500" b="1" dirty="0">
                <a:solidFill>
                  <a:schemeClr val="bg1"/>
                </a:solidFill>
              </a:rPr>
              <a:t>rynku </a:t>
            </a:r>
            <a:r>
              <a:rPr lang="pl-PL" sz="1500" b="1" dirty="0" smtClean="0">
                <a:solidFill>
                  <a:schemeClr val="bg1"/>
                </a:solidFill>
              </a:rPr>
              <a:t>pracy)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89956" y="4572000"/>
            <a:ext cx="3782291" cy="18696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Odejście od stosowania kalkulowanego kosztu wsparcia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na uczestnika 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– budżet wyłącznie w oparciu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o koszty rzeczywiste</a:t>
            </a:r>
            <a:endParaRPr lang="pl-PL" sz="15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4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Co nowego?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4797626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Usług o charakterze zawodowym mogą być realizowane przez: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800" dirty="0" smtClean="0"/>
              <a:t>partnerów </a:t>
            </a:r>
            <a:r>
              <a:rPr lang="pl-PL" sz="1800" dirty="0"/>
              <a:t>OPS lub PCPR w ramach projektów partnerskich;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800" dirty="0" smtClean="0"/>
              <a:t>PUP </a:t>
            </a:r>
            <a:r>
              <a:rPr lang="pl-PL" sz="1800" dirty="0"/>
              <a:t>na podstawie porozumienia o realizacji Programu Aktywizacja i Integracja, o którym mowa w ustawie z dnia 20 kwietnia 2004 r. o promocji zatrudnienia i instytucjach rynku pracy i na zasadach określonych w tej ustawie;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800" dirty="0" smtClean="0"/>
              <a:t>podmioty </a:t>
            </a:r>
            <a:r>
              <a:rPr lang="pl-PL" sz="1800" dirty="0"/>
              <a:t>wybrane w ramach zlecenia zadania publicznego na zasadach określonych w ustawie z dnia 24 kwietnia 2003 r. o działalności pożytku publicznego i o wolontariacie lub zgodnie z art. 15a ustawy z dnia 27 kwietnia 2006 r. o spółdzielniach socjalnych;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800" dirty="0" smtClean="0"/>
              <a:t>podmioty </a:t>
            </a:r>
            <a:r>
              <a:rPr lang="pl-PL" sz="1800" dirty="0"/>
              <a:t>danej jednostki samorządu terytorialnego wyspecjalizowane w zakresie reintegracji zawodowej, o ile zostaną wskazane we wniosku o dofinansowanie projektu jako realizatorzy projektu;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800" b="1" dirty="0" smtClean="0"/>
              <a:t>podmioty </a:t>
            </a:r>
            <a:r>
              <a:rPr lang="pl-PL" sz="1800" b="1" dirty="0"/>
              <a:t>wybrane na zasadach dotyczących udzielania zamówień określonych w Wytycznych w zakresie kwalifikowalności wydatków w ramach Europejskiego Funduszu Rozwoju Regionalnego, Europejskiego Funduszu Społecznego oraz Funduszu Spójności na lata 2014-2020.</a:t>
            </a:r>
            <a:endParaRPr lang="pl-PL" sz="1800" b="1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75115"/>
            <a:ext cx="7886700" cy="4805363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dopuszczalny poziom dofinansowania UE wydatków 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całkowitego wydatków 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środki UE i Budżetu Państwa)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Minimalny udział wkładu własnego Beneficjenta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ramach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Minimalna wartość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50 000,00 PLN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2979963"/>
            <a:ext cx="8705590" cy="106135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/>
              <a:t>Dostępność projektu dla osób </a:t>
            </a:r>
            <a:br>
              <a:rPr lang="pl-PL" sz="3200" b="1" dirty="0" smtClean="0"/>
            </a:br>
            <a:r>
              <a:rPr lang="pl-PL" sz="3200" b="1" dirty="0" smtClean="0"/>
              <a:t>z niepełnosprawnościami</a:t>
            </a: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9140" y="1801427"/>
            <a:ext cx="8705590" cy="39868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800" dirty="0" smtClean="0"/>
              <a:t>Instrukcja wypełniania wniosku o dofinansowanie wskazuje,  których częściach wniosku należy zamieścić informacje dotyczące dostępności projektu i w jakim zakresie.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800" dirty="0" smtClean="0"/>
              <a:t>Na stronie internetowej </a:t>
            </a:r>
            <a:r>
              <a:rPr lang="pl-PL" sz="1800" dirty="0" smtClean="0">
                <a:hlinkClick r:id="rId2"/>
              </a:rPr>
              <a:t>www.rpo.dwup.pl</a:t>
            </a:r>
            <a:r>
              <a:rPr lang="pl-PL" sz="1800" dirty="0" smtClean="0"/>
              <a:t> w części „Pobierz poradniki i publikacje” został zamieszczony poradnik dla podmiotów realizujących projekty dotyczący dostępności projektu dla osób z niepełnosprawnościami.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800" dirty="0" smtClean="0"/>
              <a:t>Nie może zostać dofinansowany projekt, jest niedostępny dla osób z niepełnosprawnościami. Jeżeli wniosek zawiera jakiekolwiek zapisy dyskryminujące osoby z niepełnosprawnościami w dostępie do projektu, to projekt jest niedostępny. Dotyczy to zarówno uczestników projektu jak i kadry projektu.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sz="1800" dirty="0" smtClean="0"/>
              <a:t>W każdym przypadku, gdy w projekcie będą tworzone jakiekolwiek zasoby multimedialne (np. strona internetowa, filmy, audycje itp.), musza one spełniać standard dostępności WCAG 2.0 na poziomie co najmniej AA.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527049"/>
          </a:xfrm>
        </p:spPr>
        <p:txBody>
          <a:bodyPr/>
          <a:lstStyle/>
          <a:p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Dostępność projektu dla osób </a:t>
            </a:r>
            <a:r>
              <a:rPr lang="pl-PL" altLang="pl-PL" sz="18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z </a:t>
            </a:r>
            <a:r>
              <a:rPr lang="pl-PL" altLang="pl-PL" sz="18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niepełnosprawnościami</a:t>
            </a:r>
          </a:p>
        </p:txBody>
      </p:sp>
    </p:spTree>
    <p:extLst>
      <p:ext uri="{BB962C8B-B14F-4D97-AF65-F5344CB8AC3E}">
        <p14:creationId xmlns:p14="http://schemas.microsoft.com/office/powerpoint/2010/main" val="3927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5019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/>
              <a:t>Mechanizm racjonalnych usprawnień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dirty="0"/>
              <a:t>Mechanizmy racjonalnych usprawnień to konieczne i odpowiednie zmiany oraz dostosowania, nienakładające nieproporcjonalnego lub nadmiernego obciążenia, rozpatrywane osobno dla każdego konkretnego przypadku, w celu zapewnienia osobom z niepełnosprawnościami możliwości korzystania z wszelkich praw człowieka i podstawowych wolności oraz ich wykonywania na zasadzie równości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innymi osobami. Łączny koszt racjonalnych usprawnień na jednego uczestnika w projekcie nie może przekroczyć 12 tys. PLN.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b="1" u="sng" dirty="0"/>
              <a:t>W projektach dedykowanych wyłącznie lub przede wszystkim osobom z niepełnosprawnościami</a:t>
            </a:r>
            <a:r>
              <a:rPr lang="pl-PL" sz="1600" dirty="0"/>
              <a:t>, szczególnie z rozpoznanymi specjalnymi potrzebami uczestników, wydatki na sfinansowanie racjonalnych usprawnień należy zaplanować na poziomie wniosku o dofinansowanie projektu. Wówczas limit 12 tys. PLN na uczestnika nie obowiązuje. Natomiast konieczne jest wskazanie we wniosku diagnozy potrzeb danej grupy oraz zaplanowanie działań i wskaźników adekwatnych do skali środków przeznaczonych na wsparcie bezpośrednie osoby/uczestnika, prowadzące do uzyskania przez nią korzyści. W przypadku projektów, w których założono X% udział osób z niepełnosprawnościami,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ale </a:t>
            </a:r>
            <a:r>
              <a:rPr lang="pl-PL" sz="1600" dirty="0"/>
              <a:t>nie jest możliwe precyzyjne wskazanie rodzajów niepełnosprawności i specjalnych potrzeb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nich wynikających, nie należy z góry zakładać określonych kosztów związanych z racjonalnymi usprawnieniami.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b="1" u="sng" dirty="0"/>
              <a:t>W projektach ogólnodostępnych</a:t>
            </a:r>
            <a:r>
              <a:rPr lang="pl-PL" sz="1600" b="1" dirty="0"/>
              <a:t> </a:t>
            </a:r>
            <a:r>
              <a:rPr lang="pl-PL" sz="1600" dirty="0"/>
              <a:t>Wnioskodawca nie powinien zabezpieczać w ramach budżetu projektów środków na ewentualną konieczność sfinansowania mechanizmu racjonalnych usprawnień, ponieważ nie ma pewności, że w projekcie wystąpi udział osób z niepełnosprawnością (w tym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określonym rodzajem). W przypadku projektów ogólnodostępnych mechanizm racjonalnych usprawnień jest uruchamiany w momencie pojawienia się w projekcie osoby z niepełnosprawnością,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a </a:t>
            </a:r>
            <a:r>
              <a:rPr lang="pl-PL" sz="1600" dirty="0"/>
              <a:t>limit tego mechanizmu wynosi 12 tys. PLN/ osobę</a:t>
            </a:r>
            <a:r>
              <a:rPr lang="pl-PL" sz="1600" dirty="0" smtClean="0"/>
              <a:t>.</a:t>
            </a: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4"/>
            <a:ext cx="8705590" cy="54285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smtClean="0"/>
              <a:t>Koncepcja „uniwersalnego projektowania”</a:t>
            </a:r>
          </a:p>
          <a:p>
            <a:pPr marL="0" indent="0">
              <a:buNone/>
            </a:pPr>
            <a:r>
              <a:rPr lang="pl-PL" sz="1450" b="1" dirty="0"/>
              <a:t>Koncepcja uniwersalnego projektowania </a:t>
            </a:r>
            <a:r>
              <a:rPr lang="pl-PL" sz="1450" dirty="0"/>
              <a:t>- projektowanie produktów, środowiska, programów i usług w taki sposób, by były użyteczne dla wszystkich, w możliwie największym stopniu, bez potrzeby adaptacji lub specjalistycznego projektowania. Uniwersalne projektowanie nie wyklucza możliwości zapewniania dodatkowych udogodnień </a:t>
            </a:r>
            <a:r>
              <a:rPr lang="pl-PL" sz="1450" dirty="0" smtClean="0"/>
              <a:t>dla </a:t>
            </a:r>
            <a:r>
              <a:rPr lang="pl-PL" sz="1450" dirty="0"/>
              <a:t>szczególnych grup osób z niepełnosprawnościami, jeżeli jest to potrzebne.</a:t>
            </a:r>
          </a:p>
          <a:p>
            <a:pPr marL="0" indent="0">
              <a:buNone/>
            </a:pPr>
            <a:r>
              <a:rPr lang="pl-PL" sz="1450" dirty="0"/>
              <a:t>Co do zasady, wszystkie produkty projektów realizowanych ze środków EFS, EFRR i FS (produkty, towary, usługi, infrastruktura) są dostępne dla wszystkich osób, w tym również dostosowane do zidentyfikowanych potrzeb osób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z </a:t>
            </a:r>
            <a:r>
              <a:rPr lang="pl-PL" sz="1450" dirty="0"/>
              <a:t>niepełnosprawnościami. Oznacza to, że muszą być zgodne z koncepcją uniwersalnego projektowania, opartego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na </a:t>
            </a:r>
            <a:r>
              <a:rPr lang="pl-PL" sz="1450" dirty="0"/>
              <a:t>ośmiu regułach: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1. Użyteczność dla osób o różnej sprawności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2. Elastyczność w użytkowaniu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3. Proste i intuicyjne użytkowanie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4. Czytelna informacja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5. Tolerancja na błędy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6. Wygodne użytkowanie bez wysiłku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7. Wielkość i przestrzeń odpowiednie dla dostępu i użytkowania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1450" dirty="0"/>
              <a:t>8. Percepcja równości</a:t>
            </a:r>
          </a:p>
          <a:p>
            <a:pPr marL="0" indent="0">
              <a:buNone/>
            </a:pPr>
            <a:r>
              <a:rPr lang="pl-PL" sz="1450" dirty="0"/>
              <a:t>Wszystkie projekty (zarówno z EFS jak i z EFRR) powinny być dostępne dla osób niepełnosprawnych – co nie oznacza automatycznie, że muszą być one uniwersalnie zaprojektowane, tzn. od razu, z góry zapewniać zestaw wszelkiego rodzaju możliwych ułatwień dla różnych rodzajów niepełnosprawności . To dotyczy tylko projektów,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w </a:t>
            </a:r>
            <a:r>
              <a:rPr lang="pl-PL" sz="1450" dirty="0"/>
              <a:t>których powstaje nowa infrastruktura lub istniejąca jest znacząco przebudowywana.  </a:t>
            </a:r>
            <a:endParaRPr lang="pl-PL" sz="145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5963"/>
            <a:ext cx="9144000" cy="5721927"/>
          </a:xfrm>
          <a:noFill/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None/>
            </a:pPr>
            <a:endParaRPr lang="pl-PL" sz="3200" b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pl-PL" altLang="pl-PL" sz="3200" b="1" dirty="0" smtClean="0"/>
          </a:p>
          <a:p>
            <a:pPr algn="ctr">
              <a:buNone/>
            </a:pPr>
            <a:endParaRPr lang="pl-PL" altLang="pl-PL" sz="3200" b="1" dirty="0"/>
          </a:p>
          <a:p>
            <a:pPr algn="ctr">
              <a:buNone/>
            </a:pPr>
            <a:r>
              <a:rPr lang="pl-PL" altLang="pl-PL" sz="32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0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38413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2177552"/>
            <a:ext cx="7886700" cy="4000500"/>
          </a:xfrm>
          <a:noFill/>
        </p:spPr>
        <p:txBody>
          <a:bodyPr>
            <a:normAutofit fontScale="92500" lnSpcReduction="10000"/>
          </a:bodyPr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znajomości regulaminu konkursu i </a:t>
            </a:r>
            <a:r>
              <a:rPr lang="pl-PL" altLang="pl-PL" sz="1800" dirty="0" smtClean="0">
                <a:cs typeface="Arial" panose="020B0604020202020204" pitchFamily="34" charset="0"/>
              </a:rPr>
              <a:t>lub załączników.</a:t>
            </a:r>
            <a:endParaRPr lang="pl-PL" altLang="pl-PL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Kopiowanie treści wniosków złożonych w odpowiedzi na inne </a:t>
            </a:r>
            <a:r>
              <a:rPr lang="pl-PL" altLang="pl-PL" sz="1800" dirty="0" smtClean="0">
                <a:cs typeface="Arial" panose="020B0604020202020204" pitchFamily="34" charset="0"/>
              </a:rPr>
              <a:t>konkursy.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Błędna nazwa Wnioskodawcy lub błędne wykazywanie partnerów i innych podmiotów zaangażowanych w realizację </a:t>
            </a:r>
            <a:r>
              <a:rPr lang="pl-PL" altLang="pl-PL" sz="1800" dirty="0" smtClean="0">
                <a:cs typeface="Arial" panose="020B0604020202020204" pitchFamily="34" charset="0"/>
              </a:rPr>
              <a:t>projektu.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Opis wsparcia w projekcie nie jest jednoznacznie powiązany z instrumentem wymienionym w regulaminie konkursu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342900" indent="-342900" algn="just" defTabSz="457200">
              <a:lnSpc>
                <a:spcPct val="100000"/>
              </a:lnSpc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Zbyt ogólne pozycje budżetowe, brak wyliczeń, brak uzasadnienia ponoszonych wydatków i przyjętych jednostek miary pod budżetem </a:t>
            </a:r>
            <a:r>
              <a:rPr lang="pl-PL" altLang="pl-PL" sz="1800" dirty="0" smtClean="0">
                <a:cs typeface="Arial" panose="020B0604020202020204" pitchFamily="34" charset="0"/>
              </a:rPr>
              <a:t>projektu.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>
                <a:cs typeface="Arial" panose="020B0604020202020204" pitchFamily="34" charset="0"/>
              </a:rPr>
              <a:t>Uwzględnianie w budżetach wydatków związanych z organizacją wsparcia dodatkowego, które nie zostało przewidziane zapisami regulaminu </a:t>
            </a:r>
            <a:r>
              <a:rPr lang="pl-PL" altLang="pl-PL" sz="1800" dirty="0" smtClean="0">
                <a:cs typeface="Arial" panose="020B0604020202020204" pitchFamily="34" charset="0"/>
              </a:rPr>
              <a:t>konkursu.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Niezastosowanie metody rozliczania projektu w oparciu o kwoty ryczałtowe </a:t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w projektach o wartości wkładu publicznego nieprzekraczającej 100 tys. euro.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Niekorzystny </a:t>
            </a:r>
            <a:r>
              <a:rPr lang="pl-PL" altLang="pl-PL" sz="1800" dirty="0">
                <a:cs typeface="Arial" panose="020B0604020202020204" pitchFamily="34" charset="0"/>
              </a:rPr>
              <a:t>rozkład zadań lub dobór wskaźników i źródeł ich weryfikacji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>
                <a:cs typeface="Arial" panose="020B0604020202020204" pitchFamily="34" charset="0"/>
              </a:rPr>
              <a:t>w projektach rozliczanych na podstawie metod uproszczonych (kwot ryczałtowych</a:t>
            </a:r>
            <a:r>
              <a:rPr lang="pl-PL" altLang="pl-PL" sz="1800" dirty="0" smtClean="0">
                <a:cs typeface="Arial" panose="020B0604020202020204" pitchFamily="34" charset="0"/>
              </a:rPr>
              <a:t>).</a:t>
            </a:r>
            <a:endParaRPr lang="pl-PL" altLang="pl-PL" sz="1800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801584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sz="2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673353"/>
            <a:ext cx="7886700" cy="4785319"/>
          </a:xfrm>
          <a:noFill/>
        </p:spPr>
        <p:txBody>
          <a:bodyPr>
            <a:normAutofit fontScale="92500"/>
          </a:bodyPr>
          <a:lstStyle/>
          <a:p>
            <a:pPr marL="342900" lvl="1" indent="-342900" algn="just">
              <a:spcBef>
                <a:spcPts val="1000"/>
              </a:spcBef>
              <a:defRPr/>
            </a:pPr>
            <a:r>
              <a:rPr lang="pl-PL" altLang="pl-PL" sz="2100" dirty="0" smtClean="0">
                <a:cs typeface="Arial" panose="020B0604020202020204" pitchFamily="34" charset="0"/>
              </a:rPr>
              <a:t>Niewłaściwe ujmowanie wydatków na zakup środków trwałych.</a:t>
            </a:r>
          </a:p>
          <a:p>
            <a:pPr marL="457200" lvl="1" indent="0">
              <a:buNone/>
            </a:pPr>
            <a:r>
              <a:rPr lang="pl-PL" sz="1800" dirty="0"/>
              <a:t>Środki trwałe, ze względu na sposób ich wykorzystania w ramach i na rzecz projektu</a:t>
            </a:r>
            <a:r>
              <a:rPr lang="pl-PL" sz="1800" dirty="0" smtClean="0"/>
              <a:t>, dzielą </a:t>
            </a:r>
            <a:r>
              <a:rPr lang="pl-PL" sz="1800" dirty="0"/>
              <a:t>się na: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bezpośrednio powiązane z przedmiotem projektu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np. </a:t>
            </a:r>
            <a:r>
              <a:rPr lang="pl-PL" sz="1800" dirty="0" smtClean="0"/>
              <a:t>wyposażenie placówki wsparcia dziennego tworzonej w ramach projektu),</a:t>
            </a:r>
            <a:endParaRPr lang="pl-PL" sz="1800" dirty="0"/>
          </a:p>
          <a:p>
            <a:pPr marL="800100" lvl="1" indent="-342900">
              <a:buFont typeface="+mj-lt"/>
              <a:buAutoNum type="alphaLcParenR"/>
            </a:pPr>
            <a:r>
              <a:rPr lang="pl-PL" sz="1800" dirty="0" smtClean="0"/>
              <a:t>środki </a:t>
            </a:r>
            <a:r>
              <a:rPr lang="pl-PL" sz="1800" dirty="0"/>
              <a:t>trwałe wykorzystywane w celu wspomagania procesu wdrażania </a:t>
            </a:r>
            <a:r>
              <a:rPr lang="pl-PL" sz="1800" dirty="0" smtClean="0"/>
              <a:t>projektu (</a:t>
            </a:r>
            <a:r>
              <a:rPr lang="pl-PL" sz="1800" dirty="0"/>
              <a:t>np. rzutnik na szkolenia</a:t>
            </a:r>
            <a:r>
              <a:rPr lang="pl-PL" sz="1800" dirty="0" smtClean="0"/>
              <a:t>).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</a:t>
            </a:r>
            <a:r>
              <a:rPr lang="pl-PL" altLang="pl-PL" sz="1800" dirty="0" smtClean="0">
                <a:cs typeface="Arial" panose="020B0604020202020204" pitchFamily="34" charset="0"/>
              </a:rPr>
              <a:t>lit</a:t>
            </a:r>
            <a:r>
              <a:rPr lang="pl-PL" altLang="pl-PL" sz="1800" dirty="0">
                <a:cs typeface="Arial" panose="020B0604020202020204" pitchFamily="34" charset="0"/>
              </a:rPr>
              <a:t>. a, a </a:t>
            </a:r>
            <a:r>
              <a:rPr lang="pl-PL" altLang="pl-PL" sz="1800" dirty="0" smtClean="0">
                <a:cs typeface="Arial" panose="020B0604020202020204" pitchFamily="34" charset="0"/>
              </a:rPr>
              <a:t>także koszty </a:t>
            </a:r>
            <a:r>
              <a:rPr lang="pl-PL" altLang="pl-PL" sz="1800" dirty="0">
                <a:cs typeface="Arial" panose="020B0604020202020204" pitchFamily="34" charset="0"/>
              </a:rPr>
              <a:t>ich dostawy, montażu i uruchomienia, mogą być kwalifikowalne w całości </a:t>
            </a:r>
            <a:r>
              <a:rPr lang="pl-PL" altLang="pl-PL" sz="1800" dirty="0" smtClean="0">
                <a:cs typeface="Arial" panose="020B0604020202020204" pitchFamily="34" charset="0"/>
              </a:rPr>
              <a:t>lub części </a:t>
            </a:r>
            <a:r>
              <a:rPr lang="pl-PL" altLang="pl-PL" sz="1800" dirty="0">
                <a:cs typeface="Arial" panose="020B0604020202020204" pitchFamily="34" charset="0"/>
              </a:rPr>
              <a:t>swojej wartości zgodnie ze wskazaniem beneficjenta opartym o </a:t>
            </a:r>
            <a:r>
              <a:rPr lang="pl-PL" altLang="pl-PL" sz="1800" dirty="0" smtClean="0">
                <a:cs typeface="Arial" panose="020B0604020202020204" pitchFamily="34" charset="0"/>
              </a:rPr>
              <a:t>faktyczne wykorzystanie </a:t>
            </a:r>
            <a:r>
              <a:rPr lang="pl-PL" altLang="pl-PL" sz="1800" dirty="0">
                <a:cs typeface="Arial" panose="020B0604020202020204" pitchFamily="34" charset="0"/>
              </a:rPr>
              <a:t>środka trwałego na potrzeby projektu</a:t>
            </a:r>
            <a:r>
              <a:rPr lang="pl-PL" altLang="pl-PL" sz="1800" dirty="0" smtClean="0"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pl-PL" altLang="pl-PL" sz="1800" dirty="0">
                <a:cs typeface="Arial" panose="020B0604020202020204" pitchFamily="34" charset="0"/>
              </a:rPr>
              <a:t>Wydatki poniesione na zakup środków trwałych, o których mowa w pkt 1 lit. b, mogą </a:t>
            </a:r>
            <a:r>
              <a:rPr lang="pl-PL" altLang="pl-PL" sz="1800" dirty="0" smtClean="0">
                <a:cs typeface="Arial" panose="020B0604020202020204" pitchFamily="34" charset="0"/>
              </a:rPr>
              <a:t>być kwalifikowalne </a:t>
            </a:r>
            <a:r>
              <a:rPr lang="pl-PL" altLang="pl-PL" sz="1800" dirty="0">
                <a:cs typeface="Arial" panose="020B0604020202020204" pitchFamily="34" charset="0"/>
              </a:rPr>
              <a:t>wyłącznie w wysokości odpowiadającej odpisom </a:t>
            </a:r>
            <a:r>
              <a:rPr lang="pl-PL" altLang="pl-PL" sz="1800" dirty="0" smtClean="0">
                <a:cs typeface="Arial" panose="020B0604020202020204" pitchFamily="34" charset="0"/>
              </a:rPr>
              <a:t>amortyzacyjnym za </a:t>
            </a:r>
            <a:r>
              <a:rPr lang="pl-PL" altLang="pl-PL" sz="1800" dirty="0">
                <a:cs typeface="Arial" panose="020B0604020202020204" pitchFamily="34" charset="0"/>
              </a:rPr>
              <a:t>okres, w którym były one wykorzystywane na rzecz projektu. W takim </a:t>
            </a:r>
            <a:r>
              <a:rPr lang="pl-PL" altLang="pl-PL" sz="1800" dirty="0" smtClean="0">
                <a:cs typeface="Arial" panose="020B0604020202020204" pitchFamily="34" charset="0"/>
              </a:rPr>
              <a:t>przypadku rozlicza </a:t>
            </a:r>
            <a:r>
              <a:rPr lang="pl-PL" altLang="pl-PL" sz="1800" dirty="0">
                <a:cs typeface="Arial" panose="020B0604020202020204" pitchFamily="34" charset="0"/>
              </a:rPr>
              <a:t>się wydatki do wysokości odpowiadającej odpisom amortyzacyjnym i </a:t>
            </a:r>
            <a:r>
              <a:rPr lang="pl-PL" altLang="pl-PL" sz="1800" dirty="0" smtClean="0">
                <a:cs typeface="Arial" panose="020B0604020202020204" pitchFamily="34" charset="0"/>
              </a:rPr>
              <a:t>stosuje warunki </a:t>
            </a:r>
            <a:r>
              <a:rPr lang="pl-PL" altLang="pl-PL" sz="1800" dirty="0">
                <a:cs typeface="Arial" panose="020B0604020202020204" pitchFamily="34" charset="0"/>
              </a:rPr>
              <a:t>i procedury określone w sekcji </a:t>
            </a:r>
            <a:r>
              <a:rPr lang="pl-PL" altLang="pl-PL" sz="1800" dirty="0" smtClean="0">
                <a:cs typeface="Arial" panose="020B0604020202020204" pitchFamily="34" charset="0"/>
              </a:rPr>
              <a:t>6.12.2 Wytycznych w zakresie kwalifikowalności wydatków. </a:t>
            </a:r>
            <a:r>
              <a:rPr lang="pl-PL" altLang="pl-PL" sz="1800" dirty="0">
                <a:cs typeface="Arial" panose="020B0604020202020204" pitchFamily="34" charset="0"/>
              </a:rPr>
              <a:t>W takim przypadku wartość </a:t>
            </a:r>
            <a:r>
              <a:rPr lang="pl-PL" altLang="pl-PL" sz="1800" dirty="0" smtClean="0">
                <a:cs typeface="Arial" panose="020B0604020202020204" pitchFamily="34" charset="0"/>
              </a:rPr>
              <a:t>środków trwałych </a:t>
            </a:r>
            <a:r>
              <a:rPr lang="pl-PL" altLang="pl-PL" sz="1800" dirty="0">
                <a:cs typeface="Arial" panose="020B0604020202020204" pitchFamily="34" charset="0"/>
              </a:rPr>
              <a:t>nie wchodzi do limitu środków trwałych i cross-</a:t>
            </a:r>
            <a:r>
              <a:rPr lang="pl-PL" altLang="pl-PL" sz="1800" dirty="0" err="1">
                <a:cs typeface="Arial" panose="020B0604020202020204" pitchFamily="34" charset="0"/>
              </a:rPr>
              <a:t>financingu</a:t>
            </a:r>
            <a:r>
              <a:rPr lang="pl-PL" altLang="pl-PL" sz="1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21160"/>
            <a:ext cx="7886700" cy="933450"/>
          </a:xfrm>
        </p:spPr>
        <p:txBody>
          <a:bodyPr/>
          <a:lstStyle/>
          <a:p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na etapie sporządzania wniosku o dofinansowanie przez pryzmat doświadczeń wynikających z procesu oceny wniosków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4" y="2469927"/>
            <a:ext cx="7886700" cy="2159475"/>
          </a:xfrm>
          <a:noFill/>
        </p:spPr>
        <p:txBody>
          <a:bodyPr/>
          <a:lstStyle/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Nieznajomość </a:t>
            </a:r>
            <a:r>
              <a:rPr lang="pl-PL" altLang="pl-PL" sz="1800" dirty="0">
                <a:cs typeface="Arial" panose="020B0604020202020204" pitchFamily="34" charset="0"/>
              </a:rPr>
              <a:t>definicji wskaźników i ich powiązania ze statusem uczestnika </a:t>
            </a:r>
            <a:r>
              <a:rPr lang="pl-PL" altLang="pl-PL" sz="1800" dirty="0" smtClean="0">
                <a:cs typeface="Arial" panose="020B0604020202020204" pitchFamily="34" charset="0"/>
              </a:rPr>
              <a:t/>
            </a:r>
            <a:br>
              <a:rPr lang="pl-PL" altLang="pl-PL" sz="1800" dirty="0" smtClean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rynku pracy w momencie rozpoczęcia udziału w projekcie – co wpływa </a:t>
            </a:r>
            <a:br>
              <a:rPr lang="pl-PL" altLang="pl-PL" sz="1800" dirty="0">
                <a:cs typeface="Arial" panose="020B0604020202020204" pitchFamily="34" charset="0"/>
              </a:rPr>
            </a:br>
            <a:r>
              <a:rPr lang="pl-PL" altLang="pl-PL" sz="1800" dirty="0" smtClean="0">
                <a:cs typeface="Arial" panose="020B0604020202020204" pitchFamily="34" charset="0"/>
              </a:rPr>
              <a:t>na </a:t>
            </a:r>
            <a:r>
              <a:rPr lang="pl-PL" altLang="pl-PL" sz="1800" dirty="0">
                <a:cs typeface="Arial" panose="020B0604020202020204" pitchFamily="34" charset="0"/>
              </a:rPr>
              <a:t>błędne wyliczenia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wskaźników. </a:t>
            </a: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Zbyt </a:t>
            </a:r>
            <a:r>
              <a:rPr lang="pl-PL" altLang="pl-PL" sz="1800" dirty="0">
                <a:cs typeface="Arial" panose="020B0604020202020204" pitchFamily="34" charset="0"/>
              </a:rPr>
              <a:t>ogólny opis grupy docelowej, który nie pozwala na weryfikację założonych wartości docelowych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wskaźników.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r>
              <a:rPr lang="pl-PL" altLang="pl-PL" sz="1800" dirty="0" smtClean="0">
                <a:cs typeface="Arial" panose="020B0604020202020204" pitchFamily="34" charset="0"/>
              </a:rPr>
              <a:t>Brak </a:t>
            </a:r>
            <a:r>
              <a:rPr lang="pl-PL" altLang="pl-PL" sz="1800" dirty="0">
                <a:cs typeface="Arial" panose="020B0604020202020204" pitchFamily="34" charset="0"/>
              </a:rPr>
              <a:t>wszystkich obligatoryjnych </a:t>
            </a:r>
            <a:r>
              <a:rPr lang="pl-PL" altLang="pl-PL" sz="1800" dirty="0" smtClean="0">
                <a:cs typeface="Arial" panose="020B0604020202020204" pitchFamily="34" charset="0"/>
              </a:rPr>
              <a:t>wskaźników</a:t>
            </a:r>
            <a:r>
              <a:rPr lang="pl-PL" altLang="pl-PL" sz="1800" dirty="0">
                <a:cs typeface="Arial" panose="020B0604020202020204" pitchFamily="34" charset="0"/>
              </a:rPr>
              <a:t>.</a:t>
            </a:r>
            <a:endParaRPr lang="pl-PL" altLang="pl-PL" sz="1800" dirty="0" smtClean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200" b="1" dirty="0" smtClean="0"/>
              <a:t>Wskaźniki</a:t>
            </a:r>
            <a:endParaRPr lang="pl-PL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5469" y="955963"/>
            <a:ext cx="8705590" cy="5721927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500" dirty="0" smtClean="0"/>
          </a:p>
          <a:p>
            <a:pPr algn="ctr">
              <a:buNone/>
            </a:pPr>
            <a:r>
              <a:rPr lang="pl-PL" sz="3200" b="1" dirty="0" smtClean="0"/>
              <a:t>Wskaźniki</a:t>
            </a:r>
          </a:p>
          <a:p>
            <a:pPr algn="ctr">
              <a:buNone/>
            </a:pPr>
            <a:endParaRPr lang="pl-PL" sz="3200" b="1" dirty="0" smtClean="0"/>
          </a:p>
          <a:p>
            <a:pPr algn="ctr">
              <a:buNone/>
            </a:pPr>
            <a:r>
              <a:rPr lang="pl-PL" sz="1800" dirty="0"/>
              <a:t>We wniosku należy wskazać </a:t>
            </a:r>
            <a:r>
              <a:rPr lang="pl-PL" sz="1800" b="1" dirty="0"/>
              <a:t>wszystkie</a:t>
            </a:r>
            <a:r>
              <a:rPr lang="pl-PL" sz="1800" dirty="0"/>
              <a:t> wskaźniki programowe </a:t>
            </a:r>
            <a:r>
              <a:rPr lang="pl-PL" sz="1800" b="1" dirty="0"/>
              <a:t>adekwatne do </a:t>
            </a:r>
            <a:r>
              <a:rPr lang="pl-PL" sz="1800" b="1" dirty="0" smtClean="0"/>
              <a:t>projektu </a:t>
            </a:r>
          </a:p>
          <a:p>
            <a:pPr algn="ctr">
              <a:buNone/>
            </a:pPr>
            <a:r>
              <a:rPr lang="pl-PL" sz="1800" dirty="0" smtClean="0"/>
              <a:t>przy czym </a:t>
            </a:r>
            <a:endParaRPr lang="pl-PL" sz="1800" dirty="0"/>
          </a:p>
          <a:p>
            <a:pPr algn="ctr">
              <a:buNone/>
            </a:pPr>
            <a:r>
              <a:rPr lang="pl-PL" sz="1800" dirty="0" smtClean="0">
                <a:solidFill>
                  <a:srgbClr val="FF0000"/>
                </a:solidFill>
              </a:rPr>
              <a:t>należy wybrać co najmniej jeden spośród wskaźników programowych (produktu lub rezultatu) oraz </a:t>
            </a:r>
            <a:r>
              <a:rPr lang="pl-PL" sz="1800" b="1" dirty="0" smtClean="0">
                <a:solidFill>
                  <a:srgbClr val="FF0000"/>
                </a:solidFill>
              </a:rPr>
              <a:t>wszystkie </a:t>
            </a:r>
            <a:r>
              <a:rPr lang="pl-PL" sz="1800" dirty="0" smtClean="0">
                <a:solidFill>
                  <a:srgbClr val="FF0000"/>
                </a:solidFill>
              </a:rPr>
              <a:t>wskaźniki horyzontalne.</a:t>
            </a:r>
          </a:p>
          <a:p>
            <a:pPr algn="ctr">
              <a:buNone/>
            </a:pPr>
            <a:endParaRPr lang="pl-PL" sz="1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1800" dirty="0"/>
              <a:t>Jeżeli </a:t>
            </a:r>
            <a:r>
              <a:rPr lang="pl-PL" sz="1800" dirty="0" smtClean="0"/>
              <a:t>wskaźniki programowe są </a:t>
            </a:r>
            <a:r>
              <a:rPr lang="pl-PL" sz="1800" dirty="0"/>
              <a:t>niewystarczające </a:t>
            </a:r>
            <a:r>
              <a:rPr lang="pl-PL" sz="1800" dirty="0" smtClean="0"/>
              <a:t>do </a:t>
            </a:r>
            <a:r>
              <a:rPr lang="pl-PL" sz="1800" dirty="0"/>
              <a:t>monitorowania realizacji projektu, </a:t>
            </a:r>
            <a:br>
              <a:rPr lang="pl-PL" sz="1800" dirty="0"/>
            </a:br>
            <a:r>
              <a:rPr lang="pl-PL" sz="1800" dirty="0"/>
              <a:t>można ustalić wskaźniki specyficzne dla </a:t>
            </a:r>
            <a:r>
              <a:rPr lang="pl-PL" sz="1800" dirty="0" smtClean="0"/>
              <a:t>projektu</a:t>
            </a:r>
            <a:r>
              <a:rPr lang="pl-PL" sz="1800" dirty="0" smtClean="0"/>
              <a:t>.</a:t>
            </a:r>
          </a:p>
          <a:p>
            <a:pPr algn="ctr">
              <a:buNone/>
            </a:pPr>
            <a:endParaRPr lang="pl-PL" sz="1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1800" dirty="0" smtClean="0">
                <a:solidFill>
                  <a:srgbClr val="FF0000"/>
                </a:solidFill>
              </a:rPr>
              <a:t>Należy także wpisać we wniosku i monitorować wskaźniki efektywności społecznej </a:t>
            </a:r>
            <a:br>
              <a:rPr lang="pl-PL" sz="1800" dirty="0" smtClean="0">
                <a:solidFill>
                  <a:srgbClr val="FF0000"/>
                </a:solidFill>
              </a:rPr>
            </a:br>
            <a:r>
              <a:rPr lang="pl-PL" sz="1800" dirty="0" smtClean="0">
                <a:solidFill>
                  <a:srgbClr val="FF0000"/>
                </a:solidFill>
              </a:rPr>
              <a:t>i wskaźniki efektywności zatrudnieniowej w sposób określony w załączniku nr 5 </a:t>
            </a:r>
            <a:br>
              <a:rPr lang="pl-PL" sz="1800" dirty="0" smtClean="0">
                <a:solidFill>
                  <a:srgbClr val="FF0000"/>
                </a:solidFill>
              </a:rPr>
            </a:br>
            <a:r>
              <a:rPr lang="pl-PL" sz="1800" dirty="0" smtClean="0">
                <a:solidFill>
                  <a:srgbClr val="FF0000"/>
                </a:solidFill>
              </a:rPr>
              <a:t>do Regulaminu konkursu </a:t>
            </a:r>
            <a:r>
              <a:rPr lang="pl-PL" sz="1800" dirty="0" smtClean="0">
                <a:solidFill>
                  <a:srgbClr val="FF0000"/>
                </a:solidFill>
              </a:rPr>
              <a:t>- </a:t>
            </a:r>
            <a:r>
              <a:rPr lang="pl-PL" sz="1800" dirty="0" smtClean="0">
                <a:solidFill>
                  <a:srgbClr val="FF0000"/>
                </a:solidFill>
              </a:rPr>
              <a:t>część a), b) i c).</a:t>
            </a:r>
            <a:endParaRPr lang="pl-PL" sz="1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sz="1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</a:p>
          <a:p>
            <a:pPr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r>
              <a:rPr lang="pl-PL" sz="1800" dirty="0" smtClean="0"/>
              <a:t>	</a:t>
            </a:r>
          </a:p>
          <a:p>
            <a:pPr algn="just">
              <a:buNone/>
            </a:pPr>
            <a:endParaRPr lang="pl-PL" sz="1800" dirty="0" smtClean="0"/>
          </a:p>
          <a:p>
            <a:pPr algn="just"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283" y="1975449"/>
            <a:ext cx="7886700" cy="4313208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Operacje </a:t>
            </a:r>
            <a:r>
              <a:rPr lang="pl-PL" sz="1800" dirty="0"/>
              <a:t>9.1. A, tj.: kompleksowe projekty </a:t>
            </a:r>
            <a:r>
              <a:rPr lang="pl-PL" sz="1800" b="1" dirty="0"/>
              <a:t>Ośrodków Pomocy Społecznej</a:t>
            </a:r>
            <a:r>
              <a:rPr lang="pl-PL" sz="1800" dirty="0"/>
              <a:t> oraz </a:t>
            </a:r>
            <a:r>
              <a:rPr lang="pl-PL" sz="1800" b="1" dirty="0"/>
              <a:t>Powiatowych Centrów Pomocy Rodzinie</a:t>
            </a:r>
            <a:r>
              <a:rPr lang="pl-PL" sz="1800" dirty="0"/>
              <a:t> </a:t>
            </a:r>
            <a:r>
              <a:rPr lang="pl-PL" sz="1800" dirty="0" smtClean="0"/>
              <a:t>z </a:t>
            </a:r>
            <a:r>
              <a:rPr lang="pl-PL" sz="1800" dirty="0"/>
              <a:t>wykorzystaniem usług aktywnej integracji o charakterze:</a:t>
            </a:r>
          </a:p>
          <a:p>
            <a:pPr marL="182563" indent="-182563"/>
            <a:r>
              <a:rPr lang="pl-PL" sz="1800" dirty="0"/>
              <a:t> </a:t>
            </a:r>
            <a:r>
              <a:rPr lang="pl-PL" sz="1800" b="1" dirty="0"/>
              <a:t>Społecznym</a:t>
            </a:r>
            <a:r>
              <a:rPr lang="pl-PL" sz="1800" dirty="0"/>
              <a:t>, których celem jest nabycie, przywrócenie lub wzmocnienie kompetencji społecznych, zaradności, samodzielności i aktywności społecznej;</a:t>
            </a:r>
          </a:p>
          <a:p>
            <a:pPr marL="182563" indent="-182563"/>
            <a:r>
              <a:rPr lang="pl-PL" sz="1800" dirty="0"/>
              <a:t> </a:t>
            </a:r>
            <a:r>
              <a:rPr lang="pl-PL" sz="1800" b="1" dirty="0"/>
              <a:t>Zawodowym</a:t>
            </a:r>
            <a:r>
              <a:rPr lang="pl-PL" sz="1800" dirty="0"/>
              <a:t>, których celem jest pomoc w podjęciu decyzji dotyczącej wyboru lub zmiany zawodu, wyposażenie w kompetencje i kwalifikacje zawodowe </a:t>
            </a:r>
            <a:br>
              <a:rPr lang="pl-PL" sz="1800" dirty="0"/>
            </a:br>
            <a:r>
              <a:rPr lang="pl-PL" sz="1800" dirty="0"/>
              <a:t>oraz umiejętności pożądane na rynku pracy, pomoc w utrzymaniu zatrudnienia;</a:t>
            </a:r>
          </a:p>
          <a:p>
            <a:pPr marL="182563" indent="-182563"/>
            <a:r>
              <a:rPr lang="pl-PL" sz="1800" dirty="0"/>
              <a:t> </a:t>
            </a:r>
            <a:r>
              <a:rPr lang="pl-PL" sz="1800" b="1" dirty="0"/>
              <a:t>Edukacyjnym</a:t>
            </a:r>
            <a:r>
              <a:rPr lang="pl-PL" sz="1800" dirty="0"/>
              <a:t>, których celem jest wzrost poziomu wykształcenia, dostosowanie wykształcenia lub kwalifikacji zawodowych do potrzeb rynku pracy;</a:t>
            </a:r>
          </a:p>
          <a:p>
            <a:pPr marL="182563" indent="-182563"/>
            <a:r>
              <a:rPr lang="pl-PL" sz="1800" dirty="0"/>
              <a:t> </a:t>
            </a:r>
            <a:r>
              <a:rPr lang="pl-PL" sz="1800" b="1" dirty="0"/>
              <a:t>Zdrowotnym</a:t>
            </a:r>
            <a:r>
              <a:rPr lang="pl-PL" sz="1800" dirty="0"/>
              <a:t>, których celem jest wyeliminowanie lub złagodzenie barier zdrowotnych utrudniających funkcjonowanie w społeczeństwie </a:t>
            </a:r>
            <a:br>
              <a:rPr lang="pl-PL" sz="1800" dirty="0"/>
            </a:br>
            <a:r>
              <a:rPr lang="pl-PL" sz="1800" dirty="0"/>
              <a:t>lub powodujących oddalenie od rynku pracy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1319840"/>
            <a:ext cx="7886700" cy="577970"/>
          </a:xfrm>
        </p:spPr>
        <p:txBody>
          <a:bodyPr/>
          <a:lstStyle/>
          <a:p>
            <a:pPr algn="ctr"/>
            <a:r>
              <a:rPr lang="pl-PL" sz="24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WSKAŹNIKI PROGRAMOWE - WSKAŹNIKI PRODUKTU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28096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Liczba osób zagrożonych ubóstwem lub wykluczeniem społecznym objętych wsparciem w programie [osoby]</a:t>
            </a:r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endParaRPr lang="pl-PL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Liczba osób z niepełnosprawnościami objętych wsparciem w programie [osoby]</a:t>
            </a:r>
            <a:r>
              <a:rPr lang="pl-PL" sz="1800" b="1" dirty="0"/>
              <a:t>	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228705"/>
            <a:ext cx="7886700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Szczegółowe informacje znajdują się w załączniku nr </a:t>
            </a:r>
            <a:r>
              <a:rPr lang="pl-PL" dirty="0" smtClean="0">
                <a:solidFill>
                  <a:schemeClr val="bg1"/>
                </a:solidFill>
              </a:rPr>
              <a:t>6 </a:t>
            </a:r>
            <a:r>
              <a:rPr lang="pl-PL" dirty="0">
                <a:solidFill>
                  <a:schemeClr val="bg1"/>
                </a:solidFill>
              </a:rPr>
              <a:t>do Regulaminu </a:t>
            </a:r>
            <a:r>
              <a:rPr lang="pl-PL" dirty="0" smtClean="0">
                <a:solidFill>
                  <a:schemeClr val="bg1"/>
                </a:solidFill>
              </a:rPr>
              <a:t>konkursu „Zestawienie wskaźników możliwych do zastosowania w ramach konkursu”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89956" y="2424023"/>
            <a:ext cx="7747462" cy="5166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tx1"/>
                </a:solidFill>
              </a:rPr>
              <a:t>Definicja osób zagrożonych ubóstwem lub wykluczeniem społecznym znajduje się w Słowniku skrótów i pojęć zamieszczonym w Regulaminie konkursu.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687083" y="4172305"/>
            <a:ext cx="7747462" cy="5166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tx1"/>
                </a:solidFill>
              </a:rPr>
              <a:t>Przynależność do grupy osób z niepełnosprawnościami określana jest w momencie rozpoczęcia udziału w projekcie.</a:t>
            </a:r>
          </a:p>
        </p:txBody>
      </p:sp>
    </p:spTree>
    <p:extLst>
      <p:ext uri="{BB962C8B-B14F-4D97-AF65-F5344CB8AC3E}">
        <p14:creationId xmlns:p14="http://schemas.microsoft.com/office/powerpoint/2010/main" val="3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WSKAŹNIKI PROGRAMOWE - WSKAŹNIKI REZULTATU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59"/>
            <a:ext cx="7886700" cy="33964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Liczba osób zagrożonych ubóstwem lub wykluczeniem społecznym, które uzyskały kwalifikacje po opuszczeniu programu [osoby]</a:t>
            </a:r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endParaRPr lang="pl-PL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Liczba osób </a:t>
            </a:r>
            <a:r>
              <a:rPr lang="pl-PL" sz="1800" b="1" dirty="0"/>
              <a:t>zagrożonych ubóstwem lub wykluczeniem </a:t>
            </a:r>
            <a:r>
              <a:rPr lang="pl-PL" sz="1800" b="1" dirty="0" smtClean="0"/>
              <a:t>społecznym poszukujących pracy po opuszczeniu programu [osoby]</a:t>
            </a:r>
            <a:r>
              <a:rPr lang="pl-PL" sz="1800" b="1" dirty="0"/>
              <a:t>	</a:t>
            </a:r>
            <a:endParaRPr lang="pl-PL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1800" b="1" dirty="0"/>
          </a:p>
          <a:p>
            <a:pPr>
              <a:buFont typeface="Wingdings" panose="05000000000000000000" pitchFamily="2" charset="2"/>
              <a:buChar char="Ø"/>
            </a:pPr>
            <a:endParaRPr lang="pl-PL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Liczba osób </a:t>
            </a:r>
            <a:r>
              <a:rPr lang="pl-PL" sz="1800" b="1" dirty="0"/>
              <a:t>zagrożonych ubóstwem lub wykluczeniem </a:t>
            </a:r>
            <a:r>
              <a:rPr lang="pl-PL" sz="1800" b="1" dirty="0" smtClean="0"/>
              <a:t>społecznym pracujących po opuszczeniu programu (łącznie z pracjącymi na własny rachunek) [osoby]</a:t>
            </a:r>
            <a:endParaRPr lang="pl-PL" sz="1800" b="1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228705"/>
            <a:ext cx="7886700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Szczegółowe informacje znajdują się w załączniku nr </a:t>
            </a:r>
            <a:r>
              <a:rPr lang="pl-PL" dirty="0" smtClean="0">
                <a:solidFill>
                  <a:schemeClr val="bg1"/>
                </a:solidFill>
              </a:rPr>
              <a:t>6 </a:t>
            </a:r>
            <a:r>
              <a:rPr lang="pl-PL" dirty="0">
                <a:solidFill>
                  <a:schemeClr val="bg1"/>
                </a:solidFill>
              </a:rPr>
              <a:t>do Regulaminu </a:t>
            </a:r>
            <a:r>
              <a:rPr lang="pl-PL" dirty="0" smtClean="0">
                <a:solidFill>
                  <a:schemeClr val="bg1"/>
                </a:solidFill>
              </a:rPr>
              <a:t>konkursu „Zestawienie wskaźników możliwych do zastosowania w ramach konkursu”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89956" y="2242869"/>
            <a:ext cx="7747462" cy="5166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tx1"/>
                </a:solidFill>
              </a:rPr>
              <a:t>Kwalifikacje – formalny wynik oceny i walidacji, który uzyskuje się w sytuacji, kiedy właściwy organ uznaje, że dana osoba osiągnęła efekty uczenia się spełniające określone standardy.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687083" y="3611592"/>
            <a:ext cx="7747462" cy="5166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tx1"/>
                </a:solidFill>
              </a:rPr>
              <a:t>Wskaźnik obejmuje osoby bierne zawodowo w momencie rozpoczęcia udziału w projekcie. </a:t>
            </a:r>
          </a:p>
        </p:txBody>
      </p:sp>
    </p:spTree>
    <p:extLst>
      <p:ext uri="{BB962C8B-B14F-4D97-AF65-F5344CB8AC3E}">
        <p14:creationId xmlns:p14="http://schemas.microsoft.com/office/powerpoint/2010/main" val="40977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2200" b="1" dirty="0" smtClean="0"/>
              <a:t>WSKAŹNIKI PROGRAMOWE - WSKAŹNIKI HORYZONTALNE</a:t>
            </a:r>
            <a:endParaRPr lang="pl-PL" sz="2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59"/>
            <a:ext cx="7886700" cy="25338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Liczba projektów, w których sfinansowano koszty racjonalnych usprawnień dla osób z niepełnosprawnościami [szt.]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Liczba obiektów dostosowanych do potrzeb osób z niepełnosprawnościami [szt.]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Liczba osób objętych szkoleniami/doradztwem w zakresie kompetencji cyfrowych [osoby]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 smtClean="0"/>
              <a:t>Liczba podmiotów wykorzystujących technologie </a:t>
            </a:r>
            <a:r>
              <a:rPr lang="pl-PL" sz="1800" b="1" dirty="0" err="1" smtClean="0"/>
              <a:t>informacyjno</a:t>
            </a:r>
            <a:r>
              <a:rPr lang="pl-PL" sz="1800" b="1" dirty="0" smtClean="0"/>
              <a:t> – komunikacyjne (TIK) [szt.]</a:t>
            </a:r>
          </a:p>
          <a:p>
            <a:pPr marL="0" indent="0">
              <a:buNone/>
            </a:pPr>
            <a:endParaRPr lang="pl-PL" sz="1800" b="1" dirty="0"/>
          </a:p>
          <a:p>
            <a:pPr>
              <a:buFont typeface="Wingdings" panose="05000000000000000000" pitchFamily="2" charset="2"/>
              <a:buChar char="Ø"/>
            </a:pPr>
            <a:endParaRPr lang="pl-PL" sz="1800" b="1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28650" y="5228705"/>
            <a:ext cx="7886700" cy="9530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Szczegółowe informacje znajdują się w załączniku nr </a:t>
            </a:r>
            <a:r>
              <a:rPr lang="pl-PL" dirty="0" smtClean="0">
                <a:solidFill>
                  <a:schemeClr val="bg1"/>
                </a:solidFill>
              </a:rPr>
              <a:t>6 </a:t>
            </a:r>
            <a:r>
              <a:rPr lang="pl-PL" dirty="0">
                <a:solidFill>
                  <a:schemeClr val="bg1"/>
                </a:solidFill>
              </a:rPr>
              <a:t>do Regulaminu </a:t>
            </a:r>
            <a:r>
              <a:rPr lang="pl-PL" dirty="0" smtClean="0">
                <a:solidFill>
                  <a:schemeClr val="bg1"/>
                </a:solidFill>
              </a:rPr>
              <a:t>konkursu „Zestawienie wskaźników możliwych do zastosowania w ramach konkursu”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87083" y="4313208"/>
            <a:ext cx="7747462" cy="6690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Wartość wskaźników horyzontalnych </a:t>
            </a:r>
            <a:r>
              <a:rPr lang="pl-PL" sz="1600" dirty="0">
                <a:solidFill>
                  <a:schemeClr val="tx1"/>
                </a:solidFill>
              </a:rPr>
              <a:t>na etapie składania wniosku o dofinansowanie </a:t>
            </a:r>
            <a:r>
              <a:rPr lang="pl-PL" sz="1600" b="1" dirty="0">
                <a:solidFill>
                  <a:schemeClr val="tx1"/>
                </a:solidFill>
              </a:rPr>
              <a:t>może</a:t>
            </a:r>
            <a:r>
              <a:rPr lang="pl-PL" sz="1600" dirty="0">
                <a:solidFill>
                  <a:schemeClr val="tx1"/>
                </a:solidFill>
              </a:rPr>
              <a:t> być równa 0 (zero).</a:t>
            </a:r>
          </a:p>
        </p:txBody>
      </p:sp>
    </p:spTree>
    <p:extLst>
      <p:ext uri="{BB962C8B-B14F-4D97-AF65-F5344CB8AC3E}">
        <p14:creationId xmlns:p14="http://schemas.microsoft.com/office/powerpoint/2010/main" val="9755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568" y="276292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 smtClean="0">
                <a:solidFill>
                  <a:prstClr val="black"/>
                </a:solidFill>
                <a:latin typeface="Calibri"/>
              </a:rPr>
              <a:t>Informacje dotyczące składania wniosków</a:t>
            </a:r>
            <a:endParaRPr lang="pl-PL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73" y="1720503"/>
            <a:ext cx="1507166" cy="15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26525"/>
            <a:ext cx="7845840" cy="200327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Nabór wniosków za </a:t>
            </a:r>
            <a:r>
              <a:rPr lang="pl-PL" b="1" dirty="0"/>
              <a:t>pośrednictwem systemu </a:t>
            </a:r>
            <a:endParaRPr lang="pl-PL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SOWA </a:t>
            </a:r>
            <a:r>
              <a:rPr lang="pl-PL" b="1" dirty="0"/>
              <a:t>EFS RPDS </a:t>
            </a:r>
            <a:endParaRPr lang="pl-PL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rozpocznie się:	25.04.2018 </a:t>
            </a:r>
            <a:r>
              <a:rPr lang="pl-PL" sz="2200" b="1" dirty="0"/>
              <a:t>r</a:t>
            </a:r>
            <a:r>
              <a:rPr lang="pl-PL" sz="2200" b="1" dirty="0" smtClean="0"/>
              <a:t>. o </a:t>
            </a:r>
            <a:r>
              <a:rPr lang="pl-PL" sz="2200" b="1" dirty="0"/>
              <a:t>godz. 00:01 </a:t>
            </a:r>
            <a:endParaRPr lang="pl-PL" sz="22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zakończy się:	30.10.2018 </a:t>
            </a:r>
            <a:r>
              <a:rPr lang="pl-PL" sz="2200" b="1" dirty="0"/>
              <a:t>r. o godz. </a:t>
            </a:r>
            <a:r>
              <a:rPr lang="pl-PL" sz="2200" b="1" dirty="0" smtClean="0"/>
              <a:t>15:30</a:t>
            </a:r>
            <a:endParaRPr lang="pl-PL" sz="2200" b="1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 smtClean="0">
              <a:latin typeface="+mj-lt"/>
              <a:cs typeface="Arial" pitchFamily="34" charset="0"/>
            </a:endParaRPr>
          </a:p>
          <a:p>
            <a:pPr marL="0" lvl="0" indent="0">
              <a:buNone/>
            </a:pPr>
            <a:endParaRPr lang="pl-PL" sz="1800" b="1" dirty="0">
              <a:latin typeface="+mj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zaokrąglony 6"/>
          <p:cNvSpPr/>
          <p:nvPr/>
        </p:nvSpPr>
        <p:spPr>
          <a:xfrm>
            <a:off x="759125" y="3234907"/>
            <a:ext cx="4684143" cy="20099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tx1"/>
                </a:solidFill>
              </a:rPr>
              <a:t>I RUNDA </a:t>
            </a:r>
            <a:r>
              <a:rPr lang="pl-PL" dirty="0" smtClean="0">
                <a:solidFill>
                  <a:schemeClr val="tx1"/>
                </a:solidFill>
              </a:rPr>
              <a:t>KONKURSU: </a:t>
            </a:r>
            <a:r>
              <a:rPr lang="pl-PL" dirty="0" smtClean="0">
                <a:solidFill>
                  <a:schemeClr val="tx1"/>
                </a:solidFill>
              </a:rPr>
              <a:t>  25.04 </a:t>
            </a:r>
            <a:r>
              <a:rPr lang="pl-PL" dirty="0" smtClean="0">
                <a:solidFill>
                  <a:schemeClr val="tx1"/>
                </a:solidFill>
              </a:rPr>
              <a:t>– 29.05.2018 r.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II RUNDA </a:t>
            </a:r>
            <a:r>
              <a:rPr lang="pl-PL" dirty="0" smtClean="0">
                <a:solidFill>
                  <a:schemeClr val="tx1"/>
                </a:solidFill>
              </a:rPr>
              <a:t>KONKURSU: </a:t>
            </a:r>
            <a:r>
              <a:rPr lang="pl-PL" dirty="0" smtClean="0">
                <a:solidFill>
                  <a:schemeClr val="tx1"/>
                </a:solidFill>
              </a:rPr>
              <a:t> 30.05 </a:t>
            </a:r>
            <a:r>
              <a:rPr lang="pl-PL" dirty="0" smtClean="0">
                <a:solidFill>
                  <a:schemeClr val="tx1"/>
                </a:solidFill>
              </a:rPr>
              <a:t>– 29.06.2018 r.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III RUNDA </a:t>
            </a:r>
            <a:r>
              <a:rPr lang="pl-PL" dirty="0" smtClean="0">
                <a:solidFill>
                  <a:schemeClr val="tx1"/>
                </a:solidFill>
              </a:rPr>
              <a:t>KONKURSU: 30.06 – 31.07.2018 r.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IV RUNDA </a:t>
            </a:r>
            <a:r>
              <a:rPr lang="pl-PL" dirty="0">
                <a:solidFill>
                  <a:schemeClr val="tx1"/>
                </a:solidFill>
              </a:rPr>
              <a:t>KONKURSU</a:t>
            </a:r>
            <a:r>
              <a:rPr lang="pl-PL" dirty="0" smtClean="0">
                <a:solidFill>
                  <a:schemeClr val="tx1"/>
                </a:solidFill>
              </a:rPr>
              <a:t>: </a:t>
            </a:r>
            <a:r>
              <a:rPr lang="pl-PL" dirty="0" smtClean="0">
                <a:solidFill>
                  <a:schemeClr val="tx1"/>
                </a:solidFill>
              </a:rPr>
              <a:t>  1.08 </a:t>
            </a:r>
            <a:r>
              <a:rPr lang="pl-PL" dirty="0" smtClean="0">
                <a:solidFill>
                  <a:schemeClr val="tx1"/>
                </a:solidFill>
              </a:rPr>
              <a:t>– 31.08.2018 r.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V RUNDA </a:t>
            </a:r>
            <a:r>
              <a:rPr lang="pl-PL" dirty="0">
                <a:solidFill>
                  <a:schemeClr val="tx1"/>
                </a:solidFill>
              </a:rPr>
              <a:t>KONKURSU</a:t>
            </a:r>
            <a:r>
              <a:rPr lang="pl-PL" dirty="0" smtClean="0">
                <a:solidFill>
                  <a:schemeClr val="tx1"/>
                </a:solidFill>
              </a:rPr>
              <a:t>: </a:t>
            </a:r>
            <a:r>
              <a:rPr lang="pl-PL" dirty="0" smtClean="0">
                <a:solidFill>
                  <a:schemeClr val="tx1"/>
                </a:solidFill>
              </a:rPr>
              <a:t>   1.09 </a:t>
            </a:r>
            <a:r>
              <a:rPr lang="pl-PL" dirty="0" smtClean="0">
                <a:solidFill>
                  <a:schemeClr val="tx1"/>
                </a:solidFill>
              </a:rPr>
              <a:t>– 28.09.2018 r.</a:t>
            </a:r>
          </a:p>
          <a:p>
            <a:r>
              <a:rPr lang="pl-PL" b="1" dirty="0">
                <a:solidFill>
                  <a:schemeClr val="tx1"/>
                </a:solidFill>
              </a:rPr>
              <a:t>V</a:t>
            </a:r>
            <a:r>
              <a:rPr lang="pl-PL" b="1" dirty="0" smtClean="0">
                <a:solidFill>
                  <a:schemeClr val="tx1"/>
                </a:solidFill>
              </a:rPr>
              <a:t>I RUNDA </a:t>
            </a:r>
            <a:r>
              <a:rPr lang="pl-PL" dirty="0">
                <a:solidFill>
                  <a:schemeClr val="tx1"/>
                </a:solidFill>
              </a:rPr>
              <a:t>KONKURSU</a:t>
            </a:r>
            <a:r>
              <a:rPr lang="pl-PL" dirty="0" smtClean="0">
                <a:solidFill>
                  <a:schemeClr val="tx1"/>
                </a:solidFill>
              </a:rPr>
              <a:t>: 29.09 – 30.10.2018 r.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5865962" y="3253547"/>
            <a:ext cx="2649388" cy="19898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>
                <a:solidFill>
                  <a:schemeClr val="tx1"/>
                </a:solidFill>
              </a:rPr>
              <a:t>IOK nie wymaga złożenia wersji papierowej wniosku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 dofinansowanie</a:t>
            </a:r>
            <a:r>
              <a:rPr lang="pl-PL" sz="1400" dirty="0"/>
              <a:t>.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755576" y="5538157"/>
            <a:ext cx="7733895" cy="88852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b="1" dirty="0" smtClean="0">
                <a:solidFill>
                  <a:schemeClr val="tx1"/>
                </a:solidFill>
              </a:rPr>
              <a:t>IOK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uznaje się </a:t>
            </a:r>
            <a:r>
              <a:rPr lang="pl-PL" b="1" dirty="0">
                <a:solidFill>
                  <a:schemeClr val="tx1"/>
                </a:solidFill>
              </a:rPr>
              <a:t>datę złożenia wersji elektronicznej wniosku w systemie obsługi wniosków aplikacyjnych SOWA EFS RPDS </a:t>
            </a:r>
            <a:r>
              <a:rPr lang="pl-PL" dirty="0">
                <a:solidFill>
                  <a:schemeClr val="tx1"/>
                </a:solidFill>
              </a:rPr>
              <a:t>(decyduje data zegara systemowego SOWA EFS RPDS).</a:t>
            </a:r>
          </a:p>
        </p:txBody>
      </p:sp>
    </p:spTree>
    <p:extLst>
      <p:ext uri="{BB962C8B-B14F-4D97-AF65-F5344CB8AC3E}">
        <p14:creationId xmlns:p14="http://schemas.microsoft.com/office/powerpoint/2010/main" val="120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26524"/>
            <a:ext cx="7845840" cy="391683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ORIENTACYJNY TERMIN ROZSTRZYGNIĘCIA KONKURSU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marL="1828800" lvl="4" indent="0">
              <a:buNone/>
            </a:pPr>
            <a:r>
              <a:rPr lang="pl-PL" sz="2000" b="1" dirty="0" smtClean="0"/>
              <a:t>  I </a:t>
            </a:r>
            <a:r>
              <a:rPr lang="pl-PL" sz="2000" b="1" dirty="0"/>
              <a:t>RUNDA </a:t>
            </a:r>
            <a:r>
              <a:rPr lang="pl-PL" sz="2000" dirty="0"/>
              <a:t>KONKURSU: </a:t>
            </a:r>
            <a:r>
              <a:rPr lang="pl-PL" sz="2000" dirty="0" smtClean="0"/>
              <a:t>PAŹDZIERNIK 2018 R.</a:t>
            </a:r>
            <a:endParaRPr lang="pl-PL" sz="2000" dirty="0"/>
          </a:p>
          <a:p>
            <a:pPr marL="1828800" lvl="4" indent="0">
              <a:buNone/>
            </a:pPr>
            <a:r>
              <a:rPr lang="pl-PL" sz="2000" b="1" dirty="0" smtClean="0"/>
              <a:t> II </a:t>
            </a:r>
            <a:r>
              <a:rPr lang="pl-PL" sz="2000" b="1" dirty="0"/>
              <a:t>RUNDA </a:t>
            </a:r>
            <a:r>
              <a:rPr lang="pl-PL" sz="2000" dirty="0"/>
              <a:t>KONKURSU: </a:t>
            </a:r>
            <a:r>
              <a:rPr lang="pl-PL" sz="2000" dirty="0" smtClean="0"/>
              <a:t>LISTOPAD 2018 R.</a:t>
            </a:r>
            <a:endParaRPr lang="pl-PL" sz="2000" dirty="0"/>
          </a:p>
          <a:p>
            <a:pPr marL="1828800" lvl="4" indent="0">
              <a:buNone/>
            </a:pPr>
            <a:r>
              <a:rPr lang="pl-PL" sz="2000" b="1" dirty="0"/>
              <a:t>III RUNDA </a:t>
            </a:r>
            <a:r>
              <a:rPr lang="pl-PL" sz="2000" dirty="0"/>
              <a:t>KONKURSU: </a:t>
            </a:r>
            <a:r>
              <a:rPr lang="pl-PL" sz="2000" dirty="0" smtClean="0"/>
              <a:t>GRUDZIEŃ 2018 R.</a:t>
            </a:r>
            <a:endParaRPr lang="pl-PL" sz="2000" dirty="0"/>
          </a:p>
          <a:p>
            <a:pPr marL="1828800" lvl="4" indent="0">
              <a:buNone/>
            </a:pPr>
            <a:r>
              <a:rPr lang="pl-PL" sz="2000" b="1" dirty="0"/>
              <a:t>IV RUNDA </a:t>
            </a:r>
            <a:r>
              <a:rPr lang="pl-PL" sz="2000" dirty="0"/>
              <a:t>KONKURSU: </a:t>
            </a:r>
            <a:r>
              <a:rPr lang="pl-PL" sz="2000" dirty="0" smtClean="0"/>
              <a:t>STYCZEŃ 2019 R.</a:t>
            </a:r>
            <a:endParaRPr lang="pl-PL" sz="2000" dirty="0"/>
          </a:p>
          <a:p>
            <a:pPr marL="1828800" lvl="4" indent="0">
              <a:buNone/>
            </a:pPr>
            <a:r>
              <a:rPr lang="pl-PL" sz="2000" b="1" dirty="0" smtClean="0"/>
              <a:t> V </a:t>
            </a:r>
            <a:r>
              <a:rPr lang="pl-PL" sz="2000" b="1" dirty="0"/>
              <a:t>RUNDA </a:t>
            </a:r>
            <a:r>
              <a:rPr lang="pl-PL" sz="2000" dirty="0"/>
              <a:t>KONKURSU: </a:t>
            </a:r>
            <a:r>
              <a:rPr lang="pl-PL" sz="2000" dirty="0" smtClean="0"/>
              <a:t>LUTY 2019 R.</a:t>
            </a:r>
            <a:endParaRPr lang="pl-PL" sz="2000" dirty="0"/>
          </a:p>
          <a:p>
            <a:pPr marL="1828800" lvl="4" indent="0">
              <a:buNone/>
            </a:pPr>
            <a:r>
              <a:rPr lang="pl-PL" sz="2000" b="1" dirty="0"/>
              <a:t>VI RUNDA </a:t>
            </a:r>
            <a:r>
              <a:rPr lang="pl-PL" sz="2000" dirty="0"/>
              <a:t>KONKURSU: </a:t>
            </a:r>
            <a:r>
              <a:rPr lang="pl-PL" sz="2000" dirty="0" smtClean="0"/>
              <a:t>MARZEC 2019 R.</a:t>
            </a:r>
            <a:endParaRPr lang="pl-PL" sz="2000" b="1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 smtClean="0">
              <a:latin typeface="+mj-lt"/>
              <a:cs typeface="Arial" pitchFamily="34" charset="0"/>
            </a:endParaRPr>
          </a:p>
          <a:p>
            <a:pPr marL="0" lvl="0" indent="0">
              <a:buNone/>
            </a:pPr>
            <a:endParaRPr lang="pl-PL" sz="1800" b="1" dirty="0">
              <a:latin typeface="+mj-lt"/>
              <a:cs typeface="Arial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4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45210"/>
          </a:xfrm>
          <a:noFill/>
        </p:spPr>
        <p:txBody>
          <a:bodyPr/>
          <a:lstStyle/>
          <a:p>
            <a:pPr algn="ctr"/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Komunikacja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344300"/>
            <a:ext cx="7886700" cy="4672779"/>
          </a:xfrm>
          <a:noFill/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Komunikacja między Wnioskodawcą, a IOK w zakresie wezwania do korekty lub uzupełnienia wniosku odbywa się </a:t>
            </a:r>
            <a:r>
              <a:rPr lang="pl-PL" sz="2000" dirty="0">
                <a:solidFill>
                  <a:srgbClr val="0070C0"/>
                </a:solidFill>
              </a:rPr>
              <a:t>elektronicznie poprzez moduł korespondencji w systemie SOWA EFS RPDS</a:t>
            </a:r>
            <a:r>
              <a:rPr lang="pl-PL" sz="2000" dirty="0"/>
              <a:t>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przypadku wezwań/pism przekazanych poprzez przedmiotowy system informatyczny terminy liczy się od dnia następującego po dniu wysłania ww. dokumentu.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Wnioskodawca jest zobowiązany do</a:t>
            </a:r>
            <a:r>
              <a:rPr lang="pl-PL" sz="2000" dirty="0"/>
              <a:t> odbioru korespondencji kierowanej do niego w </a:t>
            </a:r>
            <a:r>
              <a:rPr lang="pl-PL" sz="2000" dirty="0" smtClean="0"/>
              <a:t>ten </a:t>
            </a:r>
            <a:r>
              <a:rPr lang="pl-PL" sz="2000" dirty="0"/>
              <a:t>sposób. Nieprzestrzeganie wskazanej formy komunikacji grozi zastosowaniem konsekwencji wynikających z informacji zawartych w samej </a:t>
            </a:r>
            <a:r>
              <a:rPr lang="pl-PL" sz="2000" dirty="0" smtClean="0"/>
              <a:t>korespondencji</a:t>
            </a:r>
            <a:r>
              <a:rPr lang="pl-PL" sz="2000" dirty="0"/>
              <a:t> </a:t>
            </a:r>
            <a:r>
              <a:rPr lang="pl-PL" sz="2000" dirty="0" smtClean="0"/>
              <a:t>(np. pozostawieniem wniosku bez rozpatrzenia, odrzuceniem wniosku z powodu niespełnienia kryteriów wyboru projektów).</a:t>
            </a:r>
          </a:p>
          <a:p>
            <a:pPr marL="0" indent="0">
              <a:buNone/>
            </a:pPr>
            <a:r>
              <a:rPr lang="pl-PL" sz="2000" dirty="0" smtClean="0"/>
              <a:t>Składając wniosek o dofinansowanie Wnioskodawca składa również zawarte we wniosku oświadczenie, że jest świadomy skutków niezachowania obowiązującej formy komunikacji.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8533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2400" b="1" dirty="0" smtClean="0"/>
          </a:p>
          <a:p>
            <a:pPr algn="ctr">
              <a:buNone/>
            </a:pPr>
            <a:r>
              <a:rPr lang="pl-PL" sz="2400" b="1" dirty="0" smtClean="0"/>
              <a:t>Pytania i odpowiedzi</a:t>
            </a:r>
          </a:p>
          <a:p>
            <a:pPr>
              <a:buNone/>
            </a:pPr>
            <a:endParaRPr lang="pl-PL" sz="1000" b="1" dirty="0" smtClean="0"/>
          </a:p>
          <a:p>
            <a:pPr marL="0" indent="0" algn="ctr">
              <a:buNone/>
            </a:pPr>
            <a:r>
              <a:rPr lang="pl-PL" sz="1800" dirty="0" smtClean="0"/>
              <a:t>Wyjaśnienia o charakterze ogólnym publikowane są na stronie internetowej IOK: </a:t>
            </a:r>
            <a:r>
              <a:rPr lang="pl-PL" sz="1800" u="sng" dirty="0" smtClean="0">
                <a:hlinkClick r:id="rId3"/>
              </a:rPr>
              <a:t>www.rpo.dwup.pl</a:t>
            </a:r>
            <a:r>
              <a:rPr lang="pl-PL" sz="1800" dirty="0" smtClean="0"/>
              <a:t>. </a:t>
            </a:r>
          </a:p>
          <a:p>
            <a:pPr marL="0" indent="0" algn="ctr">
              <a:buNone/>
            </a:pPr>
            <a:endParaRPr lang="pl-PL" sz="1800" dirty="0" smtClean="0"/>
          </a:p>
          <a:p>
            <a:pPr marL="0" indent="0" algn="ctr">
              <a:buNone/>
            </a:pPr>
            <a:r>
              <a:rPr lang="pl-PL" sz="1800" dirty="0" smtClean="0"/>
              <a:t>Pytania indywidualne można kierować na adres: </a:t>
            </a:r>
          </a:p>
          <a:p>
            <a:pPr marL="0" indent="0" algn="ctr">
              <a:buNone/>
            </a:pPr>
            <a:r>
              <a:rPr lang="pl-PL" sz="1800" u="sng" dirty="0" smtClean="0">
                <a:hlinkClick r:id="rId4"/>
              </a:rPr>
              <a:t>promocja@dwup.pl</a:t>
            </a:r>
            <a:r>
              <a:rPr lang="pl-PL" sz="1800" dirty="0" smtClean="0"/>
              <a:t> </a:t>
            </a:r>
          </a:p>
          <a:p>
            <a:pPr marL="0" indent="0" algn="ctr">
              <a:buNone/>
            </a:pPr>
            <a:r>
              <a:rPr lang="pl-PL" sz="1800" dirty="0" smtClean="0"/>
              <a:t>lub telefonicznie: </a:t>
            </a:r>
          </a:p>
          <a:p>
            <a:pPr marL="0" indent="0" algn="ctr">
              <a:buNone/>
            </a:pPr>
            <a:r>
              <a:rPr lang="pl-PL" sz="1800" dirty="0" smtClean="0"/>
              <a:t>71 39 74 110 </a:t>
            </a:r>
          </a:p>
          <a:p>
            <a:pPr marL="0" indent="0" algn="ctr">
              <a:buNone/>
            </a:pPr>
            <a:r>
              <a:rPr lang="pl-PL" sz="1800" dirty="0" smtClean="0"/>
              <a:t>71 39 74 111 </a:t>
            </a:r>
          </a:p>
          <a:p>
            <a:pPr marL="0" indent="0" algn="ctr">
              <a:buNone/>
            </a:pPr>
            <a:r>
              <a:rPr lang="pl-PL" sz="1800" dirty="0" smtClean="0"/>
              <a:t>nr infolinii 0 800 300 376.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277890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5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Dziękujemy za uwagę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82" y="3702236"/>
            <a:ext cx="9163082" cy="24325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7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4163571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2000" b="1" dirty="0" smtClean="0"/>
              <a:t>Usługi </a:t>
            </a:r>
            <a:r>
              <a:rPr lang="pl-PL" sz="2000" b="1" dirty="0"/>
              <a:t>aktywnej integracji o </a:t>
            </a:r>
            <a:r>
              <a:rPr lang="pl-PL" sz="2000" b="1" dirty="0" smtClean="0"/>
              <a:t>charakterze społecznym:</a:t>
            </a:r>
          </a:p>
          <a:p>
            <a:pPr marL="182563" lvl="0" indent="-182563"/>
            <a:r>
              <a:rPr lang="pl-PL" sz="1700" dirty="0"/>
              <a:t>praca socjalna (jako element projektu);</a:t>
            </a:r>
          </a:p>
          <a:p>
            <a:pPr marL="182563" lvl="0" indent="-182563"/>
            <a:r>
              <a:rPr lang="pl-PL" sz="1700" dirty="0"/>
              <a:t>specjalistyczne poradnictwo o charakterze prawnym, rodzinnym i psychologicznym </a:t>
            </a:r>
            <a:r>
              <a:rPr lang="pl-PL" sz="1700" dirty="0" smtClean="0"/>
              <a:t>(</a:t>
            </a:r>
            <a:r>
              <a:rPr lang="pl-PL" sz="1700" dirty="0"/>
              <a:t>jako element projektu); </a:t>
            </a:r>
          </a:p>
          <a:p>
            <a:pPr marL="182563" lvl="0" indent="-182563"/>
            <a:r>
              <a:rPr lang="pl-PL" sz="1700" dirty="0"/>
              <a:t>organizowanie i finansowanie uczestnictwa w świetlicach i klubach, o których mowa </a:t>
            </a:r>
            <a:r>
              <a:rPr lang="pl-PL" sz="1700" dirty="0" smtClean="0"/>
              <a:t>w </a:t>
            </a:r>
            <a:r>
              <a:rPr lang="pl-PL" sz="1700" dirty="0"/>
              <a:t>przepisach pomocy społecznej oraz przepisach o wychowaniu w trzeźwości i przeciwdziałaniu alkoholizmowi; </a:t>
            </a:r>
          </a:p>
          <a:p>
            <a:r>
              <a:rPr lang="pl-PL" sz="1700" dirty="0"/>
              <a:t>usługi społeczne wspierające osoby z niepełnosprawnością (wyłącznie pod warunkiem, </a:t>
            </a:r>
            <a:r>
              <a:rPr lang="pl-PL" sz="1700" dirty="0" smtClean="0"/>
              <a:t>gdy </a:t>
            </a:r>
            <a:r>
              <a:rPr lang="pl-PL" sz="1700" dirty="0"/>
              <a:t>ich udzielenie jest niezbędne, aby zapewnić indywidualizację i kompleksowość wsparcia dla uczestnika projektu) (np. usługi asystenckie, tłumacza, przewodnika osoby niewidomej); </a:t>
            </a:r>
          </a:p>
          <a:p>
            <a:pPr marL="182563" lvl="0" indent="-182563"/>
            <a:r>
              <a:rPr lang="pl-PL" sz="1700" dirty="0"/>
              <a:t>organizacja i finansowanie usług wspierających animację lokalną, w tym kosztów zatrudnienia animatora lokalnego, lidera klubu integracji </a:t>
            </a:r>
            <a:r>
              <a:rPr lang="pl-PL" sz="1700" dirty="0" smtClean="0"/>
              <a:t>społecznej, streetworkera</a:t>
            </a:r>
            <a:r>
              <a:rPr lang="pl-PL" sz="1700" dirty="0"/>
              <a:t>, </a:t>
            </a:r>
            <a:r>
              <a:rPr lang="pl-PL" sz="1700" dirty="0" err="1"/>
              <a:t>coacha</a:t>
            </a:r>
            <a:r>
              <a:rPr lang="pl-PL" sz="1700" dirty="0"/>
              <a:t>;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18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5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970" y="1547446"/>
            <a:ext cx="7886700" cy="4808904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r>
              <a:rPr lang="pl-PL" sz="2000" b="1" dirty="0" smtClean="0"/>
              <a:t>Usługi </a:t>
            </a:r>
            <a:r>
              <a:rPr lang="pl-PL" sz="2000" b="1" dirty="0"/>
              <a:t>aktywnej integracji o </a:t>
            </a:r>
            <a:r>
              <a:rPr lang="pl-PL" sz="2000" b="1" dirty="0" smtClean="0"/>
              <a:t>charakterze społecznym:</a:t>
            </a:r>
          </a:p>
          <a:p>
            <a:r>
              <a:rPr lang="pl-PL" sz="1700" dirty="0" smtClean="0"/>
              <a:t>organizacja </a:t>
            </a:r>
            <a:r>
              <a:rPr lang="pl-PL" sz="1700" dirty="0"/>
              <a:t>i finansowanie usług wsparcia i aktywizacji rodzin marginalizowanych, </a:t>
            </a:r>
            <a:r>
              <a:rPr lang="pl-PL" sz="1700" dirty="0" smtClean="0"/>
              <a:t>w </a:t>
            </a:r>
            <a:r>
              <a:rPr lang="pl-PL" sz="1700" dirty="0"/>
              <a:t>tym kosztów zatrudnienia asystenta rodziny i koordynatora rodzinnej pieczy zastępczej (zgodnie z zapisami ustawy o wspieraniu rodziny i systemie pieczy zastępczej), mediatorów (wsparcie uruchamiane wyłącznie w zakresie, w jakim ich zatrudnienie jest niezbędne, </a:t>
            </a:r>
            <a:r>
              <a:rPr lang="pl-PL" sz="1700" dirty="0" smtClean="0"/>
              <a:t>aby </a:t>
            </a:r>
            <a:r>
              <a:rPr lang="pl-PL" sz="1700" dirty="0"/>
              <a:t>zapewnić indywidualizację i kompleksowość wsparcia dla uczestnika projektu</a:t>
            </a:r>
            <a:r>
              <a:rPr lang="pl-PL" sz="1700" dirty="0" smtClean="0"/>
              <a:t>);</a:t>
            </a:r>
          </a:p>
          <a:p>
            <a:pPr lvl="0"/>
            <a:r>
              <a:rPr lang="pl-PL" sz="1700" dirty="0"/>
              <a:t>pomoc w uzyskaniu odpowiednich warunków mieszkaniowych, w tym w mieszkaniu chronionym, pomoc w uzyskaniu zatrudnienia, pomoc na zagospodarowanie w formie rzeczowej dla osób usamodzielnianych, w tym osób opuszczających pieczę zastępczą oraz bezdomnych;</a:t>
            </a:r>
          </a:p>
          <a:p>
            <a:pPr lvl="0"/>
            <a:r>
              <a:rPr lang="pl-PL" sz="1700" dirty="0"/>
              <a:t>organizacja i finansowanie kosztów wolontariatu, zgodnie z przepisami o działalności pożytku publicznego i o wolontariacie oraz kosztów zatrudnienia osoby prowadzącej klub wolontariuszy; </a:t>
            </a:r>
          </a:p>
          <a:p>
            <a:pPr lvl="0"/>
            <a:r>
              <a:rPr lang="pl-PL" sz="1700" dirty="0"/>
              <a:t>organizacja i finansowanie metod pracy w środowisku rodzinnym; </a:t>
            </a:r>
            <a:endParaRPr lang="pl-PL" sz="1700" dirty="0" smtClean="0"/>
          </a:p>
          <a:p>
            <a:r>
              <a:rPr lang="pl-PL" sz="1700" dirty="0"/>
              <a:t>organizacja i finansowanie uczestnictwa w grupach i klubach samopomocowych, w tym kosztów zatrudnienia osoby prowadzącej klub lub grupę;</a:t>
            </a:r>
          </a:p>
          <a:p>
            <a:pPr lvl="0"/>
            <a:endParaRPr lang="pl-PL" sz="1700" dirty="0"/>
          </a:p>
          <a:p>
            <a:endParaRPr lang="pl-PL" sz="1800" dirty="0"/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1800" b="1" spc="30" dirty="0">
                <a:latin typeface="+mn-lt"/>
                <a:ea typeface="+mn-ea"/>
                <a:cs typeface="+mn-cs"/>
              </a:rPr>
              <a:t>Przedmiot konkursu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8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12964</TotalTime>
  <Words>5029</Words>
  <Application>Microsoft Office PowerPoint</Application>
  <PresentationFormat>Pokaz na ekranie (4:3)</PresentationFormat>
  <Paragraphs>769</Paragraphs>
  <Slides>78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78</vt:i4>
      </vt:variant>
    </vt:vector>
  </HeadingPairs>
  <TitlesOfParts>
    <vt:vector size="88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1_Programy Regionalne</vt:lpstr>
      <vt:lpstr>2_Programy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Przedmiot konkursu</vt:lpstr>
      <vt:lpstr>Przedmiot konkursu</vt:lpstr>
      <vt:lpstr>Przedmiot konkursu</vt:lpstr>
      <vt:lpstr>Przedmiot konkursu</vt:lpstr>
      <vt:lpstr>Przedmiot konkursu</vt:lpstr>
      <vt:lpstr>Przedmiot konkursu</vt:lpstr>
      <vt:lpstr>Przedmiot konkursu</vt:lpstr>
      <vt:lpstr>Przedmiot konkursu</vt:lpstr>
      <vt:lpstr>Przedmiot konkursu</vt:lpstr>
      <vt:lpstr>Kto może składać wnioski?</vt:lpstr>
      <vt:lpstr>Kto może składać wnioski?</vt:lpstr>
      <vt:lpstr>Grupa docelowa/ostateczni odbiorcy wsparcia</vt:lpstr>
      <vt:lpstr>Grupa docelowa/ostateczni odbiorcy wsparcia</vt:lpstr>
      <vt:lpstr>Grupa docelowa/ostateczni odbiorcy wsparcia</vt:lpstr>
      <vt:lpstr>Okres realizacji projektu</vt:lpstr>
      <vt:lpstr>Prezentacja programu PowerPoint</vt:lpstr>
      <vt:lpstr>SYSTEM OCENY WNIOSKÓW</vt:lpstr>
      <vt:lpstr>Wymogi formalne</vt:lpstr>
      <vt:lpstr>KRYTERIA WYBORU PROJEKTÓW</vt:lpstr>
      <vt:lpstr>Prezentacja programu PowerPoint</vt:lpstr>
      <vt:lpstr>Prezentacja programu PowerPoint</vt:lpstr>
      <vt:lpstr>DOPUŚCILIŚMY MOŻLIWOŚĆ JEDNOKROTNEGO KORYGOWANIA WNIOSKU W PRZYPADKU NIESPEŁNIENIA WYBRANYCH KRYTERIÓW FORMALNYCH I DOSTĘPU</vt:lpstr>
      <vt:lpstr>KRYTERIA FORMALNE</vt:lpstr>
      <vt:lpstr>KRYTERIA FORMALNE</vt:lpstr>
      <vt:lpstr>KRYTERIA FORMALNE</vt:lpstr>
      <vt:lpstr>KRYTERIA FORMALNE</vt:lpstr>
      <vt:lpstr>KRYTERIA FORMALNE</vt:lpstr>
      <vt:lpstr>KRYTERIA FORMALNE</vt:lpstr>
      <vt:lpstr>KRYTERIA FORMALNE</vt:lpstr>
      <vt:lpstr>KRYTERIA FORMALNE</vt:lpstr>
      <vt:lpstr>Prezentacja programu PowerPoint</vt:lpstr>
      <vt:lpstr>KRYTERIA DOSTĘPU</vt:lpstr>
      <vt:lpstr>KRYTERIA DOSTĘPU</vt:lpstr>
      <vt:lpstr>KRYTERIA DOSTĘPU</vt:lpstr>
      <vt:lpstr>KRYTERIA DOSTĘPU</vt:lpstr>
      <vt:lpstr>KRYTERIA DOSTĘPU</vt:lpstr>
      <vt:lpstr>KRYTERIA DOSTĘPU</vt:lpstr>
      <vt:lpstr>KRYTERIA DOSTĘPU</vt:lpstr>
      <vt:lpstr>KRYTERIA DOSTĘPU</vt:lpstr>
      <vt:lpstr>KRYTERIA DOSTĘPU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PREMIUJĄCE</vt:lpstr>
      <vt:lpstr>KRYTERIA PREMIUJĄCE</vt:lpstr>
      <vt:lpstr>Prezentacja programu PowerPoint</vt:lpstr>
      <vt:lpstr>Prezentacja programu PowerPoint</vt:lpstr>
      <vt:lpstr>Prezentacja programu PowerPoint</vt:lpstr>
      <vt:lpstr>Co nowego?</vt:lpstr>
      <vt:lpstr>Co nowego?</vt:lpstr>
      <vt:lpstr>Prezentacja programu PowerPoint</vt:lpstr>
      <vt:lpstr>Dostępność projektu dla osób z niepełnosprawnościami</vt:lpstr>
      <vt:lpstr>Prezentacja programu PowerPoint</vt:lpstr>
      <vt:lpstr>Prezentacja programu PowerPoint</vt:lpstr>
      <vt:lpstr>Prezentacja programu PowerPoint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Najczęstsze problemy na etapie sporządzania wniosku o dofinansowanie przez pryzmat doświadczeń wynikających z procesu oceny wniosków</vt:lpstr>
      <vt:lpstr>Prezentacja programu PowerPoint</vt:lpstr>
      <vt:lpstr>Prezentacja programu PowerPoint</vt:lpstr>
      <vt:lpstr>WSKAŹNIKI PROGRAMOWE - WSKAŹNIKI PRODUKTU</vt:lpstr>
      <vt:lpstr>WSKAŹNIKI PROGRAMOWE - WSKAŹNIKI REZULTATU</vt:lpstr>
      <vt:lpstr>WSKAŹNIKI PROGRAMOWE - WSKAŹNIKI HORYZONTALNE</vt:lpstr>
      <vt:lpstr>Prezentacja programu PowerPoint</vt:lpstr>
      <vt:lpstr>Prezentacja programu PowerPoint</vt:lpstr>
      <vt:lpstr>Prezentacja programu PowerPoint</vt:lpstr>
      <vt:lpstr> Komunikacja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Zbigniew Ratajczak</dc:creator>
  <cp:lastModifiedBy>Agnieszka Kalita</cp:lastModifiedBy>
  <cp:revision>566</cp:revision>
  <cp:lastPrinted>2015-05-07T12:58:34Z</cp:lastPrinted>
  <dcterms:created xsi:type="dcterms:W3CDTF">2015-03-25T10:25:25Z</dcterms:created>
  <dcterms:modified xsi:type="dcterms:W3CDTF">2018-04-09T15:34:21Z</dcterms:modified>
</cp:coreProperties>
</file>