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73"/>
  </p:notesMasterIdLst>
  <p:handoutMasterIdLst>
    <p:handoutMasterId r:id="rId74"/>
  </p:handoutMasterIdLst>
  <p:sldIdLst>
    <p:sldId id="654" r:id="rId10"/>
    <p:sldId id="607" r:id="rId11"/>
    <p:sldId id="657" r:id="rId12"/>
    <p:sldId id="658" r:id="rId13"/>
    <p:sldId id="656" r:id="rId14"/>
    <p:sldId id="655" r:id="rId15"/>
    <p:sldId id="660" r:id="rId16"/>
    <p:sldId id="659" r:id="rId17"/>
    <p:sldId id="661" r:id="rId18"/>
    <p:sldId id="662" r:id="rId19"/>
    <p:sldId id="653" r:id="rId20"/>
    <p:sldId id="663" r:id="rId21"/>
    <p:sldId id="671" r:id="rId22"/>
    <p:sldId id="672" r:id="rId23"/>
    <p:sldId id="673" r:id="rId24"/>
    <p:sldId id="674" r:id="rId25"/>
    <p:sldId id="675" r:id="rId26"/>
    <p:sldId id="677" r:id="rId27"/>
    <p:sldId id="687" r:id="rId28"/>
    <p:sldId id="693" r:id="rId29"/>
    <p:sldId id="615" r:id="rId30"/>
    <p:sldId id="679" r:id="rId31"/>
    <p:sldId id="684" r:id="rId32"/>
    <p:sldId id="681" r:id="rId33"/>
    <p:sldId id="685" r:id="rId34"/>
    <p:sldId id="686" r:id="rId35"/>
    <p:sldId id="665" r:id="rId36"/>
    <p:sldId id="666" r:id="rId37"/>
    <p:sldId id="667" r:id="rId38"/>
    <p:sldId id="688" r:id="rId39"/>
    <p:sldId id="689" r:id="rId40"/>
    <p:sldId id="690" r:id="rId41"/>
    <p:sldId id="678" r:id="rId42"/>
    <p:sldId id="668" r:id="rId43"/>
    <p:sldId id="669" r:id="rId44"/>
    <p:sldId id="622" r:id="rId45"/>
    <p:sldId id="623" r:id="rId46"/>
    <p:sldId id="624" r:id="rId47"/>
    <p:sldId id="625" r:id="rId48"/>
    <p:sldId id="626" r:id="rId49"/>
    <p:sldId id="628" r:id="rId50"/>
    <p:sldId id="629" r:id="rId51"/>
    <p:sldId id="630" r:id="rId52"/>
    <p:sldId id="631" r:id="rId53"/>
    <p:sldId id="632" r:id="rId54"/>
    <p:sldId id="633" r:id="rId55"/>
    <p:sldId id="634" r:id="rId56"/>
    <p:sldId id="635" r:id="rId57"/>
    <p:sldId id="636" r:id="rId58"/>
    <p:sldId id="637" r:id="rId59"/>
    <p:sldId id="638" r:id="rId60"/>
    <p:sldId id="640" r:id="rId61"/>
    <p:sldId id="641" r:id="rId62"/>
    <p:sldId id="450" r:id="rId63"/>
    <p:sldId id="593" r:id="rId64"/>
    <p:sldId id="692" r:id="rId65"/>
    <p:sldId id="474" r:id="rId66"/>
    <p:sldId id="691" r:id="rId67"/>
    <p:sldId id="529" r:id="rId68"/>
    <p:sldId id="501" r:id="rId69"/>
    <p:sldId id="433" r:id="rId70"/>
    <p:sldId id="475" r:id="rId71"/>
    <p:sldId id="476" r:id="rId72"/>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9900"/>
    <a:srgbClr val="0033CC"/>
    <a:srgbClr val="008000"/>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86346" autoAdjust="0"/>
  </p:normalViewPr>
  <p:slideViewPr>
    <p:cSldViewPr snapToGrid="0">
      <p:cViewPr varScale="1">
        <p:scale>
          <a:sx n="115" d="100"/>
          <a:sy n="115" d="100"/>
        </p:scale>
        <p:origin x="172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93F71DB5-E1F9-4FB8-A2CC-9672718C73FA}" type="datetimeFigureOut">
              <a:rPr lang="pl-PL" smtClean="0"/>
              <a:pPr/>
              <a:t>07.03.2018</a:t>
            </a:fld>
            <a:endParaRPr lang="pl-PL"/>
          </a:p>
        </p:txBody>
      </p:sp>
      <p:sp>
        <p:nvSpPr>
          <p:cNvPr id="4" name="Symbol zastępczy stopki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3BD708B6-522C-4A2E-8A4A-29650C96FAAA}" type="datetimeFigureOut">
              <a:rPr lang="pl-PL" smtClean="0"/>
              <a:pPr/>
              <a:t>07.03.2018</a:t>
            </a:fld>
            <a:endParaRPr lang="pl-PL"/>
          </a:p>
        </p:txBody>
      </p:sp>
      <p:sp>
        <p:nvSpPr>
          <p:cNvPr id="4" name="Symbol zastępczy obrazu slajdu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908"/>
            <a:ext cx="5438140" cy="446770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37</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38</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39</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40</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41</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43</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50</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53</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10</a:t>
            </a:fld>
            <a:endParaRPr lang="pl-PL"/>
          </a:p>
        </p:txBody>
      </p:sp>
    </p:spTree>
    <p:extLst>
      <p:ext uri="{BB962C8B-B14F-4D97-AF65-F5344CB8AC3E}">
        <p14:creationId xmlns:p14="http://schemas.microsoft.com/office/powerpoint/2010/main" val="3937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738"/>
            <a:ext cx="4648200" cy="1155701"/>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0.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78" r:id="rId13"/>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wroclaw.dwup@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hyperlink" Target="http://sowa.britenet.com.pl/SOWA_WR" TargetMode="External"/><Relationship Id="rId1" Type="http://schemas.openxmlformats.org/officeDocument/2006/relationships/slideLayout" Target="../slideLayouts/slideLayout9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6.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rpo.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rpo.dwup.pl/" TargetMode="External"/><Relationship Id="rId7"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9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mailto:promocja@dwup.p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png"/><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025" y="5068888"/>
            <a:ext cx="7288213" cy="523875"/>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1378" name="Symbol zastępczy zawartości 1"/>
          <p:cNvSpPr>
            <a:spLocks noGrp="1"/>
          </p:cNvSpPr>
          <p:nvPr>
            <p:ph idx="1"/>
          </p:nvPr>
        </p:nvSpPr>
        <p:spPr>
          <a:xfrm>
            <a:off x="971550" y="5110163"/>
            <a:ext cx="7886700" cy="1485900"/>
          </a:xfrm>
        </p:spPr>
        <p:txBody>
          <a:bodyPr>
            <a:noAutofit/>
          </a:bodyPr>
          <a:lstStyle/>
          <a:p>
            <a:pPr eaLnBrk="1" hangingPunct="1">
              <a:defRPr/>
            </a:pPr>
            <a:r>
              <a:rPr lang="pl-PL" b="1" dirty="0" smtClean="0">
                <a:solidFill>
                  <a:schemeClr val="tx1"/>
                </a:solidFill>
              </a:rPr>
              <a:t>Godzenie życia zawodowego i prywatnego</a:t>
            </a:r>
            <a:endParaRPr lang="pl-PL" b="1" dirty="0" smtClean="0">
              <a:solidFill>
                <a:schemeClr val="tx1"/>
              </a:solidFill>
              <a:effectLst>
                <a:outerShdw blurRad="63500" dist="12700" dir="2700000" algn="tl">
                  <a:srgbClr val="000000">
                    <a:alpha val="43137"/>
                  </a:srgbClr>
                </a:outerShdw>
              </a:effectLst>
            </a:endParaRPr>
          </a:p>
          <a:p>
            <a:pPr eaLnBrk="1" hangingPunct="1">
              <a:defRPr/>
            </a:pPr>
            <a:r>
              <a:rPr lang="pl-PL" sz="2600" b="1" dirty="0" smtClean="0">
                <a:solidFill>
                  <a:schemeClr val="tx1"/>
                </a:solidFill>
                <a:effectLst>
                  <a:outerShdw blurRad="63500" dist="12700" dir="2700000" algn="tl">
                    <a:srgbClr val="000000">
                      <a:alpha val="43137"/>
                    </a:srgbClr>
                  </a:outerShdw>
                </a:effectLst>
              </a:rPr>
              <a:t>RPO WD 2014-2020  </a:t>
            </a:r>
            <a:r>
              <a:rPr lang="pl-PL" sz="2000" b="1" dirty="0" smtClean="0">
                <a:effectLst>
                  <a:outerShdw blurRad="63500" dist="12700" dir="2700000" algn="tl">
                    <a:srgbClr val="000000">
                      <a:alpha val="43137"/>
                    </a:srgbClr>
                  </a:outerShdw>
                </a:effectLst>
              </a:rPr>
              <a:t/>
            </a:r>
            <a:br>
              <a:rPr lang="pl-PL" sz="2000" b="1" dirty="0" smtClean="0">
                <a:effectLst>
                  <a:outerShdw blurRad="63500" dist="12700" dir="2700000" algn="tl">
                    <a:srgbClr val="000000">
                      <a:alpha val="43137"/>
                    </a:srgbClr>
                  </a:outerShdw>
                </a:effectLst>
              </a:rPr>
            </a:br>
            <a:endParaRPr lang="pl-PL" sz="2000" dirty="0"/>
          </a:p>
        </p:txBody>
      </p:sp>
      <p:sp>
        <p:nvSpPr>
          <p:cNvPr id="8" name="Prostokąt 7"/>
          <p:cNvSpPr/>
          <p:nvPr/>
        </p:nvSpPr>
        <p:spPr>
          <a:xfrm>
            <a:off x="193675" y="255588"/>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30054" name="Tytuł 3"/>
          <p:cNvSpPr txBox="1">
            <a:spLocks/>
          </p:cNvSpPr>
          <p:nvPr/>
        </p:nvSpPr>
        <p:spPr bwMode="auto">
          <a:xfrm>
            <a:off x="623888" y="5110163"/>
            <a:ext cx="8347075" cy="1127125"/>
          </a:xfrm>
          <a:prstGeom prst="rect">
            <a:avLst/>
          </a:prstGeom>
          <a:noFill/>
          <a:ln w="9525">
            <a:noFill/>
            <a:miter lim="800000"/>
            <a:headEnd/>
            <a:tailEnd/>
          </a:ln>
        </p:spPr>
        <p:txBody>
          <a:bodyPr/>
          <a:lstStyle/>
          <a:p>
            <a:pPr algn="r">
              <a:lnSpc>
                <a:spcPct val="90000"/>
              </a:lnSpc>
            </a:pPr>
            <a:endParaRPr lang="pl-PL" sz="2600" dirty="0">
              <a:latin typeface="Calibri" pitchFamily="34" charset="0"/>
            </a:endParaRPr>
          </a:p>
        </p:txBody>
      </p:sp>
      <p:sp>
        <p:nvSpPr>
          <p:cNvPr id="16" name="Podtytuł 2"/>
          <p:cNvSpPr txBox="1">
            <a:spLocks/>
          </p:cNvSpPr>
          <p:nvPr/>
        </p:nvSpPr>
        <p:spPr bwMode="auto">
          <a:xfrm>
            <a:off x="1046163" y="6591300"/>
            <a:ext cx="7886700" cy="254000"/>
          </a:xfrm>
          <a:prstGeom prst="rect">
            <a:avLst/>
          </a:prstGeom>
          <a:noFill/>
          <a:ln w="9525">
            <a:noFill/>
            <a:miter lim="800000"/>
            <a:headEnd/>
            <a:tailEnd/>
          </a:ln>
        </p:spPr>
        <p:txBody>
          <a:bodyPr>
            <a:normAutofit fontScale="5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pl-PL" b="1" i="1" dirty="0" smtClean="0">
              <a:solidFill>
                <a:schemeClr val="tx1"/>
              </a:solidFill>
            </a:endParaRPr>
          </a:p>
          <a:p>
            <a:pPr>
              <a:defRPr/>
            </a:pPr>
            <a:endParaRPr lang="pl-PL"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8" y="0"/>
            <a:ext cx="6004471" cy="85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smtClean="0">
                <a:ln>
                  <a:noFill/>
                </a:ln>
                <a:solidFill>
                  <a:schemeClr val="tx1"/>
                </a:solidFill>
                <a:effectLst/>
                <a:uLnTx/>
                <a:uFillTx/>
                <a:latin typeface="+mn-lt"/>
                <a:ea typeface="+mn-ea"/>
                <a:cs typeface="+mn-cs"/>
              </a:rPr>
              <a:t>Wymagania konkursowe</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8353" y="1017767"/>
            <a:ext cx="8419722" cy="5422790"/>
          </a:xfrm>
        </p:spPr>
        <p:txBody>
          <a:bodyPr/>
          <a:lstStyle/>
          <a:p>
            <a:pPr marL="0" algn="just">
              <a:buNone/>
            </a:pPr>
            <a:r>
              <a:rPr lang="pl-PL" sz="2000" b="1" dirty="0" smtClean="0"/>
              <a:t>WKŁAD WŁASNY</a:t>
            </a:r>
          </a:p>
          <a:p>
            <a:pPr lvl="0" algn="just">
              <a:buNone/>
            </a:pPr>
            <a:r>
              <a:rPr lang="pl-PL" sz="1800" b="1" dirty="0" smtClean="0"/>
              <a:t>	</a:t>
            </a:r>
          </a:p>
          <a:p>
            <a:pPr lvl="0" algn="just">
              <a:buNone/>
            </a:pPr>
            <a:r>
              <a:rPr lang="pl-PL" sz="1800" b="1" dirty="0" smtClean="0"/>
              <a:t>    Minimalny udział wkładu własnego</a:t>
            </a:r>
            <a:r>
              <a:rPr lang="pl-PL" sz="1800" dirty="0" smtClean="0"/>
              <a:t> Beneficjenta w ramach konkursu wynosi </a:t>
            </a:r>
            <a:r>
              <a:rPr lang="pl-PL" sz="2000" b="1" dirty="0" smtClean="0">
                <a:solidFill>
                  <a:srgbClr val="FF0000"/>
                </a:solidFill>
              </a:rPr>
              <a:t>15%</a:t>
            </a:r>
            <a:r>
              <a:rPr lang="pl-PL" sz="1800" dirty="0" smtClean="0"/>
              <a:t> </a:t>
            </a:r>
            <a:r>
              <a:rPr lang="pl-PL" sz="1800" b="1" dirty="0" smtClean="0"/>
              <a:t>wydatków </a:t>
            </a:r>
            <a:r>
              <a:rPr lang="pl-PL" sz="1800" b="1" dirty="0" err="1" smtClean="0"/>
              <a:t>kwalifikowalnych</a:t>
            </a:r>
            <a:r>
              <a:rPr lang="pl-PL" sz="1800" b="1" dirty="0" smtClean="0"/>
              <a:t> </a:t>
            </a:r>
            <a:r>
              <a:rPr lang="pl-PL" sz="1800" b="1" dirty="0" err="1" smtClean="0"/>
              <a:t>projektu</a:t>
            </a:r>
            <a:r>
              <a:rPr lang="pl-PL" sz="1800" dirty="0" smtClean="0"/>
              <a:t>. Spełnienie wymogu jest weryfikowane przez IOK poprzez pomnożenie wartości </a:t>
            </a:r>
            <a:r>
              <a:rPr lang="pl-PL" sz="1800" dirty="0" err="1" smtClean="0"/>
              <a:t>projektu</a:t>
            </a:r>
            <a:r>
              <a:rPr lang="pl-PL" sz="1800" dirty="0" smtClean="0"/>
              <a:t> przez wymagany współczynnik procentowy i zaokrąglenie do pełnych groszy w górę.</a:t>
            </a:r>
          </a:p>
          <a:p>
            <a:pPr lvl="0"/>
            <a:r>
              <a:rPr lang="pl-PL" sz="1600" dirty="0" smtClean="0"/>
              <a:t>Uzasadnienie dla przewidzianego w projekcie wkładu własnego, w tym informacja o wkładzie rzeczowym powinno być ściśle powiązane z opisem we wniosku i szczegółowym budżetem </a:t>
            </a:r>
            <a:r>
              <a:rPr lang="pl-PL" sz="1600" dirty="0" err="1" smtClean="0"/>
              <a:t>projektu</a:t>
            </a:r>
            <a:r>
              <a:rPr lang="pl-PL" sz="1600" dirty="0" smtClean="0"/>
              <a:t>.</a:t>
            </a:r>
          </a:p>
          <a:p>
            <a:pPr lvl="0">
              <a:buNone/>
            </a:pPr>
            <a:endParaRPr lang="pl-PL" sz="1600" dirty="0" smtClean="0"/>
          </a:p>
          <a:p>
            <a:pPr lvl="0">
              <a:buNone/>
            </a:pPr>
            <a:endParaRPr lang="pl-PL" sz="1600" dirty="0" smtClean="0"/>
          </a:p>
          <a:p>
            <a:pPr marL="0" algn="just">
              <a:buNone/>
            </a:pPr>
            <a:endParaRPr lang="pl-PL" sz="1600" dirty="0" smtClean="0"/>
          </a:p>
          <a:p>
            <a:pPr marL="0" algn="just">
              <a:buNone/>
            </a:pPr>
            <a:endParaRPr lang="pl-PL" sz="1600" dirty="0" smtClean="0"/>
          </a:p>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09002" cy="4704023"/>
          </a:xfrm>
        </p:spPr>
        <p:txBody>
          <a:bodyPr/>
          <a:lstStyle/>
          <a:p>
            <a:pPr marL="0" algn="just">
              <a:buNone/>
            </a:pPr>
            <a:endParaRPr lang="pl-PL" sz="1600" dirty="0" smtClean="0"/>
          </a:p>
          <a:p>
            <a:pPr marL="0" algn="just">
              <a:buNone/>
            </a:pPr>
            <a:r>
              <a:rPr lang="pl-PL" sz="2000" b="1" dirty="0" smtClean="0"/>
              <a:t>OKRES REALIZACJI PROJEKTU</a:t>
            </a:r>
            <a:endParaRPr lang="pl-PL" sz="1600" b="1" dirty="0" smtClean="0"/>
          </a:p>
          <a:p>
            <a:pPr marL="0" algn="ctr">
              <a:buNone/>
            </a:pPr>
            <a:endParaRPr lang="pl-PL" sz="1800" dirty="0" smtClean="0"/>
          </a:p>
          <a:p>
            <a:pPr lvl="0" algn="just"/>
            <a:r>
              <a:rPr lang="pl-PL" sz="1800" dirty="0" smtClean="0"/>
              <a:t>IOK zaleca, aby realizacja projektu rozpoczynała się nie wcześniej niż </a:t>
            </a:r>
            <a:br>
              <a:rPr lang="pl-PL" sz="1800" dirty="0" smtClean="0"/>
            </a:br>
            <a:r>
              <a:rPr lang="pl-PL" sz="1800" dirty="0" smtClean="0"/>
              <a:t>w październiku w 2018 r. </a:t>
            </a:r>
            <a:r>
              <a:rPr lang="pl-PL" sz="1800" dirty="0"/>
              <a:t>Okres kwalifikowalności wydatków w ramach projektu może przypadać na okres przed podpisaniem umowy o dofinansowanie, jednak nie wcześniej niż przed dniem złożenia wniosku o dofinansowanie (pod warunkiem, że wydatki te odnoszą się do okresu realizacji projektu</a:t>
            </a:r>
            <a:r>
              <a:rPr lang="pl-PL" sz="1800" dirty="0" smtClean="0"/>
              <a:t>). Końcowy wniosek o płatność należy złożyć w terminie do 30 dni od daty zakończenia realizacji projektu, wskazanej w umowie o dofinansowanie.</a:t>
            </a:r>
          </a:p>
          <a:p>
            <a:pPr lvl="0" algn="just">
              <a:buNone/>
            </a:pPr>
            <a:endParaRPr lang="pl-PL" sz="1600" dirty="0" smtClean="0">
              <a:solidFill>
                <a:srgbClr val="7030A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Przedmiot konkursu</a:t>
            </a:r>
            <a:endParaRPr lang="pl-PL" dirty="0"/>
          </a:p>
        </p:txBody>
      </p:sp>
      <p:sp>
        <p:nvSpPr>
          <p:cNvPr id="3" name="Symbol zastępczy zawartości 2"/>
          <p:cNvSpPr>
            <a:spLocks noGrp="1"/>
          </p:cNvSpPr>
          <p:nvPr>
            <p:ph idx="1"/>
          </p:nvPr>
        </p:nvSpPr>
        <p:spPr>
          <a:xfrm>
            <a:off x="628650" y="1828800"/>
            <a:ext cx="7886700" cy="4348163"/>
          </a:xfrm>
        </p:spPr>
        <p:txBody>
          <a:bodyPr/>
          <a:lstStyle/>
          <a:p>
            <a:pPr>
              <a:buNone/>
            </a:pPr>
            <a:r>
              <a:rPr lang="pl-PL" sz="1600" b="1" dirty="0" smtClean="0"/>
              <a:t>     Konkurs dotyczy naboru projektów składanych w ramach typu operacji 8.4.A.,tj. projektów na rzecz aktywizacji zawodowej osób opiekujących się dziećmi w wieku do lat 3 poprzez tworzenie i rozwijanie miejsc opieki nad dziećmi do lat 3 zgodnie z ustawą o opiece nad dziećmi w wieku do lat 3 oraz pokrywanie kosztów opieki w tym</a:t>
            </a:r>
            <a:r>
              <a:rPr lang="pl-PL" sz="1600" dirty="0" smtClean="0"/>
              <a:t>:</a:t>
            </a:r>
          </a:p>
          <a:p>
            <a:pPr marL="342900" lvl="0" indent="-342900">
              <a:buFont typeface="+mj-lt"/>
              <a:buAutoNum type="alphaLcParenR"/>
            </a:pPr>
            <a:r>
              <a:rPr lang="pl-PL" sz="1600" dirty="0" smtClean="0"/>
              <a:t>tworzenie nowych miejsc opieki nad dziećmi do lat 3, w tym dostosowanych do potrzeb dzieci z niepełnosprawnościami w istniejących lub nowo tworzonych instytucjonalnych formach opieki przewidzianych ustawą o opiece nad dziećmi w wieku do lat 3, tj. w żłobkach, klubach dziecięcych oraz w ramach instytucji dziennego opiekuna;</a:t>
            </a:r>
          </a:p>
          <a:p>
            <a:pPr marL="342900" lvl="0" indent="-342900">
              <a:buFont typeface="+mj-lt"/>
              <a:buAutoNum type="alphaLcParenR"/>
            </a:pPr>
            <a:r>
              <a:rPr lang="pl-PL" sz="1600" dirty="0" smtClean="0"/>
              <a:t>dostosowanie istniejących miejsc opieki nad dziećmi do lat 3 do potrzeb dzieci</a:t>
            </a:r>
            <a:br>
              <a:rPr lang="pl-PL" sz="1600" dirty="0" smtClean="0"/>
            </a:br>
            <a:r>
              <a:rPr lang="pl-PL" sz="1600" dirty="0" smtClean="0"/>
              <a:t>z niepełnosprawnościami w instytucjonalnych formach opieki przewidzianych ustawą o opiece nad dziećmi w wieku do lat 3;</a:t>
            </a:r>
          </a:p>
          <a:p>
            <a:pPr marL="342900" lvl="0" indent="-342900">
              <a:buFont typeface="+mj-lt"/>
              <a:buAutoNum type="alphaLcParenR"/>
            </a:pPr>
            <a:r>
              <a:rPr lang="pl-PL" sz="1600" dirty="0" smtClean="0"/>
              <a:t>sfinansowanie kosztów usług bieżącej opieki nad dziećmi poprzez pokrycie kosztów opłat za pobyt dziecka w żłobku, klubie dziecięcym lub u dziennego opiekuna ponoszonych przez opiekunów dzieci lub pokrycie kosztów wynagrodzenia niani ponoszonych przez opiekunów dzieci do lat 3 wskazanych w Grupie docelowej/ ostatecznych odbiorcach wsparcia; </a:t>
            </a:r>
          </a:p>
          <a:p>
            <a:pPr marL="342900" lvl="0" indent="-342900">
              <a:buFont typeface="+mj-lt"/>
              <a:buAutoNum type="alphaLcParenR"/>
            </a:pPr>
            <a:r>
              <a:rPr lang="pl-PL" sz="1600" dirty="0" smtClean="0"/>
              <a:t>aktywizacja zawodowa opiekunów dzieci do lat 3 realizowana jako element uzupełniający wsparcia wskazanego w lit. a-c.</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Aktywizacja zawodowa</a:t>
            </a:r>
            <a:endParaRPr lang="pl-PL" dirty="0"/>
          </a:p>
        </p:txBody>
      </p:sp>
      <p:sp>
        <p:nvSpPr>
          <p:cNvPr id="3" name="Symbol zastępczy zawartości 2"/>
          <p:cNvSpPr>
            <a:spLocks noGrp="1"/>
          </p:cNvSpPr>
          <p:nvPr>
            <p:ph idx="1"/>
          </p:nvPr>
        </p:nvSpPr>
        <p:spPr/>
        <p:txBody>
          <a:bodyPr/>
          <a:lstStyle/>
          <a:p>
            <a:r>
              <a:rPr lang="pl-PL" sz="2000" dirty="0" smtClean="0"/>
              <a:t>Możliwa jest realizacja poradnictwa zawodowego, szkoleń oraz kursów zawodowych dopasowanych do indywidualnych potrzeb uczestnika projektu w ramach aktywizacji zawodowej opiekunów dzieci do lat 3, tj. osób bezrobotnych lub osób biernych zawodowo pozostających poza rynkiem pracy ze względu na obowiązek opieki nad dziećmi do lat 3, w tym do osób, które przerwały karierę zawodową ze względu na urodzenie dziecka lub przebywających na urlopie wychowawczym.</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155575"/>
          </a:xfrm>
        </p:spPr>
        <p:txBody>
          <a:bodyPr/>
          <a:lstStyle/>
          <a:p>
            <a:r>
              <a:rPr lang="pl-PL" dirty="0" smtClean="0"/>
              <a:t> </a:t>
            </a:r>
            <a:endParaRPr lang="pl-PL" dirty="0"/>
          </a:p>
        </p:txBody>
      </p:sp>
      <p:sp>
        <p:nvSpPr>
          <p:cNvPr id="3" name="Symbol zastępczy zawartości 2"/>
          <p:cNvSpPr>
            <a:spLocks noGrp="1"/>
          </p:cNvSpPr>
          <p:nvPr>
            <p:ph idx="1"/>
          </p:nvPr>
        </p:nvSpPr>
        <p:spPr>
          <a:xfrm>
            <a:off x="628650" y="1171576"/>
            <a:ext cx="7886700" cy="5005388"/>
          </a:xfrm>
        </p:spPr>
        <p:txBody>
          <a:bodyPr/>
          <a:lstStyle/>
          <a:p>
            <a:pPr lvl="0">
              <a:spcBef>
                <a:spcPts val="0"/>
              </a:spcBef>
              <a:buNone/>
            </a:pPr>
            <a:r>
              <a:rPr lang="pl-PL" sz="1400" dirty="0"/>
              <a:t> </a:t>
            </a:r>
            <a:r>
              <a:rPr lang="pl-PL" sz="1400" dirty="0" smtClean="0"/>
              <a:t>    </a:t>
            </a:r>
            <a:r>
              <a:rPr lang="pl-PL" sz="1400" b="1" dirty="0" smtClean="0"/>
              <a:t>W ramach projektów ukierunkowanych na tworzenie nowych miejsc opieki nad dziećmi do lat 3 w formie żłobków, klubów dziecięcych oraz u dziennego opiekuna możliwe są m.in. następujące kategorie działań: </a:t>
            </a:r>
          </a:p>
          <a:p>
            <a:pPr lvl="0">
              <a:spcBef>
                <a:spcPts val="0"/>
              </a:spcBef>
              <a:buNone/>
            </a:pPr>
            <a:endParaRPr lang="pl-PL" sz="1400" b="1" dirty="0" smtClean="0"/>
          </a:p>
          <a:p>
            <a:pPr lvl="0">
              <a:spcBef>
                <a:spcPts val="0"/>
              </a:spcBef>
            </a:pPr>
            <a:r>
              <a:rPr lang="pl-PL" sz="1400" dirty="0" smtClean="0"/>
              <a:t>dostosowanie pomieszczeń do potrzeb dzieci, w tym do wymogów budowlanych, sanitarno-higienicznych, bezpieczeństwa przeciwpożarowego, organizacja kuchni, stołówek, szatni zgodnie z koncepcją uniwersalnego projektowania itp.; </a:t>
            </a:r>
          </a:p>
          <a:p>
            <a:pPr lvl="0">
              <a:spcBef>
                <a:spcPts val="0"/>
              </a:spcBef>
            </a:pPr>
            <a:r>
              <a:rPr lang="pl-PL" sz="1400" dirty="0" smtClean="0"/>
              <a:t>zakup i montaż wyposażenia (w tym m. in. meble, wyposażenie wypoczynkowe, wyposażenie sanitarne, zabawki); </a:t>
            </a:r>
          </a:p>
          <a:p>
            <a:pPr lvl="0">
              <a:spcBef>
                <a:spcPts val="0"/>
              </a:spcBef>
            </a:pPr>
            <a:r>
              <a:rPr lang="pl-PL" sz="1400" dirty="0" smtClean="0"/>
              <a:t>zakup pomocy do prowadzenia zajęć opiekuńczo-wychowawczych i edukacyjnych, specjalistycznego sprzętu oraz narzędzi do rozpoznawania potrzeb rozwojowych i edukacyjnych oraz możliwości psychofizycznych dzieci, wspomagania rozwoju i prowadzenia terapii dzieci ze specjalnymi potrzebami edukacyjnymi, ze szczególnym uwzględnieniem tych pomocy, sprzętu i narzędzi, które są zgodne z koncepcją uniwersalnego projektowania; </a:t>
            </a:r>
          </a:p>
          <a:p>
            <a:pPr lvl="0">
              <a:spcBef>
                <a:spcPts val="0"/>
              </a:spcBef>
            </a:pPr>
            <a:r>
              <a:rPr lang="pl-PL" sz="1400" dirty="0" smtClean="0"/>
              <a:t>wyposażenie i montaż placu zabaw wraz z bezpieczną nawierzchnią i ogrodzeniem; </a:t>
            </a:r>
          </a:p>
          <a:p>
            <a:pPr lvl="0">
              <a:spcBef>
                <a:spcPts val="0"/>
              </a:spcBef>
            </a:pPr>
            <a:r>
              <a:rPr lang="pl-PL" sz="1400" dirty="0" smtClean="0"/>
              <a:t>modyfikacja przestrzeni wspierająca rozwój psychoruchowy i poznawczy dzieci; </a:t>
            </a:r>
          </a:p>
          <a:p>
            <a:pPr lvl="0">
              <a:spcBef>
                <a:spcPts val="0"/>
              </a:spcBef>
            </a:pPr>
            <a:r>
              <a:rPr lang="pl-PL" sz="1400" dirty="0" smtClean="0"/>
              <a:t>zapewnienie bieżącego funkcjonowania utworzonego miejsca opieki nad dziećmi do lat 3, w tym: koszty wynagrodzenia personelu zatrudnionego w miejscu opieki nad dziećmi do lat 3, koszty opłat za wyżywienie i pobyt dziecka </a:t>
            </a:r>
            <a:r>
              <a:rPr lang="pl-PL" sz="1400" b="1" dirty="0" smtClean="0"/>
              <a:t>(</a:t>
            </a:r>
            <a:r>
              <a:rPr lang="pl-PL" sz="1400" b="1" dirty="0"/>
              <a:t>finansowanie działalności bieżącej nowo utworzonych miejsc opieki nad dziećmi do 3 lat w formie żłobków, klubów dziecięcych lub dziennego opiekuna, o której mowa w niniejszym </a:t>
            </a:r>
            <a:r>
              <a:rPr lang="pl-PL" sz="1400" b="1" dirty="0" err="1"/>
              <a:t>ppkt</a:t>
            </a:r>
            <a:r>
              <a:rPr lang="pl-PL" sz="1400" b="1" dirty="0"/>
              <a:t>. w ramach projektów współfinansowanych ze środków EFS może trwać przez okres nie dłuższy niż 24 miesiące</a:t>
            </a:r>
            <a:r>
              <a:rPr lang="pl-PL" sz="1400" dirty="0" smtClean="0"/>
              <a:t>);</a:t>
            </a:r>
          </a:p>
          <a:p>
            <a:pPr lvl="0">
              <a:spcBef>
                <a:spcPts val="0"/>
              </a:spcBef>
            </a:pPr>
            <a:r>
              <a:rPr lang="pl-PL" sz="1400" dirty="0" smtClean="0"/>
              <a:t>przeszkolenie w zawodzie dziennego opiekuna, odbycie szkolenia uzupełniającego; </a:t>
            </a:r>
          </a:p>
          <a:p>
            <a:pPr lvl="0">
              <a:spcBef>
                <a:spcPts val="0"/>
              </a:spcBef>
            </a:pPr>
            <a:r>
              <a:rPr lang="pl-PL" sz="1400" dirty="0" smtClean="0"/>
              <a:t>inne wydatki, o ile są niezbędne do prawidłowego funkcjonowania miejsca opieki nad dziećmi do lat 3. </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45719"/>
          </a:xfrm>
        </p:spPr>
        <p:txBody>
          <a:bodyPr/>
          <a:lstStyle/>
          <a:p>
            <a:r>
              <a:rPr lang="pl-PL" dirty="0" smtClean="0"/>
              <a:t> </a:t>
            </a:r>
            <a:endParaRPr lang="pl-PL" dirty="0"/>
          </a:p>
        </p:txBody>
      </p:sp>
      <p:sp>
        <p:nvSpPr>
          <p:cNvPr id="3" name="Symbol zastępczy zawartości 2"/>
          <p:cNvSpPr>
            <a:spLocks noGrp="1"/>
          </p:cNvSpPr>
          <p:nvPr>
            <p:ph idx="1"/>
          </p:nvPr>
        </p:nvSpPr>
        <p:spPr>
          <a:xfrm>
            <a:off x="628650" y="1254875"/>
            <a:ext cx="7886700" cy="4938713"/>
          </a:xfrm>
        </p:spPr>
        <p:txBody>
          <a:bodyPr/>
          <a:lstStyle/>
          <a:p>
            <a:pPr lvl="0">
              <a:buNone/>
            </a:pPr>
            <a:r>
              <a:rPr lang="pl-PL" sz="1400" b="1" dirty="0" smtClean="0"/>
              <a:t>      </a:t>
            </a:r>
            <a:r>
              <a:rPr lang="pl-PL" sz="1600" b="1" dirty="0" smtClean="0"/>
              <a:t>Pokrycie kosztów związanych z bieżącym świadczeniem usług opieki nad dziećmi do lat 3 (poprzez pokrycie kosztów opłat za pobyt dziecka w żłobku, klubie dziecięcym lub u dziennego opiekuna ponoszonych przez opiekunów dzieci lub pokrycie kosztów wynagrodzenia niani ponoszonych przez opiekunów dzieci do lat 3 obejmuje: </a:t>
            </a:r>
            <a:endParaRPr lang="pl-PL" sz="1400" b="1" dirty="0" smtClean="0"/>
          </a:p>
          <a:p>
            <a:pPr lvl="0"/>
            <a:r>
              <a:rPr lang="pl-PL" sz="1600" dirty="0" smtClean="0"/>
              <a:t>opłaty za pobyt dziecka w żłobku, klubie dziecięcym lub u dziennego opiekuna, do zapłaty których jest zobowiązany rodzic;</a:t>
            </a:r>
          </a:p>
          <a:p>
            <a:pPr lvl="0"/>
            <a:r>
              <a:rPr lang="pl-PL" sz="1600" dirty="0" smtClean="0"/>
              <a:t>wynagrodzenie oraz koszty składek na ubezpieczenia społeczne niani sprawującej opiekę nad dzieckiem, które opłaca rodzic zgodnie z umową o świadczenie usług oraz zgodnie z ustawą o opiece nad dziećmi w wieku do lat 3. </a:t>
            </a:r>
          </a:p>
          <a:p>
            <a:pPr marL="0" lvl="0" indent="0">
              <a:buNone/>
            </a:pPr>
            <a:endParaRPr lang="pl-PL" sz="1400" dirty="0" smtClean="0"/>
          </a:p>
          <a:p>
            <a:pPr>
              <a:buNone/>
            </a:pPr>
            <a:r>
              <a:rPr lang="pl-PL" sz="1400" dirty="0" smtClean="0"/>
              <a:t>      </a:t>
            </a:r>
            <a:r>
              <a:rPr lang="pl-PL" sz="1400" b="1" dirty="0" smtClean="0"/>
              <a:t>Ww. koszty względem konkretnego dziecka i opiekuna są finansowane ze środków EFS przez okres nie dłuższy niż 12 miesięcy.</a:t>
            </a:r>
          </a:p>
          <a:p>
            <a:pPr>
              <a:buNone/>
            </a:pPr>
            <a:r>
              <a:rPr lang="pl-PL" sz="1400" dirty="0" smtClean="0"/>
              <a:t>      Koszty składek na ubezpieczenia społeczne pokrywane w stosownych przypadkach przez ZUS zgodnie z ustawą o opiece nad dziećmi w wieku do lat 3 od podstawy stanowiącej kwotę nie wyższą niż wysokość 50 % wysokości  minimalnego wynagrodzenia za pracę ustalonego zgodnie z przepisami o minimalnym wynagrodzeniu za pracę nie są objęte dofinansowaniem w ramach projektu. W ramach projektu można sfinansować wyłącznie te składki na ubezpieczenia społeczne które są opłacane przez rodzica.</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228600" cy="117475"/>
          </a:xfrm>
        </p:spPr>
        <p:txBody>
          <a:bodyPr/>
          <a:lstStyle/>
          <a:p>
            <a:r>
              <a:rPr lang="pl-PL" dirty="0" smtClean="0"/>
              <a:t> </a:t>
            </a:r>
            <a:endParaRPr lang="pl-PL" dirty="0"/>
          </a:p>
        </p:txBody>
      </p:sp>
      <p:sp>
        <p:nvSpPr>
          <p:cNvPr id="3" name="Symbol zastępczy zawartości 2"/>
          <p:cNvSpPr>
            <a:spLocks noGrp="1"/>
          </p:cNvSpPr>
          <p:nvPr>
            <p:ph idx="1"/>
          </p:nvPr>
        </p:nvSpPr>
        <p:spPr>
          <a:xfrm>
            <a:off x="628650" y="1133476"/>
            <a:ext cx="7886700" cy="5043488"/>
          </a:xfrm>
        </p:spPr>
        <p:txBody>
          <a:bodyPr/>
          <a:lstStyle/>
          <a:p>
            <a:r>
              <a:rPr lang="pl-PL" sz="2400" b="1" dirty="0" smtClean="0"/>
              <a:t>UWAGA! </a:t>
            </a:r>
            <a:r>
              <a:rPr lang="pl-PL" sz="2400" dirty="0" smtClean="0"/>
              <a:t>Zgodnie z ustawą o opiece nad dziećmi w wieku do lat 3: </a:t>
            </a:r>
          </a:p>
          <a:p>
            <a:pPr lvl="0"/>
            <a:r>
              <a:rPr lang="pl-PL" sz="2400" dirty="0" smtClean="0"/>
              <a:t>opieka nad dzieckiem może być sprawowana do ukończenia roku szkolnego, w którym dziecko ukończy 3 rok życia lub w przypadku gdy niemożliwe lub utrudnione jest objęcie dziecka wychowaniem przedszkolnym – 4 rok życia; </a:t>
            </a:r>
          </a:p>
          <a:p>
            <a:pPr lvl="0"/>
            <a:r>
              <a:rPr lang="pl-PL" sz="2400" dirty="0" smtClean="0"/>
              <a:t>przez opiekunów dzieci należy rozumieć rodziców/opiekunów prawnych oraz inne osoby, którym sąd powierzył sprawowanie opieki nad dzieckiem.</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1"/>
            <a:ext cx="7886700" cy="528118"/>
          </a:xfrm>
        </p:spPr>
        <p:txBody>
          <a:bodyPr/>
          <a:lstStyle/>
          <a:p>
            <a:pPr algn="ctr"/>
            <a:r>
              <a:rPr lang="pl-PL" sz="2000" b="1" dirty="0" smtClean="0"/>
              <a:t>Mechanizm racjonalnych usprawnień</a:t>
            </a:r>
            <a:endParaRPr lang="pl-PL" sz="2000" b="1" dirty="0"/>
          </a:p>
        </p:txBody>
      </p:sp>
      <p:sp>
        <p:nvSpPr>
          <p:cNvPr id="3" name="Symbol zastępczy zawartości 2"/>
          <p:cNvSpPr>
            <a:spLocks noGrp="1"/>
          </p:cNvSpPr>
          <p:nvPr>
            <p:ph idx="1"/>
          </p:nvPr>
        </p:nvSpPr>
        <p:spPr>
          <a:xfrm>
            <a:off x="637195" y="1461331"/>
            <a:ext cx="7886700" cy="4982198"/>
          </a:xfrm>
          <a:noFill/>
        </p:spPr>
        <p:txBody>
          <a:bodyPr>
            <a:noAutofit/>
          </a:bodyPr>
          <a:lstStyle/>
          <a:p>
            <a:pPr marL="0" indent="0" algn="just">
              <a:buNone/>
            </a:pPr>
            <a:r>
              <a:rPr lang="pl-PL" sz="1600" dirty="0"/>
              <a:t>Mechanizmy racjonalnych usprawnień to konieczne i odpowiednie zmiany 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a:t>
            </a:r>
            <a:r>
              <a:rPr lang="pl-PL" sz="1600" dirty="0" smtClean="0"/>
              <a:t>osobami. Łączny </a:t>
            </a:r>
            <a:r>
              <a:rPr lang="pl-PL" sz="1600" dirty="0"/>
              <a:t>koszt racjonalnych usprawnień na jednego uczestnika w projekcie nie może przekroczyć 12 tys. PLN</a:t>
            </a:r>
            <a:r>
              <a:rPr lang="pl-PL" sz="1600" dirty="0" smtClean="0"/>
              <a:t>.</a:t>
            </a:r>
          </a:p>
          <a:p>
            <a:pPr marL="0" indent="0" algn="just">
              <a:buNone/>
            </a:pPr>
            <a:r>
              <a:rPr lang="pl-PL" sz="1400" b="1" u="sng" dirty="0"/>
              <a:t>W projektach dedykowanych wyłącznie lub przede wszystkim osobom z niepełnosprawnościami</a:t>
            </a:r>
            <a:r>
              <a:rPr lang="pl-PL" sz="1400" dirty="0"/>
              <a:t>, szczególnie z rozpoznanymi specjalnymi potrzebami uczestników, wydatki na sfinansowanie racjonalnych usprawnień należy zaplanować na poziomie wniosku o dofinansowanie projektu. Wówczas limit 12 tys. PLN na uczestnika nie obowiązuje. Natomiast konieczne jest wskazanie we wniosku diagnozy potrzeb danej grupy oraz zaplanowanie działań i wskaźników adekwatnych do skali środków przeznaczonych na wsparcie bezpośrednie osoby/uczestnika, prowadzące do uzyskania przez nią korzyści. W przypadku projektów, w których założono X% udział osób z niepełnosprawnościami, ale nie jest możliwe precyzyjne wskazanie rodzajów niepełnosprawności i specjalnych potrzeb z nich wynikających, nie należy z góry zakładać określonych kosztów związanych z racjonalnymi usprawnieniami.</a:t>
            </a:r>
          </a:p>
          <a:p>
            <a:pPr marL="0" indent="0" algn="just">
              <a:buNone/>
            </a:pPr>
            <a:r>
              <a:rPr lang="pl-PL" sz="1400" b="1" u="sng" dirty="0"/>
              <a:t>W projektach ogólnodostępnych</a:t>
            </a:r>
            <a:r>
              <a:rPr lang="pl-PL" sz="1400" b="1" dirty="0"/>
              <a:t> </a:t>
            </a:r>
            <a:r>
              <a:rPr lang="pl-PL" sz="1400" dirty="0"/>
              <a:t>Wnioskodawca nie powinien zabezpieczać w ramach budżetu projektów środków na ewentualną konieczność sfinansowania mechanizmu racjonalnych usprawnień, ponieważ nie ma pewności, że w projekcie wystąpi udział osób z niepełnosprawnością (w tym z określonym rodzajem). W przypadku projektów ogólnodostępnych mechanizm racjonalnych usprawnień jest uruchamiany w momencie pojawienia się w projekcie osoby z niepełnosprawnością, a limit tego mechanizmu wynosi 12 tys. PLN/ osobę.</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1"/>
            <a:ext cx="7886700" cy="528118"/>
          </a:xfrm>
        </p:spPr>
        <p:txBody>
          <a:bodyPr/>
          <a:lstStyle/>
          <a:p>
            <a:pPr algn="ctr"/>
            <a:r>
              <a:rPr lang="pl-PL" sz="2000" b="1" dirty="0"/>
              <a:t>Koncepcja „uniwersalnego projektowania”</a:t>
            </a:r>
          </a:p>
        </p:txBody>
      </p:sp>
      <p:sp>
        <p:nvSpPr>
          <p:cNvPr id="3" name="Symbol zastępczy zawartości 2"/>
          <p:cNvSpPr>
            <a:spLocks noGrp="1"/>
          </p:cNvSpPr>
          <p:nvPr>
            <p:ph idx="1"/>
          </p:nvPr>
        </p:nvSpPr>
        <p:spPr>
          <a:xfrm>
            <a:off x="637195" y="1461331"/>
            <a:ext cx="7886700" cy="4982198"/>
          </a:xfrm>
          <a:noFill/>
        </p:spPr>
        <p:txBody>
          <a:bodyPr>
            <a:noAutofit/>
          </a:bodyPr>
          <a:lstStyle/>
          <a:p>
            <a:pPr marL="0" indent="0" algn="just">
              <a:buNone/>
            </a:pPr>
            <a:r>
              <a:rPr lang="pl-PL" sz="1400" b="1" dirty="0"/>
              <a:t>Koncepcja uniwersalnego projektowania </a:t>
            </a:r>
            <a:r>
              <a:rPr lang="pl-PL" sz="1400" dirty="0"/>
              <a:t>- projektowanie produktów, </a:t>
            </a:r>
            <a:r>
              <a:rPr lang="pl-PL" sz="1400" dirty="0" smtClean="0"/>
              <a:t>środowiska, programów </a:t>
            </a:r>
            <a:r>
              <a:rPr lang="pl-PL" sz="1400" dirty="0"/>
              <a:t>i usług w taki sposób, by były użyteczne dla wszystkich, w </a:t>
            </a:r>
            <a:r>
              <a:rPr lang="pl-PL" sz="1400" dirty="0" smtClean="0"/>
              <a:t>możliwie największym </a:t>
            </a:r>
            <a:r>
              <a:rPr lang="pl-PL" sz="1400" dirty="0"/>
              <a:t>stopniu, bez potrzeby adaptacji lub specjalistycznego </a:t>
            </a:r>
            <a:r>
              <a:rPr lang="pl-PL" sz="1400" dirty="0" smtClean="0"/>
              <a:t>projektowania. Uniwersalne </a:t>
            </a:r>
            <a:r>
              <a:rPr lang="pl-PL" sz="1400" dirty="0"/>
              <a:t>projektowanie nie wyklucza możliwości zapewniania </a:t>
            </a:r>
            <a:r>
              <a:rPr lang="pl-PL" sz="1400" dirty="0" smtClean="0"/>
              <a:t>dodatkowych udogodnień </a:t>
            </a:r>
            <a:r>
              <a:rPr lang="pl-PL" sz="1400" dirty="0"/>
              <a:t>dla szczególnych grup osób z niepełnosprawnościami, jeżeli jest to potrzebne.</a:t>
            </a:r>
          </a:p>
          <a:p>
            <a:pPr marL="0" indent="0" algn="just">
              <a:buNone/>
            </a:pPr>
            <a:r>
              <a:rPr lang="pl-PL" sz="1400" dirty="0"/>
              <a:t>Co do zasady, wszystkie produkty projektów realizowanych ze środków EFS, EFRR i </a:t>
            </a:r>
            <a:r>
              <a:rPr lang="pl-PL" sz="1400" dirty="0" smtClean="0"/>
              <a:t>FS (produkty</a:t>
            </a:r>
            <a:r>
              <a:rPr lang="pl-PL" sz="1400" dirty="0"/>
              <a:t>, towary, usługi, infrastruktura) są dostępne dla wszystkich osób, w tym </a:t>
            </a:r>
            <a:r>
              <a:rPr lang="pl-PL" sz="1400" dirty="0" smtClean="0"/>
              <a:t>również dostosowane </a:t>
            </a:r>
            <a:r>
              <a:rPr lang="pl-PL" sz="1400" dirty="0"/>
              <a:t>do zidentyfikowanych potrzeb osób z </a:t>
            </a:r>
            <a:r>
              <a:rPr lang="pl-PL" sz="1400" dirty="0" smtClean="0"/>
              <a:t>niepełnosprawnościami. Oznacza </a:t>
            </a:r>
            <a:r>
              <a:rPr lang="pl-PL" sz="1400" dirty="0"/>
              <a:t>to, że muszą </a:t>
            </a:r>
            <a:r>
              <a:rPr lang="pl-PL" sz="1400" dirty="0" smtClean="0"/>
              <a:t>być </a:t>
            </a:r>
            <a:r>
              <a:rPr lang="pl-PL" sz="1400" dirty="0"/>
              <a:t>zgodne z koncepcją uniwersalnego </a:t>
            </a:r>
            <a:r>
              <a:rPr lang="pl-PL" sz="1400" dirty="0" smtClean="0"/>
              <a:t>projektowania, opartego </a:t>
            </a:r>
            <a:r>
              <a:rPr lang="pl-PL" sz="1400" dirty="0"/>
              <a:t>na ośmiu </a:t>
            </a:r>
            <a:r>
              <a:rPr lang="pl-PL" sz="1400" dirty="0" smtClean="0"/>
              <a:t>regułach (opisanych w Wytycznych </a:t>
            </a:r>
            <a:r>
              <a:rPr lang="pl-PL" sz="1400" dirty="0"/>
              <a:t>w zakresie realizacji zasady równości szans i niedyskryminacji, w tym dostępności dla osób z niepełnosprawnościami oraz zasady równości szans kobiet i mężczyzn w ramach funduszy unijnych na lata </a:t>
            </a:r>
            <a:r>
              <a:rPr lang="pl-PL" sz="1400" dirty="0" smtClean="0"/>
              <a:t>2014-2020):</a:t>
            </a:r>
            <a:endParaRPr lang="pl-PL" sz="1400" dirty="0"/>
          </a:p>
          <a:p>
            <a:pPr marL="0" indent="0" algn="just">
              <a:buNone/>
            </a:pPr>
            <a:r>
              <a:rPr lang="pl-PL" sz="1400" dirty="0"/>
              <a:t>1. </a:t>
            </a:r>
            <a:r>
              <a:rPr lang="pl-PL" sz="1400" dirty="0" smtClean="0"/>
              <a:t>Użyteczność </a:t>
            </a:r>
            <a:r>
              <a:rPr lang="pl-PL" sz="1400" dirty="0"/>
              <a:t>dla osób o różnej sprawności</a:t>
            </a:r>
          </a:p>
          <a:p>
            <a:pPr marL="0" indent="0" algn="just">
              <a:buNone/>
            </a:pPr>
            <a:r>
              <a:rPr lang="pl-PL" sz="1400" dirty="0"/>
              <a:t>2. </a:t>
            </a:r>
            <a:r>
              <a:rPr lang="pl-PL" sz="1400" dirty="0" smtClean="0"/>
              <a:t>Elastyczność </a:t>
            </a:r>
            <a:r>
              <a:rPr lang="pl-PL" sz="1400" dirty="0"/>
              <a:t>w użytkowaniu</a:t>
            </a:r>
          </a:p>
          <a:p>
            <a:pPr marL="0" indent="0" algn="just">
              <a:buNone/>
            </a:pPr>
            <a:r>
              <a:rPr lang="pl-PL" sz="1400" dirty="0"/>
              <a:t>3. Proste i intuicyjne użytkowanie</a:t>
            </a:r>
          </a:p>
          <a:p>
            <a:pPr marL="0" indent="0" algn="just">
              <a:buNone/>
            </a:pPr>
            <a:r>
              <a:rPr lang="pl-PL" sz="1400" dirty="0"/>
              <a:t>4. Czytelna informacja</a:t>
            </a:r>
          </a:p>
          <a:p>
            <a:pPr marL="0" indent="0" algn="just">
              <a:buNone/>
            </a:pPr>
            <a:r>
              <a:rPr lang="pl-PL" sz="1400" dirty="0"/>
              <a:t>5. Tolerancja na błędy</a:t>
            </a:r>
          </a:p>
          <a:p>
            <a:pPr marL="0" indent="0" algn="just">
              <a:buNone/>
            </a:pPr>
            <a:r>
              <a:rPr lang="pl-PL" sz="1400" dirty="0"/>
              <a:t>6. Wygodne użytkowanie bez wysiłku</a:t>
            </a:r>
          </a:p>
          <a:p>
            <a:pPr marL="0" indent="0" algn="just">
              <a:buNone/>
            </a:pPr>
            <a:r>
              <a:rPr lang="pl-PL" sz="1400" dirty="0"/>
              <a:t>7. </a:t>
            </a:r>
            <a:r>
              <a:rPr lang="pl-PL" sz="1400" dirty="0" smtClean="0"/>
              <a:t>Wielkość </a:t>
            </a:r>
            <a:r>
              <a:rPr lang="pl-PL" sz="1400" dirty="0"/>
              <a:t>i </a:t>
            </a:r>
            <a:r>
              <a:rPr lang="pl-PL" sz="1400" dirty="0" smtClean="0"/>
              <a:t>przestrzeń </a:t>
            </a:r>
            <a:r>
              <a:rPr lang="pl-PL" sz="1400" dirty="0"/>
              <a:t>odpowiednie dla dostępu i użytkowania</a:t>
            </a:r>
          </a:p>
          <a:p>
            <a:pPr marL="0" indent="0" algn="just">
              <a:buNone/>
            </a:pPr>
            <a:r>
              <a:rPr lang="pl-PL" sz="1400" dirty="0"/>
              <a:t>8. </a:t>
            </a:r>
            <a:r>
              <a:rPr lang="pl-PL" sz="1400" dirty="0" smtClean="0"/>
              <a:t>Percepcja równości</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218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Konkurs nr </a:t>
            </a:r>
            <a:r>
              <a:rPr kumimoji="0" lang="pl-PL" sz="2400" b="1" i="0" u="none" strike="noStrike" kern="1200" cap="none" spc="0" normalizeH="0" baseline="0" noProof="0" dirty="0" smtClean="0">
                <a:ln>
                  <a:noFill/>
                </a:ln>
                <a:solidFill>
                  <a:schemeClr val="tx1"/>
                </a:solidFill>
                <a:effectLst/>
                <a:uLnTx/>
                <a:uFillTx/>
                <a:latin typeface="+mn-lt"/>
                <a:ea typeface="+mn-ea"/>
                <a:cs typeface="+mn-cs"/>
              </a:rPr>
              <a:t>RPDS.08.04.01-IP.02-02-290/18</a:t>
            </a: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Przeprowadzony jest w ramach:</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1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Regionalnego Programu Operacyjnego Województwa Dolnośląskiego 2014-2020</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Oś priorytetowa 8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Rynek pracy</a:t>
            </a: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Działanie 8.4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Godzenie życia zawodowego i prywatnego</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x-none" sz="1800" b="1" i="0" u="none" strike="noStrike" kern="1200" cap="none" spc="0" normalizeH="0" baseline="0" noProof="0" dirty="0" smtClean="0">
                <a:ln>
                  <a:noFill/>
                </a:ln>
                <a:solidFill>
                  <a:schemeClr val="tx1"/>
                </a:solidFill>
                <a:effectLst/>
                <a:uLnTx/>
                <a:uFillTx/>
                <a:latin typeface="+mn-lt"/>
                <a:ea typeface="+mn-ea"/>
                <a:cs typeface="+mn-cs"/>
              </a:rPr>
              <a:t>Poddziałanie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8.4.1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Godzenie życia zawodowego i prywatnego </a:t>
            </a:r>
            <a:br>
              <a:rPr kumimoji="0" lang="pl-PL" sz="1800" b="0" i="1" u="none" strike="noStrike" kern="1200" cap="none" spc="0" normalizeH="0" baseline="0" noProof="0" dirty="0" smtClean="0">
                <a:ln>
                  <a:noFill/>
                </a:ln>
                <a:solidFill>
                  <a:schemeClr val="tx1"/>
                </a:solidFill>
                <a:effectLst/>
                <a:uLnTx/>
                <a:uFillTx/>
                <a:latin typeface="+mn-lt"/>
                <a:ea typeface="+mn-ea"/>
                <a:cs typeface="+mn-cs"/>
              </a:rPr>
            </a:br>
            <a:r>
              <a:rPr kumimoji="0" lang="pl-PL" sz="1800" b="0" i="1" u="none" strike="noStrike" kern="1200" cap="none" spc="0" normalizeH="0" baseline="0" noProof="0" dirty="0" smtClean="0">
                <a:ln>
                  <a:noFill/>
                </a:ln>
                <a:solidFill>
                  <a:schemeClr val="tx1"/>
                </a:solidFill>
                <a:effectLst/>
                <a:uLnTx/>
                <a:uFillTx/>
                <a:latin typeface="+mn-lt"/>
                <a:ea typeface="+mn-ea"/>
                <a:cs typeface="+mn-cs"/>
              </a:rPr>
              <a:t>                      – konkursy horyzontalne </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1600" b="0" i="0" u="none" strike="noStrike" kern="1200" cap="none" spc="0" normalizeH="0" baseline="0" noProof="0" dirty="0" smtClean="0">
                <a:ln>
                  <a:noFill/>
                </a:ln>
                <a:solidFill>
                  <a:schemeClr val="tx1"/>
                </a:solidFill>
                <a:effectLst/>
                <a:uLnTx/>
                <a:uFillTx/>
                <a:latin typeface="+mn-lt"/>
                <a:ea typeface="+mn-ea"/>
                <a:cs typeface="+mn-cs"/>
              </a:rPr>
              <a:t>(na projekty na rzecz aktywizacji zawodowej osób opiekujących się dziećmi w wieku do lat 3 poprzez tworzenie i rozwijanie miejsc opieki nad dziećmi do lat 3 zgodnie z ustawą o opiece nad dziećmi w wieku do lat 3 oraz pokrywanie kosztów opieki)</a:t>
            </a: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6772"/>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Koncepcja „uniwersalnego projektowania”</a:t>
            </a:r>
            <a:endParaRPr lang="pl-PL" sz="3200" dirty="0"/>
          </a:p>
        </p:txBody>
      </p:sp>
      <p:sp>
        <p:nvSpPr>
          <p:cNvPr id="3" name="Symbol zastępczy zawartości 2"/>
          <p:cNvSpPr>
            <a:spLocks noGrp="1"/>
          </p:cNvSpPr>
          <p:nvPr>
            <p:ph idx="1"/>
          </p:nvPr>
        </p:nvSpPr>
        <p:spPr/>
        <p:txBody>
          <a:bodyPr/>
          <a:lstStyle/>
          <a:p>
            <a:r>
              <a:rPr lang="pl-PL" sz="2400" dirty="0"/>
              <a:t>Wszystkie projekty (zarówno z EFS jak i z EFRR) powinny być dostępne dla osób niepełnosprawnych – co nie oznacza automatycznie, że muszą być one uniwersalnie zaprojektowane, tzn. od razu, z góry zapewniać zestaw wszelkiego rodzaju możliwych ułatwień dla różnych rodzajów niepełnosprawności . To dotyczy tylko projektów, w których powstaje nowa infrastruktura lub istniejąca jest znacząco przebudowywana.  </a:t>
            </a:r>
          </a:p>
          <a:p>
            <a:endParaRPr lang="pl-PL" sz="2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a:solidFill>
                <a:prstClr val="black">
                  <a:tint val="75000"/>
                </a:prstClr>
              </a:solidFill>
            </a:endParaRPr>
          </a:p>
        </p:txBody>
      </p:sp>
    </p:spTree>
    <p:extLst>
      <p:ext uri="{BB962C8B-B14F-4D97-AF65-F5344CB8AC3E}">
        <p14:creationId xmlns:p14="http://schemas.microsoft.com/office/powerpoint/2010/main" val="260361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OCENA WNIOSKU O DOFINANSOWANIE</a:t>
            </a:r>
            <a:endParaRPr lang="pl-PL" sz="1600" b="1" dirty="0" smtClean="0"/>
          </a:p>
          <a:p>
            <a:pPr lvl="0">
              <a:buNone/>
            </a:pPr>
            <a:endParaRPr lang="pl-PL" sz="1000" dirty="0" smtClean="0"/>
          </a:p>
          <a:p>
            <a:pPr lvl="0" algn="just">
              <a:buNone/>
            </a:pPr>
            <a:r>
              <a:rPr lang="pl-PL" sz="2000" b="1" dirty="0" smtClean="0"/>
              <a:t>Ocena projektów w ramach konkursu składa się z następujących etapów: </a:t>
            </a:r>
            <a:endParaRPr lang="pl-PL" sz="2000" dirty="0" smtClean="0"/>
          </a:p>
          <a:p>
            <a:pPr lvl="0" algn="just"/>
            <a:r>
              <a:rPr lang="pl-PL" sz="1400" b="1" u="sng" dirty="0" smtClean="0"/>
              <a:t>ocena formalna</a:t>
            </a:r>
            <a:r>
              <a:rPr lang="pl-PL" sz="1400" u="sng" dirty="0" smtClean="0"/>
              <a:t> </a:t>
            </a:r>
            <a:r>
              <a:rPr lang="pl-PL" sz="1400" dirty="0" smtClean="0"/>
              <a:t>– etap obligatoryjny, przeprowadzany w ramach KOP obejmuje:</a:t>
            </a:r>
          </a:p>
          <a:p>
            <a:pPr lvl="1" algn="just"/>
            <a:r>
              <a:rPr lang="pl-PL" sz="1200" b="1" dirty="0" smtClean="0"/>
              <a:t>weryfikację wymogów formalnych</a:t>
            </a:r>
            <a:r>
              <a:rPr lang="pl-PL" sz="1200" dirty="0" smtClean="0"/>
              <a:t>, o których mowa w Rozdziale IV Podrozdziale 3 Regulaminu konkursu oraz</a:t>
            </a:r>
          </a:p>
          <a:p>
            <a:pPr lvl="1" algn="just"/>
            <a:r>
              <a:rPr lang="pl-PL" sz="1200" b="1" dirty="0" smtClean="0"/>
              <a:t>ocenę spełniania kryteriów formalnych i kryteriów dostępu </a:t>
            </a:r>
            <a:r>
              <a:rPr lang="pl-PL" sz="1200" dirty="0" smtClean="0"/>
              <a:t>, polegającą na przypisaniu im wartości logicznych „tak”, „nie” albo stwierdzeniu,  że kryterium nie dotyczy danego projektu. </a:t>
            </a:r>
          </a:p>
          <a:p>
            <a:pPr lvl="1" algn="just">
              <a:buNone/>
            </a:pPr>
            <a:r>
              <a:rPr lang="pl-PL" sz="1200" dirty="0" smtClean="0"/>
              <a:t>       </a:t>
            </a:r>
            <a:r>
              <a:rPr lang="pl-PL" sz="1400" dirty="0" smtClean="0"/>
              <a:t>Ocena spełniania danego kryterium jest dokonywana przez jedną osobę.  Wszystkie projekty ocenione pozytywnie pod względem formalnym rejestrowane są w aplikacji głównej Centralnego systemu teleinformatycznego (SL2014);</a:t>
            </a:r>
          </a:p>
          <a:p>
            <a:pPr lvl="0" algn="just"/>
            <a:r>
              <a:rPr lang="pl-PL" sz="1400" b="1" u="sng" dirty="0" smtClean="0"/>
              <a:t>ocena merytoryczna</a:t>
            </a:r>
            <a:r>
              <a:rPr lang="pl-PL" sz="1400" u="sng" dirty="0" smtClean="0"/>
              <a:t> </a:t>
            </a:r>
            <a:r>
              <a:rPr lang="pl-PL" sz="1400" dirty="0" smtClean="0"/>
              <a:t>- etap obligatoryjny, przeprowadzany w ramach KOP. Obejmuje sprawdzenie </a:t>
            </a:r>
            <a:r>
              <a:rPr lang="pl-PL" sz="1400" dirty="0" err="1" smtClean="0"/>
              <a:t>projektu</a:t>
            </a:r>
            <a:r>
              <a:rPr lang="pl-PL" sz="1400" dirty="0" smtClean="0"/>
              <a:t> pod kątem spełniania właściwych kryteriów, zgodnie z zasadami określonymi przez właściwą instytucję w </a:t>
            </a:r>
            <a:r>
              <a:rPr lang="pl-PL" sz="1400" i="1" dirty="0" smtClean="0"/>
              <a:t>Regulaminie konkursu</a:t>
            </a:r>
            <a:r>
              <a:rPr lang="pl-PL" sz="1400" dirty="0" smtClean="0"/>
              <a:t>. Oceny na tym etapie dokonuje 2 członków KOP. W ramach tego etapu weryfikowane są kryteria horyzontalne, merytoryczne i premiujące;</a:t>
            </a:r>
          </a:p>
          <a:p>
            <a:pPr lvl="0" algn="just"/>
            <a:r>
              <a:rPr lang="pl-PL" sz="1400" b="1" u="sng" dirty="0" smtClean="0"/>
              <a:t>negocjacje</a:t>
            </a:r>
            <a:r>
              <a:rPr lang="pl-PL" sz="1400" u="sng" dirty="0" smtClean="0"/>
              <a:t> </a:t>
            </a:r>
            <a:r>
              <a:rPr lang="pl-PL" sz="1400" dirty="0" smtClean="0"/>
              <a:t>– proces uzyskiwania informacji i wyjaśnień od wnioskodawców, korygowania </a:t>
            </a:r>
            <a:r>
              <a:rPr lang="pl-PL" sz="1400" dirty="0" err="1" smtClean="0"/>
              <a:t>projektu</a:t>
            </a:r>
            <a:r>
              <a:rPr lang="pl-PL" sz="1400" dirty="0" smtClean="0"/>
              <a:t> w oparciu o uwagi dotyczące spełniania kryteriów wyboru projektów, zakończony weryfikacją </a:t>
            </a:r>
            <a:r>
              <a:rPr lang="pl-PL" sz="1400" dirty="0" err="1" smtClean="0"/>
              <a:t>projektu</a:t>
            </a:r>
            <a:r>
              <a:rPr lang="pl-PL" sz="1400" dirty="0" smtClean="0"/>
              <a:t> pod względem spełnienia zerojedynkowego kryterium wyboru projektów w zakresie spełnienia warunków postawionych przez oceniających lub przewodniczącego KOP.</a:t>
            </a:r>
          </a:p>
          <a:p>
            <a:pPr lvl="0">
              <a:buNone/>
            </a:pPr>
            <a:endParaRPr lang="pl-PL" sz="1100" dirty="0" smtClean="0"/>
          </a:p>
          <a:p>
            <a:pPr lvl="0">
              <a:buNone/>
            </a:pPr>
            <a:endParaRPr lang="pl-PL" sz="1600" dirty="0" smtClean="0"/>
          </a:p>
          <a:p>
            <a:pPr marL="0" algn="ctr">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smtClean="0">
                <a:solidFill>
                  <a:srgbClr val="FF0000"/>
                </a:solidFill>
              </a:rPr>
              <a:t/>
            </a:r>
            <a:br>
              <a:rPr lang="pl-PL" sz="2800" dirty="0" smtClean="0">
                <a:solidFill>
                  <a:srgbClr val="FF0000"/>
                </a:solidFill>
              </a:rPr>
            </a:br>
            <a:endParaRPr lang="pl-PL" dirty="0"/>
          </a:p>
        </p:txBody>
      </p:sp>
      <p:sp>
        <p:nvSpPr>
          <p:cNvPr id="3" name="Symbol zastępczy zawartości 2"/>
          <p:cNvSpPr>
            <a:spLocks noGrp="1"/>
          </p:cNvSpPr>
          <p:nvPr>
            <p:ph idx="1"/>
          </p:nvPr>
        </p:nvSpPr>
        <p:spPr>
          <a:xfrm>
            <a:off x="628650" y="1637608"/>
            <a:ext cx="7886700" cy="4539356"/>
          </a:xfrm>
        </p:spPr>
        <p:txBody>
          <a:bodyPr/>
          <a:lstStyle/>
          <a:p>
            <a:pPr marL="0" indent="0" algn="just">
              <a:buNone/>
            </a:pPr>
            <a:endParaRPr lang="pl-PL" sz="2000" dirty="0"/>
          </a:p>
          <a:p>
            <a:pPr marL="0" indent="0" algn="just">
              <a:buNone/>
            </a:pPr>
            <a:r>
              <a:rPr lang="pl-PL" sz="2000" b="1" dirty="0"/>
              <a:t>Zestawienie wskaźników możliwych do zastosowania w ramach konkursu zawiera załącznik nr 8 do Regulaminu konkursu.</a:t>
            </a:r>
          </a:p>
          <a:p>
            <a:pPr marL="0" indent="0" algn="just">
              <a:buNone/>
            </a:pPr>
            <a:r>
              <a:rPr lang="pl-PL" sz="2000" dirty="0" smtClean="0"/>
              <a:t>Wnioskodawca </a:t>
            </a:r>
            <a:r>
              <a:rPr lang="pl-PL" sz="2000" dirty="0"/>
              <a:t>zobowiązany jest do wskazania we wniosku o dofinansowanie i monitorowania wszystkich niżej wymienionych wskaźników adekwatnych dla danego projektu. Jednocześnie należy zaznaczyć, że konieczne jest wybranie co najmniej jednego spośród wskaźników programowych produktu i rezultatu wymienionych w Regulaminie konkursu oraz wszystkich wskaźników horyzontalnych. Wybór co najmniej jednego wskaźnika produktu i rezultatu jest niezbędny do zarejestrowania projektu w SL2014</a:t>
            </a:r>
            <a:r>
              <a:rPr lang="pl-PL" sz="2000" dirty="0" smtClean="0"/>
              <a:t>. </a:t>
            </a:r>
            <a:endParaRPr lang="pl-PL" sz="1800" b="1"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6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smtClean="0">
                <a:solidFill>
                  <a:srgbClr val="FF0000"/>
                </a:solidFill>
              </a:rPr>
              <a:t/>
            </a:r>
            <a:br>
              <a:rPr lang="pl-PL" sz="2800" dirty="0" smtClean="0">
                <a:solidFill>
                  <a:srgbClr val="FF0000"/>
                </a:solidFill>
              </a:rPr>
            </a:br>
            <a:endParaRPr lang="pl-PL" dirty="0"/>
          </a:p>
        </p:txBody>
      </p:sp>
      <p:sp>
        <p:nvSpPr>
          <p:cNvPr id="3" name="Symbol zastępczy zawartości 2"/>
          <p:cNvSpPr>
            <a:spLocks noGrp="1"/>
          </p:cNvSpPr>
          <p:nvPr>
            <p:ph idx="1"/>
          </p:nvPr>
        </p:nvSpPr>
        <p:spPr>
          <a:xfrm>
            <a:off x="628650" y="1637608"/>
            <a:ext cx="7886700" cy="4539356"/>
          </a:xfrm>
        </p:spPr>
        <p:txBody>
          <a:bodyPr/>
          <a:lstStyle/>
          <a:p>
            <a:pPr marL="0" indent="0" algn="just">
              <a:buNone/>
            </a:pPr>
            <a:endParaRPr lang="pl-PL" sz="1800" b="1" dirty="0" smtClean="0"/>
          </a:p>
          <a:p>
            <a:pPr marL="0" indent="0">
              <a:buNone/>
            </a:pPr>
            <a:r>
              <a:rPr lang="pl-PL" sz="1800" b="1" dirty="0"/>
              <a:t>W</a:t>
            </a:r>
            <a:r>
              <a:rPr lang="pl-PL" sz="1800" b="1" dirty="0" smtClean="0"/>
              <a:t>skaźniki produktu:</a:t>
            </a:r>
            <a:endParaRPr lang="pl-PL" sz="1800" b="1" dirty="0"/>
          </a:p>
          <a:p>
            <a:r>
              <a:rPr lang="pl-PL" sz="1800" b="1" dirty="0"/>
              <a:t>Liczba osób opiekujących się dziećmi w wieku do lat 3 objętych wsparciem w programie [osoby] </a:t>
            </a:r>
            <a:endParaRPr lang="pl-PL" sz="1800" b="1" dirty="0" smtClean="0"/>
          </a:p>
          <a:p>
            <a:pPr marL="0" indent="0">
              <a:buNone/>
            </a:pPr>
            <a:r>
              <a:rPr lang="pl-PL" sz="1400" dirty="0"/>
              <a:t>Wskaźnik mierzy liczbę osób opiekujących się dziećmi w wieku do lat trzech, które otrzymały bezpośrednie wsparcie Europejskiego Funduszu Społecznego w zakresie zapewnienia miejsc opieki nad dziećmi do lat 3 oraz, w przypadku gdy wynika to ze zdiagnozowanych potrzeb osób pozostających bez zatrudnienia (diagnoza opcjonalna) - w zakresie aktywizacji zawodowej. </a:t>
            </a:r>
          </a:p>
          <a:p>
            <a:r>
              <a:rPr lang="pl-PL" sz="1800" b="1" dirty="0"/>
              <a:t>Liczba utworzonych miejsc opieki nad dziećmi w wieku do lat 3 [szt.] </a:t>
            </a:r>
            <a:endParaRPr lang="pl-PL" sz="1800" dirty="0"/>
          </a:p>
          <a:p>
            <a:pPr marL="0" indent="0">
              <a:buNone/>
            </a:pPr>
            <a:r>
              <a:rPr lang="pl-PL" sz="1400" dirty="0"/>
              <a:t>Wskaźnik mierzy liczbę utworzonych miejsc w żłobkach, klubach dziecięcych, u dziennych opiekunów. Wskaźnik odnosi się do utworzonego miejsca (nie utworzonych punktów opieki), </a:t>
            </a:r>
            <a:r>
              <a:rPr lang="pl-PL" sz="1400" dirty="0" smtClean="0"/>
              <a:t>tj</a:t>
            </a:r>
            <a:r>
              <a:rPr lang="pl-PL" sz="1400" dirty="0"/>
              <a:t>. miejsca opieki nad jednym dzieckiem. </a:t>
            </a:r>
            <a:r>
              <a:rPr lang="pl-PL" sz="1400" dirty="0" smtClean="0"/>
              <a:t>Pojęcia</a:t>
            </a:r>
            <a:r>
              <a:rPr lang="pl-PL" sz="1400" dirty="0"/>
              <a:t>: żłobek, klub dziecięcy, dzienny opiekun - zgodnie z ustawą z dnia 4 lutego 2011r. </a:t>
            </a:r>
            <a:r>
              <a:rPr lang="pl-PL" sz="1400" dirty="0" smtClean="0"/>
              <a:t>o </a:t>
            </a:r>
            <a:r>
              <a:rPr lang="pl-PL" sz="1400" dirty="0"/>
              <a:t>opiece nad dziećmi w wieku do lat 3 (Dz.U. z 2016 r. poz. 157 z </a:t>
            </a:r>
            <a:r>
              <a:rPr lang="pl-PL" sz="1400" dirty="0" err="1"/>
              <a:t>późn</a:t>
            </a:r>
            <a:r>
              <a:rPr lang="pl-PL" sz="1400" dirty="0"/>
              <a:t>. zm.). Definicja na podstawie: ustawa o opiece nad dziećmi w wieku do lat 3. </a:t>
            </a: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dirty="0">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8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482138" y="1729048"/>
            <a:ext cx="8033212" cy="4447916"/>
          </a:xfrm>
        </p:spPr>
        <p:txBody>
          <a:bodyPr/>
          <a:lstStyle/>
          <a:p>
            <a:pPr marL="0" lvl="0" indent="0" algn="ctr">
              <a:buNone/>
            </a:pPr>
            <a:r>
              <a:rPr lang="pl-PL" sz="1800" b="1" dirty="0"/>
              <a:t>W</a:t>
            </a:r>
            <a:r>
              <a:rPr lang="pl-PL" sz="1800" b="1" dirty="0" smtClean="0"/>
              <a:t>skaźniki </a:t>
            </a:r>
            <a:r>
              <a:rPr lang="pl-PL" sz="1800" b="1" dirty="0"/>
              <a:t>rezultatu</a:t>
            </a:r>
            <a:endParaRPr lang="pl-PL" sz="1800" dirty="0"/>
          </a:p>
          <a:p>
            <a:pPr lvl="0" algn="just"/>
            <a:r>
              <a:rPr lang="pl-PL" sz="1800" b="1" dirty="0"/>
              <a:t>Liczba osób, które powróciły na rynek pracy po przerwie związanej z urodzeniem/ wychowaniem dziecka, po opuszczeniu programu [osoby</a:t>
            </a:r>
            <a:r>
              <a:rPr lang="pl-PL" sz="1800" b="1" dirty="0" smtClean="0"/>
              <a:t>]</a:t>
            </a:r>
          </a:p>
          <a:p>
            <a:pPr marL="0" indent="0" algn="just">
              <a:buNone/>
            </a:pPr>
            <a:r>
              <a:rPr lang="pl-PL" sz="1400" dirty="0" smtClean="0"/>
              <a:t>Wskaźnik </a:t>
            </a:r>
            <a:r>
              <a:rPr lang="pl-PL" sz="1400" dirty="0"/>
              <a:t>mierzy liczbę osób pracujących, które dzięki wsparciu otrzymanemu w ramach projektu powróciły na rynek pracy po przerwie związanej z urodzeniem/wychowaniem dziecka w wyniku działań związanych z zapewnieniem miejsc opieki nad dziećmi w wieku do lat 3. </a:t>
            </a:r>
            <a:br>
              <a:rPr lang="pl-PL" sz="1400" dirty="0"/>
            </a:br>
            <a:r>
              <a:rPr lang="pl-PL" sz="1400" dirty="0"/>
              <a:t>We wskaźniku należy wykazać osoby, które wróciły na rynek pracy po urlopie macierzyńskim lub rodzicielskim. We wskaźniku uwzględniane są osoby, które w dniu przystąpienia do projektu były pracujące. </a:t>
            </a:r>
            <a:endParaRPr lang="pl-PL" sz="1800" dirty="0"/>
          </a:p>
          <a:p>
            <a:pPr lvl="0" algn="just"/>
            <a:r>
              <a:rPr lang="pl-PL" sz="1800" b="1" dirty="0"/>
              <a:t>Liczba osób pozostających bez pracy, które znalazły pracę lub poszukują pracy </a:t>
            </a:r>
            <a:br>
              <a:rPr lang="pl-PL" sz="1800" b="1" dirty="0"/>
            </a:br>
            <a:r>
              <a:rPr lang="pl-PL" sz="1800" b="1" dirty="0"/>
              <a:t>po opuszczeniu programu [osoby]</a:t>
            </a:r>
            <a:endParaRPr lang="pl-PL" sz="1800" dirty="0"/>
          </a:p>
          <a:p>
            <a:pPr marL="0" indent="0" algn="just">
              <a:buNone/>
            </a:pPr>
            <a:r>
              <a:rPr lang="pl-PL" sz="1400" dirty="0"/>
              <a:t>Wskaźnik mierzy liczbę osób, które dzięki wsparciu EFS w zakresie zapewnienia miejsc opieki nad dziećmi do lat 3 oraz, w przypadku gdy wynika to ze zdiagnozowanych potrzeb osób pozostających bez zatrudnienia (diagnoza opcjonalna) - w zakresie aktywizacji zawodowej -znalazły pracę lub poszukują pracy po opuszczeniu </a:t>
            </a:r>
            <a:r>
              <a:rPr lang="pl-PL" sz="1400" dirty="0" smtClean="0"/>
              <a:t>programu</a:t>
            </a:r>
            <a:r>
              <a:rPr lang="pl-PL" sz="1400" dirty="0"/>
              <a:t>. </a:t>
            </a:r>
            <a:endParaRPr lang="pl-PL" sz="1400" dirty="0" smtClean="0"/>
          </a:p>
          <a:p>
            <a:pPr marL="0" indent="0" algn="just">
              <a:buNone/>
            </a:pPr>
            <a:endParaRPr lang="pl-PL" sz="1400" dirty="0"/>
          </a:p>
          <a:p>
            <a:pPr marL="0" indent="0" algn="just">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929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628650" y="1737360"/>
            <a:ext cx="7886700" cy="4439603"/>
          </a:xfrm>
        </p:spPr>
        <p:txBody>
          <a:bodyPr/>
          <a:lstStyle/>
          <a:p>
            <a:pPr marL="0" indent="0" algn="ctr">
              <a:buNone/>
            </a:pPr>
            <a:r>
              <a:rPr lang="pl-PL" sz="1800" b="1" dirty="0"/>
              <a:t>W</a:t>
            </a:r>
            <a:r>
              <a:rPr lang="pl-PL" sz="1800" b="1" dirty="0" smtClean="0"/>
              <a:t>skaźniki horyzontalne</a:t>
            </a:r>
          </a:p>
          <a:p>
            <a:pPr marL="0" indent="0" algn="just">
              <a:buNone/>
            </a:pPr>
            <a:r>
              <a:rPr lang="pl-PL" sz="1800" b="1" u="sng" dirty="0"/>
              <a:t>W każdym projekcie należy wybrać wszystkie wskaźniki horyzontalne, przy czym </a:t>
            </a:r>
            <a:br>
              <a:rPr lang="pl-PL" sz="1800" b="1" u="sng" dirty="0"/>
            </a:br>
            <a:r>
              <a:rPr lang="pl-PL" sz="1800" b="1" u="sng" dirty="0"/>
              <a:t>ich wartość na etapie składania wniosku o dofinansowanie może być równa </a:t>
            </a:r>
            <a:r>
              <a:rPr lang="pl-PL" sz="1800" b="1" u="sng" dirty="0" smtClean="0"/>
              <a:t>0 (zero).</a:t>
            </a:r>
            <a:endParaRPr lang="pl-PL" sz="1800" dirty="0"/>
          </a:p>
          <a:p>
            <a:r>
              <a:rPr lang="pl-PL" sz="1800" b="1" dirty="0"/>
              <a:t>Liczba projektów, w których sfinansowano koszty racjonalnych usprawnień dla osób </a:t>
            </a:r>
            <a:r>
              <a:rPr lang="pl-PL" sz="1800" b="1" dirty="0" smtClean="0"/>
              <a:t>z </a:t>
            </a:r>
            <a:r>
              <a:rPr lang="pl-PL" sz="1800" b="1" dirty="0"/>
              <a:t>niepełnosprawnościami [szt</a:t>
            </a:r>
            <a:r>
              <a:rPr lang="pl-PL" sz="1800" b="1" dirty="0" smtClean="0"/>
              <a:t>.]</a:t>
            </a:r>
          </a:p>
          <a:p>
            <a:pPr marL="0" indent="0">
              <a:buNone/>
            </a:pPr>
            <a:r>
              <a:rPr lang="pl-PL" sz="1400" dirty="0"/>
              <a:t>Racjonalne usprawnienie oznacza konieczne i odpowiednie zmiany oraz dostosowania, </a:t>
            </a:r>
            <a:br>
              <a:rPr lang="pl-PL" sz="1400" dirty="0"/>
            </a:br>
            <a:r>
              <a:rPr lang="pl-PL" sz="1400" dirty="0"/>
              <a:t>nie 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r>
              <a:rPr lang="pl-PL" sz="1400" dirty="0" smtClean="0"/>
              <a:t>.</a:t>
            </a:r>
            <a:endParaRPr lang="pl-PL" sz="1800" b="1" dirty="0" smtClean="0"/>
          </a:p>
          <a:p>
            <a:r>
              <a:rPr lang="pl-PL" sz="1800" b="1" dirty="0" smtClean="0"/>
              <a:t>Liczba </a:t>
            </a:r>
            <a:r>
              <a:rPr lang="pl-PL" sz="1800" b="1" dirty="0"/>
              <a:t>obiektów dostosowanych do potrzeb osób z niepełnosprawnościami [szt</a:t>
            </a:r>
            <a:r>
              <a:rPr lang="pl-PL" sz="1800" b="1" dirty="0" smtClean="0"/>
              <a:t>.]</a:t>
            </a:r>
          </a:p>
          <a:p>
            <a:pPr marL="0" indent="0">
              <a:buNone/>
            </a:pPr>
            <a:r>
              <a:rPr lang="pl-PL" sz="1400" dirty="0"/>
              <a:t>Wskaźnik odnosi się do liczby obiektów, które zaopatrzono w specjalne podjazdy, windy, urządzenia głośnomówiące, bądź inne rozwiązania umożliwiające dostęp (tj. usunięcie barier w dostępie, w szczególności barier architektonicznych) do tych obiektów i poruszanie się po nich osobom z niepełnosprawnościami ruchowymi czy sensorycznymi.</a:t>
            </a:r>
          </a:p>
          <a:p>
            <a:endParaRPr lang="pl-PL" sz="1800" dirty="0"/>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22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628650" y="1737360"/>
            <a:ext cx="7886700" cy="4439603"/>
          </a:xfrm>
        </p:spPr>
        <p:txBody>
          <a:bodyPr/>
          <a:lstStyle/>
          <a:p>
            <a:pPr marL="0" indent="0" algn="ctr">
              <a:buNone/>
            </a:pPr>
            <a:r>
              <a:rPr lang="pl-PL" sz="1800" b="1" dirty="0"/>
              <a:t>W</a:t>
            </a:r>
            <a:r>
              <a:rPr lang="pl-PL" sz="1800" b="1" dirty="0" smtClean="0"/>
              <a:t>skaźniki </a:t>
            </a:r>
            <a:r>
              <a:rPr lang="pl-PL" sz="1800" b="1" dirty="0"/>
              <a:t>horyzontalne</a:t>
            </a:r>
            <a:endParaRPr lang="pl-PL" sz="1800" dirty="0"/>
          </a:p>
          <a:p>
            <a:endParaRPr lang="pl-PL" sz="1800" dirty="0"/>
          </a:p>
          <a:p>
            <a:r>
              <a:rPr lang="pl-PL" sz="1800" b="1" dirty="0" smtClean="0"/>
              <a:t>Liczba osób objętych szkoleniami/doradztwem w zakresie kompetencji cyfrowych [osoby]</a:t>
            </a:r>
          </a:p>
          <a:p>
            <a:pPr marL="0" indent="0">
              <a:buNone/>
            </a:pPr>
            <a:r>
              <a:rPr lang="pl-PL" sz="1400" dirty="0"/>
              <a:t>Wskaźnik mierzy liczbę osób objętych szkoleniami/doradztwem w zakresie nabywania/ doskonalenia umiejętności warunkujących efektywne korzystanie z mediów elektronicznych tj. m.in. korzystania z komputera, różnych rodzajów oprogramowania, </a:t>
            </a:r>
            <a:r>
              <a:rPr lang="pl-PL" sz="1400" dirty="0" err="1"/>
              <a:t>internetu</a:t>
            </a:r>
            <a:r>
              <a:rPr lang="pl-PL" sz="1400" dirty="0"/>
              <a:t> oraz kompetencji ściśle informatycznych (np. programowanie, zarządzanie bazami danych, administracja sieciami, administracja witrynami internetowymi</a:t>
            </a:r>
            <a:r>
              <a:rPr lang="pl-PL" sz="1400" dirty="0" smtClean="0"/>
              <a:t>).</a:t>
            </a:r>
            <a:endParaRPr lang="pl-PL" sz="1800" dirty="0" smtClean="0"/>
          </a:p>
          <a:p>
            <a:r>
              <a:rPr lang="pl-PL" sz="1800" b="1" dirty="0" smtClean="0"/>
              <a:t>Liczba podmiotów wykorzystujących technologie </a:t>
            </a:r>
            <a:r>
              <a:rPr lang="pl-PL" sz="1800" b="1" dirty="0" err="1" smtClean="0"/>
              <a:t>informacyjno</a:t>
            </a:r>
            <a:r>
              <a:rPr lang="pl-PL" sz="1800" b="1" dirty="0" smtClean="0"/>
              <a:t>–komunikacyjne (TIK) [szt.]</a:t>
            </a:r>
          </a:p>
          <a:p>
            <a:pPr marL="0" indent="0">
              <a:buNone/>
            </a:pPr>
            <a:r>
              <a:rPr lang="pl-PL" sz="1400" dirty="0"/>
              <a:t>Wskaźnik mierzy liczbę podmiotów, które w celu realizacji projektu, zainwestowały w technologie informacyjno-komunikacyjne, a w przypadku projektów edukacyjno-szkoleniowych, również podmiotów, które podjęły działania upowszechniające wykorzystanie TIK. </a:t>
            </a:r>
          </a:p>
          <a:p>
            <a:endParaRPr lang="pl-PL" sz="18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12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551009"/>
            <a:ext cx="7886700" cy="4644692"/>
          </a:xfrm>
        </p:spPr>
        <p:txBody>
          <a:bodyPr/>
          <a:lstStyle/>
          <a:p>
            <a:pPr marL="0" indent="0" algn="ctr">
              <a:buNone/>
            </a:pPr>
            <a:r>
              <a:rPr lang="pl-PL" sz="4800" b="1" dirty="0" smtClean="0"/>
              <a:t>12 kryteriów formalnych</a:t>
            </a:r>
          </a:p>
          <a:p>
            <a:pPr marL="0" indent="0" algn="ctr">
              <a:buNone/>
            </a:pPr>
            <a:endParaRPr lang="pl-PL" sz="2000" dirty="0"/>
          </a:p>
          <a:p>
            <a:pPr marL="0" indent="0" algn="ctr">
              <a:buNone/>
            </a:pPr>
            <a:r>
              <a:rPr lang="pl-PL" sz="2000" dirty="0" smtClean="0"/>
              <a:t>Część z nich  jest weryfikowana na podstawie oświadczeń wpisanych </a:t>
            </a:r>
            <a:br>
              <a:rPr lang="pl-PL" sz="2000" dirty="0" smtClean="0"/>
            </a:br>
            <a:r>
              <a:rPr lang="pl-PL" sz="2000" dirty="0" smtClean="0"/>
              <a:t>na stałe w części wniosku Oświadczenia</a:t>
            </a:r>
          </a:p>
          <a:p>
            <a:pPr marL="0" indent="0" algn="ctr">
              <a:buNone/>
            </a:pPr>
            <a:r>
              <a:rPr lang="pl-PL" sz="2000" dirty="0" smtClean="0"/>
              <a:t>Przesłanie elektronicznej wersji  wniosku do instytucji organizującej konkurs w ramach naboru w systemie SOWA EFS RPDS oznacza równocześnie złożenie wszystkich zawartych we wniosku oświadczeń.</a:t>
            </a:r>
          </a:p>
          <a:p>
            <a:pPr marL="0" indent="0" algn="ctr">
              <a:buNone/>
            </a:pPr>
            <a:endParaRPr lang="pl-PL" sz="2000" dirty="0" smtClean="0"/>
          </a:p>
          <a:p>
            <a:pPr marL="0" indent="0" algn="ctr">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sp>
        <p:nvSpPr>
          <p:cNvPr id="5" name="Tytuł 1"/>
          <p:cNvSpPr>
            <a:spLocks noGrp="1"/>
          </p:cNvSpPr>
          <p:nvPr>
            <p:ph type="title"/>
          </p:nvPr>
        </p:nvSpPr>
        <p:spPr>
          <a:xfrm>
            <a:off x="636588" y="966787"/>
            <a:ext cx="7886700" cy="665243"/>
          </a:xfrm>
        </p:spPr>
        <p:txBody>
          <a:bodyPr/>
          <a:lstStyle/>
          <a:p>
            <a:pPr algn="ctr"/>
            <a:r>
              <a:rPr lang="pl-PL" sz="2400" b="1" dirty="0" smtClean="0"/>
              <a:t>Kryteria formalne</a:t>
            </a:r>
            <a:endParaRPr lang="pl-PL" sz="2400" b="1"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0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smtClean="0"/>
              <a:t>Kryteria formalne </a:t>
            </a:r>
            <a:r>
              <a:rPr lang="pl-PL" sz="2400" dirty="0" smtClean="0"/>
              <a:t>(nieweryfikowane na podstawie oświadczeń)</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28650" y="1803163"/>
            <a:ext cx="7886700" cy="4392537"/>
          </a:xfrm>
        </p:spPr>
        <p:txBody>
          <a:bodyPr/>
          <a:lstStyle/>
          <a:p>
            <a:pPr marL="0" indent="0">
              <a:buNone/>
            </a:pPr>
            <a:r>
              <a:rPr lang="pl-PL" sz="2400" b="1" dirty="0"/>
              <a:t>1</a:t>
            </a:r>
            <a:r>
              <a:rPr lang="pl-PL" sz="2400" b="1" dirty="0" smtClean="0"/>
              <a:t>. Kwalifikowalność </a:t>
            </a:r>
            <a:r>
              <a:rPr lang="pl-PL" sz="2400" b="1" dirty="0"/>
              <a:t>projektu</a:t>
            </a:r>
          </a:p>
          <a:p>
            <a:pPr marL="0" indent="0">
              <a:buNone/>
            </a:pPr>
            <a:r>
              <a:rPr lang="pl-PL" sz="2000" dirty="0" smtClean="0"/>
              <a:t>Projekt został złożony w odpowiedzi na właściwy konkurs w systemie SOWA EFS RPDS.</a:t>
            </a:r>
          </a:p>
          <a:p>
            <a:pPr marL="0" indent="0">
              <a:buNone/>
            </a:pPr>
            <a:r>
              <a:rPr lang="pl-PL" sz="1400" dirty="0"/>
              <a:t>W ramach tego kryterium sprawdzane będzie czy projekt został złożony w odpowiedzi na właściwy konkurs (horyzontalny/OSI lub poszczególnych ZIT-ów). Kryterium weryfikowane jest na podstawie zapisów wniosku o dofinansowanie</a:t>
            </a:r>
            <a:r>
              <a:rPr lang="pl-PL" sz="1400" dirty="0" smtClean="0"/>
              <a:t>.</a:t>
            </a:r>
          </a:p>
          <a:p>
            <a:pPr marL="0" indent="0">
              <a:buNone/>
            </a:pPr>
            <a:endParaRPr lang="pl-PL" sz="1400" dirty="0"/>
          </a:p>
          <a:p>
            <a:pPr marL="0" indent="0">
              <a:buNone/>
            </a:pPr>
            <a:r>
              <a:rPr lang="pl-PL" sz="2400" b="1" dirty="0" smtClean="0"/>
              <a:t>2.</a:t>
            </a:r>
            <a:r>
              <a:rPr lang="pl-PL" sz="1400" b="1" dirty="0" smtClean="0"/>
              <a:t> </a:t>
            </a:r>
            <a:r>
              <a:rPr lang="pl-PL" sz="2400" b="1" dirty="0"/>
              <a:t>Kwalifikowalność typu projektu </a:t>
            </a:r>
            <a:endParaRPr lang="pl-PL" sz="2400" b="1" dirty="0" smtClean="0"/>
          </a:p>
          <a:p>
            <a:pPr marL="0" indent="0">
              <a:buNone/>
            </a:pPr>
            <a:r>
              <a:rPr lang="pl-PL" sz="2000" dirty="0"/>
              <a:t>W ramach tego kryterium sprawdzane będzie, czy projekt jest zgodny z typem projektów wskazanym w Regulaminie danego konkursu.</a:t>
            </a:r>
          </a:p>
          <a:p>
            <a:pPr marL="0" indent="0">
              <a:buNone/>
            </a:pPr>
            <a:r>
              <a:rPr lang="pl-PL" sz="1400" dirty="0"/>
              <a:t>Kryterium weryfikowane jest na podstawie zapisów wniosku o dofinansowanie.</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109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smtClean="0"/>
              <a:t>Kryteria formalne </a:t>
            </a:r>
            <a:r>
              <a:rPr lang="pl-PL" sz="2400" dirty="0" smtClean="0"/>
              <a:t>(nieweryfikowane na podstawie oświadczeń) – cd.</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17076" y="1560095"/>
            <a:ext cx="7886700" cy="4123075"/>
          </a:xfrm>
        </p:spPr>
        <p:txBody>
          <a:bodyPr/>
          <a:lstStyle/>
          <a:p>
            <a:pPr marL="0" indent="0">
              <a:buNone/>
            </a:pPr>
            <a:r>
              <a:rPr lang="pl-PL" sz="2400" b="1" dirty="0" smtClean="0"/>
              <a:t>3. Kwalifikowalność Wnioskodawcy/Beneficjenta</a:t>
            </a:r>
          </a:p>
          <a:p>
            <a:pPr marL="0" indent="0">
              <a:buNone/>
            </a:pPr>
            <a:r>
              <a:rPr lang="pl-PL" sz="2000" dirty="0"/>
              <a:t>W ramach tego kryterium sprawdzane będzie, czy Wnioskodawca/Beneficjent jest uprawniony do ubiegania się o wsparcie w ramach ogłoszonego konkursu (zgodnie z katalogiem Wnioskodawców/Beneficjentów określonym w Regulaminie danego konkursu</a:t>
            </a:r>
            <a:r>
              <a:rPr lang="pl-PL" sz="2000" dirty="0" smtClean="0"/>
              <a:t>).</a:t>
            </a:r>
          </a:p>
          <a:p>
            <a:pPr marL="0" indent="0">
              <a:buNone/>
            </a:pPr>
            <a:r>
              <a:rPr lang="pl-PL" sz="1400" dirty="0" smtClean="0"/>
              <a:t>Kryterium weryfikowane jest na podstawie zapisów wniosku o dofinansowanie.</a:t>
            </a:r>
          </a:p>
          <a:p>
            <a:pPr marL="0" indent="0">
              <a:buNone/>
            </a:pPr>
            <a:r>
              <a:rPr lang="pl-PL" sz="2400" b="1" dirty="0"/>
              <a:t>4</a:t>
            </a:r>
            <a:r>
              <a:rPr lang="pl-PL" sz="2400" b="1" dirty="0" smtClean="0"/>
              <a:t>. </a:t>
            </a:r>
            <a:r>
              <a:rPr lang="pl-PL" sz="2400" b="1" dirty="0"/>
              <a:t>Prawidłowość wyboru partnerów w projekcie– </a:t>
            </a:r>
            <a:r>
              <a:rPr lang="pl-PL" sz="2400" b="1" dirty="0">
                <a:solidFill>
                  <a:srgbClr val="FF0000"/>
                </a:solidFill>
              </a:rPr>
              <a:t>zmiana</a:t>
            </a:r>
            <a:r>
              <a:rPr lang="pl-PL" sz="2400" b="1" dirty="0" smtClean="0">
                <a:solidFill>
                  <a:srgbClr val="FF0000"/>
                </a:solidFill>
              </a:rPr>
              <a:t>!!!</a:t>
            </a:r>
            <a:endParaRPr lang="pl-PL" sz="2400" b="1" dirty="0"/>
          </a:p>
          <a:p>
            <a:pPr marL="0" indent="0">
              <a:buNone/>
            </a:pPr>
            <a:r>
              <a:rPr lang="pl-PL" sz="2000" dirty="0"/>
              <a:t>W ramach tego kryterium sprawdzana będzie czy wybór partnerów został dokonany w sposób </a:t>
            </a:r>
            <a:r>
              <a:rPr lang="pl-PL" sz="2000" dirty="0" smtClean="0"/>
              <a:t>prawidłowy.</a:t>
            </a:r>
          </a:p>
          <a:p>
            <a:pPr marL="0" indent="0" algn="just">
              <a:buNone/>
            </a:pPr>
            <a:r>
              <a:rPr lang="pl-PL" sz="1400" dirty="0"/>
              <a:t>Kryterium będzie weryfikowane na podstawie zapisów wniosku o dofinansowanie oraz dokumentów załączonych do </a:t>
            </a:r>
            <a:r>
              <a:rPr lang="pl-PL" sz="1400" dirty="0" smtClean="0"/>
              <a:t>wniosku. </a:t>
            </a:r>
            <a:r>
              <a:rPr lang="pl-PL" sz="1400" b="1" dirty="0"/>
              <a:t>Dopuszcza się jednokrotne skierowanie projektu do poprawy/uzupełnienia w zakresie skutkującym jego spełnieniem. Niespełnienie kryterium po wezwaniu do uzupełnienia/ poprawy skutkuje jego </a:t>
            </a:r>
            <a:r>
              <a:rPr lang="pl-PL" sz="1400" b="1" dirty="0" smtClean="0"/>
              <a:t>odrzuceniem.</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02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dirty="0">
              <a:solidFill>
                <a:prstClr val="black">
                  <a:tint val="75000"/>
                </a:prstClr>
              </a:solidFill>
            </a:endParaRPr>
          </a:p>
        </p:txBody>
      </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33375" y="1504950"/>
            <a:ext cx="8610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13" name="Symbol zastępczy zawartości 2"/>
          <p:cNvSpPr txBox="1">
            <a:spLocks/>
          </p:cNvSpPr>
          <p:nvPr/>
        </p:nvSpPr>
        <p:spPr bwMode="auto">
          <a:xfrm>
            <a:off x="755650" y="1263650"/>
            <a:ext cx="7886700" cy="4222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CZĘŚĆ I</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rPr>
              <a:t>Ogólne informacje dotyczące konkursu</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6772"/>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smtClean="0"/>
              <a:t>Kryteria formalne </a:t>
            </a:r>
            <a:r>
              <a:rPr lang="pl-PL" sz="2400" dirty="0" smtClean="0"/>
              <a:t>(nieweryfikowane na podstawie oświadczeń) – cd.</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573578" y="1560095"/>
            <a:ext cx="7930198" cy="4682763"/>
          </a:xfrm>
        </p:spPr>
        <p:txBody>
          <a:bodyPr/>
          <a:lstStyle/>
          <a:p>
            <a:pPr marL="0" indent="0">
              <a:buNone/>
            </a:pPr>
            <a:r>
              <a:rPr lang="pl-PL" sz="2400" b="1" dirty="0" smtClean="0"/>
              <a:t>4. </a:t>
            </a:r>
            <a:r>
              <a:rPr lang="pl-PL" sz="2400" b="1" dirty="0"/>
              <a:t>Prawidłowość wyboru partnerów w </a:t>
            </a:r>
            <a:r>
              <a:rPr lang="pl-PL" sz="2400" b="1" dirty="0" smtClean="0"/>
              <a:t>projekcie – </a:t>
            </a:r>
            <a:r>
              <a:rPr lang="pl-PL" sz="2400" b="1" dirty="0">
                <a:solidFill>
                  <a:srgbClr val="FF0000"/>
                </a:solidFill>
              </a:rPr>
              <a:t>zmiana!!!</a:t>
            </a:r>
          </a:p>
          <a:p>
            <a:pPr marL="0" indent="0">
              <a:buNone/>
            </a:pPr>
            <a:r>
              <a:rPr lang="pl-PL" sz="1800" dirty="0"/>
              <a:t>W ramach tego kryterium sprawdzana będzie czy wybór partnerów został dokonany w sposób prawidłowy, to znaczy:</a:t>
            </a:r>
          </a:p>
          <a:p>
            <a:pPr algn="just"/>
            <a:r>
              <a:rPr lang="pl-PL" sz="1800" dirty="0"/>
              <a:t>wybór partnerów został dokonany przed złożeniem wniosku </a:t>
            </a:r>
            <a:r>
              <a:rPr lang="pl-PL" sz="1800" dirty="0" smtClean="0"/>
              <a:t> o dofinansowanie,</a:t>
            </a:r>
          </a:p>
          <a:p>
            <a:pPr algn="just"/>
            <a:r>
              <a:rPr lang="pl-PL" sz="1800" dirty="0" smtClean="0"/>
              <a:t>jeśli </a:t>
            </a:r>
            <a:r>
              <a:rPr lang="pl-PL" sz="1800" dirty="0"/>
              <a:t>inicjującym projekt partnerski jest podmiot, o którym mowa w art. 3 ust. 1 ustawy z dnia 29 stycznia 2004 r. - Prawo zamówień publicznych, sprawdzane jest czy wybór partnerów spośród podmiotów innych niż wymienione w art. 3 ust. 1 pkt 1-3a tej ustawy, został dokonany z zachowaniem zasady przejrzystości i równego traktowania, w szczególności zgodnie z zasadami określonymi w art. 33 ust. 2 ustawy z dnia 11 lipca 2014 r. o zasadach realizacji programów w zakresie polityki spójności finansowanych w perspektywie finansowej 2014–2020.</a:t>
            </a:r>
          </a:p>
          <a:p>
            <a:pPr marL="0" indent="0">
              <a:buNone/>
            </a:pPr>
            <a:r>
              <a:rPr lang="pl-PL" sz="1800" b="1" dirty="0"/>
              <a:t>Kryterium będzie weryfikowane na podstawie zapisów wniosku </a:t>
            </a:r>
            <a:r>
              <a:rPr lang="pl-PL" sz="1800" b="1" dirty="0" smtClean="0"/>
              <a:t>o </a:t>
            </a:r>
            <a:r>
              <a:rPr lang="pl-PL" sz="1800" b="1" dirty="0"/>
              <a:t>dofinansowanie oraz dokumentów załączonych do wniosku. </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8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sp>
        <p:nvSpPr>
          <p:cNvPr id="5" name="Tytuł 1"/>
          <p:cNvSpPr>
            <a:spLocks noGrp="1"/>
          </p:cNvSpPr>
          <p:nvPr>
            <p:ph type="title"/>
          </p:nvPr>
        </p:nvSpPr>
        <p:spPr>
          <a:xfrm>
            <a:off x="617077" y="1241924"/>
            <a:ext cx="8098660" cy="390106"/>
          </a:xfrm>
        </p:spPr>
        <p:txBody>
          <a:bodyPr/>
          <a:lstStyle/>
          <a:p>
            <a:r>
              <a:rPr lang="pl-PL" sz="2400" b="1" dirty="0" smtClean="0"/>
              <a:t/>
            </a:r>
            <a:br>
              <a:rPr lang="pl-PL" sz="2400" b="1" dirty="0" smtClean="0"/>
            </a:br>
            <a:r>
              <a:rPr lang="pl-PL" sz="2400" b="1" dirty="0" smtClean="0"/>
              <a:t>Kryteria formalne </a:t>
            </a:r>
            <a:r>
              <a:rPr lang="pl-PL" sz="2400" dirty="0" smtClean="0"/>
              <a:t>(nieweryfikowane na podstawie oświadczeń) - cd</a:t>
            </a:r>
            <a:br>
              <a:rPr lang="pl-PL" sz="2400" dirty="0" smtClean="0"/>
            </a:br>
            <a:r>
              <a:rPr lang="pl-PL" sz="2400" dirty="0"/>
              <a:t/>
            </a:r>
            <a:br>
              <a:rPr lang="pl-PL" sz="2400" dirty="0"/>
            </a:br>
            <a:r>
              <a:rPr lang="pl-PL" sz="2400" b="1" dirty="0" smtClean="0"/>
              <a:t>4</a:t>
            </a:r>
            <a:r>
              <a:rPr lang="pl-PL" sz="2400" b="1" dirty="0"/>
              <a:t>. Prawidłowość wyboru partnerów w projekcie </a:t>
            </a:r>
            <a:r>
              <a:rPr lang="pl-PL" sz="2400" b="1" dirty="0">
                <a:solidFill>
                  <a:srgbClr val="FF0000"/>
                </a:solidFill>
              </a:rPr>
              <a:t>– zmiana!!!</a:t>
            </a: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532015" y="1632031"/>
            <a:ext cx="7971760" cy="4486136"/>
          </a:xfrm>
        </p:spPr>
        <p:txBody>
          <a:bodyPr/>
          <a:lstStyle/>
          <a:p>
            <a:pPr marL="0" indent="0" algn="just">
              <a:buNone/>
            </a:pPr>
            <a:endParaRPr lang="pl-PL" sz="2000" dirty="0" smtClean="0"/>
          </a:p>
          <a:p>
            <a:pPr marL="0" indent="0" algn="just">
              <a:buNone/>
            </a:pPr>
            <a:endParaRPr lang="pl-PL" sz="2000" dirty="0" smtClean="0"/>
          </a:p>
          <a:p>
            <a:pPr marL="0" indent="0" algn="just">
              <a:buNone/>
            </a:pPr>
            <a:r>
              <a:rPr lang="pl-PL" sz="1800" dirty="0" smtClean="0"/>
              <a:t>1</a:t>
            </a:r>
            <a:r>
              <a:rPr lang="pl-PL" sz="1800" dirty="0"/>
              <a:t>.  w przypadku wszystkich projektów partnerskich – na podstawie dokumentu potwierdzającego prawidłowość dokonania wyboru partnerów do projektu przed datą złożenia wniosku o dofinansowanie załączony w systemie SOWA RPDS. Dokument może mieć formę np. listu intencyjnego, oświadczenia i powinien zawierać co najmniej:</a:t>
            </a:r>
          </a:p>
          <a:p>
            <a:pPr>
              <a:buFont typeface="Arial" panose="020B0604020202020204" pitchFamily="34" charset="0"/>
              <a:buChar char="•"/>
            </a:pPr>
            <a:r>
              <a:rPr lang="pl-PL" sz="1800" dirty="0"/>
              <a:t>datę sporządzenia/ podpisania </a:t>
            </a:r>
            <a:r>
              <a:rPr lang="pl-PL" sz="1800" dirty="0" smtClean="0"/>
              <a:t>dokumentu;</a:t>
            </a:r>
          </a:p>
          <a:p>
            <a:pPr>
              <a:buFont typeface="Arial" panose="020B0604020202020204" pitchFamily="34" charset="0"/>
              <a:buChar char="•"/>
            </a:pPr>
            <a:r>
              <a:rPr lang="pl-PL" sz="1800" dirty="0" smtClean="0"/>
              <a:t>wskazanie </a:t>
            </a:r>
            <a:r>
              <a:rPr lang="pl-PL" sz="1800" dirty="0"/>
              <a:t>stron (podmiotów), które oświadczają chęć wspólnej realizacji projektu z wyróżnieniem Partnera </a:t>
            </a:r>
            <a:r>
              <a:rPr lang="pl-PL" sz="1800" dirty="0" smtClean="0"/>
              <a:t>Wiodącego;</a:t>
            </a:r>
          </a:p>
          <a:p>
            <a:pPr>
              <a:buFont typeface="Arial" panose="020B0604020202020204" pitchFamily="34" charset="0"/>
              <a:buChar char="•"/>
            </a:pPr>
            <a:r>
              <a:rPr lang="pl-PL" sz="1800" dirty="0" smtClean="0"/>
              <a:t>tytuł </a:t>
            </a:r>
            <a:r>
              <a:rPr lang="pl-PL" sz="1800" dirty="0"/>
              <a:t>projektu, który strony zdecydowały się realizować </a:t>
            </a:r>
            <a:r>
              <a:rPr lang="pl-PL" sz="1800" dirty="0" smtClean="0"/>
              <a:t>wspólnie;</a:t>
            </a:r>
          </a:p>
          <a:p>
            <a:pPr>
              <a:buFont typeface="Arial" panose="020B0604020202020204" pitchFamily="34" charset="0"/>
              <a:buChar char="•"/>
            </a:pPr>
            <a:r>
              <a:rPr lang="pl-PL" sz="1800" dirty="0" smtClean="0"/>
              <a:t>oświadczenie </a:t>
            </a:r>
            <a:r>
              <a:rPr lang="pl-PL" sz="1800" dirty="0"/>
              <a:t>o chęci wspólnej realizacji przedmiotowego </a:t>
            </a:r>
            <a:r>
              <a:rPr lang="pl-PL" sz="1800" dirty="0" smtClean="0"/>
              <a:t>projektu;</a:t>
            </a:r>
          </a:p>
          <a:p>
            <a:pPr>
              <a:buFont typeface="Arial" panose="020B0604020202020204" pitchFamily="34" charset="0"/>
              <a:buChar char="•"/>
            </a:pPr>
            <a:r>
              <a:rPr lang="pl-PL" sz="1800" dirty="0" smtClean="0"/>
              <a:t>podpisy </a:t>
            </a:r>
            <a:r>
              <a:rPr lang="pl-PL" sz="1800" dirty="0"/>
              <a:t>wszystkich stron partnerstwa. </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433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sp>
        <p:nvSpPr>
          <p:cNvPr id="5" name="Tytuł 1"/>
          <p:cNvSpPr>
            <a:spLocks noGrp="1"/>
          </p:cNvSpPr>
          <p:nvPr>
            <p:ph type="title"/>
          </p:nvPr>
        </p:nvSpPr>
        <p:spPr>
          <a:xfrm>
            <a:off x="617077" y="1241924"/>
            <a:ext cx="8098660" cy="390106"/>
          </a:xfrm>
        </p:spPr>
        <p:txBody>
          <a:bodyPr/>
          <a:lstStyle/>
          <a:p>
            <a:r>
              <a:rPr lang="pl-PL" sz="2400" b="1" dirty="0" smtClean="0"/>
              <a:t/>
            </a:r>
            <a:br>
              <a:rPr lang="pl-PL" sz="2400" b="1" dirty="0" smtClean="0"/>
            </a:br>
            <a:r>
              <a:rPr lang="pl-PL" sz="2400" b="1" dirty="0" smtClean="0"/>
              <a:t>Kryteria formalne </a:t>
            </a:r>
            <a:r>
              <a:rPr lang="pl-PL" sz="2400" dirty="0" smtClean="0"/>
              <a:t>(nieweryfikowane na podstawie oświadczeń) - cd</a:t>
            </a:r>
            <a:br>
              <a:rPr lang="pl-PL" sz="2400" dirty="0" smtClean="0"/>
            </a:br>
            <a:r>
              <a:rPr lang="pl-PL" sz="2400" dirty="0"/>
              <a:t/>
            </a:r>
            <a:br>
              <a:rPr lang="pl-PL" sz="2400" dirty="0"/>
            </a:br>
            <a:r>
              <a:rPr lang="pl-PL" sz="2400" b="1" dirty="0" smtClean="0"/>
              <a:t>4</a:t>
            </a:r>
            <a:r>
              <a:rPr lang="pl-PL" sz="2400" b="1" dirty="0"/>
              <a:t>. Prawidłowość wyboru partnerów w projekcie </a:t>
            </a:r>
            <a:r>
              <a:rPr lang="pl-PL" sz="2400" b="1" dirty="0">
                <a:solidFill>
                  <a:srgbClr val="FF0000"/>
                </a:solidFill>
              </a:rPr>
              <a:t>– zmiana!!!</a:t>
            </a: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532015" y="1632031"/>
            <a:ext cx="7971760" cy="4486136"/>
          </a:xfrm>
        </p:spPr>
        <p:txBody>
          <a:bodyPr/>
          <a:lstStyle/>
          <a:p>
            <a:pPr marL="0" indent="0" algn="just">
              <a:buNone/>
            </a:pPr>
            <a:endParaRPr lang="pl-PL" sz="2000" dirty="0" smtClean="0"/>
          </a:p>
          <a:p>
            <a:pPr marL="0" indent="0" algn="just">
              <a:buNone/>
            </a:pPr>
            <a:endParaRPr lang="pl-PL" sz="2000" dirty="0" smtClean="0"/>
          </a:p>
          <a:p>
            <a:pPr marL="0" indent="0" algn="just">
              <a:buNone/>
            </a:pPr>
            <a:r>
              <a:rPr lang="pl-PL" sz="1800" dirty="0"/>
              <a:t>2. w przypadku, gdy podmiotem inicjującym partnerstwo jest podmiot z sektora finansów publicznych w rozumieniu przepisów o finansach publicznych i dokonuje on wyboru partnerów spośród podmiotów spoza sektora finansów publicznych – </a:t>
            </a:r>
            <a:br>
              <a:rPr lang="pl-PL" sz="1800" dirty="0"/>
            </a:br>
            <a:r>
              <a:rPr lang="pl-PL" sz="1800" dirty="0"/>
              <a:t>co najmniej następujące dokumenty:</a:t>
            </a:r>
          </a:p>
          <a:p>
            <a:pPr algn="just">
              <a:buFont typeface="Arial" panose="020B0604020202020204" pitchFamily="34" charset="0"/>
              <a:buChar char="•"/>
            </a:pPr>
            <a:r>
              <a:rPr lang="pl-PL" sz="1800" dirty="0"/>
              <a:t>wydruk ogłoszenia otwartego naboru partnerów ze strony internetowej Wnioskodawcy lub wskazanie we wniosku o dofinansowanie linka pod którym zamieszczono </a:t>
            </a:r>
            <a:r>
              <a:rPr lang="pl-PL" sz="1800" dirty="0" smtClean="0"/>
              <a:t>ogłoszenie;</a:t>
            </a:r>
          </a:p>
          <a:p>
            <a:pPr algn="just">
              <a:buFont typeface="Arial" panose="020B0604020202020204" pitchFamily="34" charset="0"/>
              <a:buChar char="•"/>
            </a:pPr>
            <a:r>
              <a:rPr lang="pl-PL" sz="1800" dirty="0" smtClean="0"/>
              <a:t>wydruk </a:t>
            </a:r>
            <a:r>
              <a:rPr lang="pl-PL" sz="1800" dirty="0"/>
              <a:t>informacji o podmiotach wybranych do pełnienia funkcji partnera ze strony internetowej Wnioskodawcy lub wskazanie we wniosku o dofinansowanie linka, pod którym zamieszczono </a:t>
            </a:r>
            <a:r>
              <a:rPr lang="pl-PL" sz="1800" dirty="0" smtClean="0"/>
              <a:t>informację;</a:t>
            </a:r>
          </a:p>
          <a:p>
            <a:pPr algn="just">
              <a:buFont typeface="Arial" panose="020B0604020202020204" pitchFamily="34" charset="0"/>
              <a:buChar char="•"/>
            </a:pPr>
            <a:r>
              <a:rPr lang="pl-PL" sz="1800" dirty="0" smtClean="0"/>
              <a:t>skan </a:t>
            </a:r>
            <a:r>
              <a:rPr lang="pl-PL" sz="1800" dirty="0"/>
              <a:t>potwierdzonej za zgodność z oryginałem wybranej </a:t>
            </a:r>
            <a:r>
              <a:rPr lang="pl-PL" sz="1800" dirty="0" smtClean="0"/>
              <a:t>oferty.</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92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a:t>Kryteria formalne </a:t>
            </a:r>
            <a:r>
              <a:rPr lang="pl-PL" sz="2400" dirty="0"/>
              <a:t>(nieweryfikowane na podstawie oświadczeń) – cd.</a:t>
            </a:r>
          </a:p>
        </p:txBody>
      </p:sp>
      <p:sp>
        <p:nvSpPr>
          <p:cNvPr id="3" name="Symbol zastępczy zawartości 2"/>
          <p:cNvSpPr>
            <a:spLocks noGrp="1"/>
          </p:cNvSpPr>
          <p:nvPr>
            <p:ph idx="1"/>
          </p:nvPr>
        </p:nvSpPr>
        <p:spPr>
          <a:xfrm>
            <a:off x="628650" y="2046288"/>
            <a:ext cx="7886700" cy="4310062"/>
          </a:xfrm>
        </p:spPr>
        <p:txBody>
          <a:bodyPr/>
          <a:lstStyle/>
          <a:p>
            <a:pPr marL="0" indent="0">
              <a:buNone/>
            </a:pPr>
            <a:r>
              <a:rPr lang="pl-PL" sz="2400" b="1" dirty="0"/>
              <a:t>8. Minimalna/maksymalna wartość projektu</a:t>
            </a:r>
          </a:p>
          <a:p>
            <a:pPr marL="0" indent="0">
              <a:buNone/>
            </a:pPr>
            <a:r>
              <a:rPr lang="pl-PL" sz="2000" dirty="0"/>
              <a:t>W ramach kryterium weryfikowane będzie, czy wartość projektu nie przekracza poziomów określonych w Regulaminie konkursu</a:t>
            </a:r>
            <a:r>
              <a:rPr lang="pl-PL" sz="2000" dirty="0" smtClean="0"/>
              <a:t>.</a:t>
            </a:r>
          </a:p>
          <a:p>
            <a:pPr marL="0" indent="0" algn="just">
              <a:buNone/>
            </a:pPr>
            <a:r>
              <a:rPr lang="pl-PL" sz="1400" dirty="0" smtClean="0"/>
              <a:t>Kryterium </a:t>
            </a:r>
            <a:r>
              <a:rPr lang="pl-PL" sz="1400" dirty="0"/>
              <a:t>będzie weryfikowane na podstawie zapisów budżetu projektu. </a:t>
            </a:r>
            <a:r>
              <a:rPr lang="pl-PL" sz="1400" dirty="0" smtClean="0"/>
              <a:t>W </a:t>
            </a:r>
            <a:r>
              <a:rPr lang="pl-PL" sz="1400" dirty="0"/>
              <a:t>przypadku niniejszego konkursu nie określono </a:t>
            </a:r>
            <a:r>
              <a:rPr lang="pl-PL" sz="1400" b="1" dirty="0"/>
              <a:t>minimalnej oraz maksymalnej wartości projektu. Dopuszcza się jednokrotne skierowanie projektu do poprawy/uzupełnienia w zakresie skutkującym jego spełnieniem. Niespełnienie kryterium po wezwaniu do uzupełnienia/ poprawy skutkuje jego </a:t>
            </a:r>
            <a:r>
              <a:rPr lang="pl-PL" sz="1400" b="1" dirty="0" smtClean="0"/>
              <a:t>odrzuceniem.</a:t>
            </a:r>
            <a:endParaRPr lang="pl-PL" sz="1400" dirty="0"/>
          </a:p>
          <a:p>
            <a:pPr marL="0" indent="0">
              <a:buNone/>
            </a:pPr>
            <a:r>
              <a:rPr lang="pl-PL" sz="2400" b="1" dirty="0"/>
              <a:t>9. Wkład własny</a:t>
            </a:r>
          </a:p>
          <a:p>
            <a:pPr marL="0" indent="0">
              <a:buNone/>
            </a:pPr>
            <a:r>
              <a:rPr lang="pl-PL" sz="2000" dirty="0"/>
              <a:t>W ramach kryterium weryfikowane będzie, czy Wnioskodawca/Beneficjent zapewnił odpowiedni poziom wkładu własnego określony w Regulaminie danego konkursu.</a:t>
            </a:r>
          </a:p>
          <a:p>
            <a:pPr marL="0" indent="0" algn="just">
              <a:buNone/>
            </a:pPr>
            <a:r>
              <a:rPr lang="pl-PL" sz="1400" dirty="0" smtClean="0"/>
              <a:t>Minimalny udział wkładu własnego Beneficjenta w ramach konkursu wynosi 1</a:t>
            </a:r>
            <a:r>
              <a:rPr lang="pl-PL" sz="1400" b="1" dirty="0" smtClean="0"/>
              <a:t>5%</a:t>
            </a:r>
            <a:r>
              <a:rPr lang="pl-PL" sz="1400" dirty="0" smtClean="0"/>
              <a:t> wydatków kwalifikowalnych projektu. </a:t>
            </a:r>
            <a:r>
              <a:rPr lang="pl-PL" sz="1400" b="1" dirty="0"/>
              <a:t>Dopuszcza się jednokrotne skierowanie projektu do poprawy/uzupełnienia w zakresie skutkującym jego spełnieniem. Niespełnienie kryterium po wezwaniu do uzupełnienia/ poprawy skutkuje jego odrzuceniem.</a:t>
            </a:r>
            <a:endParaRPr lang="pl-PL" sz="14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448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dirty="0">
              <a:solidFill>
                <a:prstClr val="black">
                  <a:tint val="75000"/>
                </a:prstClr>
              </a:solidFill>
            </a:endParaRPr>
          </a:p>
        </p:txBody>
      </p:sp>
      <p:sp>
        <p:nvSpPr>
          <p:cNvPr id="5" name="Tytuł 1"/>
          <p:cNvSpPr>
            <a:spLocks noGrp="1"/>
          </p:cNvSpPr>
          <p:nvPr>
            <p:ph type="title"/>
          </p:nvPr>
        </p:nvSpPr>
        <p:spPr>
          <a:xfrm>
            <a:off x="703089" y="1103916"/>
            <a:ext cx="8079149" cy="665243"/>
          </a:xfrm>
        </p:spPr>
        <p:txBody>
          <a:bodyPr/>
          <a:lstStyle/>
          <a:p>
            <a:r>
              <a:rPr lang="pl-PL" sz="2400" b="1" dirty="0" smtClean="0"/>
              <a:t>Kryteria formalne </a:t>
            </a:r>
            <a:r>
              <a:rPr lang="pl-PL" sz="2400" dirty="0" smtClean="0"/>
              <a:t>(nieweryfikowane na podstawie oświadczeń) – cd.</a:t>
            </a:r>
            <a:br>
              <a:rPr lang="pl-PL" sz="2400" dirty="0" smtClean="0"/>
            </a:b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17076" y="1560096"/>
            <a:ext cx="7886700" cy="2722538"/>
          </a:xfrm>
        </p:spPr>
        <p:txBody>
          <a:bodyPr/>
          <a:lstStyle/>
          <a:p>
            <a:pPr marL="0" indent="0">
              <a:buNone/>
            </a:pPr>
            <a:r>
              <a:rPr lang="pl-PL" sz="2400" b="1" dirty="0" smtClean="0"/>
              <a:t>10</a:t>
            </a:r>
            <a:r>
              <a:rPr lang="pl-PL" sz="2400" b="1" dirty="0"/>
              <a:t>. Uproszczone metody rozliczania wydatków</a:t>
            </a:r>
          </a:p>
          <a:p>
            <a:pPr marL="0" indent="0">
              <a:buNone/>
            </a:pPr>
            <a:r>
              <a:rPr lang="pl-PL" sz="1800" dirty="0"/>
              <a:t>W ramach kryterium weryfikowane będzie, czy w projekcie, w którym wartość wkładu publicznego (środków publicznych) nie przekracza 100 000 EUR zastosowano kwoty ryczałtowe, o których mowa w </a:t>
            </a:r>
            <a:r>
              <a:rPr lang="pl-PL" sz="1800" i="1" dirty="0"/>
              <a:t>Wytycznych w zakresie kwalifikowalności wydatków w ramach Europejskiego Funduszu Rozwoju Regionalnego, Europejskiego Funduszu Społecznego oraz Funduszu Spójności na lata 2014-2020</a:t>
            </a:r>
            <a:r>
              <a:rPr lang="pl-PL" sz="1800" dirty="0"/>
              <a:t>. W sytuacjach określonych w Regulaminie konkursu</a:t>
            </a:r>
            <a:r>
              <a:rPr lang="pl-PL" sz="1800" i="1" dirty="0"/>
              <a:t> </a:t>
            </a:r>
            <a:r>
              <a:rPr lang="pl-PL" sz="1800" dirty="0"/>
              <a:t>zastosowano pozostałe uproszczone metody rozliczania wydatków, o których mowa w </a:t>
            </a:r>
            <a:r>
              <a:rPr lang="pl-PL" sz="1800" i="1" dirty="0"/>
              <a:t>Wytycznych w zakresie kwalifikowalności wydatków w ramach Europejskiego Funduszu Rozwoju Regionalnego, Europejskiego Funduszu Społecznego oraz Funduszu Spójności na lata 2014-2020</a:t>
            </a:r>
            <a:r>
              <a:rPr lang="pl-PL" sz="1800" dirty="0"/>
              <a:t>. </a:t>
            </a:r>
          </a:p>
          <a:p>
            <a:pPr marL="0" indent="0" algn="just">
              <a:buNone/>
            </a:pPr>
            <a:r>
              <a:rPr lang="pl-PL" sz="1400" dirty="0"/>
              <a:t>Kryterium weryfikowane na podstawie zapisów budżetu projektu, obowiązujące w przypadku kwot ryczałtowych dla projektów, których wartość wkładu publicznego (środków publicznych) nie przekracza </a:t>
            </a:r>
            <a:r>
              <a:rPr lang="pl-PL" sz="1400" dirty="0" smtClean="0"/>
              <a:t/>
            </a:r>
            <a:br>
              <a:rPr lang="pl-PL" sz="1400" dirty="0" smtClean="0"/>
            </a:br>
            <a:r>
              <a:rPr lang="pl-PL" sz="1400" dirty="0" smtClean="0"/>
              <a:t>100 </a:t>
            </a:r>
            <a:r>
              <a:rPr lang="pl-PL" sz="1400" dirty="0"/>
              <a:t>000 EUR</a:t>
            </a:r>
            <a:r>
              <a:rPr lang="pl-PL" sz="1400" dirty="0" smtClean="0"/>
              <a:t>. </a:t>
            </a:r>
            <a:r>
              <a:rPr lang="pl-PL" sz="1400" b="1" dirty="0"/>
              <a:t>Dopuszcza się jednokrotne skierowanie projektu do poprawy/uzupełnienia w zakresie skutkującym jego spełnieniem. Niespełnienie kryterium po wezwaniu do uzupełnienia/ poprawy skutkuje jego odrzuceniem.</a:t>
            </a:r>
            <a:endParaRPr lang="pl-PL" sz="1400" dirty="0" smtClean="0"/>
          </a:p>
          <a:p>
            <a:pPr marL="0" indent="0">
              <a:buNone/>
            </a:pPr>
            <a:r>
              <a:rPr lang="pl-PL" sz="1400" dirty="0" smtClean="0"/>
              <a:t>Do </a:t>
            </a:r>
            <a:r>
              <a:rPr lang="pl-PL" sz="1400" dirty="0"/>
              <a:t>przeliczenia ww. kwoty na PLN należy stosować miesięczny obrachunkowy kurs wymiany stosowany przez KE aktualny na dzień ogłoszenia </a:t>
            </a:r>
            <a:r>
              <a:rPr lang="pl-PL" sz="1400" dirty="0" smtClean="0"/>
              <a:t>konkursu</a:t>
            </a:r>
            <a:r>
              <a:rPr lang="pl-PL" sz="1400" dirty="0"/>
              <a:t> </a:t>
            </a:r>
            <a:r>
              <a:rPr lang="pl-PL" sz="1400" dirty="0" smtClean="0"/>
              <a:t>tj. 4, 1449 PLN, </a:t>
            </a:r>
            <a:r>
              <a:rPr lang="pl-PL" sz="1400" dirty="0"/>
              <a:t>z dnia </a:t>
            </a:r>
            <a:r>
              <a:rPr lang="pl-PL" sz="1400" dirty="0" smtClean="0"/>
              <a:t>30.01.2018 </a:t>
            </a:r>
            <a:r>
              <a:rPr lang="pl-PL" sz="1400" dirty="0"/>
              <a:t>r., co daje kwotę </a:t>
            </a:r>
            <a:r>
              <a:rPr lang="pl-PL" sz="1400" dirty="0" smtClean="0"/>
              <a:t/>
            </a:r>
            <a:br>
              <a:rPr lang="pl-PL" sz="1400" dirty="0" smtClean="0"/>
            </a:br>
            <a:r>
              <a:rPr lang="pl-PL" sz="1400" b="1" dirty="0" smtClean="0"/>
              <a:t>414 490 </a:t>
            </a:r>
            <a:r>
              <a:rPr lang="pl-PL" sz="1400" b="1" dirty="0"/>
              <a:t>PLN</a:t>
            </a:r>
            <a:r>
              <a:rPr lang="pl-PL" sz="1400" dirty="0"/>
              <a:t>.</a:t>
            </a:r>
          </a:p>
          <a:p>
            <a:pPr marL="0" indent="0">
              <a:buNone/>
            </a:pPr>
            <a:endParaRPr lang="pl-PL" sz="1400"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063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smtClean="0"/>
              <a:t>Kryteria formalne </a:t>
            </a:r>
            <a:r>
              <a:rPr lang="pl-PL" sz="2400" dirty="0" smtClean="0"/>
              <a:t>(nieweryfikowane na podstawie oświadczeń) – cd.</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28650" y="1562582"/>
            <a:ext cx="7886700" cy="4907666"/>
          </a:xfrm>
        </p:spPr>
        <p:txBody>
          <a:bodyPr/>
          <a:lstStyle/>
          <a:p>
            <a:pPr marL="0" indent="0">
              <a:buNone/>
            </a:pPr>
            <a:r>
              <a:rPr lang="pl-PL" sz="2400" b="1" dirty="0" smtClean="0"/>
              <a:t>12. Pomoc </a:t>
            </a:r>
            <a:r>
              <a:rPr lang="pl-PL" sz="2400" b="1" dirty="0"/>
              <a:t>de </a:t>
            </a:r>
            <a:r>
              <a:rPr lang="pl-PL" sz="2400" b="1" dirty="0" err="1" smtClean="0"/>
              <a:t>minimis</a:t>
            </a:r>
            <a:endParaRPr lang="pl-PL" sz="2400" b="1" dirty="0" smtClean="0"/>
          </a:p>
          <a:p>
            <a:pPr marL="0" indent="0">
              <a:buNone/>
            </a:pPr>
            <a:r>
              <a:rPr lang="pl-PL" sz="2000" dirty="0" smtClean="0"/>
              <a:t>W </a:t>
            </a:r>
            <a:r>
              <a:rPr lang="pl-PL" sz="2000" dirty="0"/>
              <a:t>sytuacji, gdy w ramach projektu IOK udziela pomocy de </a:t>
            </a:r>
            <a:r>
              <a:rPr lang="pl-PL" sz="2000" dirty="0" err="1"/>
              <a:t>minimis</a:t>
            </a:r>
            <a:r>
              <a:rPr lang="pl-PL" sz="2000" dirty="0"/>
              <a:t> bezpośrednio Wnioskodawcy/Beneficjentowi w ramach kryterium weryfikowane będzie, czy podana we wniosku o dofinansowanie wartość uzyskanej pomocy de </a:t>
            </a:r>
            <a:r>
              <a:rPr lang="pl-PL" sz="2000" dirty="0" err="1"/>
              <a:t>minimis</a:t>
            </a:r>
            <a:r>
              <a:rPr lang="pl-PL" sz="2000" dirty="0"/>
              <a:t> jest zgodna z danymi zawartymi w Systemie Udostępniania Danych o Pomocy (SUDOP) oraz nie przekracza progów dopuszczalnej pomocy de </a:t>
            </a:r>
            <a:r>
              <a:rPr lang="pl-PL" sz="2000" dirty="0" err="1"/>
              <a:t>minimis</a:t>
            </a:r>
            <a:r>
              <a:rPr lang="pl-PL" sz="2000" dirty="0"/>
              <a:t> udzielonej jednemu przedsiębiorcy określonych w art. 3 rozporządzenia Komisji (UE) nr 1407/2013.</a:t>
            </a:r>
          </a:p>
          <a:p>
            <a:pPr marL="0" indent="0">
              <a:buNone/>
            </a:pPr>
            <a:r>
              <a:rPr lang="pl-PL" sz="1400" dirty="0"/>
              <a:t>Kryterium zostanie zweryfikowane na podstawie informacji zawartych we wniosku o dofinansowanie projektu oraz danych w SUDOP</a:t>
            </a:r>
            <a:r>
              <a:rPr lang="pl-PL" sz="1400" dirty="0" smtClean="0"/>
              <a:t>.</a:t>
            </a:r>
            <a:endParaRPr lang="pl-PL" sz="1400" dirty="0"/>
          </a:p>
          <a:p>
            <a:pPr marL="0" indent="0">
              <a:buNone/>
            </a:pPr>
            <a:endParaRPr lang="pl-PL" sz="1400" b="1" dirty="0" smtClean="0"/>
          </a:p>
          <a:p>
            <a:pPr marL="0" indent="0">
              <a:buNone/>
            </a:pPr>
            <a:r>
              <a:rPr lang="pl-PL" sz="1400" dirty="0"/>
              <a:t>IOK w ramach konkursu nie przewiduje sytuacji udzielania pomocy de </a:t>
            </a:r>
            <a:r>
              <a:rPr lang="pl-PL" sz="1400" dirty="0" err="1"/>
              <a:t>minimis</a:t>
            </a:r>
            <a:r>
              <a:rPr lang="pl-PL" sz="1400" dirty="0"/>
              <a:t> bezpośrednio Wnioskodawcy/ Beneficjentowi.</a:t>
            </a:r>
            <a:endParaRPr lang="pl-PL" sz="1400" b="1"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632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FORMALNA – kryteria dostępu</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966194704"/>
              </p:ext>
            </p:extLst>
          </p:nvPr>
        </p:nvGraphicFramePr>
        <p:xfrm>
          <a:off x="0" y="1412341"/>
          <a:ext cx="9144000" cy="628579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68823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644133">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liczby wniosków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Wnioskodawca złożył w ramach konkursu (jako lider) maksymalnie 2 wnioski o dofinansowanie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zostanie zweryfikowane na podstawie rejestru prowadzonego przez Instytucję Organizującą Konkurs. W przypadku złożenia więcej niż dwóch wniosków o dofinansowanie, w których ten sam podmiot występuje jako lider, Instytucja Organizująca Konkurs odrzuca wszystkie złożone w odpowiedzi na konkurs wnioski, w związku z niespełnieniem przez Wnioskodawcę kryterium. W przypadku wycofania wniosku o dofinansowanie Wnioskodawca ma prawo złożyć kolejny wniosek.</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zakłada limit dwóch składanych wniosków dla Wnioskodawcy, który pełni funkcję lidera projektu. Ten sam podmiot może pełnić rolę partnera w nieograniczonej liczbie projektów.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 (niespełnienie kryterium oznacza odrzucenie projektu).	</a:t>
                      </a:r>
                    </a:p>
                  </a:txBody>
                  <a:tcPr/>
                </a:tc>
                <a:extLst>
                  <a:ext uri="{0D108BD9-81ED-4DB2-BD59-A6C34878D82A}">
                    <a16:rowId xmlns:a16="http://schemas.microsoft.com/office/drawing/2014/main" val="10001"/>
                  </a:ext>
                </a:extLst>
              </a:tr>
              <a:tr h="2945799">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biura projektu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Wnioskodawca (lider) w okresie realizacji projektu posiada siedzibę lub będzie prowadził biuro projektu na terenie województwa dolnośląskiego?</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o dofinansowanie projektu w części Adres siedziby (pkt 2.8) lub w przypadku braku posiadania przez Wnioskodawcę (lidera) siedziby na terenie województwa dolnośląskiego - na podstawie oświadczenia Wnioskodawcy zamieszczonego we wniosku o dofinansowanie w części Zaplecze techniczne (sprzęt, zasoby lokalowe), które będą wykorzystywane w ramach realizacji projektu (pkt 4.3).</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a:t>
                      </a:r>
                      <a:r>
                        <a:rPr lang="pl-PL" sz="1200" b="1" kern="1200" baseline="0" dirty="0" smtClean="0">
                          <a:solidFill>
                            <a:schemeClr val="dk1"/>
                          </a:solidFill>
                          <a:latin typeface="+mn-lt"/>
                          <a:ea typeface="+mn-ea"/>
                          <a:cs typeface="+mn-cs"/>
                        </a:rPr>
                        <a:t>TAK/ NIE.</a:t>
                      </a:r>
                    </a:p>
                    <a:p>
                      <a:pPr marL="0" marR="0" indent="0" algn="l" defTabSz="914400" rtl="0" eaLnBrk="1" fontAlgn="auto" latinLnBrk="0" hangingPunct="1">
                        <a:lnSpc>
                          <a:spcPct val="115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Dopuszcza się jednokrotne skierowanie projektu do poprawy/uzupełnienia w zakresie skutkującym jego spełnieniem. Niespełnienie kryterium po wezwaniu do uzupełnienia/ poprawy skutkuje odrzuceniem projektu.</a:t>
                      </a:r>
                    </a:p>
                  </a:txBody>
                  <a:tcPr marL="68580" marR="68580" marT="0" marB="0"/>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FORMALNA–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364432898"/>
              </p:ext>
            </p:extLst>
          </p:nvPr>
        </p:nvGraphicFramePr>
        <p:xfrm>
          <a:off x="0" y="1448555"/>
          <a:ext cx="9144000" cy="5731831"/>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19751">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89695">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trwałości projektu</a:t>
                      </a:r>
                      <a:endParaRPr lang="pl-PL" sz="1000" b="0"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Wnioskodawca w przypadku realizacji działań polegających na: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 tworzeniu nowych miejsc opieki  nad dziećmi do lat 3 w żłobkach, klubach dziecięcych oraz w ramach instytucji dziennego opiekuna,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 dostosowaniu istniejących miejsc opieki nad dziećmi do lat 3 do potrzeb dzieci z niepełnosprawnościami w instytucjonalnych formach opieki</a:t>
                      </a:r>
                      <a:r>
                        <a:rPr lang="pl-PL" sz="1200" b="1" kern="1200" baseline="0" dirty="0" smtClean="0">
                          <a:solidFill>
                            <a:schemeClr val="dk1"/>
                          </a:solidFill>
                          <a:latin typeface="+mn-lt"/>
                          <a:ea typeface="+mn-ea"/>
                          <a:cs typeface="+mn-cs"/>
                        </a:rPr>
                        <a:t> </a:t>
                      </a:r>
                      <a:r>
                        <a:rPr lang="pl-PL" sz="1200" b="1" kern="1200" dirty="0" smtClean="0">
                          <a:solidFill>
                            <a:schemeClr val="dk1"/>
                          </a:solidFill>
                          <a:latin typeface="+mn-lt"/>
                          <a:ea typeface="+mn-ea"/>
                          <a:cs typeface="+mn-cs"/>
                        </a:rPr>
                        <a:t>przedstawił deklarację zapewnienia funkcjonowania takich miejsc, wskazującą m.in. planowane źródło pokrywania kosztów funkcjonowania miejsc opieki przez okres co najmniej 2 lat od daty zakończenia realizacji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zostanie zweryfikowane na podstawie zapisów wniosku o dofinansowanie projektu w części Trwałość i wpływ rezultatów projektu (pkt 4.1).</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wprowadzono w celu zapewnienia trwałości produktów projektu po zakończeniu jego realizacji. We wniosku o dofinansowanie należy zamieścić deklarację o zapewnieniu funkcjonowania utworzonego / dostosowanego do potrzeb dzieci z niepełnosprawnościami miejsca opieki po zakończeniu finansowania z EFS, wskazującą m.in. planowane źródło pokrywania kosztów funkcjonowania miejsca opieki. Trwałość jest rozumiana jako instytucjonalna gotowość miejsc opieki nad dziećmi do lat 3 do świadczenia usług. Powyższy warunek nie ma zastosowania w przypadku projektów zakładających sfinansowanie kosztów usług bieżącej opieki nad dziećmi poprzez pokrycie kosztów opłat za pobyt dziecka w żłobku, klubie dziecięcym lub u dziennego opiekuna ponoszonych przez opiekunów dzieci lub formę sprawowania opieki nad dziećmi przez nianie.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Opis znaczenia kryterium: TAK/ NIE (niespełnienie kryterium oznacza odrzucenie projektu)/ NIE DOTYCZY</a:t>
                      </a:r>
                      <a:endParaRPr lang="pl-PL" sz="10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FORMALNA–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102025546"/>
              </p:ext>
            </p:extLst>
          </p:nvPr>
        </p:nvGraphicFramePr>
        <p:xfrm>
          <a:off x="0" y="1347032"/>
          <a:ext cx="9144000" cy="551096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652129">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58838">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formy wsparcia</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we wniosku o dofinansowanie projektu Wnioskodawca wykazał, że realizacja projektu przyczyni się do zwiększenia liczby miejsc opieki nad dziećmi do lat 3 prowadzonych przez daną instytucję publiczną lub  niepubliczną w zakresie tworzenia nowych miejsc opieki nad dziećmi do lat 3 w formie żłobków, klubów dziecięcych lub w ramach instytucji dziennego opiekuna?</a:t>
                      </a: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zostanie zweryfikowane na podstawie zapisów wniosku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 dofinansowanie projektu w części  Zadania (pkt 4.1).</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1"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Projekty realizowane w ramach RPO WD 2014-2020 mają przyczyniać się do zwiększenia liczby miejsc opieki nad dziećmi do lat 3. Powyższy warunek nie ma zastosowania w przypadku dostosowania istniejących miejsc opieki do potrzeb dzieci z niepełnosprawnościami oraz projektów zakładających sfinansowanie kosztów usług bieżącej opieki nad dziećmi poprzez pokrycie kosztów opłat za pobyt dziecka w żłobku, klubie dziecięcym lub u dziennego opiekuna ponoszonych przez opiekunów dzieci lub pokrycia kosztów wynagrodzenia niani ponoszonych przez opiekunów dzieci do lat 3. </a:t>
                      </a:r>
                      <a:endParaRPr lang="pl-PL" sz="1200" b="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Opis znaczenia kryterium: TAK/ NIE (niespełnienie kryterium oznacza odrzucenie projektu)/ NIE DOTYCZY</a:t>
                      </a: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933479970"/>
              </p:ext>
            </p:extLst>
          </p:nvPr>
        </p:nvGraphicFramePr>
        <p:xfrm>
          <a:off x="0" y="1347033"/>
          <a:ext cx="9144000" cy="6740578"/>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5501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5.</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efektywności zatrudnieniowej</a:t>
                      </a:r>
                      <a:endParaRPr lang="pl-PL" sz="1000" b="0" kern="1200" baseline="0" dirty="0" smtClean="0">
                        <a:solidFill>
                          <a:schemeClr val="tx1"/>
                        </a:solidFill>
                        <a:latin typeface="+mn-lt"/>
                        <a:ea typeface="+mn-ea"/>
                        <a:cs typeface="+mn-cs"/>
                      </a:endParaRPr>
                    </a:p>
                  </a:txBody>
                  <a:tcPr/>
                </a:tc>
                <a:tc>
                  <a:txBody>
                    <a:bodyPr/>
                    <a:lstStyle/>
                    <a:p>
                      <a:pPr algn="just"/>
                      <a:r>
                        <a:rPr lang="pl-PL" sz="1200" b="1" kern="1200" dirty="0" smtClean="0">
                          <a:solidFill>
                            <a:schemeClr val="dk1"/>
                          </a:solidFill>
                          <a:latin typeface="+mn-lt"/>
                          <a:ea typeface="+mn-ea"/>
                          <a:cs typeface="+mn-cs"/>
                        </a:rPr>
                        <a:t>Czy w przypadku uwzględnienia w projektach z zakresu opieki nad dziećmi do lat 3 działań z zakresu aktywizacji zawodowej dla opiekunów dzieci tj. osób bezrobotnych lub osób biernych zawodowo pozostających poza rynkiem pracy ze względu na obowiązek opieki nad dziećmi do lat 3, w tym do osób, które przerwały karierę zawodową ze względu na urodzenie dziecka lub przebywających na urlopie wychowawczym w rozumieniu ustawy </a:t>
                      </a:r>
                    </a:p>
                    <a:p>
                      <a:pPr algn="just"/>
                      <a:r>
                        <a:rPr lang="pl-PL" sz="1200" b="1" kern="1200" dirty="0" smtClean="0">
                          <a:solidFill>
                            <a:schemeClr val="dk1"/>
                          </a:solidFill>
                          <a:latin typeface="+mn-lt"/>
                          <a:ea typeface="+mn-ea"/>
                          <a:cs typeface="+mn-cs"/>
                        </a:rPr>
                        <a:t>z dnia 26 czerwca 1974 r. – Kodeks pracy projekt zakłada uwzględniając zatrudnienie na podstawie umowy </a:t>
                      </a:r>
                    </a:p>
                    <a:p>
                      <a:pPr algn="just"/>
                      <a:r>
                        <a:rPr lang="pl-PL" sz="1200" b="1" kern="1200" dirty="0" smtClean="0">
                          <a:solidFill>
                            <a:schemeClr val="dk1"/>
                          </a:solidFill>
                          <a:latin typeface="+mn-lt"/>
                          <a:ea typeface="+mn-ea"/>
                          <a:cs typeface="+mn-cs"/>
                        </a:rPr>
                        <a:t>o pracę oraz samozatrudnienia, iż:</a:t>
                      </a:r>
                    </a:p>
                    <a:p>
                      <a:pPr algn="just"/>
                      <a:r>
                        <a:rPr lang="pl-PL" sz="1200" b="1" kern="1200" dirty="0" smtClean="0">
                          <a:solidFill>
                            <a:schemeClr val="dk1"/>
                          </a:solidFill>
                          <a:latin typeface="+mn-lt"/>
                          <a:ea typeface="+mn-ea"/>
                          <a:cs typeface="+mn-cs"/>
                        </a:rPr>
                        <a:t>-     minimalny poziom kryterium efektywności zatrudnieniowej dla osób w najtrudniejszej sytuacji, w tym imigranci, reemigranci, osoby </a:t>
                      </a:r>
                    </a:p>
                    <a:p>
                      <a:pPr algn="just"/>
                      <a:r>
                        <a:rPr lang="pl-PL" sz="1200" b="1" kern="1200" dirty="0" smtClean="0">
                          <a:solidFill>
                            <a:schemeClr val="dk1"/>
                          </a:solidFill>
                          <a:latin typeface="+mn-lt"/>
                          <a:ea typeface="+mn-ea"/>
                          <a:cs typeface="+mn-cs"/>
                        </a:rPr>
                        <a:t>w wieku 50 lat i więcej, kobiety, osoby z niepełnosprawnościami, osoby długotrwale bezrobotne, osoby z niskimi kwalifikacjami do poziomu ISCED 3 wynosi odpowiednio 42%;</a:t>
                      </a:r>
                    </a:p>
                    <a:p>
                      <a:pPr algn="just"/>
                      <a:r>
                        <a:rPr lang="pl-PL" sz="1200" b="1" kern="1200" dirty="0" smtClean="0">
                          <a:solidFill>
                            <a:schemeClr val="dk1"/>
                          </a:solidFill>
                          <a:latin typeface="+mn-lt"/>
                          <a:ea typeface="+mn-ea"/>
                          <a:cs typeface="+mn-cs"/>
                        </a:rPr>
                        <a:t>-     minimalny poziom kryterium efektywności zatrudnieniowej dla pozostałych osób nienależących do ww. grup wynosi odpowiednio 52%?</a:t>
                      </a:r>
                    </a:p>
                    <a:p>
                      <a:endParaRPr lang="pl-PL" sz="500" kern="120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Kryterium zostanie zweryfikowane na podstawie zapisów wniosku </a:t>
                      </a:r>
                    </a:p>
                    <a:p>
                      <a:pPr algn="just"/>
                      <a:r>
                        <a:rPr lang="pl-PL" sz="1200" kern="1200" dirty="0" smtClean="0">
                          <a:solidFill>
                            <a:schemeClr val="dk1"/>
                          </a:solidFill>
                          <a:latin typeface="+mn-lt"/>
                          <a:ea typeface="+mn-ea"/>
                          <a:cs typeface="+mn-cs"/>
                        </a:rPr>
                        <a:t>o dofinansowanie projektu w części Cel szczegółowy osi priorytetowej i wskaźniki realizacji celu (pkt 3.1.2).</a:t>
                      </a:r>
                    </a:p>
                    <a:p>
                      <a:endParaRPr lang="pl-PL" sz="1200" i="1" kern="1200" baseline="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Projekty przewidujące, że jednym z rezultatów będzie podjęcie zatrudnienia przez co najmniej określony powyżej odsetek uczestników projektu, przyczynią się do zwiększenia skuteczności realizowanego wsparcia. Ponadto kryterium pozytywnie wpłynie na trwałość osiąganych rezultatów i przyczyni się do zwiększenia aktywności zawodowej mieszkańców regionu. Kryterium zostanie zweryfikowane na podstawie zapisów wniosku o dofinansowanie projektu. Sposób mierzenia kryterium zostanie określony w regulaminie konkursu. IOK dopuszcza możliwość poprawy/uzupełnienia wniosku o dofinansowanie w zakresie kryterium w sposób skutkujący jego spełnieniem.</a:t>
                      </a:r>
                      <a:endParaRPr lang="pl-PL" sz="120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TAK/ NIE (niespełnienie kryterium oznacza odrzucenie projektu)/ NIE DOTYCZY.</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Dopuszcza się jednokrotne skierowanie projektu do poprawy/uzupełnienia w zakresie skutkującym jego spełnieniem. Niespełnienie kryterium po wezwaniu do uzupełnienia/ poprawy skutkuje odrzuceniem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33375" y="1504950"/>
            <a:ext cx="8610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kumimoji="0" lang="pl-PL" sz="3600" b="1" i="0" u="none" strike="noStrike" kern="1200" cap="none" spc="0" normalizeH="0" baseline="0" noProof="0" dirty="0" smtClean="0">
                <a:ln>
                  <a:noFill/>
                </a:ln>
                <a:solidFill>
                  <a:schemeClr val="tx1"/>
                </a:solidFill>
                <a:effectLst/>
                <a:uLnTx/>
                <a:uFillTx/>
                <a:latin typeface="+mn-lt"/>
                <a:ea typeface="+mn-ea"/>
                <a:cs typeface="+mn-cs"/>
              </a:rPr>
              <a:t>Konkurs ma charakter horyzontalny</a:t>
            </a:r>
            <a:r>
              <a:rPr kumimoji="0" lang="pl-PL" sz="3200" b="1" i="0" u="none" strike="noStrike" kern="1200" cap="none" spc="0" normalizeH="0" baseline="0" noProof="0" dirty="0" smtClean="0">
                <a:ln>
                  <a:noFill/>
                </a:ln>
                <a:solidFill>
                  <a:schemeClr val="tx1"/>
                </a:solidFill>
                <a:effectLst/>
                <a:uLnTx/>
                <a:uFillTx/>
                <a:latin typeface="+mn-lt"/>
                <a:ea typeface="+mn-ea"/>
                <a:cs typeface="+mn-cs"/>
              </a:rPr>
              <a:t>,                            tzn. nabór wniosków o dofinansowanie przeznaczony jest dla wszystkich Beneficjentów przewidzianych do aplikowania w Działaniu 8.4 – </a:t>
            </a:r>
            <a:r>
              <a:rPr kumimoji="0" lang="pl-PL" sz="3600" b="1" i="0" u="none" strike="noStrike" kern="1200" cap="none" spc="0" normalizeH="0" baseline="0" noProof="0" dirty="0" smtClean="0">
                <a:ln>
                  <a:noFill/>
                </a:ln>
                <a:solidFill>
                  <a:schemeClr val="tx1"/>
                </a:solidFill>
                <a:effectLst/>
                <a:uLnTx/>
                <a:uFillTx/>
                <a:latin typeface="+mn-lt"/>
                <a:ea typeface="+mn-ea"/>
                <a:cs typeface="+mn-cs"/>
              </a:rPr>
              <a:t>typ projektu A.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1" i="0" u="none" strike="noStrike" kern="1200" cap="none" spc="0" normalizeH="0" baseline="0" noProof="0" dirty="0" smtClean="0">
                <a:ln>
                  <a:noFill/>
                </a:ln>
                <a:solidFill>
                  <a:schemeClr val="tx1"/>
                </a:solidFill>
                <a:effectLst/>
                <a:uLnTx/>
                <a:uFillTx/>
                <a:latin typeface="+mn-lt"/>
                <a:ea typeface="+mn-ea"/>
                <a:cs typeface="+mn-cs"/>
              </a:rPr>
              <a:t>Konkurs obejmuje projekty realizowane na obszarze województwa dolnośląskiego.</a:t>
            </a: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15542"/>
            <a:ext cx="4825244" cy="68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FORMALNA–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093446753"/>
              </p:ext>
            </p:extLst>
          </p:nvPr>
        </p:nvGraphicFramePr>
        <p:xfrm>
          <a:off x="0" y="1430447"/>
          <a:ext cx="9144000" cy="5427553"/>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79717">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47836">
                <a:tc>
                  <a:txBody>
                    <a:bodyPr/>
                    <a:lstStyle/>
                    <a:p>
                      <a:r>
                        <a:rPr lang="pl-PL" sz="1200" dirty="0" smtClean="0">
                          <a:latin typeface="+mn-lt"/>
                        </a:rPr>
                        <a:t>6.</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okresu realizacji wsparcia</a:t>
                      </a:r>
                      <a:endParaRPr lang="pl-PL" sz="1200" b="0" kern="1200" baseline="0" dirty="0" smtClean="0">
                        <a:solidFill>
                          <a:schemeClr val="tx1"/>
                        </a:solidFill>
                        <a:latin typeface="+mn-lt"/>
                        <a:ea typeface="+mn-ea"/>
                        <a:cs typeface="+mn-cs"/>
                      </a:endParaRPr>
                    </a:p>
                  </a:txBody>
                  <a:tcPr/>
                </a:tc>
                <a:tc>
                  <a:txBody>
                    <a:bodyPr/>
                    <a:lstStyle/>
                    <a:p>
                      <a:pPr algn="just"/>
                      <a:r>
                        <a:rPr lang="pl-PL" sz="1200" b="1" kern="1200" dirty="0" smtClean="0">
                          <a:solidFill>
                            <a:schemeClr val="dk1"/>
                          </a:solidFill>
                          <a:latin typeface="+mn-lt"/>
                          <a:ea typeface="+mn-ea"/>
                          <a:cs typeface="+mn-cs"/>
                        </a:rPr>
                        <a:t>Czy Wnioskodawca przewidział w ramach projektu finansowanie ze środków EFS działalności bieżącej nowo utworzonych miejsc opieki nad dziećmi do 3 lat w formie żłobków, klubów dziecięcych lub dziennego opiekuna przez okres nie dłuższy niż 24 miesiące, a w przypadku realizacji formy wsparcia polegającej na sfinansowaniu kosztów usług bieżącej opieki nad dziećmi w żłobku, klubie dziecięcym, u dziennego opiekuna lub kosztów wynagrodzenia niani ponoszonych przez opiekunów dzieci do lat 3 przez okres nie dłuższy niż 12 miesięcy?</a:t>
                      </a:r>
                      <a:endParaRPr lang="pl-PL" sz="1200" kern="1200" dirty="0" smtClean="0">
                        <a:solidFill>
                          <a:schemeClr val="dk1"/>
                        </a:solidFill>
                        <a:latin typeface="+mn-lt"/>
                        <a:ea typeface="+mn-ea"/>
                        <a:cs typeface="+mn-cs"/>
                      </a:endParaRPr>
                    </a:p>
                    <a:p>
                      <a:pPr algn="just"/>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 Kryterium zostanie zweryfikowane na podstawie zapisów wniosku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 dofinansowanie projektu w części Zadania (pkt 4.1).</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wprowadzono w celu zachowania zgodności z Wytycznymi w zakresie realizacji przedsięwzięć z udziałem środków Europejskiego Funduszu Społecznego w obszarze rynku pracy na lata 2014-2020. Kryterium nie dotyczy formy wsparcia polegającej na dostosowaniu istniejących miejsc opieki nad dziećmi do lat 3 do potrzeb dzieci z niepełnosprawnościami w instytucjonalnych formach opieki przewidzianych ustawą o opiece nad dziećmi w wieku do lat 3.</a:t>
                      </a:r>
                    </a:p>
                    <a:p>
                      <a:endParaRPr lang="pl-PL" sz="9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TAK/ NIE (niespełnienie kryterium oznacza odrzucenie projektu)/ NIE DOTYCZY</a:t>
                      </a: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horyzontalne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740779285"/>
              </p:ext>
            </p:extLst>
          </p:nvPr>
        </p:nvGraphicFramePr>
        <p:xfrm>
          <a:off x="0" y="1347036"/>
          <a:ext cx="9144000" cy="660783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64916">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795417">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projektu z prawem</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projekt jest zgodny z przepisami prawa krajowego i unijnego?</a:t>
                      </a: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ma na celu zapewnienie, że realizowane projekty będą zgodne z prawem. W ramach weryfikacji kryterium będzie oceniana zgodność projektu między innymi z przepisami w zakresie pomocy publicznej, prawa pracy, kodeksu cywilnego oraz zamówień publicznych. </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IOK na etapie negocjacji dopuszcza możliwość poprawy/uzupełnienia wniosku o dofinansowanie w sposób skutkujący jego spełnieniem.</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 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r h="162661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zgodności z właściwymi politykami i zasadami</a:t>
                      </a:r>
                    </a:p>
                  </a:txBody>
                  <a:tcPr/>
                </a:tc>
                <a:tc>
                  <a:txBody>
                    <a:bodyPr/>
                    <a:lstStyle/>
                    <a:p>
                      <a:r>
                        <a:rPr lang="pl-PL" sz="1200" b="1" kern="1200" baseline="0" dirty="0" smtClean="0">
                          <a:solidFill>
                            <a:schemeClr val="dk1"/>
                          </a:solidFill>
                          <a:latin typeface="+mn-lt"/>
                          <a:ea typeface="+mn-ea"/>
                          <a:cs typeface="+mn-cs"/>
                        </a:rPr>
                        <a:t>Czy projekt jest zgodny z zasadą zrównoważonego rozwoju?</a:t>
                      </a:r>
                    </a:p>
                    <a:p>
                      <a:endParaRPr lang="pl-PL" sz="1200" b="1" kern="1200" baseline="0" dirty="0" smtClean="0">
                        <a:solidFill>
                          <a:schemeClr val="dk1"/>
                        </a:solidFill>
                        <a:latin typeface="+mn-lt"/>
                        <a:ea typeface="+mn-ea"/>
                        <a:cs typeface="+mn-cs"/>
                      </a:endParaRPr>
                    </a:p>
                    <a:p>
                      <a:r>
                        <a:rPr lang="pl-PL" sz="1200" b="0" kern="1200" baseline="0" dirty="0" smtClean="0">
                          <a:solidFill>
                            <a:schemeClr val="dk1"/>
                          </a:solidFill>
                          <a:latin typeface="+mn-lt"/>
                          <a:ea typeface="+mn-ea"/>
                          <a:cs typeface="+mn-cs"/>
                        </a:rPr>
                        <a:t>Kryterium ma na celu zapewnić zgodność projektu z zasadą zrównoważonego rozwoju. Projekt musi być co najmniej neutralny.</a:t>
                      </a:r>
                    </a:p>
                    <a:p>
                      <a:endParaRPr lang="pl-PL" sz="1200" b="0" kern="1200" baseline="0" dirty="0" smtClean="0">
                        <a:solidFill>
                          <a:schemeClr val="dk1"/>
                        </a:solidFill>
                        <a:latin typeface="+mn-lt"/>
                        <a:ea typeface="+mn-ea"/>
                        <a:cs typeface="+mn-cs"/>
                      </a:endParaRPr>
                    </a:p>
                    <a:p>
                      <a:r>
                        <a:rPr lang="pl-PL" sz="1200" b="0" kern="1200" baseline="0" dirty="0" smtClean="0">
                          <a:solidFill>
                            <a:schemeClr val="dk1"/>
                          </a:solidFill>
                          <a:latin typeface="+mn-lt"/>
                          <a:ea typeface="+mn-ea"/>
                          <a:cs typeface="+mn-cs"/>
                        </a:rPr>
                        <a:t>IOK na etapie negocjacji dopuszcza możliwość poprawy/uzupełnienia wniosku o dofinansowanie w sposób skutkujący jego spełnieniem.</a:t>
                      </a:r>
                    </a:p>
                    <a:p>
                      <a:endParaRPr lang="pl-PL" sz="12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p>
                      <a:endParaRPr lang="pl-PL" sz="1200" b="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r h="1753799">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tx1"/>
                          </a:solidFill>
                          <a:latin typeface="+mn-lt"/>
                          <a:ea typeface="+mn-ea"/>
                          <a:cs typeface="+mn-cs"/>
                        </a:rPr>
                        <a:t>Czy projekt jest zgodny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ma na celu zapewnić zgodność projektu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będzie oceniane według standardu minimum.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IOK na etapie negocjacji dopuszcza możliwość poprawy/uzupełnienia wniosku o dofinansowanie w sposób skutkujący jego spełnieniem.</a:t>
                      </a:r>
                    </a:p>
                  </a:txBody>
                  <a:tcPr/>
                </a:tc>
                <a:tc>
                  <a:txBody>
                    <a:bodyPr/>
                    <a:lstStyle/>
                    <a:p>
                      <a:pPr>
                        <a:lnSpc>
                          <a:spcPct val="115000"/>
                        </a:lnSpc>
                        <a:spcAft>
                          <a:spcPts val="0"/>
                        </a:spcAft>
                      </a:pPr>
                      <a:r>
                        <a:rPr lang="pl-PL" sz="1200" b="0" dirty="0" smtClean="0">
                          <a:solidFill>
                            <a:srgbClr val="000000"/>
                          </a:solidFill>
                          <a:latin typeface="+mn-lt"/>
                          <a:ea typeface="Calibri"/>
                        </a:rPr>
                        <a:t>Tak/Nie/skierowany do negocjacji</a:t>
                      </a:r>
                    </a:p>
                    <a:p>
                      <a:pPr>
                        <a:lnSpc>
                          <a:spcPct val="115000"/>
                        </a:lnSpc>
                        <a:spcAft>
                          <a:spcPts val="0"/>
                        </a:spcAft>
                      </a:pPr>
                      <a:r>
                        <a:rPr lang="pl-PL" sz="1200" b="0" dirty="0" smtClean="0">
                          <a:solidFill>
                            <a:srgbClr val="000000"/>
                          </a:solidFill>
                          <a:latin typeface="+mn-lt"/>
                          <a:ea typeface="Calibri"/>
                        </a:rPr>
                        <a:t>(niespełnienie kryterium po ewentualnym dokonaniu jednorazowej korekty oznacza odrzucenie projektu na etapie negocjacji)</a:t>
                      </a:r>
                    </a:p>
                  </a:txBody>
                  <a:tcPr marL="68580" marR="68580" marT="0" marB="0"/>
                </a:tc>
                <a:extLst>
                  <a:ext uri="{0D108BD9-81ED-4DB2-BD59-A6C34878D82A}">
                    <a16:rowId xmlns:a16="http://schemas.microsoft.com/office/drawing/2014/main" val="10003"/>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horyzontalne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149867473"/>
              </p:ext>
            </p:extLst>
          </p:nvPr>
        </p:nvGraphicFramePr>
        <p:xfrm>
          <a:off x="0" y="1473957"/>
          <a:ext cx="9144000" cy="7308511"/>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20031">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6782348">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projekt jest zgodny z zasadą równości szans i niedyskryminacji, </a:t>
                      </a:r>
                      <a:br>
                        <a:rPr lang="pl-PL" sz="1200" b="1" kern="1200" baseline="0" dirty="0" smtClean="0">
                          <a:solidFill>
                            <a:schemeClr val="dk1"/>
                          </a:solidFill>
                          <a:latin typeface="+mn-lt"/>
                          <a:ea typeface="+mn-ea"/>
                          <a:cs typeface="+mn-cs"/>
                        </a:rPr>
                      </a:br>
                      <a:r>
                        <a:rPr lang="pl-PL" sz="1200" b="1" kern="1200" baseline="0" dirty="0" smtClean="0">
                          <a:solidFill>
                            <a:schemeClr val="dk1"/>
                          </a:solidFill>
                          <a:latin typeface="+mn-lt"/>
                          <a:ea typeface="+mn-ea"/>
                          <a:cs typeface="+mn-cs"/>
                        </a:rPr>
                        <a:t>w tym dostępności dla osób z niepełnosprawnościami?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700" b="0" kern="1200" baseline="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Kryterium ma na celu zweryfikowanie dwóch elementów: </a:t>
                      </a:r>
                    </a:p>
                    <a:p>
                      <a:endParaRPr lang="pl-PL" sz="500" kern="1200" dirty="0" smtClean="0">
                        <a:solidFill>
                          <a:schemeClr val="dk1"/>
                        </a:solidFill>
                        <a:latin typeface="+mn-lt"/>
                        <a:ea typeface="+mn-ea"/>
                        <a:cs typeface="+mn-cs"/>
                      </a:endParaRPr>
                    </a:p>
                    <a:p>
                      <a:pPr lvl="0" algn="just">
                        <a:buFont typeface="Wingdings" pitchFamily="2" charset="2"/>
                        <a:buChar char="Ø"/>
                      </a:pPr>
                      <a:r>
                        <a:rPr lang="pl-PL" sz="1200" kern="1200" dirty="0" smtClean="0">
                          <a:solidFill>
                            <a:schemeClr val="dk1"/>
                          </a:solidFill>
                          <a:latin typeface="+mn-lt"/>
                          <a:ea typeface="+mn-ea"/>
                          <a:cs typeface="+mn-cs"/>
                        </a:rPr>
                        <a:t> czy projekt jest otwarty na udział wszystkich osób zainteresowanych uczestnictwem (tj. nie dyskryminuje żadnych grup ze względu na posiadane cechy, tj. płeć, wiek, niepełnosprawność, rasę lub pochodzenie etniczne, wyznawaną religię lub światopogląd, orientację seksualną, miejsce zamieszkania) oraz </a:t>
                      </a:r>
                    </a:p>
                    <a:p>
                      <a:pPr lvl="0" algn="just">
                        <a:buFont typeface="Wingdings" pitchFamily="2" charset="2"/>
                        <a:buNone/>
                      </a:pPr>
                      <a:endParaRPr lang="pl-PL" sz="500" dirty="0" smtClean="0"/>
                    </a:p>
                    <a:p>
                      <a:pPr lvl="0">
                        <a:buFont typeface="Wingdings" pitchFamily="2" charset="2"/>
                        <a:buChar char="Ø"/>
                      </a:pPr>
                      <a:r>
                        <a:rPr lang="pl-PL" sz="1200" kern="1200" dirty="0" smtClean="0">
                          <a:solidFill>
                            <a:schemeClr val="dk1"/>
                          </a:solidFill>
                          <a:latin typeface="+mn-lt"/>
                          <a:ea typeface="+mn-ea"/>
                          <a:cs typeface="+mn-cs"/>
                        </a:rPr>
                        <a:t> czy zaplanowane działania są dostępne dla osób </a:t>
                      </a:r>
                      <a:br>
                        <a:rPr lang="pl-PL" sz="1200" kern="1200" dirty="0" smtClean="0">
                          <a:solidFill>
                            <a:schemeClr val="dk1"/>
                          </a:solidFill>
                          <a:latin typeface="+mn-lt"/>
                          <a:ea typeface="+mn-ea"/>
                          <a:cs typeface="+mn-cs"/>
                        </a:rPr>
                      </a:br>
                      <a:r>
                        <a:rPr lang="pl-PL" sz="1200" kern="1200" dirty="0" smtClean="0">
                          <a:solidFill>
                            <a:schemeClr val="dk1"/>
                          </a:solidFill>
                          <a:latin typeface="+mn-lt"/>
                          <a:ea typeface="+mn-ea"/>
                          <a:cs typeface="+mn-cs"/>
                        </a:rPr>
                        <a:t>z niepełnosprawnościami.</a:t>
                      </a:r>
                    </a:p>
                    <a:p>
                      <a:pPr lvl="0">
                        <a:buFont typeface="Wingdings" pitchFamily="2" charset="2"/>
                        <a:buNone/>
                      </a:pPr>
                      <a:endParaRPr lang="pl-PL" sz="1100" dirty="0" smtClean="0"/>
                    </a:p>
                    <a:p>
                      <a:pPr algn="just"/>
                      <a:r>
                        <a:rPr lang="pl-PL" sz="1100" kern="1200" dirty="0" smtClean="0">
                          <a:solidFill>
                            <a:schemeClr val="dk1"/>
                          </a:solidFill>
                          <a:latin typeface="+mn-lt"/>
                          <a:ea typeface="+mn-ea"/>
                          <a:cs typeface="+mn-cs"/>
                        </a:rPr>
                        <a:t>Niedyskryminacja jest rozumiana jako faktyczne umożliwienie wszystkim osobom pełnego uczestnictwa w projekcie </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na jednakowych zasadach poprzez zaplanowanie:</a:t>
                      </a:r>
                    </a:p>
                    <a:p>
                      <a:pPr algn="just">
                        <a:buFont typeface="Wingdings" pitchFamily="2" charset="2"/>
                        <a:buChar char="§"/>
                      </a:pP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odpowiednich działań (m.in. rekrutacyjnych, informacyjnych, promocyjnych, merytorycznych), które umożliwiają tym osobom faktyczną możliwość udziału w projekcie; </a:t>
                      </a:r>
                      <a:endParaRPr lang="pl-PL" sz="1100" kern="1200" baseline="0" dirty="0" smtClean="0">
                        <a:solidFill>
                          <a:schemeClr val="dk1"/>
                        </a:solidFill>
                        <a:latin typeface="+mn-lt"/>
                        <a:ea typeface="+mn-ea"/>
                        <a:cs typeface="+mn-cs"/>
                      </a:endParaRPr>
                    </a:p>
                    <a:p>
                      <a:pPr algn="just">
                        <a:buFont typeface="Wingdings" pitchFamily="2" charset="2"/>
                        <a:buChar char="§"/>
                      </a:pPr>
                      <a:r>
                        <a:rPr lang="pl-PL" sz="1100" kern="1200" dirty="0" smtClean="0">
                          <a:solidFill>
                            <a:schemeClr val="dk1"/>
                          </a:solidFill>
                          <a:latin typeface="+mn-lt"/>
                          <a:ea typeface="+mn-ea"/>
                          <a:cs typeface="+mn-cs"/>
                        </a:rPr>
                        <a:t>     produktów projektu (np. strona internetowa, materiały promocyjne, platformy e-learningowe, dokumenty elektroniczne, formularze rekrutacyjne) dostępnych dla osób z niepełnosprawnościami, tj. użytecznych w możliwie największym stopniu, bez potrzeby ich dodatkowej adaptacji.</a:t>
                      </a:r>
                    </a:p>
                    <a:p>
                      <a:pPr algn="just">
                        <a:buFont typeface="Wingdings" pitchFamily="2" charset="2"/>
                        <a:buNone/>
                      </a:pPr>
                      <a:r>
                        <a:rPr lang="pl-PL" sz="1200" kern="1200" dirty="0" smtClean="0">
                          <a:solidFill>
                            <a:schemeClr val="dk1"/>
                          </a:solidFill>
                          <a:latin typeface="+mn-lt"/>
                          <a:ea typeface="+mn-ea"/>
                          <a:cs typeface="+mn-cs"/>
                        </a:rPr>
                        <a:t> </a:t>
                      </a:r>
                      <a:endParaRPr lang="pl-PL" sz="1100" dirty="0" smtClean="0"/>
                    </a:p>
                    <a:p>
                      <a:pPr algn="just"/>
                      <a:r>
                        <a:rPr lang="pl-PL" sz="1100" kern="1200" dirty="0" smtClean="0">
                          <a:solidFill>
                            <a:schemeClr val="dk1"/>
                          </a:solidFill>
                          <a:latin typeface="+mn-lt"/>
                          <a:ea typeface="+mn-ea"/>
                          <a:cs typeface="+mn-cs"/>
                        </a:rPr>
                        <a:t>Dopuszcza się, w uzasadnionych przypadkach,  neutralność projektu wobec zasady  równości szans i niedyskryminacji, w tym dostępności dla osób                    z niepełnosprawnościami.</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W takim przypadku kryterium uznaje się za spełnione. </a:t>
                      </a:r>
                      <a:r>
                        <a:rPr lang="pl-PL" sz="1100" b="1" kern="1200" dirty="0" smtClean="0">
                          <a:solidFill>
                            <a:schemeClr val="dk1"/>
                          </a:solidFill>
                          <a:latin typeface="+mn-lt"/>
                          <a:ea typeface="+mn-ea"/>
                          <a:cs typeface="+mn-cs"/>
                        </a:rPr>
                        <a:t>Neutralność projektu jest sytuacją rzadką oraz wyjątkową.</a:t>
                      </a:r>
                      <a:r>
                        <a:rPr lang="pl-PL" sz="1100" kern="1200" dirty="0" smtClean="0">
                          <a:solidFill>
                            <a:schemeClr val="dk1"/>
                          </a:solidFill>
                          <a:latin typeface="+mn-lt"/>
                          <a:ea typeface="+mn-ea"/>
                          <a:cs typeface="+mn-cs"/>
                        </a:rPr>
                        <a:t> Jeżeli Wnioskodawca/Beneficjent uznaje, że jego projekt lub produkty projektu mają neutralny wpływ na realizację tej zasady, wówczas taką deklarację wraz</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z uzasadnieniem powinien zawrzeć w treści</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wniosku o dofinansowanie. Neutralność projektu musi wynikać wprost z</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zapisów wniosku</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o dofinansowanie. </a:t>
                      </a:r>
                    </a:p>
                    <a:p>
                      <a:pPr algn="just"/>
                      <a:r>
                        <a:rPr lang="pl-PL" sz="1100" kern="1200" dirty="0" smtClean="0">
                          <a:solidFill>
                            <a:schemeClr val="dk1"/>
                          </a:solidFill>
                          <a:latin typeface="+mn-lt"/>
                          <a:ea typeface="+mn-ea"/>
                          <a:cs typeface="+mn-cs"/>
                        </a:rPr>
                        <a:t>Kryterium zostanie zweryfikowane na podstawie zapisów zawartych                    w różnych częściach wniosku o dofinansowanie (np. opisu grupy docelowej, procesu rekrutacji, działań merytorycznych, budżetu).</a:t>
                      </a:r>
                    </a:p>
                    <a:p>
                      <a:pPr algn="just"/>
                      <a:endParaRPr lang="pl-PL" sz="1100" kern="1200" dirty="0" smtClean="0">
                        <a:solidFill>
                          <a:schemeClr val="dk1"/>
                        </a:solidFill>
                        <a:latin typeface="+mn-lt"/>
                        <a:ea typeface="+mn-ea"/>
                        <a:cs typeface="+mn-cs"/>
                      </a:endParaRPr>
                    </a:p>
                    <a:p>
                      <a:pPr algn="just"/>
                      <a:r>
                        <a:rPr lang="pl-PL" sz="1100" kern="1200" dirty="0" smtClean="0">
                          <a:solidFill>
                            <a:schemeClr val="dk1"/>
                          </a:solidFill>
                          <a:latin typeface="+mn-lt"/>
                          <a:ea typeface="+mn-ea"/>
                          <a:cs typeface="+mn-cs"/>
                        </a:rPr>
                        <a:t>IOK na etapie negocjacji dopuszcza możliwość poprawy/uzupełnienia wniosku o dofinansowanie w sposób skutkujący jego spełnieniem.</a:t>
                      </a:r>
                      <a:endParaRPr lang="pl-PL" sz="1100" b="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582398581"/>
              </p:ext>
            </p:extLst>
          </p:nvPr>
        </p:nvGraphicFramePr>
        <p:xfrm>
          <a:off x="0" y="1373029"/>
          <a:ext cx="9144000" cy="7409988"/>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1482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2461090">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zgodność projektu z celami szczegółowymi RPO WD 2014-2020</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projekt jest zgodny z właściwym celem szczegółowym RPO WD 2014-2020 oraz w jaki sposób projekt przyczyni się do osiągnięcia celu szczegółowego RPO WD 2014-2020?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zakresie zgodności projektu z RPO WD 2014-2020  weryfikacji podlega m.in. trafność doboru celu głównego projektu oraz opis, w jaki sposób projekt przyczyni się do osiągnięcia celu szczegółowego RPO WD 2014-2020.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o dofinansowanie w pkt. 3.1 Zgodność projektu z właściwym celem szczegółowym osi priorytetowej RPO WD.</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zakresie kryterium IOK dopuszcza możliwość skierowania projektu do etapu negocjacji w celu poprawy/uzupełnienia kwestii wskazanych przez KOP.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skala punktowa od 0 do 8</a:t>
                      </a:r>
                    </a:p>
                  </a:txBody>
                  <a:tcPr/>
                </a:tc>
                <a:extLst>
                  <a:ext uri="{0D108BD9-81ED-4DB2-BD59-A6C34878D82A}">
                    <a16:rowId xmlns:a16="http://schemas.microsoft.com/office/drawing/2014/main" val="10001"/>
                  </a:ext>
                </a:extLst>
              </a:tr>
              <a:tr h="355490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celowości projektu</a:t>
                      </a:r>
                    </a:p>
                  </a:txBody>
                  <a:tcPr/>
                </a:tc>
                <a:tc>
                  <a:txBody>
                    <a:bodyPr/>
                    <a:lstStyle/>
                    <a:p>
                      <a:pPr algn="just"/>
                      <a:r>
                        <a:rPr lang="pl-PL" sz="1200" b="1" kern="1200" baseline="0" dirty="0" smtClean="0">
                          <a:solidFill>
                            <a:schemeClr val="dk1"/>
                          </a:solidFill>
                          <a:latin typeface="+mn-lt"/>
                          <a:ea typeface="+mn-ea"/>
                          <a:cs typeface="+mn-cs"/>
                        </a:rPr>
                        <a:t>Czy potrzeba realizacji projektu jest wystarczająco uzasadniona                         i odpowiada na zdiagnozowany problem?</a:t>
                      </a:r>
                    </a:p>
                    <a:p>
                      <a:pPr algn="just"/>
                      <a:endParaRPr lang="pl-PL" sz="5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Dodatkowo w przypadku projektów o wartości co najmniej 2 mln złotych:</a:t>
                      </a:r>
                    </a:p>
                    <a:p>
                      <a:pPr algn="just"/>
                      <a:r>
                        <a:rPr lang="pl-PL" sz="1200" b="0" kern="1200" baseline="0" dirty="0" smtClean="0">
                          <a:solidFill>
                            <a:schemeClr val="dk1"/>
                          </a:solidFill>
                          <a:latin typeface="+mn-lt"/>
                          <a:ea typeface="+mn-ea"/>
                          <a:cs typeface="+mn-cs"/>
                        </a:rPr>
                        <a:t>Czy przedstawiono wystarczający opis ryzyka nieosiągnięcia założeń projektu oraz zaplanowanych w ramach projektu działań zaradczych?</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Ocena spełnienia kryterium polega m.in. na weryfikacji uzasadnienia potrzeby realizacji poszczególnych zadań zaplanowanych w ramach projektu ich powiązania ze zdiagnozowanym problemem.</a:t>
                      </a:r>
                    </a:p>
                    <a:p>
                      <a:pPr algn="just"/>
                      <a:r>
                        <a:rPr lang="pl-PL" sz="1200" b="0" kern="1200" baseline="0" dirty="0" smtClean="0">
                          <a:solidFill>
                            <a:schemeClr val="dk1"/>
                          </a:solidFill>
                          <a:latin typeface="+mn-lt"/>
                          <a:ea typeface="+mn-ea"/>
                          <a:cs typeface="+mn-cs"/>
                        </a:rPr>
                        <a:t>Przedstawiony we wniosku opis będzie oceniany również pod kątem aktualności danych. Dodatkowo w przypadku projektów o wartości co najmniej 2 mln zł ocenie podlega opis ryzyka nieosiągnięcia założeń projektu oraz planowane działania minimalizujące ryzyko. </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500" b="0" kern="1200" baseline="0" dirty="0" smtClean="0">
                        <a:solidFill>
                          <a:schemeClr val="dk1"/>
                        </a:solidFill>
                        <a:latin typeface="+mn-lt"/>
                        <a:ea typeface="+mn-ea"/>
                        <a:cs typeface="+mn-cs"/>
                      </a:endParaRPr>
                    </a:p>
                    <a:p>
                      <a:pPr algn="just"/>
                      <a:endParaRPr lang="pl-PL" sz="5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Kryterium jest weryfikowane na podstawie zapisów wniosku o dofinansowanie w pkt 3.1.1 Uzasadnienie potrzeby realizacji projektu oraz w części ryzyko nieosiągnięcia założeń projektu (w pkt 3.3).</a:t>
                      </a:r>
                    </a:p>
                  </a:txBody>
                  <a:tcPr/>
                </a:tc>
                <a:tc>
                  <a:txBody>
                    <a:bodyPr/>
                    <a:lstStyle/>
                    <a:p>
                      <a:r>
                        <a:rPr lang="pl-PL" sz="1200" b="0" kern="1200" baseline="0" dirty="0" smtClean="0">
                          <a:solidFill>
                            <a:schemeClr val="dk1"/>
                          </a:solidFill>
                          <a:latin typeface="+mn-lt"/>
                          <a:ea typeface="+mn-ea"/>
                          <a:cs typeface="+mn-cs"/>
                        </a:rPr>
                        <a:t>skala punktowa od 0 do 6</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397954834"/>
              </p:ext>
            </p:extLst>
          </p:nvPr>
        </p:nvGraphicFramePr>
        <p:xfrm>
          <a:off x="0" y="1347033"/>
          <a:ext cx="9144000" cy="787066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72585">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3.</a:t>
                      </a:r>
                      <a:endParaRPr lang="pl-PL" sz="1200" dirty="0">
                        <a:latin typeface="+mn-lt"/>
                      </a:endParaRPr>
                    </a:p>
                  </a:txBody>
                  <a:tcPr/>
                </a:tc>
                <a:tc>
                  <a:txBody>
                    <a:bodyPr/>
                    <a:lstStyle/>
                    <a:p>
                      <a:r>
                        <a:rPr lang="pl-PL" sz="1200" dirty="0" smtClean="0"/>
                        <a:t>Kryterium osiągnięcia skwantyfikowanych rezultatów</a:t>
                      </a:r>
                      <a:endParaRPr lang="pl-PL" sz="1200" dirty="0"/>
                    </a:p>
                  </a:txBody>
                  <a:tcPr/>
                </a:tc>
                <a:tc>
                  <a:txBody>
                    <a:bodyPr/>
                    <a:lstStyle/>
                    <a:p>
                      <a:pPr algn="just"/>
                      <a:r>
                        <a:rPr lang="pl-PL" sz="1200" b="1" dirty="0" smtClean="0"/>
                        <a:t>Czy zaplanowane w ramach projektu wartości wskaźników są adekwatne w stosunku do potrzeb i celów projektu, a założone do osiągnięcia wartości są realne?</a:t>
                      </a:r>
                    </a:p>
                    <a:p>
                      <a:pPr algn="just"/>
                      <a:endParaRPr lang="pl-PL" sz="1200" dirty="0" smtClean="0"/>
                    </a:p>
                    <a:p>
                      <a:pPr algn="just"/>
                      <a:r>
                        <a:rPr lang="pl-PL" sz="1200" dirty="0" smtClean="0"/>
                        <a:t>Ocena adekwatności polega na weryfikacji, czy zaplanowane wskaźniki wynikają ze zdiagnozowanych potrzeb i są dobrane odpowiednio do działań zaplanowanych w projekcie, a ich wartość jest satysfakcjonująca z punktu widzenia ponoszonych nakładów oraz zakresu merytorycznego projektu. Ocenie będą podlegały również informacje dotyczące źródeł weryfikacji wskaźników oraz częstotliwości ich pomiaru.</a:t>
                      </a:r>
                    </a:p>
                    <a:p>
                      <a:pPr algn="just"/>
                      <a:endParaRPr lang="pl-PL" sz="1200" dirty="0" smtClean="0"/>
                    </a:p>
                    <a:p>
                      <a:pPr algn="just"/>
                      <a:r>
                        <a:rPr lang="pl-PL" sz="1200" dirty="0" smtClean="0"/>
                        <a:t>W zakresie kryterium IOK dopuszcza możliwość skierowania projektu do etapu negocjacji w celu poprawy/uzupełnienia kwestii wskazanych przez KOP. </a:t>
                      </a:r>
                    </a:p>
                    <a:p>
                      <a:pPr algn="just"/>
                      <a:endParaRPr lang="pl-PL" sz="1200" dirty="0" smtClean="0"/>
                    </a:p>
                    <a:p>
                      <a:pPr algn="just"/>
                      <a:r>
                        <a:rPr lang="pl-PL" sz="1200" dirty="0" smtClean="0"/>
                        <a:t>Kryterium jest weryfikowane na podstawie zapisów wniosku o dofinansowanie w pkt 3.1.2 Cel szczegółowy Osi priorytetowej                      i wskaźniki realizacji celu.</a:t>
                      </a:r>
                      <a:endParaRPr lang="pl-PL" sz="1200" dirty="0"/>
                    </a:p>
                  </a:txBody>
                  <a:tcPr/>
                </a:tc>
                <a:tc>
                  <a:txBody>
                    <a:bodyPr/>
                    <a:lstStyle/>
                    <a:p>
                      <a:r>
                        <a:rPr lang="pl-PL" sz="1200" dirty="0" smtClean="0"/>
                        <a:t>skala punktowa od 0 do 6</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4.</a:t>
                      </a:r>
                      <a:endParaRPr lang="pl-PL" sz="1200" dirty="0">
                        <a:latin typeface="+mn-lt"/>
                      </a:endParaRPr>
                    </a:p>
                  </a:txBody>
                  <a:tcPr/>
                </a:tc>
                <a:tc>
                  <a:txBody>
                    <a:bodyPr/>
                    <a:lstStyle/>
                    <a:p>
                      <a:r>
                        <a:rPr lang="pl-PL" sz="1200" dirty="0" smtClean="0"/>
                        <a:t>Kryterium doboru grupy docelowej</a:t>
                      </a:r>
                      <a:endParaRPr lang="pl-PL" sz="1200" dirty="0"/>
                    </a:p>
                  </a:txBody>
                  <a:tcPr/>
                </a:tc>
                <a:tc>
                  <a:txBody>
                    <a:bodyPr/>
                    <a:lstStyle/>
                    <a:p>
                      <a:pPr algn="just"/>
                      <a:r>
                        <a:rPr lang="pl-PL" sz="1200" b="1" dirty="0" smtClean="0"/>
                        <a:t>Czy dobór grupy docelowej jest adekwatny do założeń projektu oraz zapisów Regulaminu konkursu, w tym czy zawiera wystarczający opis:</a:t>
                      </a:r>
                    </a:p>
                    <a:p>
                      <a:pPr marL="171450" indent="-171450" algn="just">
                        <a:buFont typeface="Arial" panose="020B0604020202020204" pitchFamily="34" charset="0"/>
                        <a:buChar char="•"/>
                      </a:pPr>
                      <a:r>
                        <a:rPr lang="pl-PL" sz="1200" dirty="0" smtClean="0"/>
                        <a:t>grupy docelowej, jaka będzie wspierana w ramach projektu;</a:t>
                      </a:r>
                    </a:p>
                    <a:p>
                      <a:pPr marL="171450" indent="-171450" algn="just">
                        <a:buFont typeface="Arial" panose="020B0604020202020204" pitchFamily="34" charset="0"/>
                        <a:buChar char="•"/>
                      </a:pPr>
                      <a:r>
                        <a:rPr lang="pl-PL" sz="1200" dirty="0" smtClean="0"/>
                        <a:t>potrzeb i oczekiwań uczestników projektu w kontekście wsparcia, które ma być udzielane w ramach projektu;</a:t>
                      </a:r>
                    </a:p>
                    <a:p>
                      <a:pPr marL="171450" indent="-171450" algn="just">
                        <a:buFont typeface="Arial" panose="020B0604020202020204" pitchFamily="34" charset="0"/>
                        <a:buChar char="•"/>
                      </a:pPr>
                      <a:r>
                        <a:rPr lang="pl-PL" sz="1200" dirty="0" smtClean="0"/>
                        <a:t>barier, na które napotykają uczestnicy projektu;</a:t>
                      </a:r>
                    </a:p>
                    <a:p>
                      <a:pPr marL="171450" indent="-171450" algn="just">
                        <a:buFont typeface="Arial" panose="020B0604020202020204" pitchFamily="34" charset="0"/>
                        <a:buChar char="•"/>
                      </a:pPr>
                      <a:r>
                        <a:rPr lang="pl-PL" sz="1200" dirty="0" smtClean="0"/>
                        <a:t>skali zainteresowania potencjalnych uczestników projektu;</a:t>
                      </a:r>
                    </a:p>
                    <a:p>
                      <a:pPr marL="171450" indent="-171450" algn="just">
                        <a:buFont typeface="Arial" panose="020B0604020202020204" pitchFamily="34" charset="0"/>
                        <a:buChar char="•"/>
                      </a:pPr>
                      <a:r>
                        <a:rPr lang="pl-PL" sz="1200" dirty="0" smtClean="0"/>
                        <a:t>sposobu rekrutacji uczestników projektu, w tym kryteriów rekrutacji zapewniających dostępność osobom  z niepełnosprawnościami?</a:t>
                      </a:r>
                    </a:p>
                    <a:p>
                      <a:pPr algn="just"/>
                      <a:endParaRPr lang="pl-PL" sz="1200" dirty="0" smtClean="0"/>
                    </a:p>
                    <a:p>
                      <a:pPr algn="just"/>
                      <a:r>
                        <a:rPr lang="pl-PL" sz="1200" dirty="0" smtClean="0"/>
                        <a:t>Ocena adekwatności polega na weryfikacji, czy wskazana grupa docelowa wpisuje się w grupy docelowe określone w Regulaminie konkursu oraz czy wskazana grupa wpisuje się w diagnozę sytuacji problemowej, na którą odpowiedź stanowi projekt. </a:t>
                      </a:r>
                    </a:p>
                    <a:p>
                      <a:pPr algn="just"/>
                      <a:r>
                        <a:rPr lang="pl-PL" sz="1200" dirty="0" smtClean="0"/>
                        <a:t>W zakresie kryterium IOK dopuszcza możliwość skierowania projektu do etapu negocjacji w celu poprawy/uzupełnienia kwestii wskazanych przez KOP.</a:t>
                      </a:r>
                      <a:endParaRPr lang="pl-PL" sz="500" dirty="0" smtClean="0"/>
                    </a:p>
                    <a:p>
                      <a:pPr algn="just"/>
                      <a:r>
                        <a:rPr lang="pl-PL" sz="1200" dirty="0" smtClean="0"/>
                        <a:t>Kryterium jest weryfikowane na podstawie zapisów wniosku                      o dofinansowanie w części Grupy docelowe i opis ryzyka (w pkt 3.2).</a:t>
                      </a:r>
                      <a:endParaRPr lang="pl-PL" sz="1200" dirty="0"/>
                    </a:p>
                  </a:txBody>
                  <a:tcPr/>
                </a:tc>
                <a:tc>
                  <a:txBody>
                    <a:bodyPr/>
                    <a:lstStyle/>
                    <a:p>
                      <a:r>
                        <a:rPr lang="pl-PL" sz="1200" dirty="0" smtClean="0"/>
                        <a:t>skala punktowa od 0 do 10</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782786547"/>
              </p:ext>
            </p:extLst>
          </p:nvPr>
        </p:nvGraphicFramePr>
        <p:xfrm>
          <a:off x="0" y="1347033"/>
          <a:ext cx="9144000" cy="5864650"/>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pPr algn="just"/>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5.</a:t>
                      </a:r>
                      <a:endParaRPr lang="pl-PL" sz="1200" dirty="0">
                        <a:latin typeface="+mn-lt"/>
                      </a:endParaRPr>
                    </a:p>
                  </a:txBody>
                  <a:tcPr/>
                </a:tc>
                <a:tc>
                  <a:txBody>
                    <a:bodyPr/>
                    <a:lstStyle/>
                    <a:p>
                      <a:r>
                        <a:rPr lang="pl-PL" sz="1200" dirty="0" smtClean="0"/>
                        <a:t>Kryterium trafności</a:t>
                      </a:r>
                      <a:endParaRPr lang="pl-PL" sz="1200" dirty="0"/>
                    </a:p>
                  </a:txBody>
                  <a:tcPr/>
                </a:tc>
                <a:tc>
                  <a:txBody>
                    <a:bodyPr/>
                    <a:lstStyle/>
                    <a:p>
                      <a:pPr algn="just"/>
                      <a:r>
                        <a:rPr lang="pl-PL" sz="1200" b="1" dirty="0" smtClean="0"/>
                        <a:t>Czy we wniosku o dofinansowanie projektu przedstawiono wystarczający opis:</a:t>
                      </a:r>
                    </a:p>
                    <a:p>
                      <a:pPr algn="just">
                        <a:buFont typeface="Arial" pitchFamily="34" charset="0"/>
                        <a:buChar char="•"/>
                      </a:pPr>
                      <a:r>
                        <a:rPr lang="pl-PL" sz="1200" dirty="0" smtClean="0"/>
                        <a:t> zadań realizowanych w ramach projektu;</a:t>
                      </a:r>
                    </a:p>
                    <a:p>
                      <a:pPr algn="just">
                        <a:buFont typeface="Arial" pitchFamily="34" charset="0"/>
                        <a:buChar char="•"/>
                      </a:pPr>
                      <a:r>
                        <a:rPr lang="pl-PL" sz="1200" dirty="0" smtClean="0"/>
                        <a:t> uzasadnienia potrzeby realizacji zadań w kontekście przedstawionej diagnozy;</a:t>
                      </a:r>
                    </a:p>
                    <a:p>
                      <a:pPr algn="just">
                        <a:buFont typeface="Arial" pitchFamily="34" charset="0"/>
                        <a:buChar char="•"/>
                      </a:pPr>
                      <a:r>
                        <a:rPr lang="pl-PL" sz="1200" dirty="0" smtClean="0"/>
                        <a:t> wartości wskaźników, które zostaną osiągnięte w ramach zadań (jeśli dotyczy);</a:t>
                      </a:r>
                    </a:p>
                    <a:p>
                      <a:pPr algn="just">
                        <a:buFont typeface="Arial" pitchFamily="34" charset="0"/>
                        <a:buChar char="•"/>
                      </a:pPr>
                      <a:r>
                        <a:rPr lang="pl-PL" sz="1200" dirty="0" smtClean="0"/>
                        <a:t> roli partnerów w realizacji poszczególnych zadań, jeśli przewidziano ich realizację w ramach partnerstwa wraz z uzasadnieniem                     (jeśli</a:t>
                      </a:r>
                      <a:r>
                        <a:rPr lang="pl-PL" sz="1200" baseline="0" dirty="0" smtClean="0"/>
                        <a:t> </a:t>
                      </a:r>
                      <a:r>
                        <a:rPr lang="pl-PL" sz="1200" dirty="0" smtClean="0"/>
                        <a:t>dotyczy);</a:t>
                      </a:r>
                    </a:p>
                    <a:p>
                      <a:pPr algn="just">
                        <a:buFont typeface="Arial" pitchFamily="34" charset="0"/>
                        <a:buChar char="•"/>
                      </a:pPr>
                      <a:r>
                        <a:rPr lang="pl-PL" sz="1200" dirty="0" smtClean="0"/>
                        <a:t> trwałości i wpływu rezultatów projektu (jeśli dotyczy)?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1200" dirty="0" smtClean="0"/>
                    </a:p>
                    <a:p>
                      <a:pPr algn="just"/>
                      <a:r>
                        <a:rPr lang="pl-PL" sz="1200" dirty="0" smtClean="0"/>
                        <a:t>Kryterium jest weryfikowane na podstawie zapisów wniosku                       o dofinansowanie w części Sposób realizacji projektu (pkt 4.1 Zadania i w polu Trwałość i wpływ rezultatów projektu).</a:t>
                      </a:r>
                      <a:endParaRPr lang="pl-PL" sz="1200" dirty="0"/>
                    </a:p>
                  </a:txBody>
                  <a:tcPr/>
                </a:tc>
                <a:tc>
                  <a:txBody>
                    <a:bodyPr/>
                    <a:lstStyle/>
                    <a:p>
                      <a:r>
                        <a:rPr lang="pl-PL" sz="1200" dirty="0" smtClean="0"/>
                        <a:t>skala punktowa od 0 do 14</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6.</a:t>
                      </a:r>
                      <a:endParaRPr lang="pl-PL" sz="1200" dirty="0">
                        <a:latin typeface="+mn-lt"/>
                      </a:endParaRPr>
                    </a:p>
                  </a:txBody>
                  <a:tcPr/>
                </a:tc>
                <a:tc>
                  <a:txBody>
                    <a:bodyPr/>
                    <a:lstStyle/>
                    <a:p>
                      <a:r>
                        <a:rPr lang="pl-PL" sz="1200" dirty="0" smtClean="0"/>
                        <a:t>Kryterium racjonalności harmonogramu</a:t>
                      </a:r>
                      <a:endParaRPr lang="pl-PL" sz="1200" dirty="0"/>
                    </a:p>
                  </a:txBody>
                  <a:tcPr/>
                </a:tc>
                <a:tc>
                  <a:txBody>
                    <a:bodyPr/>
                    <a:lstStyle/>
                    <a:p>
                      <a:r>
                        <a:rPr lang="pl-PL" sz="1200" b="1" dirty="0" smtClean="0"/>
                        <a:t>Czy przedstawiony harmonogram realizacji projektu jest racjonalny w stosunku do przedstawionego zakresu zadań w projekcie?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5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800" dirty="0" smtClean="0"/>
                    </a:p>
                    <a:p>
                      <a:r>
                        <a:rPr lang="pl-PL" sz="1200" dirty="0" smtClean="0"/>
                        <a:t>Kryterium jest weryfikowane na podstawie zapisów wniosku o dofinansowanie w części </a:t>
                      </a:r>
                      <a:r>
                        <a:rPr lang="pl-PL" sz="1200" i="1" dirty="0" smtClean="0"/>
                        <a:t>Harmonogram realizacji projektu</a:t>
                      </a:r>
                      <a:r>
                        <a:rPr lang="pl-PL" sz="1200" dirty="0" smtClean="0"/>
                        <a:t>.</a:t>
                      </a:r>
                      <a:endParaRPr lang="pl-PL" sz="1200" dirty="0"/>
                    </a:p>
                  </a:txBody>
                  <a:tcPr/>
                </a:tc>
                <a:tc>
                  <a:txBody>
                    <a:bodyPr/>
                    <a:lstStyle/>
                    <a:p>
                      <a:r>
                        <a:rPr lang="pl-PL" sz="1200" dirty="0" smtClean="0"/>
                        <a:t>skala punktowa od 0 do 6</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098368863"/>
              </p:ext>
            </p:extLst>
          </p:nvPr>
        </p:nvGraphicFramePr>
        <p:xfrm>
          <a:off x="0" y="1347033"/>
          <a:ext cx="9144000" cy="5616431"/>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71178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2146203">
                <a:tc>
                  <a:txBody>
                    <a:bodyPr/>
                    <a:lstStyle/>
                    <a:p>
                      <a:r>
                        <a:rPr lang="pl-PL" sz="1200" dirty="0" smtClean="0">
                          <a:latin typeface="+mn-lt"/>
                        </a:rPr>
                        <a:t>7.</a:t>
                      </a:r>
                      <a:endParaRPr lang="pl-PL" sz="1200" dirty="0">
                        <a:latin typeface="+mn-lt"/>
                      </a:endParaRPr>
                    </a:p>
                  </a:txBody>
                  <a:tcPr/>
                </a:tc>
                <a:tc>
                  <a:txBody>
                    <a:bodyPr/>
                    <a:lstStyle/>
                    <a:p>
                      <a:r>
                        <a:rPr lang="pl-PL" sz="1200" dirty="0" smtClean="0"/>
                        <a:t>Kryterium adekwatności sposobu zarządzania</a:t>
                      </a:r>
                      <a:endParaRPr lang="pl-PL" sz="1200" dirty="0"/>
                    </a:p>
                  </a:txBody>
                  <a:tcPr/>
                </a:tc>
                <a:tc>
                  <a:txBody>
                    <a:bodyPr/>
                    <a:lstStyle/>
                    <a:p>
                      <a:pPr algn="just"/>
                      <a:r>
                        <a:rPr lang="pl-PL" sz="1200" b="1" dirty="0" smtClean="0"/>
                        <a:t>Czy przedstawiony sposób zarządzania projektem jest adekwatny do zakresu </a:t>
                      </a:r>
                      <a:r>
                        <a:rPr lang="pl-PL" sz="1200" b="1" dirty="0" err="1" smtClean="0"/>
                        <a:t>projektu</a:t>
                      </a:r>
                      <a:r>
                        <a:rPr lang="pl-PL" sz="1200" b="1" dirty="0" smtClean="0"/>
                        <a:t>?</a:t>
                      </a:r>
                    </a:p>
                    <a:p>
                      <a:pPr algn="just"/>
                      <a:endParaRPr lang="pl-PL"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800" dirty="0" smtClean="0"/>
                    </a:p>
                    <a:p>
                      <a:pPr algn="just"/>
                      <a:r>
                        <a:rPr lang="pl-PL" sz="1200" dirty="0" smtClean="0"/>
                        <a:t>Kryterium jest weryfikowane na podstawie zapisów wniosku                       o dofinansowanie w części </a:t>
                      </a:r>
                      <a:r>
                        <a:rPr lang="pl-PL" sz="1200" i="1" dirty="0" smtClean="0"/>
                        <a:t>Potencjał i doświadczenie Wnioskodawcy/ partnerów oraz sposób zarządzania projektem.</a:t>
                      </a:r>
                      <a:endParaRPr lang="pl-PL" sz="1200" i="1" dirty="0"/>
                    </a:p>
                  </a:txBody>
                  <a:tcPr/>
                </a:tc>
                <a:tc>
                  <a:txBody>
                    <a:bodyPr/>
                    <a:lstStyle/>
                    <a:p>
                      <a:r>
                        <a:rPr lang="pl-PL" sz="1200" dirty="0" smtClean="0"/>
                        <a:t>skala punktowa od 0 do 5</a:t>
                      </a:r>
                      <a:endParaRPr lang="pl-PL" sz="1200" dirty="0"/>
                    </a:p>
                  </a:txBody>
                  <a:tcPr/>
                </a:tc>
                <a:extLst>
                  <a:ext uri="{0D108BD9-81ED-4DB2-BD59-A6C34878D82A}">
                    <a16:rowId xmlns:a16="http://schemas.microsoft.com/office/drawing/2014/main" val="10001"/>
                  </a:ext>
                </a:extLst>
              </a:tr>
              <a:tr h="2652977">
                <a:tc>
                  <a:txBody>
                    <a:bodyPr/>
                    <a:lstStyle/>
                    <a:p>
                      <a:r>
                        <a:rPr lang="pl-PL" sz="1200" dirty="0" smtClean="0">
                          <a:latin typeface="+mn-lt"/>
                        </a:rPr>
                        <a:t>8.</a:t>
                      </a:r>
                      <a:endParaRPr lang="pl-PL" sz="1200" dirty="0">
                        <a:latin typeface="+mn-lt"/>
                      </a:endParaRPr>
                    </a:p>
                  </a:txBody>
                  <a:tcPr/>
                </a:tc>
                <a:tc>
                  <a:txBody>
                    <a:bodyPr/>
                    <a:lstStyle/>
                    <a:p>
                      <a:r>
                        <a:rPr lang="pl-PL" sz="1200" dirty="0" smtClean="0"/>
                        <a:t>Kryterium potencjału</a:t>
                      </a:r>
                      <a:endParaRPr lang="pl-PL" sz="1200" dirty="0"/>
                    </a:p>
                  </a:txBody>
                  <a:tcPr/>
                </a:tc>
                <a:tc>
                  <a:txBody>
                    <a:bodyPr/>
                    <a:lstStyle/>
                    <a:p>
                      <a:pPr algn="just"/>
                      <a:r>
                        <a:rPr lang="pl-PL" sz="1200" b="1" dirty="0" smtClean="0"/>
                        <a:t>Czy podmioty zaangażowane w realizację </a:t>
                      </a:r>
                      <a:r>
                        <a:rPr lang="pl-PL" sz="1200" b="1" dirty="0" err="1" smtClean="0"/>
                        <a:t>projektu</a:t>
                      </a:r>
                      <a:r>
                        <a:rPr lang="pl-PL" sz="1200" b="1" dirty="0" smtClean="0"/>
                        <a:t> posiadają odpowiedni potencjał (kadrowy, techniczny, finansowy) do realizacji </a:t>
                      </a:r>
                      <a:r>
                        <a:rPr lang="pl-PL" sz="1200" b="1" dirty="0" err="1" smtClean="0"/>
                        <a:t>projektu</a:t>
                      </a:r>
                      <a:r>
                        <a:rPr lang="pl-PL" sz="1200" b="1" dirty="0" smtClean="0"/>
                        <a:t>?</a:t>
                      </a:r>
                    </a:p>
                    <a:p>
                      <a:pPr algn="just"/>
                      <a:endParaRPr lang="pl-PL" sz="1200" dirty="0" smtClean="0"/>
                    </a:p>
                    <a:p>
                      <a:pPr algn="just"/>
                      <a:r>
                        <a:rPr lang="pl-PL" sz="1200" dirty="0" smtClean="0"/>
                        <a:t>Ocenie należy poddać przede wszystkim opis potencjału                     w kontekście możliwości jego wykorzystania na potrzeby realizacji projektu.</a:t>
                      </a:r>
                    </a:p>
                    <a:p>
                      <a:pPr algn="just"/>
                      <a:endParaRPr lang="pl-PL" sz="1200" dirty="0" smtClean="0"/>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700" dirty="0" smtClean="0"/>
                    </a:p>
                    <a:p>
                      <a:pPr algn="just"/>
                      <a:r>
                        <a:rPr lang="pl-PL" sz="1200" dirty="0" smtClean="0"/>
                        <a:t>Kryterium jest weryfikowane na podstawie zapisów wniosku                         o dofinansowanie w części </a:t>
                      </a:r>
                      <a:r>
                        <a:rPr lang="pl-PL" sz="1200" i="1" dirty="0" smtClean="0"/>
                        <a:t>Potencjał i doświadczenie Wnioskodawcy/ partnerów oraz sposób zarządzania projektem.</a:t>
                      </a:r>
                      <a:endParaRPr lang="pl-PL" sz="1200" i="1" dirty="0"/>
                    </a:p>
                  </a:txBody>
                  <a:tcPr/>
                </a:tc>
                <a:tc>
                  <a:txBody>
                    <a:bodyPr/>
                    <a:lstStyle/>
                    <a:p>
                      <a:r>
                        <a:rPr lang="pl-PL" sz="1200" dirty="0" smtClean="0"/>
                        <a:t>skala punktowa od 0 do 10</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28622404"/>
              </p:ext>
            </p:extLst>
          </p:nvPr>
        </p:nvGraphicFramePr>
        <p:xfrm>
          <a:off x="0" y="1347033"/>
          <a:ext cx="9144000" cy="7253104"/>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40824">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9.</a:t>
                      </a:r>
                      <a:endParaRPr lang="pl-PL" sz="1200" dirty="0">
                        <a:latin typeface="+mn-lt"/>
                      </a:endParaRPr>
                    </a:p>
                  </a:txBody>
                  <a:tcPr/>
                </a:tc>
                <a:tc>
                  <a:txBody>
                    <a:bodyPr/>
                    <a:lstStyle/>
                    <a:p>
                      <a:r>
                        <a:rPr lang="pl-PL" sz="1200" dirty="0" smtClean="0"/>
                        <a:t>Kryterium doświadczenia</a:t>
                      </a:r>
                      <a:endParaRPr lang="pl-PL" sz="1200" dirty="0"/>
                    </a:p>
                  </a:txBody>
                  <a:tcPr/>
                </a:tc>
                <a:tc>
                  <a:txBody>
                    <a:bodyPr/>
                    <a:lstStyle/>
                    <a:p>
                      <a:pPr algn="just"/>
                      <a:r>
                        <a:rPr lang="pl-PL" sz="1200" b="1" dirty="0" smtClean="0"/>
                        <a:t>Czy Wnioskodawca/Beneficjent lub partnerzy, w przypadku projektu realizowanego w partnerstwie, posiadają doświadczenie w realizacji przedsięwzięć, w tym przedsięwziąć finansowanych ze środków innych niż środki funduszu UE:</a:t>
                      </a:r>
                    </a:p>
                    <a:p>
                      <a:pPr algn="just">
                        <a:buFont typeface="Arial" pitchFamily="34" charset="0"/>
                        <a:buChar char="•"/>
                      </a:pPr>
                      <a:r>
                        <a:rPr lang="pl-PL" sz="1200" dirty="0" smtClean="0"/>
                        <a:t> w obszarze, w którym udzielane będzie wsparcie przewidziane                 w ramach projektu oraz</a:t>
                      </a:r>
                    </a:p>
                    <a:p>
                      <a:pPr algn="just">
                        <a:buFont typeface="Arial" pitchFamily="34" charset="0"/>
                        <a:buChar char="•"/>
                      </a:pPr>
                      <a:r>
                        <a:rPr lang="pl-PL" sz="1200" dirty="0" smtClean="0"/>
                        <a:t> na rzecz grupy docelowej, do której kierowane będzie wsparcie przewidziane w ramach projektu oraz</a:t>
                      </a:r>
                    </a:p>
                    <a:p>
                      <a:pPr algn="just">
                        <a:buFont typeface="Arial" pitchFamily="34" charset="0"/>
                        <a:buChar char="•"/>
                      </a:pPr>
                      <a:r>
                        <a:rPr lang="pl-PL" sz="1200" dirty="0" smtClean="0"/>
                        <a:t> na określonym terytorium, którego dotyczyć będzie realizacja projektu</a:t>
                      </a:r>
                    </a:p>
                    <a:p>
                      <a:pPr algn="just">
                        <a:buFont typeface="Arial" pitchFamily="34" charset="0"/>
                        <a:buNone/>
                      </a:pPr>
                      <a:r>
                        <a:rPr lang="pl-PL" sz="1200" dirty="0" smtClean="0"/>
                        <a:t>oraz czy wskazano instytucje, które mogą potwierdzić opisany potencjał społeczny Wnioskodawcy/Beneficjenta i partnerów (jeśli projekt realizowany jest w partnerstwie)?</a:t>
                      </a:r>
                    </a:p>
                    <a:p>
                      <a:pPr algn="just">
                        <a:buFont typeface="Arial" pitchFamily="34" charset="0"/>
                        <a:buNone/>
                      </a:pPr>
                      <a:endParaRPr lang="pl-PL" sz="500" dirty="0" smtClean="0"/>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1000" dirty="0" smtClean="0"/>
                    </a:p>
                    <a:p>
                      <a:pPr algn="just"/>
                      <a:r>
                        <a:rPr lang="pl-PL" sz="1200" dirty="0" smtClean="0"/>
                        <a:t>Kryterium jest weryfikowane na podstawie zapisów wniosku o dofinansowanie w </a:t>
                      </a:r>
                      <a:r>
                        <a:rPr lang="pl-PL" sz="1200" i="1" dirty="0" smtClean="0"/>
                        <a:t>części Potencjał i doświadczenie Wnioskodawcy / partnerów oraz sposób zarządzania projektem.</a:t>
                      </a:r>
                    </a:p>
                  </a:txBody>
                  <a:tcPr/>
                </a:tc>
                <a:tc>
                  <a:txBody>
                    <a:bodyPr/>
                    <a:lstStyle/>
                    <a:p>
                      <a:r>
                        <a:rPr lang="pl-PL" sz="1200" dirty="0" smtClean="0"/>
                        <a:t>skala punktowa od 0 do 15</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10.</a:t>
                      </a:r>
                      <a:endParaRPr lang="pl-PL" sz="1200" dirty="0">
                        <a:latin typeface="+mn-lt"/>
                      </a:endParaRPr>
                    </a:p>
                  </a:txBody>
                  <a:tcPr/>
                </a:tc>
                <a:tc>
                  <a:txBody>
                    <a:bodyPr/>
                    <a:lstStyle/>
                    <a:p>
                      <a:r>
                        <a:rPr lang="pl-PL" sz="1200" dirty="0" smtClean="0"/>
                        <a:t>Kryterium budżetu projektu</a:t>
                      </a:r>
                      <a:endParaRPr lang="pl-PL" sz="1200" dirty="0"/>
                    </a:p>
                  </a:txBody>
                  <a:tcPr/>
                </a:tc>
                <a:tc>
                  <a:txBody>
                    <a:bodyPr/>
                    <a:lstStyle/>
                    <a:p>
                      <a:pPr algn="just"/>
                      <a:r>
                        <a:rPr lang="pl-PL" sz="1200" b="1" dirty="0" smtClean="0"/>
                        <a:t>Czy budżet projektu został sporządzony w sposób prawidłowy?</a:t>
                      </a:r>
                    </a:p>
                    <a:p>
                      <a:pPr algn="just"/>
                      <a:r>
                        <a:rPr lang="pl-PL" sz="1200" dirty="0" smtClean="0"/>
                        <a:t>W ramach tego kryterium weryfikacji podlega zgodność budżetu z wymogami zawartymi w wytycznych w zakresie kwalifikowalności wydatków, Regulaminie konkursu oraz zapisami instrukcji wypełniania wniosku o dofinansowanie. Dodatkowo w ramach kryterium bada się prawidłowość stosowania kwot ryczałtowych oraz stawek jednostkowych w przypadkach, projektów spełniających warunki ich stosowania. </a:t>
                      </a:r>
                    </a:p>
                    <a:p>
                      <a:pPr algn="just"/>
                      <a:endParaRPr lang="pl-PL" sz="1200" dirty="0" smtClean="0"/>
                    </a:p>
                    <a:p>
                      <a:pPr algn="just"/>
                      <a:r>
                        <a:rPr lang="pl-PL" sz="1200" dirty="0" smtClean="0"/>
                        <a:t>W zakresie kryterium IOK dopuszcza możliwość skierowania projektu do etapu negocjacji w celu poprawy/uzupełnienia kwestii wskazanych przez KOP.</a:t>
                      </a:r>
                      <a:endParaRPr lang="pl-PL" sz="8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l-PL" sz="1200" dirty="0" smtClean="0"/>
                        <a:t>Kryterium jest weryfikowane na podstawie zapisów wniosku                o dofinansowanie w części </a:t>
                      </a:r>
                      <a:r>
                        <a:rPr lang="pl-PL" sz="1200" i="1" dirty="0" smtClean="0"/>
                        <a:t>Budżet projektu, Szczegółowy budżet projektu i Uzasadnienie wydatków.</a:t>
                      </a:r>
                    </a:p>
                  </a:txBody>
                  <a:tcPr/>
                </a:tc>
                <a:tc>
                  <a:txBody>
                    <a:bodyPr/>
                    <a:lstStyle/>
                    <a:p>
                      <a:r>
                        <a:rPr lang="pl-PL" sz="1200" dirty="0" smtClean="0"/>
                        <a:t>skala punktowa od 0 do 8</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651923978"/>
              </p:ext>
            </p:extLst>
          </p:nvPr>
        </p:nvGraphicFramePr>
        <p:xfrm>
          <a:off x="0" y="1347033"/>
          <a:ext cx="9144000" cy="6440912"/>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40824">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2251048">
                <a:tc>
                  <a:txBody>
                    <a:bodyPr/>
                    <a:lstStyle/>
                    <a:p>
                      <a:r>
                        <a:rPr lang="pl-PL" sz="1200" dirty="0" smtClean="0">
                          <a:latin typeface="+mn-lt"/>
                        </a:rPr>
                        <a:t>11.</a:t>
                      </a:r>
                      <a:endParaRPr lang="pl-PL" sz="1200" dirty="0">
                        <a:latin typeface="+mn-lt"/>
                      </a:endParaRPr>
                    </a:p>
                  </a:txBody>
                  <a:tcPr/>
                </a:tc>
                <a:tc>
                  <a:txBody>
                    <a:bodyPr/>
                    <a:lstStyle/>
                    <a:p>
                      <a:r>
                        <a:rPr lang="pl-PL" sz="1200" dirty="0" smtClean="0"/>
                        <a:t>Kryterium efektywności kosztowej projektu</a:t>
                      </a:r>
                      <a:endParaRPr lang="pl-PL" sz="1200" dirty="0"/>
                    </a:p>
                  </a:txBody>
                  <a:tcPr/>
                </a:tc>
                <a:tc>
                  <a:txBody>
                    <a:bodyPr/>
                    <a:lstStyle/>
                    <a:p>
                      <a:pPr algn="just"/>
                      <a:r>
                        <a:rPr lang="pl-PL" sz="1200" b="1" dirty="0" smtClean="0"/>
                        <a:t>Czy wysokość kosztów przypadających na jednego uczestnika projektu jest adekwatna do zakresu projektu oraz osiągniętych korzyści, a zaplanowane wydatki są racjonalne?</a:t>
                      </a:r>
                    </a:p>
                    <a:p>
                      <a:pPr algn="just"/>
                      <a:endParaRPr lang="pl-PL" sz="1200" kern="120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 </a:t>
                      </a:r>
                    </a:p>
                    <a:p>
                      <a:pPr algn="just"/>
                      <a:endParaRPr lang="pl-PL" sz="1200" dirty="0" smtClean="0"/>
                    </a:p>
                    <a:p>
                      <a:pPr algn="just"/>
                      <a:r>
                        <a:rPr lang="pl-PL" sz="1200" dirty="0" smtClean="0"/>
                        <a:t>Kryterium jest weryfikowane na podstawie zapisów wniosku                         o dofinansowanie w części </a:t>
                      </a:r>
                      <a:r>
                        <a:rPr lang="pl-PL" sz="1200" i="1" dirty="0" smtClean="0"/>
                        <a:t>Budżet projektu, Szczegółowy budżet projektu i Uzasadnienie wydatków.</a:t>
                      </a:r>
                      <a:endParaRPr lang="pl-PL" sz="1200" i="1" dirty="0"/>
                    </a:p>
                  </a:txBody>
                  <a:tcPr/>
                </a:tc>
                <a:tc>
                  <a:txBody>
                    <a:bodyPr/>
                    <a:lstStyle/>
                    <a:p>
                      <a:r>
                        <a:rPr lang="pl-PL" sz="1200" dirty="0" smtClean="0"/>
                        <a:t>skala punktowa od 0 do 12</a:t>
                      </a:r>
                      <a:endParaRPr lang="pl-PL" sz="1200" dirty="0"/>
                    </a:p>
                  </a:txBody>
                  <a:tcPr/>
                </a:tc>
                <a:extLst>
                  <a:ext uri="{0D108BD9-81ED-4DB2-BD59-A6C34878D82A}">
                    <a16:rowId xmlns:a16="http://schemas.microsoft.com/office/drawing/2014/main" val="10001"/>
                  </a:ext>
                </a:extLst>
              </a:tr>
              <a:tr h="2642535">
                <a:tc>
                  <a:txBody>
                    <a:bodyPr/>
                    <a:lstStyle/>
                    <a:p>
                      <a:r>
                        <a:rPr lang="pl-PL" sz="1200" dirty="0" smtClean="0">
                          <a:latin typeface="+mn-lt"/>
                        </a:rPr>
                        <a:t>12.</a:t>
                      </a:r>
                      <a:endParaRPr lang="pl-PL" sz="1200" dirty="0">
                        <a:latin typeface="+mn-lt"/>
                      </a:endParaRPr>
                    </a:p>
                  </a:txBody>
                  <a:tcPr/>
                </a:tc>
                <a:tc>
                  <a:txBody>
                    <a:bodyPr/>
                    <a:lstStyle/>
                    <a:p>
                      <a:r>
                        <a:rPr lang="pl-PL" sz="1200" dirty="0" smtClean="0"/>
                        <a:t>Wskaźniki obligatoryjne dla danego typu projektu</a:t>
                      </a:r>
                      <a:endParaRPr lang="pl-PL" sz="1200" dirty="0"/>
                    </a:p>
                  </a:txBody>
                  <a:tcPr/>
                </a:tc>
                <a:tc>
                  <a:txBody>
                    <a:bodyPr/>
                    <a:lstStyle/>
                    <a:p>
                      <a:r>
                        <a:rPr lang="pl-PL" sz="1200" b="1" kern="1200" dirty="0" smtClean="0">
                          <a:solidFill>
                            <a:schemeClr val="dk1"/>
                          </a:solidFill>
                          <a:latin typeface="+mn-lt"/>
                          <a:ea typeface="+mn-ea"/>
                          <a:cs typeface="+mn-cs"/>
                        </a:rPr>
                        <a:t>Czy wniosek o dofinansowanie projektu zawiera wszystkie wskaźniki obligatoryjne dla danego typu projektu wskazane w </a:t>
                      </a:r>
                      <a:r>
                        <a:rPr lang="pl-PL" sz="1200" b="1" i="1" kern="1200" dirty="0" smtClean="0">
                          <a:solidFill>
                            <a:schemeClr val="dk1"/>
                          </a:solidFill>
                          <a:latin typeface="+mn-lt"/>
                          <a:ea typeface="+mn-ea"/>
                          <a:cs typeface="+mn-cs"/>
                        </a:rPr>
                        <a:t>Regulaminie konkursu  </a:t>
                      </a:r>
                      <a:r>
                        <a:rPr lang="pl-PL" sz="1200" b="1" kern="1200" dirty="0" smtClean="0">
                          <a:solidFill>
                            <a:schemeClr val="dk1"/>
                          </a:solidFill>
                          <a:latin typeface="+mn-lt"/>
                          <a:ea typeface="+mn-ea"/>
                          <a:cs typeface="+mn-cs"/>
                        </a:rPr>
                        <a:t>z przypisaną wartością docelową większą od zera jeśli taki warunek określono w </a:t>
                      </a:r>
                      <a:r>
                        <a:rPr lang="pl-PL" sz="1200" b="1" i="1" kern="1200" dirty="0" smtClean="0">
                          <a:solidFill>
                            <a:schemeClr val="dk1"/>
                          </a:solidFill>
                          <a:latin typeface="+mn-lt"/>
                          <a:ea typeface="+mn-ea"/>
                          <a:cs typeface="+mn-cs"/>
                        </a:rPr>
                        <a:t>Regulaminie</a:t>
                      </a:r>
                      <a:r>
                        <a:rPr lang="pl-PL" sz="1200" b="1" kern="1200" dirty="0" smtClean="0">
                          <a:solidFill>
                            <a:schemeClr val="dk1"/>
                          </a:solidFill>
                          <a:latin typeface="+mn-lt"/>
                          <a:ea typeface="+mn-ea"/>
                          <a:cs typeface="+mn-cs"/>
                        </a:rPr>
                        <a:t>?</a:t>
                      </a:r>
                    </a:p>
                    <a:p>
                      <a:endParaRPr lang="pl-PL" sz="1200" b="1"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Weryfikowane jest czy we wniosku o dofinansowanie zostały zawarte wskaźniki obligatoryjne dla danego konkursu, określone w Regulaminie konkursu. W Regulaminie konkursu IOK wskazuje wskaźniki, które należy uwzględnić we wniosku o dofinansowanie projektu i dla których istnieje obowiązek  przypisania wartości docelowej większej od zera. W Regulaminie konkursu IOK podaje wskaźniki określone w </a:t>
                      </a:r>
                      <a:r>
                        <a:rPr lang="pl-PL" sz="1200" kern="1200" dirty="0" err="1" smtClean="0">
                          <a:solidFill>
                            <a:schemeClr val="dk1"/>
                          </a:solidFill>
                          <a:latin typeface="+mn-lt"/>
                          <a:ea typeface="+mn-ea"/>
                          <a:cs typeface="+mn-cs"/>
                        </a:rPr>
                        <a:t>SzOOP</a:t>
                      </a:r>
                      <a:r>
                        <a:rPr lang="pl-PL" sz="1200" kern="1200" dirty="0" smtClean="0">
                          <a:solidFill>
                            <a:schemeClr val="dk1"/>
                          </a:solidFill>
                          <a:latin typeface="+mn-lt"/>
                          <a:ea typeface="+mn-ea"/>
                          <a:cs typeface="+mn-cs"/>
                        </a:rPr>
                        <a:t> RPO WD 2014-2020 obowiązującym na dzień ogłoszenia konkursu oraz we właściwych wytycznych obowiązujących na dzień ogłoszenia konkursu. </a:t>
                      </a:r>
                    </a:p>
                    <a:p>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endParaRPr lang="pl-PL" sz="1200" dirty="0" smtClean="0"/>
                    </a:p>
                    <a:p>
                      <a:pPr algn="just"/>
                      <a:r>
                        <a:rPr lang="pl-PL" sz="1200" dirty="0" smtClean="0"/>
                        <a:t>Kryterium zostanie zweryfikowane na podstawie zapisów wniosku                 o dofinansowanie w części Cel szczegółowy Osi priorytetowej                      i wskaźniki realizacji celu (pkt 3.1.2).</a:t>
                      </a:r>
                    </a:p>
                  </a:txBody>
                  <a:tcPr/>
                </a:tc>
                <a:tc>
                  <a:txBody>
                    <a:bodyPr/>
                    <a:lstStyle/>
                    <a:p>
                      <a:r>
                        <a:rPr lang="pl-PL" sz="1200" dirty="0" smtClean="0"/>
                        <a:t>Tak/Nie/skierowany do negocjacji</a:t>
                      </a:r>
                    </a:p>
                    <a:p>
                      <a:r>
                        <a:rPr lang="pl-PL" sz="1200" dirty="0" smtClean="0"/>
                        <a:t>(niespełnienie kryterium po ewentualnym dokonaniu jednorazowej korekty oznacza odrzucenie projektu na etapie negocjacji)</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015220034"/>
              </p:ext>
            </p:extLst>
          </p:nvPr>
        </p:nvGraphicFramePr>
        <p:xfrm>
          <a:off x="0" y="1347033"/>
          <a:ext cx="9144000" cy="6237142"/>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31642">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13.</a:t>
                      </a:r>
                      <a:endParaRPr lang="pl-PL" sz="1200" dirty="0">
                        <a:latin typeface="+mn-lt"/>
                      </a:endParaRPr>
                    </a:p>
                  </a:txBody>
                  <a:tcPr/>
                </a:tc>
                <a:tc>
                  <a:txBody>
                    <a:bodyPr/>
                    <a:lstStyle/>
                    <a:p>
                      <a:r>
                        <a:rPr lang="pl-PL" sz="1200" dirty="0" smtClean="0"/>
                        <a:t>Kryterium zgodności ze standardem usług i katalogiem stawek</a:t>
                      </a:r>
                      <a:endParaRPr lang="pl-PL" sz="1200" dirty="0"/>
                    </a:p>
                  </a:txBody>
                  <a:tcPr/>
                </a:tc>
                <a:tc>
                  <a:txBody>
                    <a:bodyPr/>
                    <a:lstStyle/>
                    <a:p>
                      <a:r>
                        <a:rPr lang="pl-PL" sz="1200" b="1" dirty="0" smtClean="0"/>
                        <a:t>Czy zaplanowane w ramach projektu zadania są zgodne z określonym minimalnym standardem usług oraz wydatki są zgodne z katalogiem stawek, określonym dla danego konkursu?</a:t>
                      </a:r>
                    </a:p>
                    <a:p>
                      <a:endParaRPr lang="pl-PL" sz="1200" dirty="0" smtClean="0"/>
                    </a:p>
                    <a:p>
                      <a:pPr algn="just"/>
                      <a:r>
                        <a:rPr lang="pl-PL" sz="1200" kern="1200" dirty="0" smtClean="0">
                          <a:solidFill>
                            <a:schemeClr val="dk1"/>
                          </a:solidFill>
                          <a:latin typeface="+mn-lt"/>
                          <a:ea typeface="+mn-ea"/>
                          <a:cs typeface="+mn-cs"/>
                        </a:rPr>
                        <a:t>W ramach tego kryterium weryfikacji podlega zgodność wydatków zaplanowanych w budżecie projektu z określonym standardem usług oraz katalogiem stawek dopuszczalnych w ramach danego konkursu, który stanowi załącznik do Regulaminu konkursu. </a:t>
                      </a:r>
                    </a:p>
                    <a:p>
                      <a:pPr algn="just"/>
                      <a:endParaRPr lang="pl-PL" sz="1200" kern="120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 w sposób skutkujący spełnieniem kryterium. Kryterium nie dotyczy naborów, dla których nie określono standardu usług oraz katalogu </a:t>
                      </a:r>
                      <a:r>
                        <a:rPr lang="pl-PL" sz="1200" b="0" kern="1200" dirty="0" smtClean="0">
                          <a:solidFill>
                            <a:schemeClr val="dk1"/>
                          </a:solidFill>
                          <a:latin typeface="+mn-lt"/>
                          <a:ea typeface="+mn-ea"/>
                          <a:cs typeface="+mn-cs"/>
                        </a:rPr>
                        <a:t>stawek.</a:t>
                      </a:r>
                    </a:p>
                    <a:p>
                      <a:endParaRPr lang="pl-PL" sz="1200" dirty="0" smtClean="0"/>
                    </a:p>
                    <a:p>
                      <a:pPr algn="just"/>
                      <a:r>
                        <a:rPr lang="pl-PL" sz="1200" dirty="0" smtClean="0"/>
                        <a:t>Kryterium jest weryfikowane na podstawie zapisów wniosku                          o dofinansowanie.</a:t>
                      </a:r>
                    </a:p>
                    <a:p>
                      <a:pPr algn="just"/>
                      <a:r>
                        <a:rPr lang="pl-PL" sz="1200" dirty="0" smtClean="0"/>
                        <a:t>Minimalny standard usług i katalog stawek stanowi załącznik nr 7                  do Regulaminu.</a:t>
                      </a:r>
                      <a:endParaRPr lang="pl-PL" sz="1200" dirty="0"/>
                    </a:p>
                  </a:txBody>
                  <a:tcPr/>
                </a:tc>
                <a:tc>
                  <a:txBody>
                    <a:bodyPr/>
                    <a:lstStyle/>
                    <a:p>
                      <a:r>
                        <a:rPr lang="pl-PL" sz="1200" dirty="0" smtClean="0"/>
                        <a:t>Tak/Nie/Nie dotyczy/ skierowany do negocjacji </a:t>
                      </a:r>
                    </a:p>
                    <a:p>
                      <a:r>
                        <a:rPr lang="pl-PL" sz="1200" dirty="0" smtClean="0"/>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r h="1721677">
                <a:tc>
                  <a:txBody>
                    <a:bodyPr/>
                    <a:lstStyle/>
                    <a:p>
                      <a:r>
                        <a:rPr lang="pl-PL" sz="1200" dirty="0" smtClean="0">
                          <a:latin typeface="+mn-lt"/>
                        </a:rPr>
                        <a:t>14.</a:t>
                      </a:r>
                      <a:endParaRPr lang="pl-PL" sz="1200" dirty="0">
                        <a:latin typeface="+mn-lt"/>
                      </a:endParaRPr>
                    </a:p>
                  </a:txBody>
                  <a:tcPr/>
                </a:tc>
                <a:tc>
                  <a:txBody>
                    <a:bodyPr/>
                    <a:lstStyle/>
                    <a:p>
                      <a:r>
                        <a:rPr lang="pl-PL" sz="1200" dirty="0" smtClean="0"/>
                        <a:t>Kryterium budżetu projektu</a:t>
                      </a:r>
                      <a:endParaRPr lang="pl-PL" sz="1200" dirty="0"/>
                    </a:p>
                  </a:txBody>
                  <a:tcPr/>
                </a:tc>
                <a:tc>
                  <a:txBody>
                    <a:bodyPr/>
                    <a:lstStyle/>
                    <a:p>
                      <a:pPr algn="just"/>
                      <a:r>
                        <a:rPr lang="pl-PL" sz="1200" b="1" dirty="0" smtClean="0"/>
                        <a:t>Czy wszystkie wydatki są kwalifikowalne?</a:t>
                      </a:r>
                    </a:p>
                    <a:p>
                      <a:pPr algn="just"/>
                      <a:endParaRPr lang="pl-PL" sz="1050" dirty="0" smtClean="0"/>
                    </a:p>
                    <a:p>
                      <a:pPr algn="just"/>
                      <a:r>
                        <a:rPr lang="pl-PL" sz="1200" dirty="0" smtClean="0"/>
                        <a:t>W przypadku zidentyfikowania na etapie oceny projektu wydatków niekwalifikowalnych wniosek uznaje się za niespełniający minimalnych wymagań pozwalających otrzymać dofinansowanie. </a:t>
                      </a:r>
                    </a:p>
                    <a:p>
                      <a:pPr algn="just"/>
                      <a:endParaRPr lang="pl-PL" sz="1200" dirty="0" smtClean="0"/>
                    </a:p>
                    <a:p>
                      <a:pPr algn="just"/>
                      <a:r>
                        <a:rPr lang="pl-PL" sz="1200" dirty="0" smtClean="0"/>
                        <a:t>W zakresie kryterium IOK dopuszcza możliwość skierowania projektu do etapu negocjacji w celu poprawy/uzupełnienia kwestii wskazanych przez KOP, w sposób skutkujący spełnieniem kryterium. </a:t>
                      </a:r>
                    </a:p>
                    <a:p>
                      <a:pPr algn="just"/>
                      <a:endParaRPr lang="pl-PL" sz="500" dirty="0" smtClean="0"/>
                    </a:p>
                    <a:p>
                      <a:pPr algn="just"/>
                      <a:r>
                        <a:rPr lang="pl-PL" sz="1200" dirty="0" smtClean="0"/>
                        <a:t>Kryterium jest weryfikowane na podstawie zapisów wniosku                        o dofinansowanie w części </a:t>
                      </a:r>
                      <a:r>
                        <a:rPr lang="pl-PL" sz="1200" i="1" dirty="0" smtClean="0"/>
                        <a:t>Budżet projektu, Szczegółowy budżet projektu i Uzasadnienie wydatków.</a:t>
                      </a:r>
                    </a:p>
                  </a:txBody>
                  <a:tcPr/>
                </a:tc>
                <a:tc>
                  <a:txBody>
                    <a:bodyPr/>
                    <a:lstStyle/>
                    <a:p>
                      <a:r>
                        <a:rPr lang="pl-PL" sz="1200" dirty="0" smtClean="0"/>
                        <a:t>Tak/Nie/skierowany do negocjacji</a:t>
                      </a:r>
                    </a:p>
                    <a:p>
                      <a:r>
                        <a:rPr lang="pl-PL" sz="1200" dirty="0" smtClean="0"/>
                        <a:t>(niespełnienie kryterium po ewentualnym dokonaniu jednorazowej korekty oznacza odrzucenie projektu na etapie negocjacji)</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295275" y="1192213"/>
            <a:ext cx="8451850" cy="521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4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6500" b="1" i="0" u="none" strike="noStrike" kern="1200" cap="none" spc="0" normalizeH="0" baseline="0" noProof="0" dirty="0" smtClean="0">
                <a:ln>
                  <a:noFill/>
                </a:ln>
                <a:solidFill>
                  <a:schemeClr val="tx1"/>
                </a:solidFill>
                <a:effectLst/>
                <a:uLnTx/>
                <a:uFillTx/>
                <a:latin typeface="+mn-lt"/>
                <a:ea typeface="+mn-ea"/>
                <a:cs typeface="+mn-cs"/>
              </a:rPr>
              <a:t>Alokacja środków europejskich przeznaczona na konkurs wynosi                        </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6 466 614 EUR¹, tj. 26 803 468 PLN. </a:t>
            </a: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Mając na uwadze fakt, iż alokacja w ramach Programu określona jest w Euro, dla prawidłowego określenia ww. limitu dostępnej alokacji </a:t>
            </a:r>
            <a:r>
              <a:rPr kumimoji="0" lang="pl-PL" sz="4300" b="0" i="0" u="sng" strike="noStrike" kern="1200" cap="none" spc="0" normalizeH="0" baseline="0" noProof="0" dirty="0" smtClean="0">
                <a:ln>
                  <a:noFill/>
                </a:ln>
                <a:solidFill>
                  <a:schemeClr val="tx1"/>
                </a:solidFill>
                <a:effectLst/>
                <a:uLnTx/>
                <a:uFillTx/>
                <a:latin typeface="+mn-lt"/>
                <a:ea typeface="+mn-ea"/>
                <a:cs typeface="+mn-cs"/>
              </a:rPr>
              <a:t>w walucie polskiej  </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na poziomie Osi priorytetowej/ Działania IOK zastrzega możliwość zmiany kwoty przeznaczonej na dofinansowanie projektów w wyniku zmiany kursu walutowego.</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Maksymalny</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4300" b="1" i="0" u="none" strike="noStrike" kern="1200" cap="none" spc="0" normalizeH="0" baseline="0" noProof="0" dirty="0" smtClean="0">
                <a:ln>
                  <a:noFill/>
                </a:ln>
                <a:solidFill>
                  <a:schemeClr val="tx1"/>
                </a:solidFill>
                <a:effectLst/>
                <a:uLnTx/>
                <a:uFillTx/>
                <a:latin typeface="+mn-lt"/>
                <a:ea typeface="+mn-ea"/>
                <a:cs typeface="+mn-cs"/>
              </a:rPr>
              <a:t>dopuszczalny poziom dofinansowania UE</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wydatków kwalifikowalnych </a:t>
            </a:r>
            <a:br>
              <a:rPr kumimoji="0" lang="pl-PL" sz="4300" b="0" i="0" u="none" strike="noStrike" kern="1200" cap="none" spc="0" normalizeH="0" baseline="0" noProof="0" dirty="0" smtClean="0">
                <a:ln>
                  <a:noFill/>
                </a:ln>
                <a:solidFill>
                  <a:schemeClr val="tx1"/>
                </a:solidFill>
                <a:effectLst/>
                <a:uLnTx/>
                <a:uFillTx/>
                <a:latin typeface="+mn-lt"/>
                <a:ea typeface="+mn-ea"/>
                <a:cs typeface="+mn-cs"/>
              </a:rPr>
            </a:br>
            <a:r>
              <a:rPr kumimoji="0" lang="pl-PL" sz="4300" b="0" i="0" u="none" strike="noStrike" kern="1200" cap="none" spc="0" normalizeH="0" baseline="0" noProof="0" dirty="0" smtClean="0">
                <a:ln>
                  <a:noFill/>
                </a:ln>
                <a:solidFill>
                  <a:schemeClr val="tx1"/>
                </a:solidFill>
                <a:effectLst/>
                <a:uLnTx/>
                <a:uFillTx/>
                <a:latin typeface="+mn-lt"/>
                <a:ea typeface="+mn-ea"/>
                <a:cs typeface="+mn-cs"/>
              </a:rPr>
              <a:t>na poziomie projektu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85%.</a:t>
            </a:r>
            <a:endParaRPr kumimoji="0" lang="pl-PL" sz="4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Maksymalny poziom dofinansowania całkowitego</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wydatków kwalifikowalnych na poziomie projektu (środki UE i budżetu państwa)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85%</a:t>
            </a:r>
            <a:r>
              <a:rPr kumimoji="0" lang="pl-PL" sz="49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4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Minimalny udział wkładu własnego</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Beneficjenta w ramach konkursu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15%</a:t>
            </a:r>
            <a:r>
              <a:rPr kumimoji="0" lang="pl-PL" sz="49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wydatków kwalifikowalnych projektu.</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2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3400" b="0" i="0" u="none" strike="noStrike" kern="1200" cap="none" spc="0" normalizeH="0" baseline="0" noProof="0" dirty="0" smtClean="0">
                <a:ln>
                  <a:noFill/>
                </a:ln>
                <a:solidFill>
                  <a:schemeClr val="tx1"/>
                </a:solidFill>
                <a:effectLst/>
                <a:uLnTx/>
                <a:uFillTx/>
                <a:latin typeface="+mn-lt"/>
                <a:ea typeface="+mn-ea"/>
                <a:cs typeface="+mn-cs"/>
              </a:rPr>
              <a:t>¹Alokacja przeliczona po kursie Europejskiego Banku Centralnego (EBC) obowiązującym w dniu </a:t>
            </a:r>
            <a:r>
              <a:rPr lang="pl-PL" sz="3400" dirty="0" smtClean="0">
                <a:latin typeface="+mn-lt"/>
              </a:rPr>
              <a:t>30</a:t>
            </a:r>
            <a:r>
              <a:rPr kumimoji="0" lang="pl-PL" sz="3400" b="0" i="0" u="none" strike="noStrike" kern="1200" cap="none" spc="0" normalizeH="0" baseline="0" noProof="0" dirty="0" smtClean="0">
                <a:ln>
                  <a:noFill/>
                </a:ln>
                <a:solidFill>
                  <a:schemeClr val="tx1"/>
                </a:solidFill>
                <a:effectLst/>
                <a:uLnTx/>
                <a:uFillTx/>
                <a:latin typeface="+mn-lt"/>
                <a:ea typeface="+mn-ea"/>
                <a:cs typeface="+mn-cs"/>
              </a:rPr>
              <a:t>.01.2018 r. (1 euro = 4,1449 PLN). Kurs jest publikowany na stronie internetowej: http://ec.europa.eu/budget/contracts_grants/info_contracts/inforeuro/index_en.cfm</a:t>
            </a:r>
            <a:endParaRPr kumimoji="0" lang="pl-PL" sz="2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3419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802263343"/>
              </p:ext>
            </p:extLst>
          </p:nvPr>
        </p:nvGraphicFramePr>
        <p:xfrm>
          <a:off x="0" y="1347033"/>
          <a:ext cx="9144000" cy="709342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72585">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15.</a:t>
                      </a:r>
                      <a:endParaRPr lang="pl-PL" sz="1200" dirty="0">
                        <a:latin typeface="+mn-lt"/>
                      </a:endParaRPr>
                    </a:p>
                  </a:txBody>
                  <a:tcPr/>
                </a:tc>
                <a:tc>
                  <a:txBody>
                    <a:bodyPr/>
                    <a:lstStyle/>
                    <a:p>
                      <a:r>
                        <a:rPr lang="pl-PL" sz="1200" dirty="0" smtClean="0"/>
                        <a:t>Kryterium zgodności z </a:t>
                      </a:r>
                      <a:r>
                        <a:rPr lang="pl-PL" sz="1200" dirty="0" err="1" smtClean="0"/>
                        <a:t>SzOOP</a:t>
                      </a:r>
                      <a:endParaRPr lang="pl-PL" sz="1200" dirty="0"/>
                    </a:p>
                  </a:txBody>
                  <a:tcPr/>
                </a:tc>
                <a:tc>
                  <a:txBody>
                    <a:bodyPr/>
                    <a:lstStyle/>
                    <a:p>
                      <a:pPr algn="just"/>
                      <a:r>
                        <a:rPr lang="pl-PL" sz="1200" b="1" dirty="0" smtClean="0"/>
                        <a:t>Czy projekt jest zgodny z zapisami </a:t>
                      </a:r>
                      <a:r>
                        <a:rPr lang="pl-PL" sz="1200" b="1" dirty="0" err="1" smtClean="0"/>
                        <a:t>SzOOP</a:t>
                      </a:r>
                      <a:r>
                        <a:rPr lang="pl-PL" sz="1200" b="1" dirty="0" smtClean="0"/>
                        <a:t> RPO WD 2014-2020 aktualnymi na dzień ogłoszenia naboru?</a:t>
                      </a:r>
                    </a:p>
                    <a:p>
                      <a:pPr algn="just"/>
                      <a:endParaRPr lang="pl-PL" sz="900" dirty="0" smtClean="0"/>
                    </a:p>
                    <a:p>
                      <a:pPr algn="just"/>
                      <a:r>
                        <a:rPr lang="pl-PL" sz="1200" dirty="0" smtClean="0"/>
                        <a:t>Kryterium ma na celu zweryfikować zgodność z zapisami </a:t>
                      </a:r>
                      <a:r>
                        <a:rPr lang="pl-PL" sz="1200" dirty="0" err="1" smtClean="0"/>
                        <a:t>SzOOP</a:t>
                      </a:r>
                      <a:r>
                        <a:rPr lang="pl-PL" sz="1200" dirty="0" smtClean="0"/>
                        <a:t>. Dofinansowania nie może otrzymać projekt, który zakłada realizację działań niezgodnych z zapisami </a:t>
                      </a:r>
                      <a:r>
                        <a:rPr lang="pl-PL" sz="1200" dirty="0" err="1" smtClean="0"/>
                        <a:t>SzOOP</a:t>
                      </a:r>
                      <a:r>
                        <a:rPr lang="pl-PL" sz="1200" dirty="0" smtClean="0"/>
                        <a:t>. </a:t>
                      </a:r>
                    </a:p>
                    <a:p>
                      <a:pPr algn="just"/>
                      <a:endParaRPr lang="pl-PL" sz="1200" dirty="0" smtClean="0"/>
                    </a:p>
                    <a:p>
                      <a:pPr algn="just"/>
                      <a:r>
                        <a:rPr lang="pl-PL" sz="1200" dirty="0" smtClean="0"/>
                        <a:t>W zakresie kryterium IOK dopuszcza możliwość skierowania projektu do etapu negocjacji w celu poprawy/uzupełnienia kwestii wskazanych przez KOP, w sposób skutkujący spełnieniem kryterium.</a:t>
                      </a:r>
                    </a:p>
                    <a:p>
                      <a:pPr algn="just"/>
                      <a:endParaRPr lang="pl-PL" sz="1200" dirty="0" smtClean="0"/>
                    </a:p>
                    <a:p>
                      <a:pPr algn="just"/>
                      <a:r>
                        <a:rPr lang="pl-PL" sz="1200" dirty="0" smtClean="0"/>
                        <a:t>Kryterium jest weryfikowane na podstawie zapisów wniosku                       o </a:t>
                      </a:r>
                      <a:r>
                        <a:rPr lang="pl-PL" sz="1200" baseline="0" dirty="0" smtClean="0"/>
                        <a:t> </a:t>
                      </a:r>
                      <a:r>
                        <a:rPr lang="pl-PL" sz="1200" dirty="0" smtClean="0"/>
                        <a:t>dofinansowanie.</a:t>
                      </a:r>
                      <a:endParaRPr lang="pl-PL" sz="1200" dirty="0"/>
                    </a:p>
                  </a:txBody>
                  <a:tcPr/>
                </a:tc>
                <a:tc>
                  <a:txBody>
                    <a:bodyPr/>
                    <a:lstStyle/>
                    <a:p>
                      <a:r>
                        <a:rPr lang="pl-PL" sz="1200" dirty="0" smtClean="0"/>
                        <a:t>Tak/Nie/skierowany do negocjacji</a:t>
                      </a:r>
                    </a:p>
                    <a:p>
                      <a:r>
                        <a:rPr lang="pl-PL" sz="1200" dirty="0" smtClean="0"/>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r h="1721677">
                <a:tc>
                  <a:txBody>
                    <a:bodyPr/>
                    <a:lstStyle/>
                    <a:p>
                      <a:r>
                        <a:rPr lang="pl-PL" sz="1200" dirty="0" smtClean="0">
                          <a:latin typeface="+mn-lt"/>
                        </a:rPr>
                        <a:t>16.</a:t>
                      </a:r>
                      <a:endParaRPr lang="pl-PL" sz="1200" dirty="0">
                        <a:latin typeface="+mn-lt"/>
                      </a:endParaRPr>
                    </a:p>
                  </a:txBody>
                  <a:tcPr/>
                </a:tc>
                <a:tc>
                  <a:txBody>
                    <a:bodyPr/>
                    <a:lstStyle/>
                    <a:p>
                      <a:r>
                        <a:rPr lang="pl-PL" sz="1200" dirty="0" smtClean="0"/>
                        <a:t>Kryterium spełnienia minimalnych wymagań</a:t>
                      </a:r>
                      <a:endParaRPr lang="pl-PL" sz="1200" dirty="0"/>
                    </a:p>
                  </a:txBody>
                  <a:tcPr/>
                </a:tc>
                <a:tc>
                  <a:txBody>
                    <a:bodyPr/>
                    <a:lstStyle/>
                    <a:p>
                      <a:pPr algn="just"/>
                      <a:r>
                        <a:rPr lang="pl-PL" sz="1200" dirty="0" smtClean="0"/>
                        <a:t>Czy projekt otrzymał wymagane minimum 60 punktów ogółem oraz co najmniej 60% punktów w poszczególnych grupach kryteriów merytorycznych:</a:t>
                      </a:r>
                    </a:p>
                    <a:p>
                      <a:pPr>
                        <a:buFont typeface="Arial" pitchFamily="34" charset="0"/>
                        <a:buChar char="•"/>
                      </a:pPr>
                      <a:r>
                        <a:rPr lang="pl-PL" sz="1200" dirty="0" smtClean="0"/>
                        <a:t> kryteria nr 1, 2 oraz 3,</a:t>
                      </a:r>
                    </a:p>
                    <a:p>
                      <a:pPr>
                        <a:buFont typeface="Arial" pitchFamily="34" charset="0"/>
                        <a:buChar char="•"/>
                      </a:pPr>
                      <a:r>
                        <a:rPr lang="pl-PL" sz="1200" dirty="0" smtClean="0"/>
                        <a:t> kryterium nr 4,</a:t>
                      </a:r>
                    </a:p>
                    <a:p>
                      <a:pPr>
                        <a:buFont typeface="Arial" pitchFamily="34" charset="0"/>
                        <a:buChar char="•"/>
                      </a:pPr>
                      <a:r>
                        <a:rPr lang="pl-PL" sz="1200" dirty="0" smtClean="0"/>
                        <a:t> kryteria nr 5 oraz 6,</a:t>
                      </a:r>
                    </a:p>
                    <a:p>
                      <a:pPr>
                        <a:buFont typeface="Arial" pitchFamily="34" charset="0"/>
                        <a:buChar char="•"/>
                      </a:pPr>
                      <a:r>
                        <a:rPr lang="pl-PL" sz="1200" dirty="0" smtClean="0"/>
                        <a:t> kryteria nr 7 oraz 8,</a:t>
                      </a:r>
                    </a:p>
                    <a:p>
                      <a:pPr>
                        <a:buFont typeface="Arial" pitchFamily="34" charset="0"/>
                        <a:buChar char="•"/>
                      </a:pPr>
                      <a:r>
                        <a:rPr lang="pl-PL" sz="1200" dirty="0" smtClean="0"/>
                        <a:t> kryterium nr 9,</a:t>
                      </a:r>
                    </a:p>
                    <a:p>
                      <a:pPr>
                        <a:buFont typeface="Arial" pitchFamily="34" charset="0"/>
                        <a:buChar char="•"/>
                      </a:pPr>
                      <a:r>
                        <a:rPr lang="pl-PL" sz="1200" dirty="0" smtClean="0"/>
                        <a:t> kryteria nr 10 oraz 11</a:t>
                      </a:r>
                    </a:p>
                    <a:p>
                      <a:r>
                        <a:rPr lang="pl-PL" sz="1200" dirty="0" smtClean="0"/>
                        <a:t>oraz otrzymał pozytywną ocenę lub został skierowany do negocjacji w zakresie spełnienia kryteriów horyzontalnych oraz kryteriów merytorycznych nr 12, 13, 14 i 15?</a:t>
                      </a:r>
                      <a:endParaRPr lang="pl-PL" sz="900" dirty="0" smtClean="0"/>
                    </a:p>
                    <a:p>
                      <a:pPr algn="just"/>
                      <a:r>
                        <a:rPr lang="pl-PL" sz="1200" dirty="0" smtClean="0"/>
                        <a:t>Za projekt spełniający w minimalnym stopniu kryteria merytoryczne i kwalifikujący się do dofinansowania uznaje się projekt, który otrzymał co najmniej 60 punktów ogółem oraz co najmniej 60% punktów w powyżej wymienionych grupach oraz otrzymał pozytywną ocenę lub został skierowany do negocjacji w zakresie spełnienia kryteriów horyzontalnych oraz kryteriów: w zakresie zgodności ze standardem usług i katalogiem stawek, obligatoryjnych wskaźników, kwalifikowalności budżetu oraz zgodności z </a:t>
                      </a:r>
                      <a:r>
                        <a:rPr lang="pl-PL" sz="1200" dirty="0" err="1" smtClean="0"/>
                        <a:t>SzOOP</a:t>
                      </a:r>
                      <a:r>
                        <a:rPr lang="pl-PL" sz="1200" dirty="0" smtClean="0"/>
                        <a:t> RPO WD 2014-2020.</a:t>
                      </a:r>
                      <a:endParaRPr lang="pl-PL" sz="500" dirty="0" smtClean="0"/>
                    </a:p>
                    <a:p>
                      <a:pPr algn="just"/>
                      <a:r>
                        <a:rPr lang="pl-PL" sz="1200" dirty="0" smtClean="0"/>
                        <a:t>Kryterium jest weryfikowane na podstawie ocen dokonanych w poszczególnych grupach kryteriów merytorycznych.</a:t>
                      </a:r>
                    </a:p>
                  </a:txBody>
                  <a:tcPr/>
                </a:tc>
                <a:tc>
                  <a:txBody>
                    <a:bodyPr/>
                    <a:lstStyle/>
                    <a:p>
                      <a:r>
                        <a:rPr lang="pl-PL" sz="1200" dirty="0" smtClean="0"/>
                        <a:t>Tak/Nie</a:t>
                      </a:r>
                    </a:p>
                    <a:p>
                      <a:r>
                        <a:rPr lang="pl-PL" sz="1200" dirty="0" smtClean="0"/>
                        <a:t>(niespełnienie kryterium oznacza odrzucenie projektu)</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565777266"/>
              </p:ext>
            </p:extLst>
          </p:nvPr>
        </p:nvGraphicFramePr>
        <p:xfrm>
          <a:off x="0" y="1347033"/>
          <a:ext cx="9144000" cy="9840416"/>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27176">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1.</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beneficjenta</a:t>
                      </a:r>
                      <a:endParaRPr lang="pl-PL"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we wniosku założono, że uczestnikami </a:t>
                      </a:r>
                      <a:r>
                        <a:rPr lang="pl-PL" sz="1200" b="1" kern="1200" dirty="0" err="1" smtClean="0">
                          <a:solidFill>
                            <a:schemeClr val="dk1"/>
                          </a:solidFill>
                          <a:latin typeface="+mn-lt"/>
                          <a:ea typeface="+mn-ea"/>
                          <a:cs typeface="+mn-cs"/>
                        </a:rPr>
                        <a:t>projektu</a:t>
                      </a:r>
                      <a:r>
                        <a:rPr lang="pl-PL" sz="1200" b="1" kern="1200" dirty="0" smtClean="0">
                          <a:solidFill>
                            <a:schemeClr val="dk1"/>
                          </a:solidFill>
                          <a:latin typeface="+mn-lt"/>
                          <a:ea typeface="+mn-ea"/>
                          <a:cs typeface="+mn-cs"/>
                        </a:rPr>
                        <a:t> będą w co najmniej 50% osoby zamieszkujące w rozumieniu przepisów Kodeksu Cywilnego obszary wiejskie?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dirty="0" smtClean="0"/>
                    </a:p>
                    <a:p>
                      <a:endParaRPr lang="pl-PL" sz="1200" dirty="0" smtClean="0"/>
                    </a:p>
                    <a:p>
                      <a:pPr algn="just"/>
                      <a:r>
                        <a:rPr lang="pl-PL" sz="1200" kern="1200" dirty="0" smtClean="0">
                          <a:solidFill>
                            <a:schemeClr val="dk1"/>
                          </a:solidFill>
                          <a:latin typeface="+mn-lt"/>
                          <a:ea typeface="+mn-ea"/>
                          <a:cs typeface="+mn-cs"/>
                        </a:rPr>
                        <a:t>Kryterium zostanie zweryfikowane na podstawie zapisów wniosku</a:t>
                      </a:r>
                    </a:p>
                    <a:p>
                      <a:pPr algn="just"/>
                      <a:r>
                        <a:rPr lang="pl-PL" sz="1200" kern="1200" dirty="0" smtClean="0">
                          <a:solidFill>
                            <a:schemeClr val="dk1"/>
                          </a:solidFill>
                          <a:latin typeface="+mn-lt"/>
                          <a:ea typeface="+mn-ea"/>
                          <a:cs typeface="+mn-cs"/>
                        </a:rPr>
                        <a:t>o dofinansowanie projektu w części </a:t>
                      </a:r>
                      <a:r>
                        <a:rPr lang="pl-PL" sz="1200" b="1" kern="1200" dirty="0" smtClean="0">
                          <a:solidFill>
                            <a:schemeClr val="dk1"/>
                          </a:solidFill>
                          <a:latin typeface="+mn-lt"/>
                          <a:ea typeface="+mn-ea"/>
                          <a:cs typeface="+mn-cs"/>
                        </a:rPr>
                        <a:t>Informacje o projekcie (pkt 1.14) oraz w części Grupy docelowe (pkt 3.2).</a:t>
                      </a:r>
                    </a:p>
                    <a:p>
                      <a:r>
                        <a:rPr lang="pl-PL" sz="1800" kern="1200" dirty="0" smtClean="0">
                          <a:solidFill>
                            <a:schemeClr val="dk1"/>
                          </a:solidFill>
                          <a:latin typeface="+mn-lt"/>
                          <a:ea typeface="+mn-ea"/>
                          <a:cs typeface="+mn-cs"/>
                        </a:rPr>
                        <a:t> </a:t>
                      </a:r>
                    </a:p>
                    <a:p>
                      <a:pPr algn="just"/>
                      <a:r>
                        <a:rPr lang="pl-PL" sz="1200" b="1" kern="1200" dirty="0" smtClean="0">
                          <a:solidFill>
                            <a:schemeClr val="dk1"/>
                          </a:solidFill>
                          <a:latin typeface="+mn-lt"/>
                          <a:ea typeface="+mn-ea"/>
                          <a:cs typeface="+mn-cs"/>
                        </a:rPr>
                        <a:t>Obszary wiejskie wskazano w załączniku nr 14 do niniejszego Regulaminu</a:t>
                      </a:r>
                      <a:r>
                        <a:rPr lang="pl-PL" sz="1200" b="1" i="1" kern="1200" dirty="0" smtClean="0">
                          <a:solidFill>
                            <a:schemeClr val="dk1"/>
                          </a:solidFill>
                          <a:latin typeface="+mn-lt"/>
                          <a:ea typeface="+mn-ea"/>
                          <a:cs typeface="+mn-cs"/>
                        </a:rPr>
                        <a:t>.</a:t>
                      </a:r>
                      <a:endParaRPr lang="pl-PL" sz="1200" b="1" dirty="0"/>
                    </a:p>
                  </a:txBody>
                  <a:tcPr/>
                </a:tc>
                <a:tc>
                  <a:txBody>
                    <a:bodyPr/>
                    <a:lstStyle/>
                    <a:p>
                      <a:r>
                        <a:rPr lang="pl-PL" sz="1200" dirty="0" smtClean="0"/>
                        <a:t>Skala punktowa: 0 - 3 pkt.</a:t>
                      </a:r>
                    </a:p>
                    <a:p>
                      <a:endParaRPr lang="pl-PL" sz="1200" dirty="0" smtClean="0"/>
                    </a:p>
                    <a:p>
                      <a:pPr algn="just"/>
                      <a:r>
                        <a:rPr lang="pl-PL" sz="1200" dirty="0" smtClean="0"/>
                        <a:t>0 pkt. – </a:t>
                      </a:r>
                      <a:r>
                        <a:rPr lang="pl-PL" sz="1200" kern="1200" dirty="0" smtClean="0">
                          <a:solidFill>
                            <a:schemeClr val="dk1"/>
                          </a:solidFill>
                          <a:latin typeface="+mn-lt"/>
                          <a:ea typeface="+mn-ea"/>
                          <a:cs typeface="+mn-cs"/>
                        </a:rPr>
                        <a:t>projekt nie zakłada, że uczestnikami </a:t>
                      </a:r>
                      <a:r>
                        <a:rPr lang="pl-PL" sz="1200" kern="1200" dirty="0" err="1" smtClean="0">
                          <a:solidFill>
                            <a:schemeClr val="dk1"/>
                          </a:solidFill>
                          <a:latin typeface="+mn-lt"/>
                          <a:ea typeface="+mn-ea"/>
                          <a:cs typeface="+mn-cs"/>
                        </a:rPr>
                        <a:t>projektu</a:t>
                      </a:r>
                      <a:r>
                        <a:rPr lang="pl-PL" sz="1200" kern="1200" dirty="0" smtClean="0">
                          <a:solidFill>
                            <a:schemeClr val="dk1"/>
                          </a:solidFill>
                          <a:latin typeface="+mn-lt"/>
                          <a:ea typeface="+mn-ea"/>
                          <a:cs typeface="+mn-cs"/>
                        </a:rPr>
                        <a:t> będą            w co najmniej 50% osoby zamieszkujące w rozumieniu przepisów Kodeksu Cywilnego obszary wiejskie</a:t>
                      </a:r>
                      <a:endParaRPr lang="pl-PL" sz="1200" dirty="0" smtClean="0"/>
                    </a:p>
                    <a:p>
                      <a:endParaRPr lang="pl-PL" sz="1200" dirty="0" smtClean="0"/>
                    </a:p>
                    <a:p>
                      <a:pPr algn="just"/>
                      <a:r>
                        <a:rPr lang="pl-PL" sz="1200" dirty="0" smtClean="0"/>
                        <a:t>3 pkt. – </a:t>
                      </a:r>
                      <a:r>
                        <a:rPr lang="pl-PL" sz="1200" kern="1200" dirty="0" smtClean="0">
                          <a:solidFill>
                            <a:schemeClr val="dk1"/>
                          </a:solidFill>
                          <a:latin typeface="+mn-lt"/>
                          <a:ea typeface="+mn-ea"/>
                          <a:cs typeface="+mn-cs"/>
                        </a:rPr>
                        <a:t>projekt zakłada, że uczestnikami </a:t>
                      </a:r>
                      <a:r>
                        <a:rPr lang="pl-PL" sz="1200" kern="1200" dirty="0" err="1" smtClean="0">
                          <a:solidFill>
                            <a:schemeClr val="dk1"/>
                          </a:solidFill>
                          <a:latin typeface="+mn-lt"/>
                          <a:ea typeface="+mn-ea"/>
                          <a:cs typeface="+mn-cs"/>
                        </a:rPr>
                        <a:t>projektu</a:t>
                      </a:r>
                      <a:r>
                        <a:rPr lang="pl-PL" sz="1200" kern="1200" dirty="0" smtClean="0">
                          <a:solidFill>
                            <a:schemeClr val="dk1"/>
                          </a:solidFill>
                          <a:latin typeface="+mn-lt"/>
                          <a:ea typeface="+mn-ea"/>
                          <a:cs typeface="+mn-cs"/>
                        </a:rPr>
                        <a:t> będą               w co najmniej 50% osoby zamieszkujące w rozumieniu przepisów Kodeksu Cywilnego obszary wiejskie.</a:t>
                      </a:r>
                    </a:p>
                  </a:txBody>
                  <a:tcPr/>
                </a:tc>
                <a:extLst>
                  <a:ext uri="{0D108BD9-81ED-4DB2-BD59-A6C34878D82A}">
                    <a16:rowId xmlns:a16="http://schemas.microsoft.com/office/drawing/2014/main" val="10001"/>
                  </a:ext>
                </a:extLst>
              </a:tr>
              <a:tr h="1721677">
                <a:tc>
                  <a:txBody>
                    <a:bodyPr/>
                    <a:lstStyle/>
                    <a:p>
                      <a:r>
                        <a:rPr lang="pl-PL" sz="1200" dirty="0" smtClean="0">
                          <a:latin typeface="+mn-lt"/>
                        </a:rPr>
                        <a:t>2.</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zapotrzebowania</a:t>
                      </a:r>
                      <a:endParaRPr lang="pl-PL" sz="1000" dirty="0"/>
                    </a:p>
                  </a:txBody>
                  <a:tcPr/>
                </a:tc>
                <a:tc>
                  <a:txBody>
                    <a:bodyPr/>
                    <a:lstStyle/>
                    <a:p>
                      <a:pPr algn="just">
                        <a:lnSpc>
                          <a:spcPts val="1600"/>
                        </a:lnSpc>
                        <a:spcBef>
                          <a:spcPts val="300"/>
                        </a:spcBef>
                        <a:spcAft>
                          <a:spcPts val="0"/>
                        </a:spcAft>
                      </a:pPr>
                      <a:r>
                        <a:rPr lang="pl-PL" sz="1200" b="1" dirty="0" smtClean="0">
                          <a:latin typeface="+mn-lt"/>
                          <a:ea typeface="Times New Roman"/>
                          <a:cs typeface="Arial"/>
                        </a:rPr>
                        <a:t>Czy projekt obejmuje tworzenie i utrzymanie nowych miejsc opieki nad dziećmi do lat 3 na terenach co najmniej jednej z gmin: </a:t>
                      </a:r>
                      <a:r>
                        <a:rPr lang="pl-PL" sz="1200" b="0" dirty="0" err="1" smtClean="0">
                          <a:latin typeface="+mn-lt"/>
                          <a:ea typeface="Times New Roman"/>
                          <a:cs typeface="Arial"/>
                        </a:rPr>
                        <a:t>Bardo</a:t>
                      </a:r>
                      <a:r>
                        <a:rPr lang="pl-PL" sz="1200" b="0" dirty="0" smtClean="0">
                          <a:latin typeface="+mn-lt"/>
                          <a:ea typeface="Times New Roman"/>
                          <a:cs typeface="Arial"/>
                        </a:rPr>
                        <a:t> (3), Bierutów (3), Boguszów-Gorce (1), Bolesławiec (2), Bolków (3), Borów (2), Bystrzyca Kłodzka (3), Chocianów (3), Ciepłowody (2), Cieszków (2), Czarny Bór (2), Dobromierz (2), Dobroszyce (2), Domaniów (2), Dziadowa Kłoda (2), Dzierżoniów (2), Gaworzyce (2), Głogów (2), Grębocice (2), Gromadka (2), Janowice Wielkie (2), Jaworzyna Śląska (3), Jedlina-Zdrój (1), Jemielno (2), Jerzmanowa (2), Jeżów Sudecki (2), Jordanów Śląski (2), Kamieniec Ząbkowicki (2), Kamienna Góra (2), Karpacz (1), Kondratowice (2), Kostomłoty (2), Kotla (2), Krośnice (2), Krotoszyce (2), Kunice (2), Lądek-Zdrój (3), Legnickie Pole (2), Lewin Kłodzki (2), Lubań (2), Lubawka (3), Lubin (2), Lubomierz (3), Marcinowice (2), Marciszów (2), Męcinka (2), Mietków (2), Międzybórz (3), Międzylesie (3), Miłkowice (2), Mirsk (3), Mściwojów (2), Mysłakowice (2), Niechlów (2), Niemcza (3), Nowa Ruda (1), Nowogrodziec (3), Olszyna (3), Oława (2), Osiecznica (2), Paszowice (2), Pęcław (2), Pielgrzymka (2), Pieńsk (3), Piława Górna (1), Platerówka (2), Podgórzyn (2), Polanica-Zdrój (1), Prochowice (3), Prusice (3), Przemków (3), Przeworno (2), Radwanice (2), Rudna (2), Ruja (2), Siekierczyn (2), Sobótka (3), Stara Kamienica (2), Stare Bogaczowice (2), Stoszowice (2), Strzegom (3), Sulików (2), Szczawno-Zdrój (1), Szczytna (3), Ścinawa (3), Świeradów-Zdrój (1), Świerzawa (3), Udanin (2), Walim (2), Warta Bolesławiecka (2), Wądroże Wielkie (2), Wąsosz (3), Węgliniec (3), Wiązów (3), Wińsko (2), Wleń (3), Zagrodno (2), Zawidów (1), Zawonia (2), Złotoryja (2), Złoty Stok (3), Żmigród (3), Żukowice (2)? </a:t>
                      </a:r>
                    </a:p>
                    <a:p>
                      <a:pPr algn="just">
                        <a:lnSpc>
                          <a:spcPts val="1600"/>
                        </a:lnSpc>
                        <a:spcBef>
                          <a:spcPts val="300"/>
                        </a:spcBef>
                        <a:spcAft>
                          <a:spcPts val="0"/>
                        </a:spcAft>
                      </a:pPr>
                      <a:endParaRPr lang="pl-PL" sz="100" dirty="0" smtClean="0">
                        <a:latin typeface="+mn-lt"/>
                        <a:ea typeface="Times New Roman"/>
                        <a:cs typeface="Arial"/>
                      </a:endParaRPr>
                    </a:p>
                    <a:p>
                      <a:pPr algn="just">
                        <a:lnSpc>
                          <a:spcPts val="1600"/>
                        </a:lnSpc>
                        <a:spcBef>
                          <a:spcPts val="300"/>
                        </a:spcBef>
                        <a:spcAft>
                          <a:spcPts val="0"/>
                        </a:spcAft>
                      </a:pPr>
                      <a:r>
                        <a:rPr lang="pl-PL" sz="1200" dirty="0" smtClean="0">
                          <a:latin typeface="+mn-lt"/>
                          <a:ea typeface="Times New Roman"/>
                          <a:cs typeface="Arial"/>
                        </a:rPr>
                        <a:t>Kryterium zostanie zweryfikowane na podstawie treści wniosku o dofinansowanie projektu </a:t>
                      </a:r>
                      <a:r>
                        <a:rPr lang="pl-PL" sz="1200" kern="1200" dirty="0" smtClean="0">
                          <a:solidFill>
                            <a:schemeClr val="dk1"/>
                          </a:solidFill>
                          <a:latin typeface="+mn-lt"/>
                          <a:ea typeface="+mn-ea"/>
                          <a:cs typeface="+mn-cs"/>
                        </a:rPr>
                        <a:t>w części </a:t>
                      </a:r>
                      <a:r>
                        <a:rPr lang="pl-PL" sz="1200" i="1" kern="1200" dirty="0" smtClean="0">
                          <a:solidFill>
                            <a:schemeClr val="dk1"/>
                          </a:solidFill>
                          <a:latin typeface="+mn-lt"/>
                          <a:ea typeface="+mn-ea"/>
                          <a:cs typeface="+mn-cs"/>
                        </a:rPr>
                        <a:t>Obszar realizacji projektu </a:t>
                      </a:r>
                      <a:r>
                        <a:rPr lang="pl-PL" sz="1200" b="1" i="1" kern="1200" dirty="0" smtClean="0">
                          <a:solidFill>
                            <a:schemeClr val="dk1"/>
                          </a:solidFill>
                          <a:latin typeface="+mn-lt"/>
                          <a:ea typeface="+mn-ea"/>
                          <a:cs typeface="+mn-cs"/>
                        </a:rPr>
                        <a:t>(pkt 1.14)</a:t>
                      </a:r>
                      <a:r>
                        <a:rPr lang="pl-PL" sz="1200" dirty="0" smtClean="0">
                          <a:latin typeface="+mn-lt"/>
                          <a:ea typeface="Times New Roman"/>
                          <a:cs typeface="Arial"/>
                        </a:rPr>
                        <a:t>. We wniosku o dofinansowanie należy jasno wskazać, że nowe miejsce opieki nad dziećmi do lat trzech powstanie  na terenach co najmniej jednej z ww. gmin.</a:t>
                      </a:r>
                      <a:endParaRPr lang="pl-PL" sz="1200" dirty="0">
                        <a:latin typeface="+mn-lt"/>
                        <a:ea typeface="Times New Roman"/>
                        <a:cs typeface="Times New Roman"/>
                      </a:endParaRPr>
                    </a:p>
                  </a:txBody>
                  <a:tcPr marL="68580" marR="68580" marT="0" marB="0"/>
                </a:tc>
                <a:tc>
                  <a:txBody>
                    <a:bodyPr/>
                    <a:lstStyle/>
                    <a:p>
                      <a:r>
                        <a:rPr lang="pl-PL" sz="1200" kern="1200" dirty="0" smtClean="0">
                          <a:solidFill>
                            <a:schemeClr val="dk1"/>
                          </a:solidFill>
                          <a:latin typeface="+mn-lt"/>
                          <a:ea typeface="+mn-ea"/>
                          <a:cs typeface="+mn-cs"/>
                        </a:rPr>
                        <a:t>Skala punktowa: 0 pkt.-5 pkt.</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0 pkt. – projekt nie przewiduje tworzenia i utrzymania nowych miejsc opieki nad dziećmi do lat 3 na terenach gmin wymienionych w treści kryterium</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5 pkt. – projekt przewiduje tworzenie i utrzymanie nowych miejsc opieki nad dziećmi do lat 3 na terenie co najmniej jednej z wymienionych gmin w treści kryterium</a:t>
                      </a:r>
                    </a:p>
                    <a:p>
                      <a:endParaRPr lang="pl-PL" sz="120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612898289"/>
              </p:ext>
            </p:extLst>
          </p:nvPr>
        </p:nvGraphicFramePr>
        <p:xfrm>
          <a:off x="0" y="1446663"/>
          <a:ext cx="9144000" cy="6081373"/>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6343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3261883">
                <a:tc>
                  <a:txBody>
                    <a:bodyPr/>
                    <a:lstStyle/>
                    <a:p>
                      <a:r>
                        <a:rPr lang="pl-PL" sz="1200" dirty="0" smtClean="0">
                          <a:latin typeface="+mn-lt"/>
                        </a:rPr>
                        <a:t>3.</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komplementarności</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 projekcie założono, że wsparcie w zakresie tworzenia nowych miejsc opieki nad dziećmi do lat 3 lub pokrycia kosztów związanych z bieżącym świadczeniem usług opieki nad dziećmi do lat 3 jest komplementarne z resortowym Programem „MALUCH” oraz beneficjent we wniosku o dofinasowanie zadeklarował, że nie dojdzie do podwójnego finansowania wydatków z EFS w ramach projektu i resortowego Programu „MALUCH”?</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dk1"/>
                          </a:solidFill>
                          <a:latin typeface="+mn-lt"/>
                          <a:ea typeface="+mn-ea"/>
                          <a:cs typeface="+mn-cs"/>
                        </a:rPr>
                        <a:t>Kryterium wprowadzono w celu zapewnienia komplementarności z resortowym Programem „MALUCH”.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dk1"/>
                          </a:solidFill>
                          <a:latin typeface="+mn-lt"/>
                          <a:ea typeface="+mn-ea"/>
                          <a:cs typeface="+mn-cs"/>
                        </a:rPr>
                        <a:t>Beneficjent we wniosku o dofinasowanie zadeklaruje, że nie dojdzie do podwójnego finansowania wydatków z EFS w ramach projektu i resortowego Programu „MALUCH”.</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dk1"/>
                          </a:solidFill>
                          <a:latin typeface="+mn-lt"/>
                          <a:ea typeface="+mn-ea"/>
                          <a:cs typeface="+mn-cs"/>
                        </a:rPr>
                        <a:t>Kryterium zostanie zweryfikowane na podstawie treści wniosku o dofinansowanie projektu w części Projekt komplementarny (pkt 1.28).</a:t>
                      </a:r>
                    </a:p>
                  </a:txBody>
                  <a:tcPr/>
                </a:tc>
                <a:tc>
                  <a:txBody>
                    <a:bodyPr/>
                    <a:lstStyle/>
                    <a:p>
                      <a:r>
                        <a:rPr lang="pl-PL" sz="1200" dirty="0" smtClean="0"/>
                        <a:t>Skala punktowa: </a:t>
                      </a:r>
                      <a:r>
                        <a:rPr lang="pl-PL" sz="1200" kern="1200" dirty="0" smtClean="0">
                          <a:solidFill>
                            <a:schemeClr val="dk1"/>
                          </a:solidFill>
                          <a:latin typeface="+mn-lt"/>
                          <a:ea typeface="+mn-ea"/>
                          <a:cs typeface="+mn-cs"/>
                        </a:rPr>
                        <a:t>0 pkt.-2 pkt.</a:t>
                      </a:r>
                    </a:p>
                    <a:p>
                      <a:pPr algn="l"/>
                      <a:endParaRPr lang="pl-PL" sz="1200" kern="1200" dirty="0" smtClean="0">
                        <a:solidFill>
                          <a:schemeClr val="dk1"/>
                        </a:solidFill>
                        <a:latin typeface="+mn-lt"/>
                        <a:ea typeface="+mn-ea"/>
                        <a:cs typeface="+mn-cs"/>
                      </a:endParaRPr>
                    </a:p>
                    <a:p>
                      <a:pPr algn="l"/>
                      <a:r>
                        <a:rPr lang="pl-PL" sz="1200" kern="1200" dirty="0" smtClean="0">
                          <a:solidFill>
                            <a:schemeClr val="dk1"/>
                          </a:solidFill>
                          <a:latin typeface="+mn-lt"/>
                          <a:ea typeface="+mn-ea"/>
                          <a:cs typeface="+mn-cs"/>
                        </a:rPr>
                        <a:t>0 pkt. – projekt nie przewiduje komplementarności z resortowym Programem „MALUCH” w zakresie tworzenia nowych miejsc opieki nad dziećmi do lat 3 lub pokrycia kosztów związanych z bieżącym świadczeniem usług opieki nad dziećmi do lat 3 </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2 pkt. – projekt przewiduje komplementarność z resortowym Programem „MALUCH” w zakresie tworzenia nowych miejsc opieki nad dziećmi do lat 3 lub pokrycia kosztów związanych z bieżącym świadczeniem usług opieki nad dziećmi do lat 3</a:t>
                      </a:r>
                      <a:endParaRPr lang="pl-PL" sz="1200" dirty="0"/>
                    </a:p>
                  </a:txBody>
                  <a:tcPr/>
                </a:tc>
                <a:extLst>
                  <a:ext uri="{0D108BD9-81ED-4DB2-BD59-A6C34878D82A}">
                    <a16:rowId xmlns:a16="http://schemas.microsoft.com/office/drawing/2014/main" val="10001"/>
                  </a:ext>
                </a:extLst>
              </a:tr>
              <a:tr h="1786020">
                <a:tc gridSpan="3">
                  <a:txBody>
                    <a:bodyPr/>
                    <a:lstStyle/>
                    <a:p>
                      <a:pPr algn="just"/>
                      <a:endParaRPr lang="pl-PL" sz="2400" b="1" kern="1200" dirty="0" smtClean="0">
                        <a:solidFill>
                          <a:schemeClr val="dk1"/>
                        </a:solidFill>
                        <a:latin typeface="+mn-lt"/>
                        <a:ea typeface="+mn-ea"/>
                        <a:cs typeface="+mn-cs"/>
                      </a:endParaRPr>
                    </a:p>
                    <a:p>
                      <a:pPr algn="just"/>
                      <a:r>
                        <a:rPr lang="pl-PL" sz="2400" b="1" kern="1200" dirty="0" smtClean="0">
                          <a:solidFill>
                            <a:schemeClr val="dk1"/>
                          </a:solidFill>
                          <a:latin typeface="+mn-lt"/>
                          <a:ea typeface="+mn-ea"/>
                          <a:cs typeface="+mn-cs"/>
                        </a:rPr>
                        <a:t>Łączna maksymalna możliwa do zdobycia liczba punktów za spełnienie kryteriów premiujących:</a:t>
                      </a:r>
                      <a:endParaRPr lang="pl-PL" sz="1600" dirty="0">
                        <a:latin typeface="+mn-lt"/>
                      </a:endParaRPr>
                    </a:p>
                  </a:txBody>
                  <a:tcPr/>
                </a:tc>
                <a:tc hMerge="1">
                  <a:txBody>
                    <a:bodyPr/>
                    <a:lstStyle/>
                    <a:p>
                      <a:endParaRPr lang="pl-PL" sz="1000" dirty="0"/>
                    </a:p>
                  </a:txBody>
                  <a:tcPr/>
                </a:tc>
                <a:tc hMerge="1">
                  <a:txBody>
                    <a:bodyPr/>
                    <a:lstStyle/>
                    <a:p>
                      <a:pPr algn="l"/>
                      <a:endParaRPr lang="pl-PL" sz="1200" kern="1200" dirty="0" smtClean="0">
                        <a:solidFill>
                          <a:schemeClr val="dk1"/>
                        </a:solidFill>
                        <a:latin typeface="+mn-lt"/>
                        <a:ea typeface="+mn-ea"/>
                        <a:cs typeface="+mn-cs"/>
                      </a:endParaRPr>
                    </a:p>
                  </a:txBody>
                  <a:tcPr/>
                </a:tc>
                <a:tc>
                  <a:txBody>
                    <a:bodyPr/>
                    <a:lstStyle/>
                    <a:p>
                      <a:pPr algn="l"/>
                      <a:endParaRPr lang="pl-PL" sz="3200" b="1" dirty="0" smtClean="0"/>
                    </a:p>
                    <a:p>
                      <a:pPr algn="l"/>
                      <a:r>
                        <a:rPr lang="pl-PL" sz="3200" b="1" dirty="0" smtClean="0"/>
                        <a:t>       10</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715500"/>
          </a:xfrm>
        </p:spPr>
        <p:txBody>
          <a:bodyPr/>
          <a:lstStyle/>
          <a:p>
            <a:pPr marL="0" lvl="1" algn="ctr">
              <a:spcBef>
                <a:spcPts val="1000"/>
              </a:spcBef>
              <a:buNone/>
            </a:pPr>
            <a:r>
              <a:rPr lang="pl-PL" sz="2000" b="1" dirty="0" smtClean="0"/>
              <a:t>OCENA MERYTORYCZNA – </a:t>
            </a:r>
            <a:endParaRPr lang="pl-PL" sz="3200" b="1" dirty="0" smtClean="0"/>
          </a:p>
          <a:p>
            <a:pPr marL="0" algn="ctr">
              <a:buNone/>
            </a:pPr>
            <a:r>
              <a:rPr lang="pl-PL" sz="2000" b="1" dirty="0" smtClean="0"/>
              <a:t>kryteria merytoryczne weryfikowane na etapie negocjacji</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114140789"/>
              </p:ext>
            </p:extLst>
          </p:nvPr>
        </p:nvGraphicFramePr>
        <p:xfrm>
          <a:off x="0" y="1774210"/>
          <a:ext cx="9144000" cy="683493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42697">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5689612">
                <a:tc>
                  <a:txBody>
                    <a:bodyPr/>
                    <a:lstStyle/>
                    <a:p>
                      <a:r>
                        <a:rPr lang="pl-PL" sz="1200" dirty="0" smtClean="0">
                          <a:latin typeface="+mn-lt"/>
                        </a:rPr>
                        <a:t>1.</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spełnienia warunków postawionych przez oceniających lub przewodniczącego KOP</a:t>
                      </a:r>
                      <a:endParaRPr lang="pl-PL" sz="1000" dirty="0"/>
                    </a:p>
                  </a:txBody>
                  <a:tcPr/>
                </a:tc>
                <a:tc>
                  <a:txBody>
                    <a:bodyPr/>
                    <a:lstStyle/>
                    <a:p>
                      <a:pPr algn="just"/>
                      <a:r>
                        <a:rPr lang="pl-PL" sz="1200" b="1" kern="1200" dirty="0" smtClean="0">
                          <a:solidFill>
                            <a:schemeClr val="dk1"/>
                          </a:solidFill>
                          <a:latin typeface="+mn-lt"/>
                          <a:ea typeface="+mn-ea"/>
                          <a:cs typeface="+mn-cs"/>
                        </a:rPr>
                        <a:t>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a:t>
                      </a:r>
                    </a:p>
                    <a:p>
                      <a:pPr algn="just"/>
                      <a:r>
                        <a:rPr lang="pl-PL" sz="1200" b="0" kern="1200" dirty="0" smtClean="0">
                          <a:solidFill>
                            <a:schemeClr val="dk1"/>
                          </a:solidFill>
                          <a:latin typeface="+mn-lt"/>
                          <a:ea typeface="+mn-ea"/>
                          <a:cs typeface="+mn-cs"/>
                        </a:rPr>
                        <a:t>Kryterium jest obligatoryjnie stosowane  jedynie w przypadku skierowania projektu do etapu negocjacji.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jest weryfikowane na podstawie uzyskanych przez IOK wyjaśnień oraz skorygowanego wniosku o dofinansowanie (jeśli dotyczy).</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W ramach kryterium nie ma  możliwości poprawy/uzupełnienia wniosku. Ocena polega na przypisaniu wartości logicznej  „tak” albo „nie”, albo stwierdzeniu, że kryterium nie dotyczy danego projektu (w przypadku projektów, których nie skierowano do negocjacji).</a:t>
                      </a:r>
                    </a:p>
                    <a:p>
                      <a:pPr algn="just"/>
                      <a:r>
                        <a:rPr lang="pl-PL" sz="1200" b="0" kern="1200" dirty="0" smtClean="0">
                          <a:solidFill>
                            <a:schemeClr val="dk1"/>
                          </a:solidFill>
                          <a:latin typeface="+mn-lt"/>
                          <a:ea typeface="+mn-ea"/>
                          <a:cs typeface="+mn-cs"/>
                        </a:rPr>
                        <a:t>Spełnienie kryterium jest konieczne do przyznania dofinansowania.</a:t>
                      </a:r>
                    </a:p>
                    <a:p>
                      <a:pPr algn="just"/>
                      <a:endParaRPr lang="pl-PL" sz="1200" b="1" kern="1200" dirty="0" smtClean="0">
                        <a:solidFill>
                          <a:schemeClr val="dk1"/>
                        </a:solidFill>
                        <a:latin typeface="+mn-lt"/>
                        <a:ea typeface="+mn-ea"/>
                        <a:cs typeface="+mn-cs"/>
                      </a:endParaRPr>
                    </a:p>
                    <a:p>
                      <a:pPr algn="just"/>
                      <a:r>
                        <a:rPr lang="pl-PL" sz="1200" b="1" kern="1200" dirty="0" smtClean="0">
                          <a:solidFill>
                            <a:schemeClr val="dk1"/>
                          </a:solidFill>
                          <a:latin typeface="+mn-lt"/>
                          <a:ea typeface="+mn-ea"/>
                          <a:cs typeface="+mn-cs"/>
                        </a:rPr>
                        <a:t>Ocena spełniania kryterium obejmuje weryfikację: </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1) Czy do wniosku zostały wprowadzone korekty wskazane przez oceniających w kartach oceny projektu lub przez przewodniczącego KOP lub inne zmiany wynikające z ustaleń dokonanych podczas negocjacji, </a:t>
                      </a:r>
                    </a:p>
                    <a:p>
                      <a:pPr algn="just"/>
                      <a:r>
                        <a:rPr lang="pl-PL" sz="1200" b="0" kern="1200" dirty="0" smtClean="0">
                          <a:solidFill>
                            <a:schemeClr val="dk1"/>
                          </a:solidFill>
                          <a:latin typeface="+mn-lt"/>
                          <a:ea typeface="+mn-ea"/>
                          <a:cs typeface="+mn-cs"/>
                        </a:rPr>
                        <a:t>2) Czy KOP uzyskała od Wnioskodawcy/ Beneficjenta informacje i wyjaśnienia dotyczące określonych zapisów we wniosku, wskazanych przez oceniających w kartach oceny projektu lub przewodniczącego KOP,</a:t>
                      </a:r>
                    </a:p>
                    <a:p>
                      <a:pPr algn="just"/>
                      <a:r>
                        <a:rPr lang="pl-PL" sz="1200" b="0" kern="1200" dirty="0" smtClean="0">
                          <a:solidFill>
                            <a:schemeClr val="dk1"/>
                          </a:solidFill>
                          <a:latin typeface="+mn-lt"/>
                          <a:ea typeface="+mn-ea"/>
                          <a:cs typeface="+mn-cs"/>
                        </a:rPr>
                        <a:t>3) Czy do wniosku zostały wprowadzone inne zmiany niż wynikające z kart oceny projektu lub uwag przewodniczącego KOP lub ustaleń wynikających z procesu negocjacji. </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Udzielenie odpowiedzi: „TAK” na pytanie nr 1 i 2 oraz odpowiedzi „NIE” na pyt nr 3 oznacza spełnienie kryterium.</a:t>
                      </a:r>
                    </a:p>
                  </a:txBody>
                  <a:tcPr/>
                </a:tc>
                <a:tc>
                  <a:txBody>
                    <a:bodyPr/>
                    <a:lstStyle/>
                    <a:p>
                      <a:r>
                        <a:rPr lang="pl-PL" sz="1200" kern="1200" dirty="0" smtClean="0">
                          <a:solidFill>
                            <a:schemeClr val="dk1"/>
                          </a:solidFill>
                          <a:latin typeface="+mn-lt"/>
                          <a:ea typeface="+mn-ea"/>
                          <a:cs typeface="+mn-cs"/>
                        </a:rPr>
                        <a:t>Tak/Nie/Nie dotyczy</a:t>
                      </a:r>
                    </a:p>
                    <a:p>
                      <a:r>
                        <a:rPr lang="pl-PL" sz="1200" kern="1200" dirty="0" smtClean="0">
                          <a:solidFill>
                            <a:schemeClr val="dk1"/>
                          </a:solidFill>
                          <a:latin typeface="+mn-lt"/>
                          <a:ea typeface="+mn-ea"/>
                          <a:cs typeface="+mn-cs"/>
                        </a:rPr>
                        <a:t>(niespełnienie kryterium oznacza odrzucenie projektu)</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altLang="pl-PL" sz="3200" b="1" dirty="0" smtClean="0"/>
              <a:t>Najczęstsze </a:t>
            </a:r>
            <a:r>
              <a:rPr lang="pl-PL" altLang="pl-PL" sz="3200" b="1" dirty="0"/>
              <a:t>błędy występujące we wnioskach </a:t>
            </a:r>
            <a:br>
              <a:rPr lang="pl-PL" altLang="pl-PL" sz="3200" b="1" dirty="0"/>
            </a:br>
            <a:r>
              <a:rPr lang="pl-PL" altLang="pl-PL" sz="3200" b="1" dirty="0"/>
              <a:t>o dofinansowanie w konkursach realizowanych </a:t>
            </a:r>
            <a:br>
              <a:rPr lang="pl-PL" altLang="pl-PL" sz="3200" b="1" dirty="0"/>
            </a:br>
            <a:r>
              <a:rPr lang="pl-PL" altLang="pl-PL" sz="3200" b="1" dirty="0"/>
              <a:t>w RPO 2014-2020</a:t>
            </a:r>
            <a:endParaRPr lang="pl-PL" sz="32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just">
              <a:buFont typeface="Arial" panose="020B0604020202020204" pitchFamily="34" charset="0"/>
              <a:buNone/>
              <a:defRPr/>
            </a:pPr>
            <a:r>
              <a:rPr lang="pl-PL" sz="1800" b="1" dirty="0" smtClean="0">
                <a:cs typeface="Arial" panose="020B0604020202020204" pitchFamily="34" charset="0"/>
              </a:rPr>
              <a:t>Najczęstsze błędy występujące we wnioskach o dofinansowanie w konkursach realizowanych w RPO 2014-2020</a:t>
            </a:r>
            <a:endParaRPr lang="pl-PL" sz="1800" dirty="0" smtClean="0">
              <a:cs typeface="Arial" panose="020B0604020202020204" pitchFamily="34" charset="0"/>
            </a:endParaRPr>
          </a:p>
          <a:p>
            <a:pPr marL="342900" indent="-342900" algn="just">
              <a:defRPr/>
            </a:pPr>
            <a:r>
              <a:rPr lang="pl-PL" altLang="pl-PL" sz="1800" dirty="0" smtClean="0">
                <a:cs typeface="Arial" panose="020B0604020202020204" pitchFamily="34" charset="0"/>
              </a:rPr>
              <a:t>Brak znajomości regulaminu konkursu i podstawowych dokumentów programowych, w tym  Wytycznych w zakresie kwalifikowalności wydatków w ramach europejskiego Funduszu Rozwoju Regionalnego, Europejskiego Funduszu Społecznego oraz Funduszu Spójności na lata 2014-2020.</a:t>
            </a:r>
            <a:endParaRPr lang="pl-PL" altLang="pl-PL" sz="1800" dirty="0" smtClean="0">
              <a:solidFill>
                <a:srgbClr val="FF0000"/>
              </a:solidFill>
              <a:cs typeface="Arial" panose="020B0604020202020204" pitchFamily="34" charset="0"/>
            </a:endParaRPr>
          </a:p>
          <a:p>
            <a:pPr marL="342900" indent="-342900" algn="just">
              <a:defRPr/>
            </a:pPr>
            <a:r>
              <a:rPr lang="pl-PL" sz="1800" dirty="0" smtClean="0">
                <a:cs typeface="Arial" panose="020B0604020202020204" pitchFamily="34" charset="0"/>
              </a:rPr>
              <a:t>Błędnie wnoszony wkład własny w projektach, w wysokości poniżej - 15%</a:t>
            </a:r>
          </a:p>
          <a:p>
            <a:pPr marL="342900" indent="-342900" algn="just">
              <a:defRPr/>
            </a:pPr>
            <a:r>
              <a:rPr lang="pl-PL" altLang="pl-PL" sz="1800" dirty="0" smtClean="0">
                <a:cs typeface="Arial" panose="020B0604020202020204" pitchFamily="34" charset="0"/>
              </a:rPr>
              <a:t>Problemy w interpretacji wydatków dot. cross-financingu i środków trwałych, powodujące błędnym oznaczeniem wydatków i wpływające na przekroczenie limitu 10% wydatków ogółem; </a:t>
            </a:r>
          </a:p>
          <a:p>
            <a:pPr marL="342900" indent="-342900" algn="just">
              <a:defRPr/>
            </a:pPr>
            <a:r>
              <a:rPr lang="pl-PL" altLang="pl-PL" sz="1800" dirty="0" smtClean="0">
                <a:cs typeface="Arial" panose="020B0604020202020204" pitchFamily="34" charset="0"/>
              </a:rPr>
              <a:t>Dzielenie informacji pomiędzy różne części wniosku, np. opis grupy docelowej w kilku częściach wniosku, co utrudnia weryfikację spełnienia kryteriów;</a:t>
            </a:r>
          </a:p>
          <a:p>
            <a:pPr marL="342900" indent="-342900" algn="just">
              <a:defRPr/>
            </a:pPr>
            <a:r>
              <a:rPr lang="pl-PL" altLang="pl-PL" sz="1800" dirty="0" smtClean="0">
                <a:cs typeface="Arial" panose="020B0604020202020204" pitchFamily="34" charset="0"/>
              </a:rPr>
              <a:t>Przepisywanie treści dokumentów programowych zamiast skupiania się na informacjach istotnych dla realizacji projektu;</a:t>
            </a:r>
          </a:p>
          <a:p>
            <a:pPr marL="342900" indent="-342900" algn="just">
              <a:defRPr/>
            </a:pPr>
            <a:r>
              <a:rPr lang="pl-PL" altLang="pl-PL" sz="1800" dirty="0" smtClean="0">
                <a:cs typeface="Arial" panose="020B0604020202020204" pitchFamily="34" charset="0"/>
              </a:rPr>
              <a:t>Zbyt duża ilość skrótów;</a:t>
            </a:r>
          </a:p>
          <a:p>
            <a:pPr marL="342900" indent="-342900" algn="just">
              <a:defRPr/>
            </a:pPr>
            <a:r>
              <a:rPr lang="pl-PL" altLang="pl-PL" sz="1800" dirty="0">
                <a:cs typeface="Arial" panose="020B0604020202020204" pitchFamily="34" charset="0"/>
              </a:rPr>
              <a:t>Brak znajomości treści Załącznika nr 7 do Regulaminu konkursu </a:t>
            </a:r>
            <a:r>
              <a:rPr lang="pl-PL" altLang="pl-PL" sz="1800" i="1" dirty="0">
                <a:cs typeface="Arial" panose="020B0604020202020204" pitchFamily="34" charset="0"/>
              </a:rPr>
              <a:t>Minimalnego standardu usług i katalogu </a:t>
            </a:r>
            <a:r>
              <a:rPr lang="pl-PL" altLang="pl-PL" sz="1800" i="1" dirty="0" smtClean="0">
                <a:cs typeface="Arial" panose="020B0604020202020204" pitchFamily="34" charset="0"/>
              </a:rPr>
              <a:t>stawek;</a:t>
            </a:r>
            <a:endParaRPr lang="pl-PL" altLang="pl-PL" sz="1800" i="1" dirty="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just">
              <a:buFont typeface="Arial" panose="020B0604020202020204" pitchFamily="34" charset="0"/>
              <a:buNone/>
              <a:defRPr/>
            </a:pPr>
            <a:r>
              <a:rPr lang="pl-PL" sz="1800" b="1" dirty="0" smtClean="0">
                <a:cs typeface="Arial" panose="020B0604020202020204" pitchFamily="34" charset="0"/>
              </a:rPr>
              <a:t>Najczęstsze błędy występujące we wnioskach o dofinansowanie w konkursach realizowanych w RPO 2014-2020 – cd. </a:t>
            </a:r>
            <a:endParaRPr lang="pl-PL" sz="1800" dirty="0" smtClean="0">
              <a:cs typeface="Arial" panose="020B0604020202020204" pitchFamily="34" charset="0"/>
            </a:endParaRPr>
          </a:p>
          <a:p>
            <a:pPr marL="342900" indent="-342900" algn="just">
              <a:defRPr/>
            </a:pPr>
            <a:r>
              <a:rPr lang="pl-PL" altLang="pl-PL" sz="1600" dirty="0" smtClean="0">
                <a:cs typeface="Arial" panose="020B0604020202020204" pitchFamily="34" charset="0"/>
              </a:rPr>
              <a:t>Zbyt </a:t>
            </a:r>
            <a:r>
              <a:rPr lang="pl-PL" altLang="pl-PL" sz="1600" dirty="0">
                <a:cs typeface="Arial" panose="020B0604020202020204" pitchFamily="34" charset="0"/>
              </a:rPr>
              <a:t>ogólne pozycje budżetowe, brak wyliczeń, brak uzasadnienia ponoszonych wydatków </a:t>
            </a:r>
            <a:r>
              <a:rPr lang="pl-PL" altLang="pl-PL" sz="1600" dirty="0" smtClean="0">
                <a:cs typeface="Arial" panose="020B0604020202020204" pitchFamily="34" charset="0"/>
              </a:rPr>
              <a:t/>
            </a:r>
            <a:br>
              <a:rPr lang="pl-PL" altLang="pl-PL" sz="1600" dirty="0" smtClean="0">
                <a:cs typeface="Arial" panose="020B0604020202020204" pitchFamily="34" charset="0"/>
              </a:rPr>
            </a:br>
            <a:r>
              <a:rPr lang="pl-PL" altLang="pl-PL" sz="1600" dirty="0" smtClean="0">
                <a:cs typeface="Arial" panose="020B0604020202020204" pitchFamily="34" charset="0"/>
              </a:rPr>
              <a:t>i </a:t>
            </a:r>
            <a:r>
              <a:rPr lang="pl-PL" altLang="pl-PL" sz="1600" dirty="0">
                <a:cs typeface="Arial" panose="020B0604020202020204" pitchFamily="34" charset="0"/>
              </a:rPr>
              <a:t>przyjętych jednostek miary pod budżetem </a:t>
            </a:r>
            <a:r>
              <a:rPr lang="pl-PL" altLang="pl-PL" sz="1600" dirty="0" smtClean="0">
                <a:cs typeface="Arial" panose="020B0604020202020204" pitchFamily="34" charset="0"/>
              </a:rPr>
              <a:t>projektu, np.: </a:t>
            </a:r>
          </a:p>
          <a:p>
            <a:pPr marL="0" indent="0" algn="just">
              <a:buNone/>
              <a:defRPr/>
            </a:pPr>
            <a:r>
              <a:rPr lang="pl-PL" altLang="pl-PL" sz="1600" dirty="0" smtClean="0">
                <a:cs typeface="Arial" panose="020B0604020202020204" pitchFamily="34" charset="0"/>
              </a:rPr>
              <a:t>       Wnioskodawca w budżecie projektu zaplanował następującą pozycję budżetową:</a:t>
            </a:r>
          </a:p>
          <a:p>
            <a:pPr marL="0" indent="0" algn="just">
              <a:buNone/>
              <a:defRPr/>
            </a:pPr>
            <a:r>
              <a:rPr lang="pl-PL" altLang="pl-PL" sz="1400" i="1" dirty="0" smtClean="0">
                <a:cs typeface="Arial" panose="020B0604020202020204" pitchFamily="34" charset="0"/>
              </a:rPr>
              <a:t>          </a:t>
            </a:r>
            <a:r>
              <a:rPr lang="pl-PL" altLang="pl-PL" sz="1600" b="1" i="1" dirty="0" smtClean="0">
                <a:cs typeface="Arial" panose="020B0604020202020204" pitchFamily="34" charset="0"/>
              </a:rPr>
              <a:t>Zakup </a:t>
            </a:r>
            <a:r>
              <a:rPr lang="pl-PL" altLang="pl-PL" sz="1600" b="1" i="1" dirty="0">
                <a:cs typeface="Arial" panose="020B0604020202020204" pitchFamily="34" charset="0"/>
              </a:rPr>
              <a:t>materiałów dydaktycznych dla </a:t>
            </a:r>
            <a:r>
              <a:rPr lang="pl-PL" altLang="pl-PL" sz="1600" b="1" i="1" dirty="0" smtClean="0">
                <a:cs typeface="Arial" panose="020B0604020202020204" pitchFamily="34" charset="0"/>
              </a:rPr>
              <a:t>potrzeb edukacyjnych </a:t>
            </a:r>
            <a:r>
              <a:rPr lang="pl-PL" altLang="pl-PL" sz="1600" b="1" i="1" dirty="0">
                <a:cs typeface="Arial" panose="020B0604020202020204" pitchFamily="34" charset="0"/>
              </a:rPr>
              <a:t>dzieci w Żłobku x 20 m-</a:t>
            </a:r>
            <a:r>
              <a:rPr lang="pl-PL" altLang="pl-PL" sz="1600" b="1" i="1" dirty="0" err="1">
                <a:cs typeface="Arial" panose="020B0604020202020204" pitchFamily="34" charset="0"/>
              </a:rPr>
              <a:t>cy</a:t>
            </a:r>
            <a:r>
              <a:rPr lang="pl-PL" altLang="pl-PL" sz="1600" b="1" i="1" dirty="0">
                <a:cs typeface="Arial" panose="020B0604020202020204" pitchFamily="34" charset="0"/>
              </a:rPr>
              <a:t> x </a:t>
            </a:r>
            <a:r>
              <a:rPr lang="pl-PL" altLang="pl-PL" sz="1600" b="1" i="1" dirty="0" smtClean="0">
                <a:cs typeface="Arial" panose="020B0604020202020204" pitchFamily="34" charset="0"/>
              </a:rPr>
              <a:t>595 zł/m-c</a:t>
            </a:r>
          </a:p>
          <a:p>
            <a:pPr marL="0" indent="0" algn="just">
              <a:buNone/>
              <a:defRPr/>
            </a:pPr>
            <a:r>
              <a:rPr lang="pl-PL" altLang="pl-PL" sz="1600" dirty="0" smtClean="0">
                <a:cs typeface="Arial" panose="020B0604020202020204" pitchFamily="34" charset="0"/>
              </a:rPr>
              <a:t>W takim przypadku w punkcie </a:t>
            </a:r>
            <a:r>
              <a:rPr lang="pl-PL" altLang="pl-PL" sz="1600" b="1" dirty="0" smtClean="0">
                <a:cs typeface="Arial" panose="020B0604020202020204" pitchFamily="34" charset="0"/>
              </a:rPr>
              <a:t>7.10</a:t>
            </a:r>
            <a:r>
              <a:rPr lang="pl-PL" altLang="pl-PL" sz="1600" dirty="0" smtClean="0">
                <a:cs typeface="Arial" panose="020B0604020202020204" pitchFamily="34" charset="0"/>
              </a:rPr>
              <a:t> </a:t>
            </a:r>
            <a:r>
              <a:rPr lang="pl-PL" altLang="pl-PL" sz="1600" b="1" i="1" dirty="0">
                <a:cs typeface="Arial" panose="020B0604020202020204" pitchFamily="34" charset="0"/>
              </a:rPr>
              <a:t>K</a:t>
            </a:r>
            <a:r>
              <a:rPr lang="pl-PL" altLang="pl-PL" sz="1600" b="1" i="1" dirty="0" smtClean="0">
                <a:cs typeface="Arial" panose="020B0604020202020204" pitchFamily="34" charset="0"/>
              </a:rPr>
              <a:t>omplet/zestaw </a:t>
            </a:r>
            <a:r>
              <a:rPr lang="pl-PL" altLang="pl-PL" sz="1600" dirty="0" smtClean="0">
                <a:cs typeface="Arial" panose="020B0604020202020204" pitchFamily="34" charset="0"/>
              </a:rPr>
              <a:t>wniosku o dofinansowanie należy wskazać co wchodzi w skład kompletu oraz podać przykładowe </a:t>
            </a:r>
            <a:r>
              <a:rPr lang="pl-PL" altLang="pl-PL" sz="1600" dirty="0">
                <a:cs typeface="Arial" panose="020B0604020202020204" pitchFamily="34" charset="0"/>
              </a:rPr>
              <a:t>ceny </a:t>
            </a:r>
            <a:r>
              <a:rPr lang="pl-PL" altLang="pl-PL" sz="1600" dirty="0" smtClean="0">
                <a:cs typeface="Arial" panose="020B0604020202020204" pitchFamily="34" charset="0"/>
              </a:rPr>
              <a:t>jednostkowe :</a:t>
            </a:r>
          </a:p>
          <a:p>
            <a:pPr marL="0" indent="0" algn="just">
              <a:buNone/>
              <a:defRPr/>
            </a:pPr>
            <a:endParaRPr lang="pl-PL" altLang="pl-PL" sz="1600" dirty="0">
              <a:cs typeface="Arial" panose="020B0604020202020204" pitchFamily="34" charset="0"/>
            </a:endParaRPr>
          </a:p>
          <a:p>
            <a:pPr marL="0" indent="0" algn="just">
              <a:spcBef>
                <a:spcPts val="0"/>
              </a:spcBef>
              <a:buNone/>
              <a:defRPr/>
            </a:pPr>
            <a:r>
              <a:rPr lang="pl-PL" altLang="pl-PL" sz="1600" dirty="0">
                <a:cs typeface="Arial" panose="020B0604020202020204" pitchFamily="34" charset="0"/>
              </a:rPr>
              <a:t>- kredki – </a:t>
            </a:r>
            <a:r>
              <a:rPr lang="pl-PL" altLang="pl-PL" sz="1600" dirty="0" smtClean="0">
                <a:cs typeface="Arial" panose="020B0604020202020204" pitchFamily="34" charset="0"/>
              </a:rPr>
              <a:t>18,00 </a:t>
            </a:r>
            <a:r>
              <a:rPr lang="pl-PL" altLang="pl-PL" sz="1600" dirty="0">
                <a:cs typeface="Arial" panose="020B0604020202020204" pitchFamily="34" charset="0"/>
              </a:rPr>
              <a:t>zł x 4 szt. = </a:t>
            </a:r>
            <a:r>
              <a:rPr lang="pl-PL" altLang="pl-PL" sz="1600" dirty="0" smtClean="0">
                <a:cs typeface="Arial" panose="020B0604020202020204" pitchFamily="34" charset="0"/>
              </a:rPr>
              <a:t>72 </a:t>
            </a:r>
            <a:r>
              <a:rPr lang="pl-PL" altLang="pl-PL" sz="1600" dirty="0">
                <a:cs typeface="Arial" panose="020B0604020202020204" pitchFamily="34" charset="0"/>
              </a:rPr>
              <a:t>zł</a:t>
            </a:r>
          </a:p>
          <a:p>
            <a:pPr marL="0" indent="0" algn="just">
              <a:spcBef>
                <a:spcPts val="0"/>
              </a:spcBef>
              <a:buNone/>
              <a:defRPr/>
            </a:pPr>
            <a:r>
              <a:rPr lang="pl-PL" altLang="pl-PL" sz="1600" dirty="0">
                <a:cs typeface="Arial" panose="020B0604020202020204" pitchFamily="34" charset="0"/>
              </a:rPr>
              <a:t>- plastelina – 10,00 zł x 6 szt. = 60 zł </a:t>
            </a:r>
          </a:p>
          <a:p>
            <a:pPr marL="0" indent="0" algn="just">
              <a:spcBef>
                <a:spcPts val="0"/>
              </a:spcBef>
              <a:buNone/>
              <a:defRPr/>
            </a:pPr>
            <a:r>
              <a:rPr lang="pl-PL" altLang="pl-PL" sz="1600" dirty="0">
                <a:cs typeface="Arial" panose="020B0604020202020204" pitchFamily="34" charset="0"/>
              </a:rPr>
              <a:t>- papier ksero – 26,00 zł x 4 szt. = 104 zł</a:t>
            </a:r>
          </a:p>
          <a:p>
            <a:pPr marL="0" indent="0" algn="just">
              <a:spcBef>
                <a:spcPts val="0"/>
              </a:spcBef>
              <a:buNone/>
              <a:defRPr/>
            </a:pPr>
            <a:r>
              <a:rPr lang="pl-PL" altLang="pl-PL" sz="1600" dirty="0">
                <a:cs typeface="Arial" panose="020B0604020202020204" pitchFamily="34" charset="0"/>
              </a:rPr>
              <a:t>- papier kolorowy – 18,00 zł x 4 szt. =  72 zł</a:t>
            </a:r>
          </a:p>
          <a:p>
            <a:pPr marL="0" indent="0" algn="just">
              <a:spcBef>
                <a:spcPts val="0"/>
              </a:spcBef>
              <a:buNone/>
              <a:defRPr/>
            </a:pPr>
            <a:r>
              <a:rPr lang="pl-PL" altLang="pl-PL" sz="1600" dirty="0">
                <a:cs typeface="Arial" panose="020B0604020202020204" pitchFamily="34" charset="0"/>
              </a:rPr>
              <a:t>- bibuła – 3,50 zł x 10 szt. = 35 zł</a:t>
            </a:r>
          </a:p>
          <a:p>
            <a:pPr marL="0" indent="0" algn="just">
              <a:spcBef>
                <a:spcPts val="0"/>
              </a:spcBef>
              <a:buNone/>
              <a:defRPr/>
            </a:pPr>
            <a:r>
              <a:rPr lang="pl-PL" altLang="pl-PL" sz="1600" dirty="0">
                <a:cs typeface="Arial" panose="020B0604020202020204" pitchFamily="34" charset="0"/>
              </a:rPr>
              <a:t>- farby – 16,00 zł x 2 szt. = 32 zł </a:t>
            </a:r>
          </a:p>
          <a:p>
            <a:pPr marL="0" indent="0" algn="just">
              <a:spcBef>
                <a:spcPts val="0"/>
              </a:spcBef>
              <a:buNone/>
              <a:defRPr/>
            </a:pPr>
            <a:r>
              <a:rPr lang="pl-PL" altLang="pl-PL" sz="1600" dirty="0">
                <a:cs typeface="Arial" panose="020B0604020202020204" pitchFamily="34" charset="0"/>
              </a:rPr>
              <a:t>- pędzle – 18,00 zł x 4 szt. = 72 zł</a:t>
            </a:r>
          </a:p>
          <a:p>
            <a:pPr marL="0" indent="0" algn="just">
              <a:spcBef>
                <a:spcPts val="0"/>
              </a:spcBef>
              <a:buNone/>
              <a:defRPr/>
            </a:pPr>
            <a:r>
              <a:rPr lang="pl-PL" altLang="pl-PL" sz="1600" dirty="0">
                <a:cs typeface="Arial" panose="020B0604020202020204" pitchFamily="34" charset="0"/>
              </a:rPr>
              <a:t>- flamastry – 25 zł x 4 szt. = 100 zł</a:t>
            </a:r>
          </a:p>
          <a:p>
            <a:pPr marL="0" indent="0" algn="just">
              <a:spcBef>
                <a:spcPts val="0"/>
              </a:spcBef>
              <a:buNone/>
              <a:defRPr/>
            </a:pPr>
            <a:r>
              <a:rPr lang="pl-PL" altLang="pl-PL" sz="1600" dirty="0">
                <a:cs typeface="Arial" panose="020B0604020202020204" pitchFamily="34" charset="0"/>
              </a:rPr>
              <a:t>- kolorowe kartki przylepne – 12 zł x 4 szt. = 48 zł</a:t>
            </a:r>
          </a:p>
          <a:p>
            <a:pPr marL="0" indent="0" algn="just">
              <a:buNone/>
              <a:defRPr/>
            </a:pPr>
            <a:endParaRPr lang="pl-PL" altLang="pl-PL" sz="1600" b="1" i="1" dirty="0" smtClean="0">
              <a:cs typeface="Arial" panose="020B0604020202020204" pitchFamily="34" charset="0"/>
            </a:endParaRPr>
          </a:p>
          <a:p>
            <a:pPr marL="0" indent="0" algn="just">
              <a:buNone/>
              <a:defRPr/>
            </a:pPr>
            <a:r>
              <a:rPr lang="pl-PL" altLang="pl-PL" sz="1600" b="1" i="1" dirty="0" smtClean="0">
                <a:cs typeface="Arial" panose="020B0604020202020204" pitchFamily="34" charset="0"/>
              </a:rPr>
              <a:t> </a:t>
            </a:r>
          </a:p>
          <a:p>
            <a:pPr marL="0" indent="0" algn="just">
              <a:buNone/>
              <a:defRPr/>
            </a:pPr>
            <a:endParaRPr lang="pl-PL" altLang="pl-PL" sz="1600" b="1" i="1" dirty="0" smtClean="0">
              <a:cs typeface="Arial" panose="020B0604020202020204" pitchFamily="34" charset="0"/>
            </a:endParaRPr>
          </a:p>
          <a:p>
            <a:pPr marL="0" indent="0" algn="just">
              <a:buNone/>
              <a:defRPr/>
            </a:pPr>
            <a:endParaRPr lang="pl-PL" altLang="pl-PL" sz="1800" dirty="0">
              <a:cs typeface="Arial" panose="020B0604020202020204" pitchFamily="34" charset="0"/>
            </a:endParaRPr>
          </a:p>
          <a:p>
            <a:pPr marL="342900" indent="-342900" algn="just">
              <a:defRPr/>
            </a:pPr>
            <a:endParaRPr lang="pl-PL" altLang="pl-PL" sz="1800" i="1" dirty="0" smtClean="0">
              <a:cs typeface="Arial" panose="020B0604020202020204" pitchFamily="34" charset="0"/>
            </a:endParaRPr>
          </a:p>
          <a:p>
            <a:pPr marL="342900" indent="-342900" algn="just">
              <a:defRPr/>
            </a:pPr>
            <a:endParaRPr lang="pl-PL" altLang="pl-PL" sz="1800" i="1" dirty="0" smtClean="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65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135379"/>
          </a:xfrm>
        </p:spPr>
        <p:txBody>
          <a:bodyPr>
            <a:normAutofit fontScale="85000" lnSpcReduction="20000"/>
          </a:bodyPr>
          <a:lstStyle/>
          <a:p>
            <a:pPr>
              <a:buNone/>
            </a:pPr>
            <a:r>
              <a:rPr lang="pl-PL" sz="2300" b="1" dirty="0" smtClean="0"/>
              <a:t>Sposób składania wniosków o dofinansowanie</a:t>
            </a:r>
          </a:p>
          <a:p>
            <a:pPr lvl="0" algn="just"/>
            <a:r>
              <a:rPr lang="pl-PL" sz="1500" dirty="0" smtClean="0"/>
              <a:t>Wnioski składane są w terminie wskazanym  w Regulaminie konkursu na obowiązującym formularzu zgodnym z </a:t>
            </a:r>
            <a:r>
              <a:rPr lang="pl-PL" sz="1500" b="1" dirty="0" smtClean="0"/>
              <a:t>załącznikiem nr 1</a:t>
            </a:r>
            <a:r>
              <a:rPr lang="pl-PL" sz="1500" dirty="0" smtClean="0"/>
              <a:t> do </a:t>
            </a:r>
            <a:r>
              <a:rPr lang="pl-PL" sz="1500" i="1" dirty="0" smtClean="0"/>
              <a:t>Regulaminu konkursu</a:t>
            </a:r>
            <a:r>
              <a:rPr lang="pl-PL" sz="1500" dirty="0" smtClean="0"/>
              <a:t> wyłącznie </a:t>
            </a:r>
            <a:r>
              <a:rPr lang="pl-PL" sz="1500" b="1" dirty="0" smtClean="0"/>
              <a:t>w formie dokumentu elektronicznego </a:t>
            </a:r>
            <a:r>
              <a:rPr lang="pl-PL" sz="1500" dirty="0" smtClean="0"/>
              <a:t>za pośrednictwem systemu obsługi wniosków aplikacyjnych SOWA EFS RPDS.</a:t>
            </a:r>
          </a:p>
          <a:p>
            <a:pPr lvl="0" algn="just"/>
            <a:r>
              <a:rPr lang="pl-PL" sz="1500" dirty="0" smtClean="0"/>
              <a:t>IOK nie wymaga dołączania do wniosku załączników innych niż wskazane </a:t>
            </a:r>
            <a:r>
              <a:rPr lang="pl-PL" sz="1500" i="1" dirty="0" smtClean="0"/>
              <a:t>Regulaminie konkursu</a:t>
            </a:r>
            <a:r>
              <a:rPr lang="pl-PL" sz="1500" dirty="0" smtClean="0"/>
              <a:t> i instrukcji wypełniania wniosku. Załączniki dołączone dodatkowo do wniosku nie będą brane pod uwagę w trakcie oceny.</a:t>
            </a:r>
          </a:p>
          <a:p>
            <a:pPr lvl="0" algn="just"/>
            <a:r>
              <a:rPr lang="pl-PL" sz="1500" dirty="0" smtClean="0"/>
              <a:t>Każdemu Wnioskodawcy przysługuje prawo wystąpienia do IOK o wycofanie złożonego przez siebie wniosku o dofinansowanie z uczestnictwa w procedurze wyboru projektu do dofinansowania. Aby wycofać wniosek, należy dostarczyć do IOK pismo z prośbą o wycofanie wniosku podpisane przez osobę/y uprawnioną/e do reprezentowania Wnioskodawcy, wskazaną/e we wniosku. </a:t>
            </a:r>
          </a:p>
          <a:p>
            <a:pPr algn="just">
              <a:buNone/>
            </a:pPr>
            <a:r>
              <a:rPr lang="pl-PL" sz="1500" dirty="0" smtClean="0"/>
              <a:t>	Pismo z prośbą o wycofanie zawiera następujące informacje: numer konkursu, nazwę Wnioskodawcy, datę złożenia wniosku o dofinansowanie projektu w systemie elektronicznym, sumę kontrolną wniosku, tytuł projektu. Skan pisma należy przesłać</a:t>
            </a:r>
            <a:br>
              <a:rPr lang="pl-PL" sz="1500" dirty="0" smtClean="0"/>
            </a:br>
            <a:r>
              <a:rPr lang="pl-PL" sz="1500" dirty="0" smtClean="0"/>
              <a:t>na adres e-mail: </a:t>
            </a:r>
            <a:r>
              <a:rPr lang="pl-PL" sz="1500" b="1" u="sng" dirty="0" smtClean="0">
                <a:hlinkClick r:id="rId2"/>
              </a:rPr>
              <a:t>wroclaw.dwup@dwup.pl</a:t>
            </a:r>
            <a:r>
              <a:rPr lang="pl-PL" sz="1500" dirty="0" smtClean="0"/>
              <a:t>, a oryginał pisma przesłać kurierem lub pocztą lub złożyć osobiście do Instytucji </a:t>
            </a:r>
          </a:p>
          <a:p>
            <a:pPr algn="just">
              <a:buNone/>
            </a:pPr>
            <a:r>
              <a:rPr lang="pl-PL" sz="1500" dirty="0" smtClean="0"/>
              <a:t>	Organizującej Konkurs na adres:</a:t>
            </a:r>
            <a:endParaRPr lang="pl-PL" sz="600" b="1" dirty="0" smtClean="0"/>
          </a:p>
          <a:p>
            <a:pPr indent="38100" algn="just">
              <a:buNone/>
            </a:pPr>
            <a:r>
              <a:rPr lang="pl-PL" sz="1500" b="1" dirty="0" smtClean="0"/>
              <a:t>Dolnośląski Wojewódzki Urząd Pracy</a:t>
            </a:r>
          </a:p>
          <a:p>
            <a:pPr indent="38100" algn="just">
              <a:buNone/>
            </a:pPr>
            <a:r>
              <a:rPr lang="pl-PL" sz="1500" b="1" dirty="0" smtClean="0"/>
              <a:t>Filia we Wrocławiu</a:t>
            </a:r>
          </a:p>
          <a:p>
            <a:pPr indent="38100" algn="just">
              <a:buNone/>
            </a:pPr>
            <a:r>
              <a:rPr lang="pl-PL" sz="1500" b="1" dirty="0" smtClean="0"/>
              <a:t>al. Armii Krajowej 54</a:t>
            </a:r>
          </a:p>
          <a:p>
            <a:pPr indent="38100" algn="just">
              <a:buNone/>
            </a:pPr>
            <a:r>
              <a:rPr lang="pl-PL" sz="1500" b="1" dirty="0" smtClean="0"/>
              <a:t>50-541 Wrocław</a:t>
            </a:r>
          </a:p>
          <a:p>
            <a:pPr algn="just">
              <a:buNone/>
            </a:pPr>
            <a:r>
              <a:rPr lang="pl-PL" sz="1500" dirty="0" smtClean="0"/>
              <a:t>	Powyższe wystąpienie jest skuteczne w każdym momencie przeprowadzania procedury wyboru </a:t>
            </a:r>
            <a:r>
              <a:rPr lang="pl-PL" sz="1500" dirty="0" err="1" smtClean="0"/>
              <a:t>projektu</a:t>
            </a:r>
            <a:r>
              <a:rPr lang="pl-PL" sz="1500" dirty="0" smtClean="0"/>
              <a:t> do dofinansowania.</a:t>
            </a:r>
          </a:p>
          <a:p>
            <a:pPr lvl="0"/>
            <a:r>
              <a:rPr lang="pl-PL" sz="1500" dirty="0" smtClean="0"/>
              <a:t>Dane teleadresowe Wnioskodawcy podawane we wniosku muszą być aktualne. </a:t>
            </a:r>
          </a:p>
          <a:p>
            <a:pPr lvl="0">
              <a:buNone/>
            </a:pPr>
            <a:r>
              <a:rPr lang="pl-PL" sz="1500" dirty="0" smtClean="0"/>
              <a:t>	</a:t>
            </a:r>
            <a:endParaRPr lang="pl-PL" sz="15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003362"/>
            <a:ext cx="8568952" cy="5135379"/>
          </a:xfrm>
        </p:spPr>
        <p:txBody>
          <a:bodyPr>
            <a:normAutofit lnSpcReduction="10000"/>
          </a:bodyPr>
          <a:lstStyle/>
          <a:p>
            <a:pPr algn="ctr">
              <a:buNone/>
            </a:pPr>
            <a:r>
              <a:rPr lang="pl-PL" sz="2400" b="1" dirty="0" smtClean="0"/>
              <a:t>Sposób komunikacji</a:t>
            </a:r>
          </a:p>
          <a:p>
            <a:pPr lvl="0">
              <a:buNone/>
            </a:pPr>
            <a:r>
              <a:rPr lang="pl-PL" sz="1500" dirty="0" smtClean="0"/>
              <a:t>	</a:t>
            </a:r>
          </a:p>
          <a:p>
            <a:pPr lvl="0" algn="just">
              <a:buNone/>
            </a:pPr>
            <a:r>
              <a:rPr lang="pl-PL" sz="2000" dirty="0" smtClean="0"/>
              <a:t>    Do </a:t>
            </a:r>
            <a:r>
              <a:rPr lang="pl-PL" sz="2000" dirty="0"/>
              <a:t>czasu rozstrzygnięcia konkursu komunikacja między Wnioskodawcą a IOK, </a:t>
            </a:r>
            <a:r>
              <a:rPr lang="pl-PL" sz="2000" dirty="0" smtClean="0"/>
              <a:t/>
            </a:r>
            <a:br>
              <a:rPr lang="pl-PL" sz="2000" dirty="0" smtClean="0"/>
            </a:br>
            <a:r>
              <a:rPr lang="pl-PL" sz="2000" dirty="0" smtClean="0"/>
              <a:t>w tym </a:t>
            </a:r>
            <a:r>
              <a:rPr lang="pl-PL" sz="2000" dirty="0"/>
              <a:t>wzywanie Wnioskodawcy do uzupełniania lub poprawiania projektu w trakcie jego oceny w części dotyczącej spełniania przez projekt kryteriów wyboru projektów </a:t>
            </a:r>
            <a:r>
              <a:rPr lang="pl-PL" sz="2000" b="1" dirty="0"/>
              <a:t>będzie się odbywało elektronicznie poprzez moduł korespondencji w systemie SOWA EFS RPDS.</a:t>
            </a:r>
          </a:p>
          <a:p>
            <a:pPr lvl="0" algn="just">
              <a:buNone/>
            </a:pPr>
            <a:r>
              <a:rPr lang="pl-PL" sz="2000" dirty="0" smtClean="0"/>
              <a:t>    </a:t>
            </a:r>
          </a:p>
          <a:p>
            <a:pPr lvl="0" algn="just">
              <a:buNone/>
            </a:pPr>
            <a:r>
              <a:rPr lang="pl-PL" sz="2000" b="1" dirty="0">
                <a:solidFill>
                  <a:srgbClr val="FF0000"/>
                </a:solidFill>
              </a:rPr>
              <a:t> </a:t>
            </a:r>
            <a:r>
              <a:rPr lang="pl-PL" sz="2000" b="1" dirty="0" smtClean="0">
                <a:solidFill>
                  <a:srgbClr val="FF0000"/>
                </a:solidFill>
              </a:rPr>
              <a:t>   Wnioskodawca </a:t>
            </a:r>
            <a:r>
              <a:rPr lang="pl-PL" sz="2000" b="1" dirty="0">
                <a:solidFill>
                  <a:srgbClr val="FF0000"/>
                </a:solidFill>
              </a:rPr>
              <a:t>zobowiązuje się do odbioru korespondencji kierowanej w sposób wskazany powyżej. </a:t>
            </a:r>
            <a:r>
              <a:rPr lang="pl-PL" sz="2000" b="1" dirty="0"/>
              <a:t>Nieprzestrzeganie wskazanej formy komunikacji grozi zastosowaniem konsekwencji wynikających z informacji zawartych w samej korespondencji</a:t>
            </a:r>
            <a:r>
              <a:rPr lang="pl-PL" sz="2000" b="1" dirty="0" smtClean="0"/>
              <a:t>.</a:t>
            </a:r>
          </a:p>
          <a:p>
            <a:pPr lvl="0" algn="just">
              <a:buNone/>
            </a:pPr>
            <a:endParaRPr lang="pl-PL" sz="2000" b="1" dirty="0"/>
          </a:p>
          <a:p>
            <a:pPr lvl="0" algn="just">
              <a:buNone/>
            </a:pPr>
            <a:r>
              <a:rPr lang="pl-PL" sz="2000" b="1" dirty="0" smtClean="0"/>
              <a:t>    </a:t>
            </a:r>
            <a:r>
              <a:rPr lang="pl-PL" sz="2000" b="1" dirty="0" smtClean="0">
                <a:solidFill>
                  <a:srgbClr val="FF0000"/>
                </a:solidFill>
              </a:rPr>
              <a:t>Wnioskodawca podpisując wniosek o dofinansowanie oświadcza, iż </a:t>
            </a:r>
            <a:r>
              <a:rPr lang="pl-PL" sz="2000" b="1" dirty="0">
                <a:solidFill>
                  <a:srgbClr val="FF0000"/>
                </a:solidFill>
              </a:rPr>
              <a:t>jest świadomy skutków niezachowania formy komunikacji wskazanej w Regulaminie konkursu.</a:t>
            </a:r>
            <a:endParaRPr lang="pl-PL" sz="2000" b="1" dirty="0" smtClean="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2935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600" dirty="0" smtClean="0">
                <a:hlinkClick r:id="rId2"/>
              </a:rPr>
              <a:t>SOWA EFS RPDS</a:t>
            </a:r>
            <a:r>
              <a:rPr lang="pl-PL" sz="3600" dirty="0" smtClean="0"/>
              <a:t> </a:t>
            </a:r>
            <a:br>
              <a:rPr lang="pl-PL" sz="3600" dirty="0" smtClean="0"/>
            </a:br>
            <a:r>
              <a:rPr lang="pl-PL" sz="2000" u="sng" dirty="0" smtClean="0"/>
              <a:t>https</a:t>
            </a:r>
            <a:r>
              <a:rPr lang="pl-PL" sz="2000" u="sng" dirty="0"/>
              <a:t>://generator-efs.dwup.pl </a:t>
            </a:r>
            <a:endParaRPr lang="pl-PL" u="sng"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4" t="10096" r="18683" b="4999"/>
          <a:stretch/>
        </p:blipFill>
        <p:spPr bwMode="auto">
          <a:xfrm>
            <a:off x="1026030" y="1805388"/>
            <a:ext cx="6460620" cy="47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smtClean="0">
                <a:ln>
                  <a:noFill/>
                </a:ln>
                <a:solidFill>
                  <a:schemeClr val="tx1"/>
                </a:solidFill>
                <a:effectLst/>
                <a:uLnTx/>
                <a:uFillTx/>
                <a:latin typeface="+mn-lt"/>
                <a:ea typeface="+mn-ea"/>
                <a:cs typeface="+mn-cs"/>
              </a:rPr>
              <a:t>Wymagania konkursowe</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417" y="123348"/>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8467648" cy="5156200"/>
          </a:xfrm>
        </p:spPr>
        <p:txBody>
          <a:bodyPr/>
          <a:lstStyle/>
          <a:p>
            <a:pPr lvl="0" algn="just">
              <a:buNone/>
            </a:pPr>
            <a:endParaRPr lang="pl-PL" u="sng" dirty="0" smtClean="0">
              <a:ea typeface="Calibri" panose="020F0502020204030204" pitchFamily="34" charset="0"/>
            </a:endParaRPr>
          </a:p>
          <a:p>
            <a:pPr algn="ctr">
              <a:buNone/>
            </a:pPr>
            <a:r>
              <a:rPr lang="pl-PL" dirty="0" smtClean="0">
                <a:ea typeface="Calibri" panose="020F0502020204030204" pitchFamily="34" charset="0"/>
              </a:rPr>
              <a:t>Nabór </a:t>
            </a:r>
            <a:r>
              <a:rPr lang="pl-PL" dirty="0">
                <a:ea typeface="Calibri" panose="020F0502020204030204" pitchFamily="34" charset="0"/>
              </a:rPr>
              <a:t>wniosków </a:t>
            </a:r>
            <a:r>
              <a:rPr lang="pl-PL" b="1" dirty="0" smtClean="0"/>
              <a:t>od </a:t>
            </a:r>
            <a:r>
              <a:rPr lang="pl-PL" b="1" u="sng" dirty="0" smtClean="0"/>
              <a:t>23.03.2018</a:t>
            </a:r>
            <a:r>
              <a:rPr lang="pl-PL" b="1" dirty="0" smtClean="0"/>
              <a:t> r. </a:t>
            </a:r>
            <a:r>
              <a:rPr lang="pl-PL" b="1" smtClean="0"/>
              <a:t>do </a:t>
            </a:r>
            <a:r>
              <a:rPr lang="pl-PL" b="1" u="sng" smtClean="0"/>
              <a:t>05.04.2018</a:t>
            </a:r>
            <a:r>
              <a:rPr lang="pl-PL" b="1" smtClean="0"/>
              <a:t> </a:t>
            </a:r>
            <a:r>
              <a:rPr lang="pl-PL" b="1" dirty="0" smtClean="0"/>
              <a:t>r.</a:t>
            </a:r>
            <a:endParaRPr lang="pl-PL" b="1" u="sng" dirty="0"/>
          </a:p>
          <a:p>
            <a:pPr marL="0" indent="0" algn="just">
              <a:buNone/>
            </a:pPr>
            <a:endParaRPr lang="pl-PL" sz="1800" b="1" dirty="0" smtClean="0"/>
          </a:p>
          <a:p>
            <a:pPr marL="0" indent="0" algn="just">
              <a:buNone/>
            </a:pPr>
            <a:endParaRPr lang="pl-PL" sz="1800" b="1" dirty="0" smtClean="0"/>
          </a:p>
          <a:p>
            <a:pPr marL="0" indent="0" algn="just">
              <a:buNone/>
            </a:pPr>
            <a:r>
              <a:rPr lang="pl-PL" sz="2400" b="1" dirty="0" smtClean="0"/>
              <a:t>Nabór wniosków za pośrednictwem systemu SOWA EFS RPDS rozpocznie się dnia 23.03.2018 r. o godz. 00:01 i zakończy się dnia 05.04.2018 r. o godz. 15.30.</a:t>
            </a:r>
          </a:p>
          <a:p>
            <a:pPr marL="0" indent="0" algn="ctr">
              <a:buNone/>
            </a:pPr>
            <a:endParaRPr lang="pl-PL" sz="2400" dirty="0" smtClean="0"/>
          </a:p>
          <a:p>
            <a:pPr marL="0" indent="0" algn="ctr">
              <a:buNone/>
            </a:pPr>
            <a:r>
              <a:rPr lang="pl-PL" sz="1800" dirty="0" smtClean="0">
                <a:ea typeface="Calibri" panose="020F0502020204030204" pitchFamily="34" charset="0"/>
              </a:rPr>
              <a:t>                                       Przewidywany termin rozstrzygnięcia konkursu – </a:t>
            </a:r>
            <a:r>
              <a:rPr lang="pl-PL" sz="1800" b="1" u="sng" dirty="0" smtClean="0">
                <a:ea typeface="Calibri" panose="020F0502020204030204" pitchFamily="34" charset="0"/>
              </a:rPr>
              <a:t>sierpień 2018 </a:t>
            </a:r>
            <a:r>
              <a:rPr lang="pl-PL" sz="1800" b="1" u="sng" dirty="0">
                <a:ea typeface="Calibri" panose="020F0502020204030204" pitchFamily="34" charset="0"/>
              </a:rPr>
              <a:t>r</a:t>
            </a:r>
            <a:r>
              <a:rPr lang="pl-PL" sz="1800" b="1" u="sng" dirty="0" smtClean="0">
                <a:ea typeface="Calibri" panose="020F0502020204030204" pitchFamily="34" charset="0"/>
              </a:rPr>
              <a: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7086"/>
            <a:ext cx="1883874" cy="18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endParaRPr lang="pl-PL" sz="1600" dirty="0" smtClean="0"/>
          </a:p>
          <a:p>
            <a:pPr algn="ctr">
              <a:buNone/>
            </a:pPr>
            <a:endParaRPr lang="pl-PL" sz="1600" dirty="0" smtClean="0"/>
          </a:p>
          <a:p>
            <a:pPr algn="ctr">
              <a:buNone/>
            </a:pPr>
            <a:r>
              <a:rPr lang="pl-PL" sz="1600" dirty="0" smtClean="0"/>
              <a:t>Po rozstrzygnięciu konkursu IOK zamieszcza na stronie internetowej:</a:t>
            </a:r>
          </a:p>
          <a:p>
            <a:pPr algn="ctr">
              <a:buNone/>
            </a:pPr>
            <a:endParaRPr lang="pl-PL" sz="1600" dirty="0" smtClean="0"/>
          </a:p>
          <a:p>
            <a:pPr algn="ctr">
              <a:buNone/>
            </a:pPr>
            <a:r>
              <a:rPr lang="pl-PL" sz="1800" b="1" u="sng" dirty="0" err="1" smtClean="0">
                <a:hlinkClick r:id="rId2"/>
              </a:rPr>
              <a:t>www.rpo.dwup.pl</a:t>
            </a:r>
            <a:r>
              <a:rPr lang="pl-PL" sz="1800" b="1" dirty="0" smtClean="0"/>
              <a:t> </a:t>
            </a:r>
          </a:p>
          <a:p>
            <a:pPr algn="ctr">
              <a:buNone/>
            </a:pPr>
            <a:endParaRPr lang="pl-PL" sz="1600" dirty="0" smtClean="0"/>
          </a:p>
          <a:p>
            <a:pPr algn="just">
              <a:buNone/>
            </a:pPr>
            <a:r>
              <a:rPr lang="pl-PL" sz="1600" dirty="0" smtClean="0"/>
              <a:t>	oraz na portalu, </a:t>
            </a:r>
            <a:r>
              <a:rPr lang="pl-PL" sz="1600" dirty="0"/>
              <a:t>(nie później niż 7 dni od rozstrzygnięcia konkursu) listę projektów wybranych do dofinansowania wyłącznie na podstawie spełniania kryteriów wyboru projektów albo listę projektów, które uzyskały wymaganą liczbę punktów, z wyróżnieniem projektów wybranych do dofinansowania (listę </a:t>
            </a:r>
            <a:r>
              <a:rPr lang="pl-PL" sz="1600" dirty="0" smtClean="0"/>
              <a:t>rankingową) oraz informację o składzie KOP.</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a:bodyPr>
          <a:lstStyle/>
          <a:p>
            <a:pPr>
              <a:buNone/>
            </a:pPr>
            <a:r>
              <a:rPr lang="pl-PL" sz="2400" b="1" dirty="0" smtClean="0"/>
              <a:t>Pytania i odpowiedzi</a:t>
            </a:r>
            <a:endParaRPr lang="pl-PL" sz="1000" b="1" dirty="0" smtClean="0"/>
          </a:p>
          <a:p>
            <a:r>
              <a:rPr lang="pl-PL" sz="1800" dirty="0" smtClean="0"/>
              <a:t>Wyjaśnienia o charakterze ogólnym publikowane są na stronie internetowej IOK: </a:t>
            </a:r>
            <a:r>
              <a:rPr lang="pl-PL" sz="1800" u="sng" dirty="0" err="1" smtClean="0">
                <a:hlinkClick r:id="rId3"/>
              </a:rPr>
              <a:t>www.rpo.dwup.pl</a:t>
            </a:r>
            <a:endParaRPr lang="pl-PL" sz="1800" u="sng" dirty="0" smtClean="0">
              <a:solidFill>
                <a:srgbClr val="D60093"/>
              </a:solidFill>
            </a:endParaRPr>
          </a:p>
          <a:p>
            <a:pPr>
              <a:spcBef>
                <a:spcPts val="2400"/>
              </a:spcBef>
            </a:pPr>
            <a:r>
              <a:rPr lang="pl-PL" sz="1800" dirty="0" smtClean="0"/>
              <a:t>Pytania indywidualne można kierować na adres: </a:t>
            </a:r>
            <a:r>
              <a:rPr lang="pl-PL" sz="1800" u="sng" dirty="0" err="1" smtClean="0">
                <a:hlinkClick r:id="rId4"/>
              </a:rPr>
              <a:t>promocja@dwup.pl</a:t>
            </a:r>
            <a:r>
              <a:rPr lang="pl-PL" sz="1800" dirty="0" smtClean="0"/>
              <a:t> </a:t>
            </a:r>
            <a:br>
              <a:rPr lang="pl-PL" sz="1800" dirty="0" smtClean="0"/>
            </a:br>
            <a:r>
              <a:rPr lang="pl-PL" sz="1800" dirty="0" smtClean="0"/>
              <a:t>lub telefonicznie: 71 39 74 110 lub 71 39 74 111 lub nr infolinii 0 800 300 376</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902643" y="2121681"/>
            <a:ext cx="7848872" cy="923330"/>
          </a:xfrm>
          <a:prstGeom prst="rect">
            <a:avLst/>
          </a:prstGeom>
        </p:spPr>
        <p:txBody>
          <a:bodyPr wrap="square">
            <a:spAutoFit/>
          </a:bodyPr>
          <a:lstStyle/>
          <a:p>
            <a:pPr algn="ctr" fontAlgn="auto">
              <a:spcBef>
                <a:spcPts val="0"/>
              </a:spcBef>
              <a:spcAft>
                <a:spcPts val="0"/>
              </a:spcAft>
            </a:pPr>
            <a:r>
              <a:rPr lang="pl-PL" sz="5400" b="1" dirty="0" smtClean="0">
                <a:solidFill>
                  <a:prstClr val="black"/>
                </a:solidFill>
                <a:latin typeface="Calibri"/>
                <a:cs typeface="Arial" pitchFamily="34" charset="0"/>
              </a:rPr>
              <a:t>Dziękujemy za uwagę</a:t>
            </a: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a:solidFill>
                <a:prstClr val="black">
                  <a:tint val="75000"/>
                </a:prstClr>
              </a:solidFill>
            </a:endParaRPr>
          </a:p>
        </p:txBody>
      </p:sp>
      <p:pic>
        <p:nvPicPr>
          <p:cNvPr id="8" name="Obraz 7"/>
          <p:cNvPicPr>
            <a:picLocks noChangeAspect="1"/>
          </p:cNvPicPr>
          <p:nvPr/>
        </p:nvPicPr>
        <p:blipFill>
          <a:blip r:embed="rId2" cstate="print"/>
          <a:stretch>
            <a:fillRect/>
          </a:stretch>
        </p:blipFill>
        <p:spPr>
          <a:xfrm>
            <a:off x="0" y="3464358"/>
            <a:ext cx="9144000" cy="2379415"/>
          </a:xfrm>
          <a:prstGeom prst="rect">
            <a:avLst/>
          </a:prstGeom>
        </p:spPr>
      </p:pic>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693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Kto może składać wnioski?</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600" b="0" i="0" u="none" strike="noStrike" kern="1200" cap="none" spc="0" normalizeH="0" baseline="0" noProof="0" dirty="0" smtClean="0">
                <a:ln>
                  <a:noFill/>
                </a:ln>
                <a:solidFill>
                  <a:schemeClr val="tx1"/>
                </a:solidFill>
                <a:effectLst/>
                <a:uLnTx/>
                <a:uFillTx/>
                <a:latin typeface="+mn-lt"/>
                <a:ea typeface="+mn-ea"/>
                <a:cs typeface="+mn-cs"/>
              </a:rPr>
              <a:t>W ramach konkursu o dofinansowanie realizacji projektu mogą ubiegać się następujące  podmioty wyszczególnione w SZOOP RPO WD, tj. </a:t>
            </a: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9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osoby prowadzące działalność gospodarczą,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przedsiębiorcy,</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organizacje pracodawców,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stowarzyszenia,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związki zawodowe,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jednostki samorządu terytorialnego, w tym samorządowe jednostki organizacyjne,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spółdzielnie,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samodzielne publiczne zakłady opieki zdrowotnej,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fundacje,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wspólnoty mieszkaniowe,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placówki systemu oświaty,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inne jednostki organizacyjne systemu oświaty niepubliczne. </a:t>
            </a: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2596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80438"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1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effectLst/>
                <a:uLnTx/>
                <a:uFillTx/>
                <a:latin typeface="+mn-lt"/>
                <a:ea typeface="+mn-ea"/>
                <a:cs typeface="+mn-cs"/>
              </a:rPr>
              <a:t>Wnioskodawca składa (jako lider) maksymalnie</a:t>
            </a:r>
            <a:r>
              <a:rPr kumimoji="0" lang="pl-PL" sz="3200" b="1" i="0" u="none" strike="noStrike" kern="1200" cap="none" spc="0" normalizeH="0" baseline="0" noProof="0" dirty="0" smtClean="0">
                <a:ln>
                  <a:noFill/>
                </a:ln>
                <a:effectLst/>
                <a:uLnTx/>
                <a:uFillTx/>
                <a:latin typeface="+mn-lt"/>
                <a:ea typeface="+mn-ea"/>
                <a:cs typeface="+mn-cs"/>
              </a:rPr>
              <a:t> 2 </a:t>
            </a:r>
            <a:r>
              <a:rPr kumimoji="0" lang="pl-PL" sz="2400" b="1" i="0" u="none" strike="noStrike" kern="1200" cap="none" spc="0" normalizeH="0" baseline="0" noProof="0" dirty="0" smtClean="0">
                <a:ln>
                  <a:noFill/>
                </a:ln>
                <a:effectLst/>
                <a:uLnTx/>
                <a:uFillTx/>
                <a:latin typeface="+mn-lt"/>
                <a:ea typeface="+mn-ea"/>
                <a:cs typeface="+mn-cs"/>
              </a:rPr>
              <a:t>wnioski </a:t>
            </a:r>
            <a:r>
              <a:rPr kumimoji="0" lang="pl-PL" sz="2400" b="0" i="0" u="none" strike="noStrike" kern="1200" cap="none" spc="0" normalizeH="0" baseline="0" noProof="0" dirty="0" smtClean="0">
                <a:ln>
                  <a:noFill/>
                </a:ln>
                <a:effectLst/>
                <a:uLnTx/>
                <a:uFillTx/>
                <a:latin typeface="+mn-lt"/>
                <a:ea typeface="+mn-ea"/>
                <a:cs typeface="+mn-cs"/>
              </a:rPr>
              <a:t>                       </a:t>
            </a:r>
            <a:r>
              <a:rPr kumimoji="0" lang="pl-PL" sz="2000" b="0" i="0" u="none" strike="noStrike" kern="1200" cap="none" spc="0" normalizeH="0" baseline="0" noProof="0" dirty="0" smtClean="0">
                <a:ln>
                  <a:noFill/>
                </a:ln>
                <a:effectLst/>
                <a:uLnTx/>
                <a:uFillTx/>
                <a:latin typeface="+mn-lt"/>
                <a:ea typeface="+mn-ea"/>
                <a:cs typeface="+mn-cs"/>
              </a:rPr>
              <a:t>o dofinansowanie </a:t>
            </a:r>
            <a:r>
              <a:rPr kumimoji="0" lang="pl-PL" sz="2000" b="0" i="0" u="none" strike="noStrike" kern="1200" cap="none" spc="0" normalizeH="0" baseline="0" noProof="0" dirty="0" err="1" smtClean="0">
                <a:ln>
                  <a:noFill/>
                </a:ln>
                <a:effectLst/>
                <a:uLnTx/>
                <a:uFillTx/>
                <a:latin typeface="+mn-lt"/>
                <a:ea typeface="+mn-ea"/>
                <a:cs typeface="+mn-cs"/>
              </a:rPr>
              <a:t>projektu</a:t>
            </a:r>
            <a:r>
              <a:rPr kumimoji="0" lang="pl-PL" sz="2000" b="0" i="0" u="none" strike="noStrike" kern="1200" cap="none" spc="0" normalizeH="0" baseline="0" noProof="0" dirty="0" smtClean="0">
                <a:ln>
                  <a:noFill/>
                </a:ln>
                <a:effectLst/>
                <a:uLnTx/>
                <a:uFillTx/>
                <a:latin typeface="+mn-lt"/>
                <a:ea typeface="+mn-ea"/>
                <a:cs typeface="+mn-cs"/>
              </a:rPr>
              <a:t>. Kryterium zostanie zweryfikowane na podstawie rejestru prowadzonego przez IOK.</a:t>
            </a:r>
            <a:endParaRPr kumimoji="0" lang="pl-PL" sz="22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600" b="0" i="0" u="none" strike="noStrike" kern="1200" cap="none" spc="0" normalizeH="0" baseline="0" noProof="0" dirty="0" smtClean="0">
              <a:ln>
                <a:noFill/>
              </a:ln>
              <a:solidFill>
                <a:srgbClr val="7030A0"/>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UWAGA!</a:t>
            </a: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Char char="•"/>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W przypadku złożenia więcej niż dwóch wniosków o dofinansowanie, w których ten sam podmiot występuje jako lider, Instytucja Organizująca Konkurs odrzuca wszystkie złożone w odpowiedzi na konkurs wnioski, w związku</a:t>
            </a:r>
            <a:br>
              <a:rPr kumimoji="0" lang="pl-PL" sz="2000" b="0" i="0" u="none" strike="noStrike" kern="1200" cap="none" spc="0" normalizeH="0" baseline="0" noProof="0" dirty="0" smtClean="0">
                <a:ln>
                  <a:noFill/>
                </a:ln>
                <a:solidFill>
                  <a:schemeClr val="tx1"/>
                </a:solidFill>
                <a:effectLst/>
                <a:uLnTx/>
                <a:uFillTx/>
                <a:latin typeface="+mn-lt"/>
                <a:ea typeface="+mn-ea"/>
                <a:cs typeface="+mn-cs"/>
              </a:rPr>
            </a:br>
            <a:r>
              <a:rPr kumimoji="0" lang="pl-PL" sz="2000" b="0" i="0" u="none" strike="noStrike" kern="1200" cap="none" spc="0" normalizeH="0" baseline="0" noProof="0" dirty="0" smtClean="0">
                <a:ln>
                  <a:noFill/>
                </a:ln>
                <a:solidFill>
                  <a:schemeClr val="tx1"/>
                </a:solidFill>
                <a:effectLst/>
                <a:uLnTx/>
                <a:uFillTx/>
                <a:latin typeface="+mn-lt"/>
                <a:ea typeface="+mn-ea"/>
                <a:cs typeface="+mn-cs"/>
              </a:rPr>
              <a:t>z niespełnieniem przez Wnioskodawcę kryterium. W przypadku wycofania wniosku o dofinansowanie Wnioskodawca ma prawo złożyć kolejny wniosek. </a:t>
            </a:r>
          </a:p>
          <a:p>
            <a:pPr marL="228600" marR="0" lvl="0" indent="-228600" algn="just" defTabSz="914400" rtl="0" eaLnBrk="1" fontAlgn="base" latinLnBrk="0" hangingPunct="1">
              <a:lnSpc>
                <a:spcPct val="90000"/>
              </a:lnSpc>
              <a:spcBef>
                <a:spcPts val="1000"/>
              </a:spcBef>
              <a:spcAft>
                <a:spcPct val="0"/>
              </a:spcAft>
              <a:buClrTx/>
              <a:buSzTx/>
              <a:buFont typeface="Arial" charset="0"/>
              <a:buChar char="•"/>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Kryterium zakłada limit dwóch składanych wniosków dla Wnioskodawcy, który pełni funkcję lidera </a:t>
            </a:r>
            <a:r>
              <a:rPr kumimoji="0" lang="pl-PL" sz="2000" b="0" i="0" u="none" strike="noStrike" kern="1200" cap="none" spc="0" normalizeH="0" baseline="0" noProof="0" dirty="0" err="1" smtClean="0">
                <a:ln>
                  <a:noFill/>
                </a:ln>
                <a:solidFill>
                  <a:schemeClr val="tx1"/>
                </a:solidFill>
                <a:effectLst/>
                <a:uLnTx/>
                <a:uFillTx/>
                <a:latin typeface="+mn-lt"/>
                <a:ea typeface="+mn-ea"/>
                <a:cs typeface="+mn-cs"/>
              </a:rPr>
              <a:t>projektu</a:t>
            </a:r>
            <a:r>
              <a:rPr kumimoji="0" lang="pl-PL" sz="20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2000" b="1" i="0" u="none" strike="noStrike" kern="1200" cap="none" spc="0" normalizeH="0" baseline="0" noProof="0" dirty="0" smtClean="0">
                <a:ln>
                  <a:noFill/>
                </a:ln>
                <a:solidFill>
                  <a:schemeClr val="tx1"/>
                </a:solidFill>
                <a:effectLst/>
                <a:uLnTx/>
                <a:uFillTx/>
                <a:latin typeface="+mn-lt"/>
                <a:ea typeface="+mn-ea"/>
                <a:cs typeface="+mn-cs"/>
              </a:rPr>
              <a:t>Ten sam podmiot może pełnić rolę partnera               w nieograniczonej liczbie projektów.</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693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u="sng" strike="noStrike" kern="1200" cap="none" spc="0" normalizeH="0" baseline="0" noProof="0" smtClean="0">
                <a:ln>
                  <a:noFill/>
                </a:ln>
                <a:solidFill>
                  <a:schemeClr val="tx1"/>
                </a:solidFill>
                <a:effectLst/>
                <a:uLnTx/>
                <a:uFillTx/>
                <a:latin typeface="+mn-lt"/>
                <a:ea typeface="+mn-ea"/>
                <a:cs typeface="+mn-cs"/>
              </a:rPr>
              <a:t>Grupa docelowa/ostateczni odbiorcy wsparcia</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1" i="0" u="sng" strike="noStrike" kern="1200" cap="none" spc="0" normalizeH="0" baseline="0" noProof="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r>
              <a:rPr kumimoji="0" lang="pl-PL" sz="2000" b="0" i="0" u="none" strike="noStrike" kern="1200" cap="none" spc="0" normalizeH="0" baseline="0" noProof="0" smtClean="0">
                <a:ln>
                  <a:noFill/>
                </a:ln>
                <a:solidFill>
                  <a:schemeClr val="tx1"/>
                </a:solidFill>
                <a:effectLst/>
                <a:uLnTx/>
                <a:uFillTx/>
                <a:latin typeface="+mn-lt"/>
                <a:ea typeface="+mn-ea"/>
                <a:cs typeface="+mn-cs"/>
              </a:rPr>
              <a:t>Zgodnie z SZOOP RPO WD </a:t>
            </a:r>
            <a:r>
              <a:rPr kumimoji="0" lang="pl-PL" sz="2000" b="1" i="0" u="none" strike="noStrike" kern="1200" cap="none" spc="0" normalizeH="0" baseline="0" noProof="0" smtClean="0">
                <a:ln>
                  <a:noFill/>
                </a:ln>
                <a:solidFill>
                  <a:schemeClr val="tx1"/>
                </a:solidFill>
                <a:effectLst/>
                <a:uLnTx/>
                <a:uFillTx/>
                <a:latin typeface="+mn-lt"/>
                <a:ea typeface="+mn-ea"/>
                <a:cs typeface="+mn-cs"/>
              </a:rPr>
              <a:t>grupa docelowa/ostateczni odbiorcy wsparcia                    </a:t>
            </a:r>
            <a:r>
              <a:rPr kumimoji="0" lang="pl-PL" sz="2000" b="0" i="0" u="none" strike="noStrike" kern="1200" cap="none" spc="0" normalizeH="0" baseline="0" noProof="0" smtClean="0">
                <a:ln>
                  <a:noFill/>
                </a:ln>
                <a:solidFill>
                  <a:schemeClr val="tx1"/>
                </a:solidFill>
                <a:effectLst/>
                <a:uLnTx/>
                <a:uFillTx/>
                <a:latin typeface="+mn-lt"/>
                <a:ea typeface="+mn-ea"/>
                <a:cs typeface="+mn-cs"/>
              </a:rPr>
              <a:t>w zakresie projektów typu 8.4.A to osoby:</a:t>
            </a: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endParaRPr kumimoji="0" lang="pl-PL" sz="15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itchFamily="2" charset="2"/>
              <a:buChar char="Ø"/>
              <a:tabLst/>
              <a:defRPr/>
            </a:pPr>
            <a:r>
              <a:rPr kumimoji="0" lang="x-none" sz="2000" b="0" i="0" u="none" strike="noStrike" kern="1200" cap="none" spc="0" normalizeH="0" baseline="0" noProof="0" smtClean="0">
                <a:ln>
                  <a:noFill/>
                </a:ln>
                <a:solidFill>
                  <a:schemeClr val="tx1"/>
                </a:solidFill>
                <a:effectLst/>
                <a:uLnTx/>
                <a:uFillTx/>
                <a:latin typeface="+mn-lt"/>
                <a:ea typeface="+mn-ea"/>
                <a:cs typeface="+mn-cs"/>
              </a:rPr>
              <a:t>powracające na rynek pracy po urlopach macierzyńskich, rodzicielskich, wychowawczych sprawujące opiekę nad dziećmi w wieku do lat 3; </a:t>
            </a:r>
            <a:endParaRPr kumimoji="0" lang="pl-PL" sz="20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itchFamily="2" charset="2"/>
              <a:buChar char="Ø"/>
              <a:tabLst/>
              <a:defRPr/>
            </a:pPr>
            <a:r>
              <a:rPr kumimoji="0" lang="x-none" sz="2000" b="0" i="0" u="none" strike="noStrike" kern="1200" cap="none" spc="0" normalizeH="0" baseline="0" noProof="0" smtClean="0">
                <a:ln>
                  <a:noFill/>
                </a:ln>
                <a:solidFill>
                  <a:schemeClr val="tx1"/>
                </a:solidFill>
                <a:effectLst/>
                <a:uLnTx/>
                <a:uFillTx/>
                <a:latin typeface="+mn-lt"/>
                <a:ea typeface="+mn-ea"/>
                <a:cs typeface="+mn-cs"/>
              </a:rPr>
              <a:t>pozostające bez zatrudnienia i sprawujące opiekę nad dziećmi w wieku do lat 3.</a:t>
            </a:r>
            <a:endParaRPr kumimoji="0" lang="pl-PL" sz="20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itchFamily="2" charset="2"/>
              <a:buChar char="Ø"/>
              <a:tabLst/>
              <a:defRPr/>
            </a:pPr>
            <a:endParaRPr kumimoji="0" lang="pl-PL" sz="2400" b="1"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12365</TotalTime>
  <Words>8005</Words>
  <Application>Microsoft Office PowerPoint</Application>
  <PresentationFormat>Pokaz na ekranie (4:3)</PresentationFormat>
  <Paragraphs>829</Paragraphs>
  <Slides>63</Slides>
  <Notes>30</Notes>
  <HiddenSlides>0</HiddenSlides>
  <MMClips>0</MMClips>
  <ScaleCrop>false</ScaleCrop>
  <HeadingPairs>
    <vt:vector size="6" baseType="variant">
      <vt:variant>
        <vt:lpstr>Używane czcionki</vt:lpstr>
      </vt:variant>
      <vt:variant>
        <vt:i4>4</vt:i4>
      </vt:variant>
      <vt:variant>
        <vt:lpstr>Motyw</vt:lpstr>
      </vt:variant>
      <vt:variant>
        <vt:i4>9</vt:i4>
      </vt:variant>
      <vt:variant>
        <vt:lpstr>Tytuły slajdów</vt:lpstr>
      </vt:variant>
      <vt:variant>
        <vt:i4>63</vt:i4>
      </vt:variant>
    </vt:vector>
  </HeadingPairs>
  <TitlesOfParts>
    <vt:vector size="76" baseType="lpstr">
      <vt:lpstr>Arial</vt:lpstr>
      <vt:lpstr>Calibri</vt:lpstr>
      <vt:lpstr>Times New Roman</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Przedmiot konkursu</vt:lpstr>
      <vt:lpstr>Aktywizacja zawodowa</vt:lpstr>
      <vt:lpstr> </vt:lpstr>
      <vt:lpstr> </vt:lpstr>
      <vt:lpstr> </vt:lpstr>
      <vt:lpstr>Mechanizm racjonalnych usprawnień</vt:lpstr>
      <vt:lpstr>Koncepcja „uniwersalnego projektowania”</vt:lpstr>
      <vt:lpstr>Koncepcja „uniwersalnego projektowania”</vt:lpstr>
      <vt:lpstr>Prezentacja programu PowerPoint</vt:lpstr>
      <vt:lpstr> Wskaźniki </vt:lpstr>
      <vt:lpstr> Wskaźniki </vt:lpstr>
      <vt:lpstr> Wskaźniki </vt:lpstr>
      <vt:lpstr> Wskaźniki </vt:lpstr>
      <vt:lpstr> Wskaźniki </vt:lpstr>
      <vt:lpstr>Kryteria formalne</vt:lpstr>
      <vt:lpstr>Kryteria formalne (nieweryfikowane na podstawie oświadczeń)</vt:lpstr>
      <vt:lpstr>Kryteria formalne (nieweryfikowane na podstawie oświadczeń) – cd.</vt:lpstr>
      <vt:lpstr>Kryteria formalne (nieweryfikowane na podstawie oświadczeń) – cd.</vt:lpstr>
      <vt:lpstr> Kryteria formalne (nieweryfikowane na podstawie oświadczeń) - cd  4. Prawidłowość wyboru partnerów w projekcie – zmiana!!!</vt:lpstr>
      <vt:lpstr> Kryteria formalne (nieweryfikowane na podstawie oświadczeń) - cd  4. Prawidłowość wyboru partnerów w projekcie – zmiana!!!</vt:lpstr>
      <vt:lpstr>Kryteria formalne (nieweryfikowane na podstawie oświadczeń) – cd.</vt:lpstr>
      <vt:lpstr>Kryteria formalne (nieweryfikowane na podstawie oświadczeń) – cd. </vt:lpstr>
      <vt:lpstr>Kryteria formalne (nieweryfikowane na podstawie oświadczeń) – cd.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SOWA EFS RPDS  https://generator-efs.dwup.pl </vt:lpstr>
      <vt:lpstr>Prezentacja programu PowerPoint</vt:lpstr>
      <vt:lpstr>ROZSTRZYGNIĘCIE KONKURSU</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Katarzyna Jabłonka</cp:lastModifiedBy>
  <cp:revision>527</cp:revision>
  <cp:lastPrinted>2018-03-06T12:24:36Z</cp:lastPrinted>
  <dcterms:created xsi:type="dcterms:W3CDTF">2015-03-25T10:25:25Z</dcterms:created>
  <dcterms:modified xsi:type="dcterms:W3CDTF">2018-03-07T08:29:51Z</dcterms:modified>
</cp:coreProperties>
</file>