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965" r:id="rId9"/>
    <p:sldMasterId id="2147483990" r:id="rId10"/>
  </p:sldMasterIdLst>
  <p:notesMasterIdLst>
    <p:notesMasterId r:id="rId80"/>
  </p:notesMasterIdLst>
  <p:handoutMasterIdLst>
    <p:handoutMasterId r:id="rId81"/>
  </p:handoutMasterIdLst>
  <p:sldIdLst>
    <p:sldId id="257" r:id="rId11"/>
    <p:sldId id="278" r:id="rId12"/>
    <p:sldId id="534" r:id="rId13"/>
    <p:sldId id="536" r:id="rId14"/>
    <p:sldId id="537" r:id="rId15"/>
    <p:sldId id="597" r:id="rId16"/>
    <p:sldId id="671" r:id="rId17"/>
    <p:sldId id="672" r:id="rId18"/>
    <p:sldId id="674" r:id="rId19"/>
    <p:sldId id="675" r:id="rId20"/>
    <p:sldId id="676" r:id="rId21"/>
    <p:sldId id="677" r:id="rId22"/>
    <p:sldId id="678" r:id="rId23"/>
    <p:sldId id="679" r:id="rId24"/>
    <p:sldId id="688" r:id="rId25"/>
    <p:sldId id="580" r:id="rId26"/>
    <p:sldId id="581" r:id="rId27"/>
    <p:sldId id="659" r:id="rId28"/>
    <p:sldId id="619" r:id="rId29"/>
    <p:sldId id="620" r:id="rId30"/>
    <p:sldId id="441" r:id="rId31"/>
    <p:sldId id="628" r:id="rId32"/>
    <p:sldId id="622" r:id="rId33"/>
    <p:sldId id="626" r:id="rId34"/>
    <p:sldId id="627" r:id="rId35"/>
    <p:sldId id="624" r:id="rId36"/>
    <p:sldId id="357" r:id="rId37"/>
    <p:sldId id="607" r:id="rId38"/>
    <p:sldId id="660" r:id="rId39"/>
    <p:sldId id="689" r:id="rId40"/>
    <p:sldId id="681" r:id="rId41"/>
    <p:sldId id="632" r:id="rId42"/>
    <p:sldId id="682" r:id="rId43"/>
    <p:sldId id="661" r:id="rId44"/>
    <p:sldId id="633" r:id="rId45"/>
    <p:sldId id="518" r:id="rId46"/>
    <p:sldId id="634" r:id="rId47"/>
    <p:sldId id="662" r:id="rId48"/>
    <p:sldId id="522" r:id="rId49"/>
    <p:sldId id="365" r:id="rId50"/>
    <p:sldId id="366" r:id="rId51"/>
    <p:sldId id="638" r:id="rId52"/>
    <p:sldId id="543" r:id="rId53"/>
    <p:sldId id="665" r:id="rId54"/>
    <p:sldId id="666" r:id="rId55"/>
    <p:sldId id="684" r:id="rId56"/>
    <p:sldId id="568" r:id="rId57"/>
    <p:sldId id="667" r:id="rId58"/>
    <p:sldId id="685" r:id="rId59"/>
    <p:sldId id="656" r:id="rId60"/>
    <p:sldId id="637" r:id="rId61"/>
    <p:sldId id="639" r:id="rId62"/>
    <p:sldId id="690" r:id="rId63"/>
    <p:sldId id="686" r:id="rId64"/>
    <p:sldId id="691" r:id="rId65"/>
    <p:sldId id="687" r:id="rId66"/>
    <p:sldId id="640" r:id="rId67"/>
    <p:sldId id="641" r:id="rId68"/>
    <p:sldId id="642" r:id="rId69"/>
    <p:sldId id="644" r:id="rId70"/>
    <p:sldId id="645" r:id="rId71"/>
    <p:sldId id="646" r:id="rId72"/>
    <p:sldId id="670" r:id="rId73"/>
    <p:sldId id="648" r:id="rId74"/>
    <p:sldId id="657" r:id="rId75"/>
    <p:sldId id="658" r:id="rId76"/>
    <p:sldId id="692" r:id="rId77"/>
    <p:sldId id="475" r:id="rId78"/>
    <p:sldId id="669" r:id="rId79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F9900"/>
    <a:srgbClr val="FFB800"/>
    <a:srgbClr val="FBBA00"/>
    <a:srgbClr val="1070A0"/>
    <a:srgbClr val="008000"/>
    <a:srgbClr val="0033CC"/>
    <a:srgbClr val="FF9966"/>
    <a:srgbClr val="FFBE00"/>
    <a:srgbClr val="FF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86346" autoAdjust="0"/>
  </p:normalViewPr>
  <p:slideViewPr>
    <p:cSldViewPr snapToGrid="0">
      <p:cViewPr varScale="1">
        <p:scale>
          <a:sx n="117" d="100"/>
          <a:sy n="117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6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presProps" Target="presProps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84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8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63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70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67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89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5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90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40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Prezentacja_9.2.1%20B%202018.03.16.pptx" TargetMode="External"/><Relationship Id="rId2" Type="http://schemas.openxmlformats.org/officeDocument/2006/relationships/hyperlink" Target="http://www.rpo.dwup.pl/" TargetMode="Externa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7.png"/><Relationship Id="rId4" Type="http://schemas.openxmlformats.org/officeDocument/2006/relationships/hyperlink" Target="http://fdc.org.pl/wcag2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dwup.pl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7.png"/><Relationship Id="rId4" Type="http://schemas.openxmlformats.org/officeDocument/2006/relationships/hyperlink" Target="mailto:promocja@dwup.pl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378" name="Symbol zastępczy zawartości 1"/>
          <p:cNvSpPr>
            <a:spLocks noGrp="1"/>
          </p:cNvSpPr>
          <p:nvPr>
            <p:ph idx="1"/>
          </p:nvPr>
        </p:nvSpPr>
        <p:spPr>
          <a:xfrm>
            <a:off x="972306" y="5110568"/>
            <a:ext cx="7886700" cy="14855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 smtClean="0"/>
              <a:t>Rola Dolnośląskiego Wojewódzkiego Urzędu Pracy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we wdrażaniu  Europejskiego Funduszu Społecznego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 ramach perspektywy finansowej 2007-2013 oraz 2014-2020   </a:t>
            </a:r>
          </a:p>
        </p:txBody>
      </p:sp>
      <p:sp>
        <p:nvSpPr>
          <p:cNvPr id="7" name="Schemat blokowy: proces 6"/>
          <p:cNvSpPr/>
          <p:nvPr/>
        </p:nvSpPr>
        <p:spPr>
          <a:xfrm>
            <a:off x="2095130" y="4962617"/>
            <a:ext cx="6763876" cy="1482571"/>
          </a:xfrm>
          <a:prstGeom prst="flowChartProcess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179463" y="5110568"/>
            <a:ext cx="8791190" cy="112721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600" b="1" spc="300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Dostęp do wysokiej jakości </a:t>
            </a:r>
            <a:br>
              <a:rPr lang="pl-PL" sz="2600" b="1" spc="300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2600" b="1" spc="300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usług społecznych RPO WD </a:t>
            </a:r>
            <a:r>
              <a:rPr lang="pl-PL" sz="2600" b="1" spc="300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2014-2020</a:t>
            </a:r>
            <a:endParaRPr lang="pl-PL" sz="2600" b="1" spc="300" dirty="0">
              <a:effectLst>
                <a:outerShdw blurRad="63500" dist="127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pl-PL" sz="26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591251"/>
            <a:ext cx="788670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16 marca 2018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0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490234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Operacje 9.2.B.2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tj.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wsparcia pieczy zastępczej:</a:t>
            </a:r>
          </a:p>
          <a:p>
            <a:pPr marL="342900" indent="-342900">
              <a:lnSpc>
                <a:spcPct val="114000"/>
              </a:lnSpc>
              <a:buAutoNum type="arabicParenR" startAt="2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Podnoszenie kompetencji i kwalifikacji kadr systemu pieczy zastępczej w ramach szkoleń, doradztwa (indywidualnego i grupowego),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superwizji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wynikających ze zdiagnozowanych potrzeb: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rodzin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zastępczych;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osób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prowadzących rodzinny dom dziecka;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osób pełniących funkcję opiekunów usamodzielnienia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warunkiem, że nie są pracownikami systemu wsparcia rodziny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pieczy zastępczej pełniącymi funkcję opiekuna usamodzielnienia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ramach obowiązków służbowych (szkolenia dotyczą zakresu zadań związanych z procesem usamodzielniania);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rodzin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pomocowych.</a:t>
            </a:r>
          </a:p>
          <a:p>
            <a:pPr marL="457200" lvl="1" indent="0">
              <a:lnSpc>
                <a:spcPct val="114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dotyczące podnoszenia kompetencji i kwalifikacji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mogą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być realizowane wyłącznie jako element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- cd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6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3228661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buFont typeface="+mj-lt"/>
              <a:buAutoNum type="arabicParenR" startAt="3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Organizowanie i finansowanie kosztów działań związanych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współpracą instytucji sprawujących opiekę nad dzieckiem z rodzinami naturalnymi poprzez inicjowanie i wspieranie form pracy z biologiczną rodziną dziecka oraz zintensyfikowanie współpracy ze środowiskiem lokalnym (w tym asystentami rodziny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arenR" startAt="3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Wsparcie w usamodzielnieniu wychowanków opuszczających pieczę zastępczą poprzez udzielenie pomocy w uzyskaniu zatrudnienia (poradnictwo i pośrednictwo pracy), pomocy prawnej i psychologicznej, poradnictwa w uzyskaniu lokalu mieszkalnego.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- cd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4808904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buFont typeface="+mj-lt"/>
              <a:buAutoNum type="arabicParenR" startAt="5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Pomoc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przygotowaniu do usamodzielnienia dzieci i młodzieży powyżej 15 roku życia będących w rodzinnej i instytucjonalnej pieczy zastępczej w zakresie usług aktywnej integracji o charakterze społecznym (m.in.: treningi kompetencji i umiejętności społecznych, poradnictwo, socjoterapia) i zawodowym (m.in. poradnictwo zawodowe, diagnoza kompetencji, pomoc w wyborze zawodowej ścieżki kariery, zajęcia z 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zawodoznawstwa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warsztaty motywacyjne i aktywizujące do podjęcia pracy i zmiany swojej sytuacji, warsztaty z zakresu przedsiębiorczości).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+mj-lt"/>
              <a:buAutoNum type="arabicParenR" startAt="5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Usługi aktywnej integracji o charakterze społecznym (m.in.: treningi kompetencji i umiejętności społecznych, poradnictwo, socjoterapia), których celem jest nabycie, przywrócenie lub wzmocnienie kompetencji społecznych, zaradności, samodzielności i aktywności społecznej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dzieci poniżej 15 roku życia będących w rodzinnej i instytucjonalnej pieczy zastępczej. 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- cd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7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4910504"/>
          </a:xfrm>
        </p:spPr>
        <p:txBody>
          <a:bodyPr/>
          <a:lstStyle/>
          <a:p>
            <a:pPr marL="800100" lvl="1" indent="-342900">
              <a:lnSpc>
                <a:spcPct val="114000"/>
              </a:lnSpc>
              <a:buFont typeface="+mj-lt"/>
              <a:buAutoNum type="arabicParenR" startAt="7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Prowadzenie działań terapeutycznych dla dzieci w placówce opiekuńczo-wychowawczej, w której przebywa do 14 osób.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+mj-lt"/>
              <a:buAutoNum type="arabicParenR" startAt="7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Prowadzenie poradnictwa (m.in. psychologicznego, pedagogicznego, specjalistycznego) i terapii dla osób sprawujących rodzinną pieczę zastępczą i ich dzieci oraz dzieci umieszczonych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pieczy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zastępczej.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rabicParenR" startAt="7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Finansowanie rodzinom zastępczym i prowadzącym rodzinne domy dziecka usług specjalistycznej pomocy dla dzieci, w tym psychologicznej, reedukacyjnej i rehabilitacyjnej.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+mj-lt"/>
              <a:buAutoNum type="arabicParenR" startAt="7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Zatrudnienie osoby do pomocy przy sprawowaniu opieki nad dziećmi i przy pracach gospodarskich, przyznawanej osobom sprawującym rodzinną pieczę zastępczą na podstawie ustawy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wspieraniu rodziny i systemie pieczy zastępczej </a:t>
            </a:r>
            <a:r>
              <a:rPr lang="pl-PL" sz="1800" u="sng" dirty="0">
                <a:latin typeface="Arial" panose="020B0604020202020204" pitchFamily="34" charset="0"/>
                <a:cs typeface="Arial" panose="020B0604020202020204" pitchFamily="34" charset="0"/>
              </a:rPr>
              <a:t>w celu umożliwienia osobom sprawującym rodzinną pieczę zastępczą udział w innych formach wsparcia w ramach projektu.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- cd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7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5"/>
            <a:ext cx="7886700" cy="3171512"/>
          </a:xfrm>
        </p:spPr>
        <p:txBody>
          <a:bodyPr/>
          <a:lstStyle/>
          <a:p>
            <a:pPr marL="800100" lvl="1" indent="-342900">
              <a:lnSpc>
                <a:spcPct val="114000"/>
              </a:lnSpc>
              <a:buFont typeface="+mj-lt"/>
              <a:buAutoNum type="arabicParenR" startAt="11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Zapewnianie pomocy i wsparcia osobom sprawującym rodzinną pieczę zastępczą w ramach grup wsparcia - element projektu.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+mj-lt"/>
              <a:buAutoNum type="arabicParenR" startAt="11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Organizowanie dla rodzin zastępczych, prowadzących rodzinne domy dziecka oraz placówek opiekuńczo-wychowawczych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14 dzieci pomocy wolontariuszy – element projektu.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+mj-lt"/>
              <a:buAutoNum type="arabicParenR" startAt="11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Pomoc prawna dla osób sprawujących rodzinną pieczę zastępczą, m.in. w zakresie prawa rodzinnego – element projektu.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+mj-lt"/>
              <a:buAutoNum type="arabicParenR" startAt="11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Usługi koordynatora rodzinnej pieczy zastępczej – jako element projektu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- cd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3"/>
            <a:ext cx="7886700" cy="3285813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UWAGA!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Wskazane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formach wsparcia działania określone jako „element projektu” nie mogą być realizowane samodzielnie. Muszą być one elementem szerszych działań projektowych, zawierających co najmniej jedno działanie główne (tj. to, które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zawiera w nazwie określenia: „element projektu”).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wsparcia rodziny i pieczy zastępczej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odbywają się zgodnie z ustawą z dnia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czerwca 2011 r.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wspieraniu rodziny i systemie pieczy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zastępczej. Wyjątek stanowią usługi interwencji kryzysowej, których udzielanie regulują odrębne akty prawne.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- cd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0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17553" y="1563879"/>
            <a:ext cx="7970227" cy="4802737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ramach konkursu o dofinansowanie realizacji projektu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mogą ubiegać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się następujące  podmioty wyszczególnione w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SzOOP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RPO WD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0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samorządu terytorialnego, ich związki i stowarzyszenia;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organizacyjne j.s.t.;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organizacyjne pomocy społecznej;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organizacje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pozarządowe;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prowadzące działalność w obszarze pomocy społecznej oraz systemu wspierania rodziny i pieczy zastępczej;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ekonomii społecznej oraz przedsiębiorstwa społeczne;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kościoły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, związki wyznaniowe oraz osoby prawne kościołów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związków wyznaniowych.</a:t>
            </a:r>
            <a:endParaRPr lang="pl-PL" sz="20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Kto może składać wnioski?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74802" y="1717705"/>
            <a:ext cx="8568952" cy="4691641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Zgodnie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SZOOP RPO WD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grupa docelowa/ostateczni odbiorcy wsparcia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zagrożone ubóstwem lub wykluczeniem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społecznym;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+mj-lt"/>
              <a:buAutoNum type="alphaL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rodzina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osób wykluczonych bądź zagrożonych ubóstwem lub wykluczeniem społecznym – jedynie jako element projektu właściwego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dzieci w zinstytucjonalizowanej pieczy zastępczej.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lphaL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przygotowujące się i świadczące usługi na rzecz rodziny i pieczy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zastępczej.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UWAGA!</a:t>
            </a:r>
          </a:p>
          <a:p>
            <a:pPr marL="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Wsparciem w ramach systemu pieczy zastępczej obejmowane mogą być jedynie osoby przebywające w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1" indent="-285750">
              <a:lnSpc>
                <a:spcPct val="114000"/>
              </a:lnSpc>
              <a:spcBef>
                <a:spcPts val="0"/>
              </a:spcBef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rodzinnej pieczy zastępczej,</a:t>
            </a:r>
          </a:p>
          <a:p>
            <a:pPr marL="285750" lvl="1" indent="-285750">
              <a:lnSpc>
                <a:spcPct val="114000"/>
              </a:lnSpc>
              <a:spcBef>
                <a:spcPts val="0"/>
              </a:spcBef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placówkach opiekuńczo-wychowawczych typu rodzinnego do 8 dzieci,</a:t>
            </a:r>
          </a:p>
          <a:p>
            <a:pPr marL="285750" lvl="1" indent="-285750">
              <a:lnSpc>
                <a:spcPct val="114000"/>
              </a:lnSpc>
              <a:spcBef>
                <a:spcPts val="0"/>
              </a:spcBef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placówkach opiekuńczo-wychowawczych typu socjalizacyjnego, interwencyjnego lub specjalistyczno-interwencyjnego do 14 osób.</a:t>
            </a:r>
          </a:p>
          <a:p>
            <a:pPr marL="285750" lvl="1" indent="-285750">
              <a:lnSpc>
                <a:spcPct val="114000"/>
              </a:lnSpc>
              <a:spcBef>
                <a:spcPts val="1200"/>
              </a:spcBef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14000"/>
              </a:lnSpc>
              <a:spcBef>
                <a:spcPts val="1200"/>
              </a:spcBef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Okres realizacji projektu</a:t>
            </a:r>
            <a:endParaRPr lang="pl-PL" sz="2800" b="1" dirty="0"/>
          </a:p>
        </p:txBody>
      </p:sp>
      <p:sp>
        <p:nvSpPr>
          <p:cNvPr id="6" name="Prostokąt zaokrąglony 5"/>
          <p:cNvSpPr/>
          <p:nvPr/>
        </p:nvSpPr>
        <p:spPr>
          <a:xfrm>
            <a:off x="980902" y="2219497"/>
            <a:ext cx="7505073" cy="31422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ZALECAMY</a:t>
            </a:r>
          </a:p>
          <a:p>
            <a:pPr algn="ctr"/>
            <a:r>
              <a:rPr lang="pl-PL" sz="2000" dirty="0"/>
              <a:t>ROZPOCZĘCIE REALIZACJI </a:t>
            </a:r>
            <a:r>
              <a:rPr lang="pl-PL" sz="2000" dirty="0" smtClean="0"/>
              <a:t>PROJEKTU: </a:t>
            </a:r>
            <a:endParaRPr lang="pl-PL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wcześniej niż </a:t>
            </a:r>
            <a:r>
              <a:rPr lang="pl-PL" sz="2000" dirty="0" smtClean="0"/>
              <a:t>listopad 2018 </a:t>
            </a:r>
            <a:r>
              <a:rPr lang="pl-PL" sz="2000" dirty="0"/>
              <a:t>r.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później niż I kwartał 2019 r.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/>
              <a:t>OCENA WNIOSKU O DOFINANSOWANIE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886" y="1555410"/>
            <a:ext cx="7902047" cy="3841183"/>
          </a:xfrm>
        </p:spPr>
        <p:txBody>
          <a:bodyPr/>
          <a:lstStyle/>
          <a:p>
            <a:pPr algn="ctr"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w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ramach: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Regionalnego Programu Operacyjnego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Województwa Dolnośląskiego 2014-2020</a:t>
            </a:r>
            <a:endParaRPr lang="pl-PL" sz="10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Oś priorytetowa 9 </a:t>
            </a:r>
            <a:r>
              <a:rPr lang="pl-PL" sz="2000" spc="300" dirty="0">
                <a:latin typeface="Arial" panose="020B0604020202020204" pitchFamily="34" charset="0"/>
                <a:cs typeface="Arial" panose="020B0604020202020204" pitchFamily="34" charset="0"/>
              </a:rPr>
              <a:t>Włączenie społeczne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Działanie </a:t>
            </a: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9.2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Dostęp do wysokiej jakości usług społecznych 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Poddziałanie 9.2.1</a:t>
            </a: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Dostęp do wysokiej jakości usług społecznych – konkursy </a:t>
            </a:r>
            <a:r>
              <a:rPr lang="pl-PL" sz="2000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horyzontalne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nr RPDS.09.02.01-IP.02-02- </a:t>
            </a: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291/18</a:t>
            </a:r>
            <a:endParaRPr lang="pl-PL" sz="2000" b="1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7939"/>
          </a:xfrm>
        </p:spPr>
        <p:txBody>
          <a:bodyPr/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OCENY WNIOSKÓW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318" y="1452785"/>
            <a:ext cx="7886700" cy="4832269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ocena formalna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(ocena kryteriów formalnych i szczegółowych kryteriów dostępu)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oraz weryfikacja wymogów formalnych – 21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ocena merytoryczna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(ocena kryteriów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horyzontalnych, merytorycznych i premiujących)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60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457200" lvl="1" indent="0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Termin ten nie obejmuje nie obejmuje dodatkowych czynności, które muszą zostać wykonane,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etap konkursu mógł zostać rozstrzygnięty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negocjacje – 40 dni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niespełniający któregokolwiek z kryteriów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weryfikowanych na wcześniejszym etapie nie zostanie zakwalifikowany do kolejnego etapu.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prowadzone są tylko z Wnioskodawcami, którzy spełnili kryterium minimalnych wymagań, do wyczerpania kwoty środków przeznaczonych na konkurs.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Cała ścieżka wyboru projektu od zakończenia naboru w ramach danego etapu konkursu do jego rozstrzygnięcia wyniesie maksymalnie 150 dni.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3200" b="1" dirty="0" smtClean="0">
                <a:solidFill>
                  <a:prstClr val="black"/>
                </a:solidFill>
              </a:rPr>
              <a:t>Kryteria formalne</a:t>
            </a: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45909"/>
            <a:ext cx="7886700" cy="4772879"/>
          </a:xfrm>
        </p:spPr>
        <p:txBody>
          <a:bodyPr/>
          <a:lstStyle/>
          <a:p>
            <a:pPr marL="0" indent="0" algn="ctr">
              <a:buNone/>
            </a:pPr>
            <a:r>
              <a:rPr lang="pl-PL" sz="4800" b="1" dirty="0" smtClean="0"/>
              <a:t>12 kryteriów formalnych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z nich  jest weryfikowana na podstawie oświadczeń wpisanych na stałe w części wniosku Oświadczenia</a:t>
            </a:r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Przesłanie elektronicznej wersji  wniosku do instytucji organizującej konkurs w ramach naboru w systemie SOWA EFS RPDS oznacza równocześnie złożenie wszystkich zawartych we wniosku oświadczeń.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pl-PL" sz="2400" b="1" spc="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 !!!</a:t>
            </a:r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Dopuściliśmy możliwość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jednokrotnego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korygowania wniosku w przypadku niespełnienia wybranych kryteriów formalnych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dostępu.</a:t>
            </a:r>
            <a:endParaRPr lang="pl-PL" sz="20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6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formalna </a:t>
            </a:r>
            <a:r>
              <a:rPr lang="pl-PL" sz="2400" b="1" dirty="0"/>
              <a:t>nr 4 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sz="2400" b="1" dirty="0" smtClean="0"/>
              <a:t>Prawidłowość </a:t>
            </a:r>
            <a:r>
              <a:rPr lang="pl-PL" sz="2400" b="1" dirty="0"/>
              <a:t>wyboru partnerów w </a:t>
            </a:r>
            <a:r>
              <a:rPr lang="pl-PL" sz="2400" b="1" dirty="0" smtClean="0"/>
              <a:t>projekcie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23244" y="1730523"/>
            <a:ext cx="7886700" cy="44352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spc="30" dirty="0" smtClean="0"/>
              <a:t>W </a:t>
            </a:r>
            <a:r>
              <a:rPr lang="pl-PL" sz="1800" spc="30" dirty="0"/>
              <a:t>ramach tego kryterium sprawdzana będzie czy wybór partnerów został dokonany w sposób prawidłowy, to znaczy:</a:t>
            </a:r>
          </a:p>
          <a:p>
            <a:pPr>
              <a:lnSpc>
                <a:spcPct val="100000"/>
              </a:lnSpc>
            </a:pPr>
            <a:r>
              <a:rPr lang="pl-PL" sz="1800" spc="30" dirty="0" smtClean="0"/>
              <a:t>wybór </a:t>
            </a:r>
            <a:r>
              <a:rPr lang="pl-PL" sz="1800" spc="30" dirty="0"/>
              <a:t>partnerów został dokonany przed złożeniem wniosku </a:t>
            </a:r>
            <a:r>
              <a:rPr lang="pl-PL" sz="1800" spc="30" dirty="0" smtClean="0"/>
              <a:t/>
            </a:r>
            <a:br>
              <a:rPr lang="pl-PL" sz="1800" spc="30" dirty="0" smtClean="0"/>
            </a:br>
            <a:r>
              <a:rPr lang="pl-PL" sz="1800" spc="30" dirty="0" smtClean="0"/>
              <a:t>o </a:t>
            </a:r>
            <a:r>
              <a:rPr lang="pl-PL" sz="1800" spc="30" dirty="0"/>
              <a:t>dofinansowanie,</a:t>
            </a:r>
          </a:p>
          <a:p>
            <a:pPr>
              <a:lnSpc>
                <a:spcPct val="100000"/>
              </a:lnSpc>
            </a:pPr>
            <a:r>
              <a:rPr lang="pl-PL" sz="1800" spc="30" dirty="0" smtClean="0"/>
              <a:t>jeśli </a:t>
            </a:r>
            <a:r>
              <a:rPr lang="pl-PL" sz="1800" spc="30" dirty="0"/>
              <a:t>inicjującym projekt partnerski jest podmiot, o którym mowa w art. 3 ust. 1 ustawy z dnia 29 stycznia 2004 r. - Prawo zamówień publicznych, sprawdzane jest czy wybór partnerów spośród podmiotów innych niż wymienione w art. 3 ust. 1 pkt 1-3a tej ustawy, został dokonany z zachowaniem zasady przejrzystości i równego traktowania, w szczególności zgodnie z zasadami określonymi w art. 33 ust. 2 ustawy z dnia 11 lipca 2014 r. o zasadach realizacji programów w zakresie </a:t>
            </a:r>
            <a:r>
              <a:rPr lang="pl-PL" sz="1800" spc="30" dirty="0" smtClean="0"/>
              <a:t>polityki </a:t>
            </a:r>
            <a:r>
              <a:rPr lang="pl-PL" sz="1800" spc="30" dirty="0"/>
              <a:t>spójności finansowanych w perspektywie finansowej 2014–2020</a:t>
            </a:r>
            <a:r>
              <a:rPr lang="pl-PL" sz="1800" spc="3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spc="30" dirty="0"/>
              <a:t>Kryterium będzie weryfikowane na podstawie zapisów wniosku </a:t>
            </a:r>
            <a:r>
              <a:rPr lang="pl-PL" sz="1800" spc="30" dirty="0" smtClean="0"/>
              <a:t/>
            </a:r>
            <a:br>
              <a:rPr lang="pl-PL" sz="1800" spc="30" dirty="0" smtClean="0"/>
            </a:br>
            <a:r>
              <a:rPr lang="pl-PL" sz="1800" spc="30" dirty="0" smtClean="0"/>
              <a:t>o </a:t>
            </a:r>
            <a:r>
              <a:rPr lang="pl-PL" sz="1800" spc="30" dirty="0"/>
              <a:t>dofinansowanie oraz dokumentów załączonych do </a:t>
            </a:r>
            <a:r>
              <a:rPr lang="pl-PL" sz="1800" spc="30" dirty="0" smtClean="0"/>
              <a:t>wniosku.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9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48499" y="2165062"/>
            <a:ext cx="7886700" cy="360632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</a:rPr>
              <a:t>1.  </a:t>
            </a:r>
            <a:r>
              <a:rPr lang="pl-PL" sz="2000" dirty="0">
                <a:solidFill>
                  <a:srgbClr val="0070C0"/>
                </a:solidFill>
              </a:rPr>
              <a:t>w przypadku wszystkich projektów partnerskich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2000" dirty="0"/>
              <a:t>– na podstawie dokumentu potwierdzającego prawidłowość dokonania wyboru partnerów do projektu przed datą złożenia wniosku o dofinansowanie załączony w systemie SOWA RPDS. Dokument może mieć formę np. listu intencyjnego, oświadczenia i powinien zawierać co najmniej: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datę </a:t>
            </a:r>
            <a:r>
              <a:rPr lang="pl-PL" sz="2000" dirty="0"/>
              <a:t>sporządzenia/ podpisania dokumentu;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wskazanie </a:t>
            </a:r>
            <a:r>
              <a:rPr lang="pl-PL" sz="2000" dirty="0"/>
              <a:t>stron (podmiotów), które oświadczają chęć wspólnej realizacji projektu z wyróżnieniem Partnera Wiodącego;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tytuł </a:t>
            </a:r>
            <a:r>
              <a:rPr lang="pl-PL" sz="2000" dirty="0"/>
              <a:t>projektu, który strony zdecydowały się realizować wspólnie;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oświadczenie </a:t>
            </a:r>
            <a:r>
              <a:rPr lang="pl-PL" sz="2000" dirty="0"/>
              <a:t>o chęci wspólnej realizacji przedmiotowego projektu;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podpisy </a:t>
            </a:r>
            <a:r>
              <a:rPr lang="pl-PL" sz="2000" dirty="0"/>
              <a:t>wszystkich stron partnerstwa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1090613"/>
          </a:xfrm>
        </p:spPr>
        <p:txBody>
          <a:bodyPr/>
          <a:lstStyle/>
          <a:p>
            <a:r>
              <a:rPr lang="pl-PL" sz="2400" b="1" dirty="0" smtClean="0"/>
              <a:t>Kryterium formalna </a:t>
            </a:r>
            <a:r>
              <a:rPr lang="pl-PL" sz="2400" b="1" dirty="0"/>
              <a:t>nr 4 </a:t>
            </a:r>
            <a:r>
              <a:rPr lang="pl-PL" sz="2400" b="1" dirty="0" smtClean="0"/>
              <a:t> - cd.</a:t>
            </a:r>
            <a:br>
              <a:rPr lang="pl-PL" sz="2400" b="1" dirty="0" smtClean="0"/>
            </a:br>
            <a:r>
              <a:rPr lang="pl-PL" sz="2400" b="1" dirty="0" smtClean="0"/>
              <a:t>Prawidłowość </a:t>
            </a:r>
            <a:r>
              <a:rPr lang="pl-PL" sz="2400" b="1" dirty="0"/>
              <a:t>wyboru partnerów w projekcie – </a:t>
            </a:r>
            <a:r>
              <a:rPr lang="pl-PL" sz="2400" b="1" dirty="0" smtClean="0">
                <a:solidFill>
                  <a:srgbClr val="0070C0"/>
                </a:solidFill>
              </a:rPr>
              <a:t>co trzeba zrobić, aby spełnić kryterium!!!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0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57427" y="2146444"/>
            <a:ext cx="7886700" cy="4195984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>
                <a:solidFill>
                  <a:srgbClr val="0070C0"/>
                </a:solidFill>
              </a:rPr>
              <a:t>2</a:t>
            </a:r>
            <a:r>
              <a:rPr lang="pl-PL" sz="1800" dirty="0">
                <a:solidFill>
                  <a:srgbClr val="0070C0"/>
                </a:solidFill>
              </a:rPr>
              <a:t>. w przypadku, gdy podmiotem inicjującym partnerstwo jest podmiot z sektora finansów publicznych w rozumieniu przepisów o finansach publicznych i dokonuje on wyboru partnerów spośród podmiotów spoza sektora finansów </a:t>
            </a:r>
            <a:r>
              <a:rPr lang="pl-PL" sz="1800" dirty="0" smtClean="0">
                <a:solidFill>
                  <a:srgbClr val="0070C0"/>
                </a:solidFill>
              </a:rPr>
              <a:t>publicznych – </a:t>
            </a: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800" dirty="0" smtClean="0"/>
              <a:t>co </a:t>
            </a:r>
            <a:r>
              <a:rPr lang="pl-PL" sz="1800" dirty="0"/>
              <a:t>najmniej następujące dokumenty: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wydruk </a:t>
            </a:r>
            <a:r>
              <a:rPr lang="pl-PL" sz="1800" dirty="0"/>
              <a:t>ogłoszenia otwartego naboru partnerów ze strony internetowej Wnioskodawcy lub wskazanie we wniosku o dofinansowanie linka pod którym zamieszczono ogłoszenie;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wydruk </a:t>
            </a:r>
            <a:r>
              <a:rPr lang="pl-PL" sz="1800" dirty="0"/>
              <a:t>informacji o podmiotach wybranych do pełnienia funkcji partnera ze strony internetowej Wnioskodawcy lub wskazanie we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linka, pod którym zamieszczono informację;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skan </a:t>
            </a:r>
            <a:r>
              <a:rPr lang="pl-PL" sz="1800" dirty="0"/>
              <a:t>potwierdzonej za zgodność z oryginałem wybranej </a:t>
            </a:r>
            <a:r>
              <a:rPr lang="pl-PL" sz="1800" dirty="0" smtClean="0"/>
              <a:t>oferty.</a:t>
            </a:r>
          </a:p>
          <a:p>
            <a:pPr marL="457200" lvl="1" indent="0">
              <a:buNone/>
            </a:pPr>
            <a:endParaRPr lang="pl-PL" sz="1800" dirty="0" smtClean="0"/>
          </a:p>
          <a:p>
            <a:pPr marL="457200" lvl="1" indent="0"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zakresie skutkującym jego spełnieniem. Niespełnienie kryterium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po </a:t>
            </a:r>
            <a:r>
              <a:rPr lang="pl-PL" sz="1800" dirty="0"/>
              <a:t>wezwaniu do uzupełnienia/ poprawy skutkuje jego odrzuceniem.</a:t>
            </a:r>
            <a:endParaRPr lang="pl-PL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1090613"/>
          </a:xfrm>
        </p:spPr>
        <p:txBody>
          <a:bodyPr/>
          <a:lstStyle/>
          <a:p>
            <a:r>
              <a:rPr lang="pl-PL" sz="2400" b="1" dirty="0" smtClean="0"/>
              <a:t>Kryterium formalna </a:t>
            </a:r>
            <a:r>
              <a:rPr lang="pl-PL" sz="2400" b="1" dirty="0"/>
              <a:t>nr 4 </a:t>
            </a:r>
            <a:r>
              <a:rPr lang="pl-PL" sz="2400" b="1" dirty="0" smtClean="0"/>
              <a:t> - cd.</a:t>
            </a:r>
            <a:br>
              <a:rPr lang="pl-PL" sz="2400" b="1" dirty="0" smtClean="0"/>
            </a:br>
            <a:r>
              <a:rPr lang="pl-PL" sz="2400" b="1" dirty="0" smtClean="0"/>
              <a:t>Prawidłowość </a:t>
            </a:r>
            <a:r>
              <a:rPr lang="pl-PL" sz="2400" b="1" dirty="0"/>
              <a:t>wyboru partnerów w projekcie – </a:t>
            </a:r>
            <a:r>
              <a:rPr lang="pl-PL" sz="2400" b="1" dirty="0" smtClean="0">
                <a:solidFill>
                  <a:srgbClr val="0070C0"/>
                </a:solidFill>
              </a:rPr>
              <a:t>co trzeba zrobić, aby spełnić kryterium!!!</a:t>
            </a:r>
            <a:endParaRPr lang="pl-P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02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</a:t>
            </a:r>
            <a:r>
              <a:rPr lang="pl-PL" sz="2400" b="1" dirty="0"/>
              <a:t>formalne nr 10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Uproszczone </a:t>
            </a:r>
            <a:r>
              <a:rPr lang="pl-PL" sz="2400" b="1" dirty="0"/>
              <a:t>metody rozliczania wydatków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37196" y="1759986"/>
            <a:ext cx="7886700" cy="4709179"/>
          </a:xfrm>
        </p:spPr>
        <p:txBody>
          <a:bodyPr/>
          <a:lstStyle/>
          <a:p>
            <a:pPr marL="0" indent="0">
              <a:buNone/>
            </a:pPr>
            <a:r>
              <a:rPr lang="pl-PL" sz="1700" dirty="0" smtClean="0"/>
              <a:t>W </a:t>
            </a:r>
            <a:r>
              <a:rPr lang="pl-PL" sz="1700" dirty="0"/>
              <a:t>projekcie, w którym wartość wkładu publicznego (środków publicznych) nie przekracza </a:t>
            </a:r>
            <a:r>
              <a:rPr lang="pl-PL" sz="2000" dirty="0"/>
              <a:t>100 000 EUR </a:t>
            </a:r>
            <a:r>
              <a:rPr lang="pl-PL" sz="1700" dirty="0"/>
              <a:t>zastosowano kwoty ryczałtowe, o których mowa w Wytycznych w zakresie kwalifikowalności wydatków w ramach Europejskiego Funduszu Rozwoju Regionalnego, Europejskiego Funduszu Społecznego oraz Funduszu Spójności na lata 2014-2020. W sytuacjach określonych </a:t>
            </a:r>
            <a:r>
              <a:rPr lang="pl-PL" sz="1700" dirty="0" smtClean="0"/>
              <a:t>w </a:t>
            </a:r>
            <a:r>
              <a:rPr lang="pl-PL" sz="1700" dirty="0"/>
              <a:t>Regulaminie konkursu zastosowano pozostałe uproszczone metody rozliczania wydatków, </a:t>
            </a:r>
            <a:r>
              <a:rPr lang="pl-PL" sz="1700" dirty="0" smtClean="0"/>
              <a:t>o </a:t>
            </a:r>
            <a:r>
              <a:rPr lang="pl-PL" sz="1700" dirty="0"/>
              <a:t>których mowa w Wytycznych w zakresie kwalifikowalności wydatków w ramach Europejskiego Funduszu Rozwoju Regionalnego, Europejskiego Funduszu Społecznego oraz Funduszu Spójności na lata 2014-2020. </a:t>
            </a:r>
          </a:p>
          <a:p>
            <a:pPr marL="0" indent="0">
              <a:buNone/>
            </a:pPr>
            <a:r>
              <a:rPr lang="pl-PL" sz="1700" dirty="0"/>
              <a:t>Kryterium weryfikowane na podstawie zapisów budżetu projektu, obowiązujące w przypadku </a:t>
            </a:r>
            <a:r>
              <a:rPr lang="pl-PL" sz="1700" b="1" dirty="0"/>
              <a:t>kwot ryczałtowych</a:t>
            </a:r>
            <a:r>
              <a:rPr lang="pl-PL" sz="1700" dirty="0"/>
              <a:t> dla projektów, których wartość wkładu publicznego (środków publicznych) nie przekracza 100 000 EUR. </a:t>
            </a:r>
            <a:endParaRPr lang="pl-PL" sz="1700" dirty="0" smtClean="0"/>
          </a:p>
          <a:p>
            <a:pPr marL="0" indent="0">
              <a:buNone/>
            </a:pPr>
            <a:r>
              <a:rPr lang="pl-PL" sz="1800" dirty="0" smtClean="0"/>
              <a:t>Do </a:t>
            </a:r>
            <a:r>
              <a:rPr lang="pl-PL" sz="1800" dirty="0"/>
              <a:t>przeliczenia ww. kwoty na PLN należy stosować miesięczny obrachunkowy kurs </a:t>
            </a:r>
            <a:r>
              <a:rPr lang="pl-PL" sz="1800" dirty="0" smtClean="0"/>
              <a:t>wymiany stosowany </a:t>
            </a:r>
            <a:r>
              <a:rPr lang="pl-PL" sz="1800" dirty="0"/>
              <a:t>przez KE aktualny na dzień ogłoszenia konkursu, tj. </a:t>
            </a:r>
            <a:r>
              <a:rPr lang="pl-PL" sz="1800" dirty="0" smtClean="0">
                <a:solidFill>
                  <a:schemeClr val="accent5"/>
                </a:solidFill>
              </a:rPr>
              <a:t>4,1449</a:t>
            </a:r>
            <a:r>
              <a:rPr lang="pl-PL" sz="1800" dirty="0" smtClean="0"/>
              <a:t> </a:t>
            </a:r>
            <a:r>
              <a:rPr lang="pl-PL" sz="1800" dirty="0"/>
              <a:t>PLN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dnia </a:t>
            </a:r>
            <a:r>
              <a:rPr lang="pl-PL" sz="1800" dirty="0" smtClean="0">
                <a:solidFill>
                  <a:schemeClr val="accent5"/>
                </a:solidFill>
              </a:rPr>
              <a:t>30.01.2018 </a:t>
            </a:r>
            <a:r>
              <a:rPr lang="pl-PL" sz="1800" dirty="0">
                <a:solidFill>
                  <a:schemeClr val="accent5"/>
                </a:solidFill>
              </a:rPr>
              <a:t>r.</a:t>
            </a:r>
            <a:r>
              <a:rPr lang="pl-PL" sz="1800" dirty="0"/>
              <a:t>, co daje kwotę </a:t>
            </a:r>
            <a:r>
              <a:rPr lang="pl-PL" sz="2400" b="1" dirty="0" smtClean="0">
                <a:solidFill>
                  <a:schemeClr val="accent5"/>
                </a:solidFill>
              </a:rPr>
              <a:t>414 490 </a:t>
            </a:r>
            <a:r>
              <a:rPr lang="pl-PL" sz="2400" b="1" dirty="0" smtClean="0">
                <a:solidFill>
                  <a:schemeClr val="accent5"/>
                </a:solidFill>
              </a:rPr>
              <a:t>PLN</a:t>
            </a:r>
            <a:r>
              <a:rPr lang="pl-PL" sz="1800" dirty="0"/>
              <a:t>. </a:t>
            </a:r>
            <a:endParaRPr lang="pl-PL" sz="1800" dirty="0" smtClean="0"/>
          </a:p>
          <a:p>
            <a:pPr marL="0" indent="0">
              <a:buNone/>
            </a:pPr>
            <a:r>
              <a:rPr lang="pl-PL" sz="1700" dirty="0" smtClean="0"/>
              <a:t>Dopuszcza </a:t>
            </a:r>
            <a:r>
              <a:rPr lang="pl-PL" sz="1700" dirty="0"/>
              <a:t>się </a:t>
            </a:r>
            <a:r>
              <a:rPr lang="pl-PL" sz="1700" u="sng" dirty="0"/>
              <a:t>jednokrotne</a:t>
            </a:r>
            <a:r>
              <a:rPr lang="pl-PL" sz="1700" dirty="0"/>
              <a:t> skierowanie projektu do poprawy/uzupełnienia w zakresie skutkującym jego spełnieniem.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77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dostępu </a:t>
            </a:r>
          </a:p>
          <a:p>
            <a:pPr algn="ctr">
              <a:buNone/>
            </a:pPr>
            <a:endParaRPr lang="pl-PL" sz="3200" b="1" dirty="0"/>
          </a:p>
          <a:p>
            <a:pPr marL="0" indent="0" algn="ctr">
              <a:buNone/>
            </a:pPr>
            <a:r>
              <a:rPr lang="pl-PL" sz="4800" b="1" dirty="0" smtClean="0"/>
              <a:t>11 kryteriów dostępu</a:t>
            </a:r>
            <a:endParaRPr lang="pl-PL" sz="4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Kryterium biura projektu 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5561"/>
            <a:ext cx="7886700" cy="4626315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w okresie realizacji projektu posiada siedzibę lub będzie prowadził biuro projektu na terenie województwa dolnośląskiego? 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projektu: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- w części Adres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siedziby (pkt 2.8) lub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przypadku braku posiadania przez Wnioskodawcę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lidera) siedziby na terenie województwa dolnośląskiego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na podstawie oświadczenia Wnioskodawcy zamieszczonego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we wniosku 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części Zaplecze techniczne (sprzęt, zasoby lokalowe), które będą wykorzystywane w ramach realizacji projektu (pkt 4.3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Mały domek z czerwonym dachem, jednym oknem i drzwiami." title="Domek - symboliczna ilustracja do kry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82" y="2905913"/>
            <a:ext cx="1214660" cy="12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2. Kryterium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liczby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wniosków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5490" y="1758462"/>
            <a:ext cx="7148023" cy="1737836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Wnioskodawca złożył w ramach konkursu (jako lider) maksymalnie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wnioski o dofinansowanie projektu? 	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rejestru prowadzonego przez DWUP.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Kryterium nie podlega uzupełnieniu !!!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Liczba 2 w kolorze pomarańczowym, przedstawiona ukośnie." title="Graficzne przedstawienie liczby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t="5258" r="50511" b="69926"/>
          <a:stretch/>
        </p:blipFill>
        <p:spPr bwMode="auto">
          <a:xfrm>
            <a:off x="450790" y="1907925"/>
            <a:ext cx="1234869" cy="12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480" y="1427150"/>
            <a:ext cx="7722870" cy="48022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9.2.1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Dostęp do wysokiej jakości usług społecznych – konkursy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horyzontalne</a:t>
            </a:r>
          </a:p>
          <a:p>
            <a:pPr marL="0" indent="0">
              <a:buNone/>
            </a:pP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Typ operacji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9.2.B - projekty na rzecz usług wsparcia rodziny i pieczy zastępczej</a:t>
            </a:r>
          </a:p>
          <a:p>
            <a:pPr marL="0" indent="0" algn="ctr">
              <a:buNone/>
            </a:pP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Konkurs ma charakter horyzontalny</a:t>
            </a: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8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/>
              <a:t>3. Kryterium Wnioskodawcy 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723900" y="1458875"/>
            <a:ext cx="7886700" cy="49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przewidziane w projekcie będą realizowane przez podmioty prowadzące w swojej działalności statutowej usługi tego rodzaju? 	</a:t>
            </a:r>
            <a:endParaRPr lang="en-US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podstawie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zapisów wniosku </a:t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dofinansowanie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 części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Doświadczenie Wnioskodawcy i Partnerów (pkt 4.4). 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Spełnienie kryterium może zostać osiągnięte np. poprzez wskazanie w treści wniosku celów statutowych, zadań ustawowych lub PKD podmiotu, w który wpisują się usługi społeczne zaplanowane do realizacji w projekcie, </a:t>
            </a:r>
            <a:b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tj. odpowiednio </a:t>
            </a:r>
            <a:r>
              <a:rPr lang="pl-PL" sz="1550" u="sng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wsparcia rodziny, usługi pieczy zastępczej lub oba typy </a:t>
            </a:r>
            <a:r>
              <a:rPr lang="pl-PL" sz="1550" u="sng" spc="30" dirty="0">
                <a:latin typeface="Arial" panose="020B0604020202020204" pitchFamily="34" charset="0"/>
                <a:cs typeface="Arial" panose="020B0604020202020204" pitchFamily="34" charset="0"/>
              </a:rPr>
              <a:t>usług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podać informacje dla każdego podmiotu, który 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będzie realizował usługi w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projekcie (odpowiednio Lidera, Partnera, Realizatora).</a:t>
            </a:r>
            <a:endParaRPr lang="pl-PL" sz="155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 spełnienia kryterium nie jest wystarczający opis dotychczasowego doświadczenia. Nie należy także powoływać się na działalność statutową </a:t>
            </a:r>
            <a:b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 doświadczenie niezwiązane z typami usług zaplanowanych do realizacji </a:t>
            </a:r>
            <a:b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projekcie.</a:t>
            </a:r>
            <a:endParaRPr lang="pl-PL" sz="155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Dopuszcza 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sz="155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zakresie skutkującym jego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spełnieniem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55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4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>
                <a:latin typeface="+mn-lt"/>
                <a:ea typeface="+mn-ea"/>
                <a:cs typeface="+mn-cs"/>
              </a:rPr>
              <a:t>4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. Kryterium formy wsparcia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3702" y="1670857"/>
            <a:ext cx="8146473" cy="4040159"/>
          </a:xfrm>
        </p:spPr>
        <p:txBody>
          <a:bodyPr/>
          <a:lstStyle/>
          <a:p>
            <a:pPr lvl="1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w projekcie  - realizowanym na rzecz osób powyżej 15 roku życia objętych pieczą zastępczą – są obowiązkowo stosowane usługi aktywnej integracji o charakterze zawodowym, tj. co najmniej działania pozwalające wspieranym osobom podjąć decyzję o wyborze dotyczącym dalszej edukacji lub zawodu?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zapisów wniosku </a:t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dofinansowanie projektu w części Zadania (pkt 4.1). 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600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dotyczy usług wsparcia pieczy zastępczej.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Dopuszcza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</a:t>
            </a:r>
            <a:b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w zakresie skutkującym jego spełnieniem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3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768979"/>
            <a:ext cx="8568952" cy="4681697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Czy w przypadku, gdy Wnioskodawcą lub partnerem w projekcie nie jest </a:t>
            </a:r>
            <a:r>
              <a:rPr lang="pl-PL" dirty="0" smtClean="0"/>
              <a:t>Powiat/ Powiatowe </a:t>
            </a:r>
            <a:r>
              <a:rPr lang="pl-PL" dirty="0"/>
              <a:t>Centrum Pomocy Rodzinie lub jednostka, która pełni w powiecie zadania PCPR, Wnioskodawca zobowiązał się do nawiązania </a:t>
            </a:r>
            <a:r>
              <a:rPr lang="pl-PL" dirty="0" smtClean="0"/>
              <a:t>współpracy </a:t>
            </a:r>
            <a:r>
              <a:rPr lang="pl-PL" dirty="0"/>
              <a:t>z PCPR/-</a:t>
            </a:r>
            <a:r>
              <a:rPr lang="pl-PL" dirty="0" err="1"/>
              <a:t>ami</a:t>
            </a:r>
            <a:r>
              <a:rPr lang="pl-PL" dirty="0"/>
              <a:t>/ jednostką, która pełni </a:t>
            </a:r>
            <a:br>
              <a:rPr lang="pl-PL" dirty="0"/>
            </a:br>
            <a:r>
              <a:rPr lang="pl-PL" dirty="0" smtClean="0"/>
              <a:t>w </a:t>
            </a:r>
            <a:r>
              <a:rPr lang="pl-PL" dirty="0"/>
              <a:t>powiecie zadania PCPR właściwym/i dla miejsca realizacji projektu? </a:t>
            </a:r>
            <a:r>
              <a:rPr lang="pl-PL" dirty="0" smtClean="0"/>
              <a:t> </a:t>
            </a:r>
            <a:r>
              <a:rPr lang="pl-PL" dirty="0"/>
              <a:t>	</a:t>
            </a:r>
            <a:r>
              <a:rPr lang="pl-PL" dirty="0" smtClean="0"/>
              <a:t>	</a:t>
            </a:r>
            <a:endParaRPr lang="pl-PL" sz="1900" dirty="0" smtClean="0"/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Przez współprace należy rozumieć wymianę informacji  pomiędzy Beneficjentem </a:t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a PCPR/-</a:t>
            </a:r>
            <a:r>
              <a:rPr lang="pl-PL" sz="1700" spc="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nt. działań podejmowanych w projekcie (przekazanie informacji </a:t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zakresie opisu projektu, grupy docelowej, głównych działań, okresu jego trwania, planowanym okresie rekrutacji uczestników). 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zapisów wniosku o dofinansowanie projektu w części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Sposób zarządzania projektem (pkt 4.5).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jednokrotne skierowanie projektu do poprawy/uzupełnienia </a:t>
            </a:r>
            <a:b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 zakresie skutkującym jego spełnieniem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1047403"/>
            <a:ext cx="7886700" cy="631767"/>
          </a:xfrm>
        </p:spPr>
        <p:txBody>
          <a:bodyPr/>
          <a:lstStyle/>
          <a:p>
            <a:r>
              <a:rPr lang="pl-PL" sz="2400" b="1" spc="30" dirty="0">
                <a:latin typeface="+mn-lt"/>
                <a:ea typeface="+mn-ea"/>
                <a:cs typeface="+mn-cs"/>
              </a:rPr>
              <a:t>5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współpracy z właściwą jednostką organizacyjną pomocy społecznej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6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768979"/>
            <a:ext cx="8568952" cy="4681697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będzie realizowany zgodnie z ustawą z dnia 9 czerwca 2011 r. o wspieraniu rodziny i systemie pieczy zastępczej, „Ogólnoeuropejskimi wytycznymi dotyczącymi przejścia od opieki instytucjonalnej do opieki świadczonej na poziomie lokalnych społeczności” oraz dokumentem „Wykorzystanie funduszy Unii Europejskiej w celu przejścia od opieki instytucjonalnej do opieki świadczonej na poziomie lokalnych społeczności – zestaw narzędzi”? 	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zapisów wniosku o 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jednokrotne skierowanie projektu do poprawy/uzupełnienia </a:t>
            </a:r>
            <a:b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 zakresie skutkującym jego spełnieniem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1047403"/>
            <a:ext cx="7886700" cy="631767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6.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sposobu realizacji projektu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4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504061"/>
            <a:ext cx="8568952" cy="4888576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zakłada, że pierwszeństwo udziału w projekcie będą miały następujące grupy docelowe:</a:t>
            </a:r>
          </a:p>
          <a:p>
            <a:pPr lvl="1">
              <a:lnSpc>
                <a:spcPct val="130000"/>
              </a:lnSpc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osoby lub rodziny zagrożone ubóstwem lub wykluczeniem społecznym doświadczające wielokrotnego wykluczenia społecznego,</a:t>
            </a:r>
          </a:p>
          <a:p>
            <a:pPr lvl="1">
              <a:lnSpc>
                <a:spcPct val="130000"/>
              </a:lnSpc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osoby o znacznym lub umiarkowanym stopniu niepełnosprawności, z niepełnosprawnością sprzężoną oraz osoby z zaburzeniami psychicznymi, w tym osoby z niepełnosprawnością intelektualną i osoby z całościowymi zaburzeniami rozwojowymi (w rozumieniu zgodnym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Międzynarodową Klasyfikacją Chorób i Problemów Zdrowotnych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1">
              <a:lnSpc>
                <a:spcPct val="130000"/>
              </a:lnSpc>
            </a:pPr>
            <a:r>
              <a:rPr lang="pl-PL" sz="1900" dirty="0"/>
              <a:t>osoby lub rodziny korzystające z Programu Operacyjnego Pomoc Żywnościowa 2014-2020 (PO PŻ), a </a:t>
            </a:r>
            <a:r>
              <a:rPr lang="pl-PL" sz="1900" u="sng" dirty="0"/>
              <a:t>zakres wsparcia dla tych osób lub rodzin nie będzie powielał działań, które dana osoba lub rodzina otrzymała lub otrzymuje z PO PŻ w ramach działań </a:t>
            </a:r>
            <a:r>
              <a:rPr lang="pl-PL" sz="1900" u="sng" dirty="0" smtClean="0"/>
              <a:t>towarzyszących</a:t>
            </a:r>
            <a:r>
              <a:rPr lang="pl-PL" sz="1900" dirty="0" smtClean="0"/>
              <a:t>?</a:t>
            </a:r>
            <a:endParaRPr lang="pl-PL" sz="1900" dirty="0"/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Wniosek może być skierowany do jednej, kilku lub wszystkich wskazanych ww. grup.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części w części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Grupa docelowa (pkt 3.2).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800" u="sng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zakresie skutkującym jego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spełnieniem.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>
                <a:latin typeface="+mn-lt"/>
                <a:ea typeface="+mn-ea"/>
                <a:cs typeface="+mn-cs"/>
              </a:rPr>
              <a:t>7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grupy docelowej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225" y="1494064"/>
            <a:ext cx="8568952" cy="4931229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przypadku, gdy Wnioskodawca zakłada udzielanie wsparcia w ramach placówki wsparcia dziennego w formie opiekuńczej oraz pracy podwórkowej, przewidziano realizację zajęć rozwijających co najmniej 2 z 8 kompetencji kluczowych tj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Porozumiewanie się w języku ojczystym;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Porozumiewanie się w językach obcych;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Kompetencje matematyczne i podstawowe kompetencje naukowo – techniczne;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Kompetencje informatyczne;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Umiejętność uczenia się;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Kompetencje społeczne i obywatelskie;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Inicjatywność i przedsiębiorczość;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Świadomość i ekspresja kulturalna?</a:t>
            </a:r>
          </a:p>
          <a:p>
            <a:pPr marL="457200" lvl="1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zapisów wniosku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dofinansowanie projektu części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Zadania (pkt 4.1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pl-PL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dotyczy usług wsparcia rodziny.</a:t>
            </a:r>
            <a:endParaRPr lang="pl-PL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poprawy/uzupełnienia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zakresie skutkującym jego spełnieniem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>
                <a:latin typeface="+mn-lt"/>
                <a:ea typeface="+mn-ea"/>
                <a:cs typeface="+mn-cs"/>
              </a:rPr>
              <a:t>8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formy wsparcia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98063"/>
            <a:ext cx="8568952" cy="477824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w przypadku wsparcia udzielanego na tworzenie nowych miejsc w placówkach wsparcia dziennego, Wnioskodawca zobowiązuje się do zachowania trwałości miejsc po zakończeniu realizacji projektu co najmniej przez okres odpowiadający okresowi realizacji projektu?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Trwałość jest rozumiana jako instytucjonalna gotowość podmiotów do świadczenia usług pomocy  w opiece  i wychowaniu dziecka w ramach placówek wsparcia dziennego. Aktualna informacja dotycząca liczby miejsc oferowanych przez podmiot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projekcie w okresie trwałości musi być obowiązkowo opublikowana na stronie internetowej Beneficjenta.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 na podstawie zapisów wniosku o dofinansowanie projektu w części Sposób realizacji projektu (pkt 4.1 Zadania i w polu Trwałość i wpływ rezultatów projektu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dotyczy usług wsparcia rodziny</a:t>
            </a:r>
            <a:r>
              <a:rPr lang="pl-PL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</a:t>
            </a:r>
            <a:b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w zakresie skutkującym jego spełnieniem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>
                <a:latin typeface="+mn-lt"/>
                <a:ea typeface="+mn-ea"/>
                <a:cs typeface="+mn-cs"/>
              </a:rPr>
              <a:t>9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trwałości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85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80973"/>
            <a:ext cx="8568952" cy="4711762"/>
          </a:xfrm>
        </p:spPr>
        <p:txBody>
          <a:bodyPr>
            <a:normAutofit fontScale="92500" lnSpcReduction="20000"/>
          </a:bodyPr>
          <a:lstStyle/>
          <a:p>
            <a:pPr marL="285750" lvl="1" indent="-28575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odpowiada na problemy i potrzeby w świadczeniu usług społecznych, zidentyfikowane na obszarze jego realizacji, co znajduje odzwierciedlenie w opisie sytuacji problemowej przedstawionej we wniosku o dofinansowanie?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Podstawą działań projektowych powinna być pogłębiona diagnoza grupy docelowej oraz jej otoczenia, w tym analiza terytorialnego nasycenia usług planowanych do świadczenia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projekcie w kontekście zapotrzebowania społecznego.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Wnioskodawca zobowiązany jest do przedstawienia analizy dostępności usług społecznych, które zamierza realizować w projekcie, na danym obszarze, nie ograniczając się wyłącznie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analizy oferty świadczonej przez samego Wnioskodawcę. 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zapisów wniosku o dofinansowanie projektu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części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Uzasadnienie potrzeby realizacji projektu (pkt 3.1.1)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w zakresie skutkującym jego spełnieniem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10.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sposobu realizacji projektu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7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87524" y="1389779"/>
            <a:ext cx="8568952" cy="4855899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w przypadku wsparcia w ramach projektu istniejących placówek wsparcia dziennego Wnioskodawca deklaruje, że projekt prowadzi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zwiększenia liczby osób objętych usługami społecznymi w lokalnej społeczności prowadzonymi przez danego Wnioskodawcę w stosunku do danych z roku poprzedzającego rok rozpoczęcia realizacji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i/lub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zwiększenia zakresu usług świadczonych na rzecz rodziny prowadzonych przez danego Wnioskodawcę w stosunku do danych z roku poprzedzającego rok rozpoczęcia realizacji projektu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Działania projektowe służą poszerzeniu zakresu działań Wnioskodawców i/lub włączeniu do tych działań większej grupy odbiorców.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 w części Zadania (pkt 4.1).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dotyczy wsparcia w ramach projektu istniejących placówek wsparcia dziennego.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w zakresie skutkującym jego spełnieniem.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11. Kryterium sposobu realizacji projektu</a:t>
            </a:r>
            <a:endParaRPr lang="pl-PL" sz="24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07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01457" y="1909232"/>
            <a:ext cx="7916449" cy="313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3200" b="1" spc="300" dirty="0" smtClean="0">
                <a:solidFill>
                  <a:srgbClr val="0070C0"/>
                </a:solidFill>
              </a:rPr>
              <a:t>Uwaga!</a:t>
            </a:r>
            <a:r>
              <a:rPr lang="pl-PL" sz="3200" b="1" spc="30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3200" b="1" spc="30" dirty="0" smtClean="0">
                <a:solidFill>
                  <a:srgbClr val="0070C0"/>
                </a:solidFill>
              </a:rPr>
              <a:t>Projekt </a:t>
            </a:r>
            <a:r>
              <a:rPr lang="pl-PL" sz="3200" b="1" spc="30" dirty="0">
                <a:solidFill>
                  <a:srgbClr val="0070C0"/>
                </a:solidFill>
              </a:rPr>
              <a:t>niespełniający któregokolwiek </a:t>
            </a:r>
            <a:r>
              <a:rPr lang="pl-PL" sz="3200" b="1" spc="30" dirty="0" smtClean="0">
                <a:solidFill>
                  <a:srgbClr val="0070C0"/>
                </a:solidFill>
              </a:rPr>
              <a:t/>
            </a:r>
            <a:br>
              <a:rPr lang="pl-PL" sz="3200" b="1" spc="30" dirty="0" smtClean="0">
                <a:solidFill>
                  <a:srgbClr val="0070C0"/>
                </a:solidFill>
              </a:rPr>
            </a:br>
            <a:r>
              <a:rPr lang="pl-PL" sz="3200" b="1" spc="30" dirty="0" smtClean="0">
                <a:solidFill>
                  <a:srgbClr val="0070C0"/>
                </a:solidFill>
              </a:rPr>
              <a:t>z </a:t>
            </a:r>
            <a:r>
              <a:rPr lang="pl-PL" sz="3200" b="1" spc="30" dirty="0">
                <a:solidFill>
                  <a:srgbClr val="0070C0"/>
                </a:solidFill>
              </a:rPr>
              <a:t>kryteriów formalnych i/lub kryteriów dostępu zostanie odrzucony </a:t>
            </a:r>
            <a:r>
              <a:rPr lang="pl-PL" sz="3200" b="1" spc="30" dirty="0" smtClean="0">
                <a:solidFill>
                  <a:srgbClr val="0070C0"/>
                </a:solidFill>
              </a:rPr>
              <a:t/>
            </a:r>
            <a:br>
              <a:rPr lang="pl-PL" sz="3200" b="1" spc="30" dirty="0" smtClean="0">
                <a:solidFill>
                  <a:srgbClr val="0070C0"/>
                </a:solidFill>
              </a:rPr>
            </a:br>
            <a:r>
              <a:rPr lang="pl-PL" sz="3200" b="1" spc="30" dirty="0" smtClean="0">
                <a:solidFill>
                  <a:srgbClr val="0070C0"/>
                </a:solidFill>
              </a:rPr>
              <a:t>i </a:t>
            </a:r>
            <a:r>
              <a:rPr lang="pl-PL" sz="3200" b="1" spc="30" dirty="0">
                <a:solidFill>
                  <a:srgbClr val="0070C0"/>
                </a:solidFill>
              </a:rPr>
              <a:t>nie będzie podlegał dalszej ocenie.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3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580972"/>
            <a:ext cx="7886700" cy="4717278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przeznaczona na dofinansowanie projektów w ramach konkursu (alokacja):</a:t>
            </a:r>
          </a:p>
          <a:p>
            <a:pPr algn="ctr">
              <a:spcBef>
                <a:spcPts val="3000"/>
              </a:spcBef>
              <a:buNone/>
            </a:pPr>
            <a:r>
              <a:rPr lang="pl-PL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5 000 000 EURO</a:t>
            </a:r>
          </a:p>
          <a:p>
            <a:pPr lvl="0" algn="ctr">
              <a:spcBef>
                <a:spcPts val="3000"/>
              </a:spcBef>
              <a:buNone/>
            </a:pPr>
            <a:r>
              <a:rPr lang="pl-PL" sz="4400" b="1" dirty="0" smtClean="0"/>
              <a:t>20 </a:t>
            </a:r>
            <a:r>
              <a:rPr lang="pl-PL" sz="4400" b="1" dirty="0" smtClean="0"/>
              <a:t>724 500 </a:t>
            </a:r>
            <a:r>
              <a:rPr lang="pl-PL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Mając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na uwadze fakt,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alokacja w ramach Programu określona jest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Euro,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prawidłowego określenia ww. limitu dostępnej alokacji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IOK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zastrzega możliwość zmiany kwoty przeznaczonej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dofinansowanie projektów w wyniku zmiany kursu walutowego. </a:t>
            </a: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31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horyzontalne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4300" y="982766"/>
            <a:ext cx="8853854" cy="5287405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4 kryteria horyzontalne:</a:t>
            </a:r>
            <a:endParaRPr lang="pl-PL" sz="20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200" lvl="1" indent="-2880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projektu z prawem </a:t>
            </a:r>
            <a:endParaRPr lang="pl-PL" sz="16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przepisami prawa krajowego i unijnego?</a:t>
            </a:r>
            <a:endParaRPr lang="en-US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zrównoważonego rozwoju? 	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zgodności z właściwymi politykami i zasadami 	</a:t>
            </a:r>
            <a:endParaRPr lang="pl-PL" sz="1600" b="1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kobiet i mężczyzn? </a:t>
            </a:r>
            <a:endParaRPr lang="pl-PL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i niedyskryminacji,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niepełnosprawnościami?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 są weryfikowane na podstawie treści wniosku </a:t>
            </a:r>
            <a:b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każdego z kryteriów horyzontalnych może być przedmiotem negocjacji.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powyższych kryteriów oznacza odrzucenie wniosku</a:t>
            </a: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merytoryczne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3006"/>
            <a:ext cx="7886700" cy="3454291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</a:t>
            </a:r>
            <a:endParaRPr lang="pl-PL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Treść kryteriów została dostosowana do nowego systemu oceniania wniosków: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nie ma punktów warunkowych;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wskazano, spełnienie których kryteriów może być przedmiotem negocjacji;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egocjacje nie stanowią elementu oceny merytorycznej,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ale odrębny etap oceny.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0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/>
              <a:t>4</a:t>
            </a:r>
            <a:r>
              <a:rPr lang="pl-PL" sz="3200" b="1" dirty="0" smtClean="0"/>
              <a:t> Kryteria premiujące</a:t>
            </a:r>
          </a:p>
          <a:p>
            <a:pPr algn="ctr">
              <a:buNone/>
            </a:pPr>
            <a:endParaRPr lang="pl-PL" sz="2000" b="1" dirty="0" smtClean="0"/>
          </a:p>
          <a:p>
            <a:pPr algn="ctr">
              <a:buNone/>
            </a:pPr>
            <a:r>
              <a:rPr lang="pl-PL" sz="2000" b="1" dirty="0" smtClean="0"/>
              <a:t>do zdobycia</a:t>
            </a:r>
            <a:endParaRPr lang="pl-PL" sz="2000" b="1" dirty="0"/>
          </a:p>
          <a:p>
            <a:pPr algn="ctr">
              <a:buNone/>
            </a:pPr>
            <a:r>
              <a:rPr lang="pl-PL" sz="2000" b="1" dirty="0"/>
              <a:t>3</a:t>
            </a:r>
            <a:r>
              <a:rPr lang="pl-PL" sz="2000" b="1" dirty="0" smtClean="0"/>
              <a:t>5 punktów premiujących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62744"/>
            <a:ext cx="7886700" cy="527106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Wnioskodawcy/Realizatora/partnerstwa w projekcie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  <a:p>
            <a:pPr marL="457200" lvl="1" indent="0" algn="just"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Wnioskodawcą lub partnerem w ramach projektu jest: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Powiatowe Centrum Pomocy Rodzinie właściwe dla miejsca realizacji projektu (lub jednostka, która pełni w powiecie zadania PCPR) lub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podmiot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ekonomii społecznej?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Włączenie do lub realizacja projektu przez jednostki wyspecjalizowane we wsparciu systemu pieczy zastępczej przełoży się na pozytywne efekty realizowanego projektu. Kryterium uznaje się za spełnione również w sytuacji, gdy realizatorem projektu w imieniu powiatu/miasta na prawach powiatu jako wnioskodawcy lub partnera jest jednostka organizacyjna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która realizuje zadania powiatu w zakresie systemu pieczy zastępczej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przypadku gdy obszar realizacji projektu dotyczy więcej niż jednego powiatu, za spełnienie kryterium uznaje się partnerstwo ze wszystkimi PCPR-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ami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/ jednostkami, które pełnią w powiecie zadania PCPR właściwymi dla miejsca realizacji projektu..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14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62744"/>
            <a:ext cx="7886700" cy="3064327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Wnioskodawcy/Realizatora/partnerstwa w projekcie - cd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zapisów wniosku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dofinansowanie w części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Wnioskodawca(Beneficjent)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oraz w części Potencjał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doświadczenie Wnioskodawcy / partnerów oraz sposób zarządzania projektem.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od 0 do 10 pkt.</a:t>
            </a: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pkt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– Wnioskodawcą lub partnerem nie jest żaden ze wskazanych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podmiotów</a:t>
            </a: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pkt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– Wnioskodawcą lub partnerem jest co najmniej jeden ze wskazanych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podmiotów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408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2778"/>
            <a:ext cx="7886700" cy="5476388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Kryterium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doświadczenia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Czy Wnioskodawca zrealizował w ciągu ostatnich 3 lat przed złożeniem wniosku o dofinansowanie na terenie województwa dolnośląskiego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najmniej 2 przedsięwzięcia w obszarze merytorycznym i dla grupy docelowej objętej interwencją projektową, w ramach których osiągnął zakładane w ramach przedsięwzięcia cele?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Przedsięwzięciem jest działanie podjęte w jakimś celu, którego wynikiem są konkretne rezultaty. Przedsięwzięcie musi mieć formę pisemną (np. projektu, wniosku, umowy/ porozumienia o współpracy), która dokumentuje cel, działania, planowane i zrealizowane rezultaty.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może się legitymować doświadczeniem w przypadku gdy był liderem lub partnerem w zrealizowanym już przedsięwzięciu, a zakres zrealizowanych przez niego działań był zbieżny z zakresem konkursu, którego dotyczy to kryterium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Obszar interwencji projektowej określono w Rozdziale I, Podrozdziale 4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Regulaminu – Przedmiot konkursu.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od 0 do 10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0 pkt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brak lub jedno przedsięwzięcie</a:t>
            </a: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pkt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przedsięwzięcia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pkt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powyżej dwóch przedsięwzięć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02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992778"/>
            <a:ext cx="7975023" cy="5433659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Kryterium rozwoju rodzinnych form pieczy zastępczej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Czy w projekcie założono rozwój rodzinnych form pieczy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zastępczej?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ma za zadanie premiować projekty aktywnie przyczyniające się do tworzenia nowych miejsc świadczenia usług społecznych w postaci rodzinnych form pieczy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zastępczej.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Poprzez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rozwój rodzinnych form pieczy zastępczej rozumie się działania prowadzące do tworzenia rodzinnych form pieczy zastępczej oraz placówek opiekuńczo-wychowawczych typu rodzinnego realizowane poprzez kształcenie kandydatów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rodziny zastępcze, prowadzących rodzinne domy dziecka i dyrektorów placówek opiekuńczo-wychowawczych typu rodzinnego oraz doskonalenie osób sprawujących rodzinną pieczę zastępczą w ww. formach. Kryterium zostanie zweryfikowane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podstawie zapisów wniosku o dofinansowanie projektu.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uznaje się za spełnione w przypadku, gdy w ramach projektu </a:t>
            </a: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będą tworzone nowe miejsca świadczenia usług społecznych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w co najmniej jednej z ww. form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 w części Zadania (pkt 4.1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od 0 do 5 pkt.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91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323" y="992778"/>
            <a:ext cx="8379229" cy="5432515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Kryterium kompleksowości działań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w projekcie założono, że usługi z zakresu wsparcia rodziny i wsparcia systemu pieczy zastępczej będą świadczone łącznie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Kryterium ma zadanie premiować kompleksowe projekty łączące działania z zakresu wsparcia rodziny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wsparcia systemu pieczy zastępczej, zakładające partnerstwo lub współpracę OPS i PCPR lub innych jednostek organizacyjnych wspierania rodziny i systemu pieczy zastępczej lub innych służb działających na rzecz dziecka i rodziny na obszarze realizacji projektu. Kryterium zostanie zweryfikowane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podstawie zapisów wniosku o dofinansowanie projektu.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celu spełnienia kryterium muszą być </a:t>
            </a:r>
            <a:r>
              <a:rPr lang="pl-PL" sz="1400" u="sng" dirty="0">
                <a:latin typeface="Arial" panose="020B0604020202020204" pitchFamily="34" charset="0"/>
                <a:cs typeface="Arial" panose="020B0604020202020204" pitchFamily="34" charset="0"/>
              </a:rPr>
              <a:t>łącznie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spełnione następujące warunki: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zakłada realizację usług z zakresu wspierania rodziny oraz z zakresu wspierania pieczy zastępczej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jest realizowany w partnerstwie z wszystkimi OPS i PCPR działającymi w gminach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powiatach, na obszarze których realizowany jest projekt, innymi jednostkami organizacyjnymi wspierania rodziny i systemu pieczy zastępczej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oraz innymi służbami działającymi na rzecz dziecka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rodziny na obszarze realizacji projektu (w zależności od typu usług świadczonych w projekcie) albo </a:t>
            </a: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zakłada nawiązanie współpracy z wszystkimi OPS i PCPR działającymi w gminach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powiatach, na obszarze których realizowany jest projekt innymi jednostkami organizacyjnymi wspierania rodziny i systemu pieczy zastępczej oraz innymi służbami działającymi na rzecz dziecka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rodziny na obszarze realizacji projektu (w zależności od typu usług świadczonych w projekcie).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we wniosku o dofinansowanie projektu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części Zadania (pkt 4.1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Skala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punktowa od 0 do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pkt.</a:t>
            </a: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52235-1339-48E5-A73B-3694FDF843B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33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49532"/>
            <a:ext cx="7886700" cy="502743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dopuszczalny poziom dofinansowania UE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całkowitego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środki UE i Budżetu Państwa)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Minimalny udział wkładu własnego Beneficjenta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ramach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Minimalna wartość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50 000,00 PLN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06286"/>
            <a:ext cx="7886700" cy="4870677"/>
          </a:xfrm>
          <a:noFill/>
        </p:spPr>
        <p:txBody>
          <a:bodyPr/>
          <a:lstStyle/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b="1" dirty="0" smtClean="0">
                <a:solidFill>
                  <a:prstClr val="black"/>
                </a:solidFill>
              </a:rPr>
              <a:t>Kryteria etapu negocjacji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72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9858"/>
            <a:ext cx="7886700" cy="5435125"/>
          </a:xfrm>
          <a:noFill/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spełnienia warunków postawionych przez oceniających lub przewodniczącego </a:t>
            </a: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</a:p>
          <a:p>
            <a:pPr marL="457200" lvl="1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zmian? 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Ocena spełniania kryterium obejmuje weryfikację: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korekty wskazane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przez przewodniczącego KOP lub inne zmiany wynikające z ustaleń dokonanych podczas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KOP uzyskała od Wnioskodawcy/Beneficjenta informacje i wyjaśnienia dotyczące określonych zapisów we wniosku, wskazanych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przewodniczącego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inne zmiany niż wynikające z kart oceny projektu lub uwag przewodniczącego KOP lub ustaleń wynikających z procesu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Udzielenie odpowiedzi: „TAK” na pytanie nr 1 i 2 oraz odpowiedzi „NIE” na pyt nr 3 oznacza spełnienie kryterium.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692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2979964"/>
            <a:ext cx="8705590" cy="669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Minimalny </a:t>
            </a:r>
            <a:r>
              <a:rPr lang="pl-PL" sz="3200" b="1" dirty="0" smtClean="0"/>
              <a:t>standard usług i katalog </a:t>
            </a:r>
            <a:r>
              <a:rPr lang="pl-PL" sz="3200" b="1" dirty="0" smtClean="0"/>
              <a:t>stawek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698172" y="3613666"/>
            <a:ext cx="4864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b="1" dirty="0">
                <a:solidFill>
                  <a:srgbClr val="0070C0"/>
                </a:solidFill>
              </a:rPr>
              <a:t>(szczegóły w odrębnej prezentacji)</a:t>
            </a:r>
            <a:endParaRPr lang="pl-P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2979963"/>
            <a:ext cx="8705590" cy="106135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Dostępność projektu dla osób </a:t>
            </a:r>
            <a:br>
              <a:rPr lang="pl-PL" sz="3200" b="1" dirty="0" smtClean="0"/>
            </a:br>
            <a:r>
              <a:rPr lang="pl-PL" sz="3200" b="1" dirty="0" smtClean="0"/>
              <a:t>z niepełnosprawnościami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140" y="1453244"/>
            <a:ext cx="8705590" cy="36167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600" dirty="0" smtClean="0"/>
              <a:t>Instrukcja wypełniania wniosku o dofinansowanie wskazuje,  których częściach wniosku należy zamieścić informacje dotyczące dostępności projektu i w jakim zakresie.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600" dirty="0" smtClean="0"/>
              <a:t>Na stronie internetowej </a:t>
            </a:r>
            <a:r>
              <a:rPr lang="pl-PL" sz="1600" dirty="0" smtClean="0">
                <a:hlinkClick r:id="rId2"/>
              </a:rPr>
              <a:t>www.rpo.dwup.pl</a:t>
            </a:r>
            <a:r>
              <a:rPr lang="pl-PL" sz="1600" dirty="0" smtClean="0"/>
              <a:t> w części „Pobierz poradniki i publikacje” został zamieszczony poradnik dla podmiotów realizujących projekty dotyczący dostępności projektu </a:t>
            </a:r>
            <a:br>
              <a:rPr lang="pl-PL" sz="1600" dirty="0" smtClean="0"/>
            </a:br>
            <a:r>
              <a:rPr lang="pl-PL" sz="1600" dirty="0" smtClean="0"/>
              <a:t>dla osób z niepełnosprawnościami – </a:t>
            </a:r>
            <a:r>
              <a:rPr lang="pl-PL" sz="1600" dirty="0" smtClean="0">
                <a:hlinkClick r:id="rId3" action="ppaction://hlinkpres?slideindex=1&amp;slidetitle=" tooltip="Link do strony z poradnikiem"/>
              </a:rPr>
              <a:t>link do strony z dokumentem</a:t>
            </a:r>
            <a:r>
              <a:rPr lang="pl-PL" sz="1600" dirty="0" smtClean="0"/>
              <a:t>.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600" dirty="0"/>
              <a:t>Nie może zostać </a:t>
            </a:r>
            <a:r>
              <a:rPr lang="pl-PL" sz="1600" dirty="0" smtClean="0"/>
              <a:t>dofinansowany projekt, jest niedostępny dla osób z niepełnosprawnościami. Jeżeli wniosek zawiera jakiekolwiek zapisy dyskryminujące osoby z niepełnosprawnościami w dostępie </a:t>
            </a:r>
            <a:br>
              <a:rPr lang="pl-PL" sz="1600" dirty="0" smtClean="0"/>
            </a:br>
            <a:r>
              <a:rPr lang="pl-PL" sz="1600" dirty="0" smtClean="0"/>
              <a:t>do projektu, to projekt jest niedostępny. Dotyczy to zarówno uczestników projektu jak i kadry projektu.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600" dirty="0" smtClean="0"/>
              <a:t>W każdym przypadku, gdy w projekcie będą tworzone jakiekolwiek zasoby multimedialne (np. strona internetowa, filmy, audycje itp.), musza one spełniać standard dostępności WCAG 2.0 na poziomie </a:t>
            </a:r>
            <a:br>
              <a:rPr lang="pl-PL" sz="1600" dirty="0" smtClean="0"/>
            </a:br>
            <a:r>
              <a:rPr lang="pl-PL" sz="1600" dirty="0" smtClean="0"/>
              <a:t>co najmniej AA - </a:t>
            </a:r>
            <a:r>
              <a:rPr lang="pl-PL" sz="1600" dirty="0" smtClean="0">
                <a:hlinkClick r:id="rId4"/>
              </a:rPr>
              <a:t>standard dostępności WCAG 2.0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527049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Dostępność projektu dla osób </a:t>
            </a:r>
            <a:r>
              <a:rPr lang="pl-PL" altLang="pl-PL" sz="2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z </a:t>
            </a:r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niepełnosprawnościami</a:t>
            </a:r>
            <a:endParaRPr lang="pl-PL" altLang="pl-PL" sz="2000" b="1" dirty="0">
              <a:solidFill>
                <a:prstClr val="black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5019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/>
              <a:t>Mechanizm racjonalnych usprawnień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/>
              <a:t>Mechanizmy racjonalnych usprawnień to konieczne i odpowiednie zmiany oraz dostosowania, nienakładające nieproporcjonalnego lub nadmiernego obciążenia, rozpatrywane osobno dla każdego konkretnego przypadku, w celu zapewnienia osobom z niepełnosprawnościami możliwości korzystania z wszelkich praw człowieka i podstawowych wolności oraz ich wykonywania na zasadzie równości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innymi osobami. Łączny koszt racjonalnych usprawnień na jednego uczestnika w projekcie nie może przekroczyć 12 tys. PLN.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b="1" u="sng" dirty="0"/>
              <a:t>W projektach dedykowanych wyłącznie lub przede wszystkim osobom z niepełnosprawnościami</a:t>
            </a:r>
            <a:r>
              <a:rPr lang="pl-PL" sz="1600" dirty="0"/>
              <a:t>, szczególnie z rozpoznanymi specjalnymi potrzebami uczestników, wydatki na sfinansowanie racjonalnych usprawnień należy zaplanować na poziomie wniosku o dofinansowanie projektu. Wówczas limit 12 tys. PLN na uczestnika nie obowiązuje. Natomiast konieczne jest wskazanie we wniosku diagnozy potrzeb danej grupy oraz zaplanowanie działań i wskaźników adekwatnych do skali środków przeznaczonych na wsparcie bezpośrednie osoby/uczestnika, prowadzące do uzyskania przez nią korzyści. W przypadku projektów, w których założono X% udział osób z niepełnosprawnościami,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ale </a:t>
            </a:r>
            <a:r>
              <a:rPr lang="pl-PL" sz="1600" dirty="0"/>
              <a:t>nie jest możliwe precyzyjne wskazanie rodzajów niepełnosprawności i specjalnych potrzeb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nich wynikających, nie należy z góry zakładać określonych kosztów związanych z racjonalnymi usprawnieniami.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b="1" u="sng" dirty="0"/>
              <a:t>W projektach ogólnodostępnych</a:t>
            </a:r>
            <a:r>
              <a:rPr lang="pl-PL" sz="1600" b="1" dirty="0"/>
              <a:t> </a:t>
            </a:r>
            <a:r>
              <a:rPr lang="pl-PL" sz="1600" dirty="0"/>
              <a:t>Wnioskodawca nie powinien zabezpieczać w ramach budżetu projektów środków na ewentualną konieczność sfinansowania mechanizmu racjonalnych usprawnień, ponieważ nie ma pewności, że w projekcie wystąpi udział osób z niepełnosprawnością (w tym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określonym rodzajem). W przypadku projektów ogólnodostępnych mechanizm racjonalnych usprawnień jest uruchamiany w momencie pojawienia się w projekcie osoby z niepełnosprawnością,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a </a:t>
            </a:r>
            <a:r>
              <a:rPr lang="pl-PL" sz="1600" dirty="0"/>
              <a:t>limit tego mechanizmu wynosi 12 tys. PLN/ osobę</a:t>
            </a:r>
            <a:r>
              <a:rPr lang="pl-PL" sz="1600" dirty="0" smtClean="0"/>
              <a:t>.</a:t>
            </a: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4"/>
            <a:ext cx="8705590" cy="54285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/>
              <a:t>Koncepcja „uniwersalnego projektowania”</a:t>
            </a:r>
          </a:p>
          <a:p>
            <a:pPr marL="0" indent="0">
              <a:buNone/>
            </a:pPr>
            <a:r>
              <a:rPr lang="pl-PL" sz="1450" b="1" dirty="0"/>
              <a:t>Koncepcja uniwersalnego projektowania </a:t>
            </a:r>
            <a:r>
              <a:rPr lang="pl-PL" sz="1450" dirty="0"/>
              <a:t>- projektowanie produktów, środowiska, programów i usług w taki sposób, by były użyteczne dla wszystkich, w możliwie największym stopniu, bez potrzeby adaptacji lub specjalistycznego projektowania. Uniwersalne projektowanie nie wyklucza możliwości zapewniania dodatkowych udogodnień </a:t>
            </a:r>
            <a:r>
              <a:rPr lang="pl-PL" sz="1450" dirty="0" smtClean="0"/>
              <a:t>dla </a:t>
            </a:r>
            <a:r>
              <a:rPr lang="pl-PL" sz="1450" dirty="0"/>
              <a:t>szczególnych grup osób z niepełnosprawnościami, jeżeli jest to potrzebne.</a:t>
            </a:r>
          </a:p>
          <a:p>
            <a:pPr marL="0" indent="0">
              <a:buNone/>
            </a:pPr>
            <a:r>
              <a:rPr lang="pl-PL" sz="1450" dirty="0"/>
              <a:t>Co do zasady, wszystkie produkty projektów realizowanych ze środków EFS, EFRR i FS (produkty, towary, usługi, infrastruktura) są dostępne dla wszystkich osób, w tym również dostosowane do zidentyfikowanych potrzeb osób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z </a:t>
            </a:r>
            <a:r>
              <a:rPr lang="pl-PL" sz="1450" dirty="0"/>
              <a:t>niepełnosprawnościami. Oznacza to, że muszą być zgodne z koncepcją uniwersalnego projektowania, opartego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na </a:t>
            </a:r>
            <a:r>
              <a:rPr lang="pl-PL" sz="1450" dirty="0"/>
              <a:t>ośmiu regułach: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1. Użyteczność dla osób o różnej sprawności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2. Elastyczność w użytkowaniu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3. Proste i intuicyjne użytkowanie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4. Czytelna informacja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5. Tolerancja na błędy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6. Wygodne użytkowanie bez wysiłku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7. Wielkość i przestrzeń odpowiednie dla dostępu i użytkowania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8. Percepcja równości</a:t>
            </a:r>
          </a:p>
          <a:p>
            <a:pPr marL="0" indent="0">
              <a:buNone/>
            </a:pPr>
            <a:r>
              <a:rPr lang="pl-PL" sz="1450" dirty="0"/>
              <a:t>Wszystkie projekty (zarówno z EFS jak i z EFRR) powinny być dostępne dla osób niepełnosprawnych – co nie oznacza automatycznie, że muszą być one uniwersalnie zaprojektowane, tzn. od razu, z góry zapewniać zestaw wszelkiego rodzaju możliwych ułatwień dla różnych rodzajów niepełnosprawności . To dotyczy tylko projektów,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w </a:t>
            </a:r>
            <a:r>
              <a:rPr lang="pl-PL" sz="1450" dirty="0"/>
              <a:t>których powstaje nowa infrastruktura lub istniejąca jest znacząco przebudowywana.  </a:t>
            </a:r>
            <a:endParaRPr lang="pl-PL" sz="145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  <a:noFill/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763487"/>
            <a:ext cx="7886700" cy="4000500"/>
          </a:xfrm>
          <a:noFill/>
        </p:spPr>
        <p:txBody>
          <a:bodyPr>
            <a:normAutofit fontScale="92500" lnSpcReduction="10000"/>
          </a:bodyPr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znajomości regulaminu konkursu i </a:t>
            </a:r>
            <a:r>
              <a:rPr lang="pl-PL" altLang="pl-PL" sz="1800" dirty="0" smtClean="0">
                <a:cs typeface="Arial" panose="020B0604020202020204" pitchFamily="34" charset="0"/>
              </a:rPr>
              <a:t>lub załączników.</a:t>
            </a:r>
            <a:endParaRPr lang="pl-PL" altLang="pl-PL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Kopiowanie treści wniosków złożonych w odpowiedzi na inne </a:t>
            </a:r>
            <a:r>
              <a:rPr lang="pl-PL" altLang="pl-PL" sz="1800" dirty="0" smtClean="0">
                <a:cs typeface="Arial" panose="020B0604020202020204" pitchFamily="34" charset="0"/>
              </a:rPr>
              <a:t>konkursy.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Błędna nazwa Wnioskodawcy lub błędne wykazywanie partnerów i innych podmiotów zaangażowanych w realizację </a:t>
            </a:r>
            <a:r>
              <a:rPr lang="pl-PL" altLang="pl-PL" sz="1800" dirty="0" smtClean="0">
                <a:cs typeface="Arial" panose="020B0604020202020204" pitchFamily="34" charset="0"/>
              </a:rPr>
              <a:t>projektu.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Opis wsparcia w projekcie nie jest jednoznacznie powiązany z instrumentem wymienionym w regulaminie konkursu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342900" indent="-342900" algn="just" defTabSz="457200">
              <a:lnSpc>
                <a:spcPct val="100000"/>
              </a:lnSpc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Zbyt ogólne pozycje budżetowe, brak wyliczeń, brak uzasadnienia ponoszonych wydatków i przyjętych jednostek miary pod budżetem </a:t>
            </a:r>
            <a:r>
              <a:rPr lang="pl-PL" altLang="pl-PL" sz="1800" dirty="0" smtClean="0">
                <a:cs typeface="Arial" panose="020B0604020202020204" pitchFamily="34" charset="0"/>
              </a:rPr>
              <a:t>projektu.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Uwzględnianie w budżetach wydatków związanych z organizacją wsparcia dodatkowego, które nie zostało przewidziane zapisami regulaminu </a:t>
            </a:r>
            <a:r>
              <a:rPr lang="pl-PL" altLang="pl-PL" sz="1800" dirty="0" smtClean="0">
                <a:cs typeface="Arial" panose="020B0604020202020204" pitchFamily="34" charset="0"/>
              </a:rPr>
              <a:t>konkursu.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Niezastosowanie metody rozliczania projektu w oparciu o kwoty ryczałtowe </a:t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w projektach o wartości wkładu publicznego nieprzekraczającej 100 tys. euro.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Niekorzystny </a:t>
            </a:r>
            <a:r>
              <a:rPr lang="pl-PL" altLang="pl-PL" sz="1800" dirty="0">
                <a:cs typeface="Arial" panose="020B0604020202020204" pitchFamily="34" charset="0"/>
              </a:rPr>
              <a:t>rozkład zadań lub dobór wskaźników i źródeł ich weryfikacji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>
                <a:cs typeface="Arial" panose="020B0604020202020204" pitchFamily="34" charset="0"/>
              </a:rPr>
              <a:t>w projektach rozliczanych na podstawie metod uproszczonych (kwot ryczałtowych</a:t>
            </a:r>
            <a:r>
              <a:rPr lang="pl-PL" altLang="pl-PL" sz="1800" dirty="0" smtClean="0">
                <a:cs typeface="Arial" panose="020B0604020202020204" pitchFamily="34" charset="0"/>
              </a:rPr>
              <a:t>).</a:t>
            </a:r>
            <a:endParaRPr lang="pl-PL" altLang="pl-PL" sz="18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673353"/>
            <a:ext cx="7886700" cy="4785319"/>
          </a:xfrm>
          <a:noFill/>
        </p:spPr>
        <p:txBody>
          <a:bodyPr>
            <a:normAutofit fontScale="92500"/>
          </a:bodyPr>
          <a:lstStyle/>
          <a:p>
            <a:pPr marL="342900" lvl="1" indent="-342900" algn="just">
              <a:spcBef>
                <a:spcPts val="1000"/>
              </a:spcBef>
              <a:defRPr/>
            </a:pPr>
            <a:r>
              <a:rPr lang="pl-PL" altLang="pl-PL" sz="2100" dirty="0" smtClean="0">
                <a:cs typeface="Arial" panose="020B0604020202020204" pitchFamily="34" charset="0"/>
              </a:rPr>
              <a:t>Niewłaściwe ujmowanie wydatków na zakup środków trwałych.</a:t>
            </a:r>
          </a:p>
          <a:p>
            <a:pPr marL="457200" lvl="1" indent="0">
              <a:buNone/>
            </a:pPr>
            <a:r>
              <a:rPr lang="pl-PL" sz="1800" dirty="0"/>
              <a:t>Środki trwałe, ze względu na sposób ich wykorzystania w ramach i na rzecz projektu</a:t>
            </a:r>
            <a:r>
              <a:rPr lang="pl-PL" sz="1800" dirty="0" smtClean="0"/>
              <a:t>, dzielą </a:t>
            </a:r>
            <a:r>
              <a:rPr lang="pl-PL" sz="1800" dirty="0"/>
              <a:t>się na: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bezpośrednio powiązane z przedmiotem projektu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np. </a:t>
            </a:r>
            <a:r>
              <a:rPr lang="pl-PL" sz="1800" dirty="0" smtClean="0"/>
              <a:t>wyposażenie placówki wsparcia dziennego tworzonej w ramach projektu),</a:t>
            </a:r>
            <a:endParaRPr lang="pl-PL" sz="1800" dirty="0"/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wykorzystywane w celu wspomagania procesu wdrażania </a:t>
            </a:r>
            <a:r>
              <a:rPr lang="pl-PL" sz="1800" dirty="0" smtClean="0"/>
              <a:t>projektu (</a:t>
            </a:r>
            <a:r>
              <a:rPr lang="pl-PL" sz="1800" dirty="0"/>
              <a:t>np. rzutnik na szkolenia</a:t>
            </a:r>
            <a:r>
              <a:rPr lang="pl-PL" sz="1800" dirty="0" smtClean="0"/>
              <a:t>).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</a:t>
            </a:r>
            <a:r>
              <a:rPr lang="pl-PL" altLang="pl-PL" sz="1800" dirty="0" smtClean="0">
                <a:cs typeface="Arial" panose="020B0604020202020204" pitchFamily="34" charset="0"/>
              </a:rPr>
              <a:t>lit</a:t>
            </a:r>
            <a:r>
              <a:rPr lang="pl-PL" altLang="pl-PL" sz="1800" dirty="0">
                <a:cs typeface="Arial" panose="020B0604020202020204" pitchFamily="34" charset="0"/>
              </a:rPr>
              <a:t>. a, a </a:t>
            </a:r>
            <a:r>
              <a:rPr lang="pl-PL" altLang="pl-PL" sz="1800" dirty="0" smtClean="0">
                <a:cs typeface="Arial" panose="020B0604020202020204" pitchFamily="34" charset="0"/>
              </a:rPr>
              <a:t>także koszty </a:t>
            </a:r>
            <a:r>
              <a:rPr lang="pl-PL" altLang="pl-PL" sz="1800" dirty="0">
                <a:cs typeface="Arial" panose="020B0604020202020204" pitchFamily="34" charset="0"/>
              </a:rPr>
              <a:t>ich dostawy, montażu i uruchomienia, mogą być kwalifikowalne w całości </a:t>
            </a:r>
            <a:r>
              <a:rPr lang="pl-PL" altLang="pl-PL" sz="1800" dirty="0" smtClean="0">
                <a:cs typeface="Arial" panose="020B0604020202020204" pitchFamily="34" charset="0"/>
              </a:rPr>
              <a:t>lub części </a:t>
            </a:r>
            <a:r>
              <a:rPr lang="pl-PL" altLang="pl-PL" sz="1800" dirty="0">
                <a:cs typeface="Arial" panose="020B0604020202020204" pitchFamily="34" charset="0"/>
              </a:rPr>
              <a:t>swojej wartości zgodnie ze wskazaniem beneficjenta opartym o </a:t>
            </a:r>
            <a:r>
              <a:rPr lang="pl-PL" altLang="pl-PL" sz="1800" dirty="0" smtClean="0">
                <a:cs typeface="Arial" panose="020B0604020202020204" pitchFamily="34" charset="0"/>
              </a:rPr>
              <a:t>faktyczne wykorzystanie </a:t>
            </a:r>
            <a:r>
              <a:rPr lang="pl-PL" altLang="pl-PL" sz="1800" dirty="0">
                <a:cs typeface="Arial" panose="020B0604020202020204" pitchFamily="34" charset="0"/>
              </a:rPr>
              <a:t>środka trwałego na potrzeby projektu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w pkt 1 lit. b, mogą </a:t>
            </a:r>
            <a:r>
              <a:rPr lang="pl-PL" altLang="pl-PL" sz="1800" dirty="0" smtClean="0">
                <a:cs typeface="Arial" panose="020B0604020202020204" pitchFamily="34" charset="0"/>
              </a:rPr>
              <a:t>być kwalifikowalne </a:t>
            </a:r>
            <a:r>
              <a:rPr lang="pl-PL" altLang="pl-PL" sz="1800" dirty="0">
                <a:cs typeface="Arial" panose="020B0604020202020204" pitchFamily="34" charset="0"/>
              </a:rPr>
              <a:t>wyłącznie w wysokości odpowiadającej odpisom </a:t>
            </a:r>
            <a:r>
              <a:rPr lang="pl-PL" altLang="pl-PL" sz="1800" dirty="0" smtClean="0">
                <a:cs typeface="Arial" panose="020B0604020202020204" pitchFamily="34" charset="0"/>
              </a:rPr>
              <a:t>amortyzacyjnym za </a:t>
            </a:r>
            <a:r>
              <a:rPr lang="pl-PL" altLang="pl-PL" sz="1800" dirty="0">
                <a:cs typeface="Arial" panose="020B0604020202020204" pitchFamily="34" charset="0"/>
              </a:rPr>
              <a:t>okres, w którym były one wykorzystywane na rzecz projektu. W takim </a:t>
            </a:r>
            <a:r>
              <a:rPr lang="pl-PL" altLang="pl-PL" sz="1800" dirty="0" smtClean="0">
                <a:cs typeface="Arial" panose="020B0604020202020204" pitchFamily="34" charset="0"/>
              </a:rPr>
              <a:t>przypadku rozlicza </a:t>
            </a:r>
            <a:r>
              <a:rPr lang="pl-PL" altLang="pl-PL" sz="1800" dirty="0">
                <a:cs typeface="Arial" panose="020B0604020202020204" pitchFamily="34" charset="0"/>
              </a:rPr>
              <a:t>się wydatki do wysokości odpowiadającej odpisom amortyzacyjnym i </a:t>
            </a:r>
            <a:r>
              <a:rPr lang="pl-PL" altLang="pl-PL" sz="1800" dirty="0" smtClean="0">
                <a:cs typeface="Arial" panose="020B0604020202020204" pitchFamily="34" charset="0"/>
              </a:rPr>
              <a:t>stosuje warunki </a:t>
            </a:r>
            <a:r>
              <a:rPr lang="pl-PL" altLang="pl-PL" sz="1800" dirty="0">
                <a:cs typeface="Arial" panose="020B0604020202020204" pitchFamily="34" charset="0"/>
              </a:rPr>
              <a:t>i procedury określone w sekcji </a:t>
            </a:r>
            <a:r>
              <a:rPr lang="pl-PL" altLang="pl-PL" sz="1800" dirty="0" smtClean="0">
                <a:cs typeface="Arial" panose="020B0604020202020204" pitchFamily="34" charset="0"/>
              </a:rPr>
              <a:t>6.12.2 Wytycznych w zakresie kwalifikowalności wydatków. </a:t>
            </a:r>
            <a:r>
              <a:rPr lang="pl-PL" altLang="pl-PL" sz="1800" dirty="0">
                <a:cs typeface="Arial" panose="020B0604020202020204" pitchFamily="34" charset="0"/>
              </a:rPr>
              <a:t>W takim przypadku wartość </a:t>
            </a:r>
            <a:r>
              <a:rPr lang="pl-PL" altLang="pl-PL" sz="1800" dirty="0" smtClean="0">
                <a:cs typeface="Arial" panose="020B0604020202020204" pitchFamily="34" charset="0"/>
              </a:rPr>
              <a:t>środków trwałych </a:t>
            </a:r>
            <a:r>
              <a:rPr lang="pl-PL" altLang="pl-PL" sz="1800" dirty="0">
                <a:cs typeface="Arial" panose="020B0604020202020204" pitchFamily="34" charset="0"/>
              </a:rPr>
              <a:t>nie wchodzi do limitu środków trwałych i cross-</a:t>
            </a:r>
            <a:r>
              <a:rPr lang="pl-PL" altLang="pl-PL" sz="1800" dirty="0" err="1">
                <a:cs typeface="Arial" panose="020B0604020202020204" pitchFamily="34" charset="0"/>
              </a:rPr>
              <a:t>financingu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3" y="2419070"/>
            <a:ext cx="7886700" cy="1679401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Operacje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9.2.B.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tj.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projektów na rzecz usług wsparcia rodziny i pieczy zastępczej obejmujących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poniższe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typy projektów:</a:t>
            </a:r>
          </a:p>
          <a:p>
            <a:pPr marL="2171700" lvl="4" indent="-342900">
              <a:lnSpc>
                <a:spcPct val="114000"/>
              </a:lnSpc>
              <a:buFont typeface="Arial" charset="0"/>
              <a:buAutoNum type="arabicParenR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Usługi w zakresie wsparcia rodziny;</a:t>
            </a:r>
          </a:p>
          <a:p>
            <a:pPr marL="2171700" lvl="4" indent="-342900">
              <a:lnSpc>
                <a:spcPct val="114000"/>
              </a:lnSpc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Usługi w zakresie pieczy zastępczej.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4" y="1814319"/>
            <a:ext cx="7886700" cy="2159475"/>
          </a:xfrm>
          <a:noFill/>
        </p:spPr>
        <p:txBody>
          <a:bodyPr/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Nieznajomość </a:t>
            </a:r>
            <a:r>
              <a:rPr lang="pl-PL" altLang="pl-PL" sz="1800" dirty="0">
                <a:cs typeface="Arial" panose="020B0604020202020204" pitchFamily="34" charset="0"/>
              </a:rPr>
              <a:t>definicji wskaźników i ich powiązania ze statusem uczestnika </a:t>
            </a:r>
            <a:r>
              <a:rPr lang="pl-PL" altLang="pl-PL" sz="1800" dirty="0" smtClean="0">
                <a:cs typeface="Arial" panose="020B0604020202020204" pitchFamily="34" charset="0"/>
              </a:rPr>
              <a:t/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rynku pracy w momencie rozpoczęcia udziału w projekcie – co wpływa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błędne wyliczenia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wskaźników. </a:t>
            </a:r>
            <a:endParaRPr lang="pl-PL" altLang="pl-PL" sz="1800" dirty="0" smtClean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Zbyt </a:t>
            </a:r>
            <a:r>
              <a:rPr lang="pl-PL" altLang="pl-PL" sz="1800" dirty="0">
                <a:cs typeface="Arial" panose="020B0604020202020204" pitchFamily="34" charset="0"/>
              </a:rPr>
              <a:t>ogólny opis grupy docelowej, który nie pozwala na weryfikację założonych wartości docelowych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wszystkich obligatoryjnych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  <a:endParaRPr lang="pl-PL" altLang="pl-PL" sz="1800" dirty="0" smtClean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Wskaźniki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483167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Lista wskaźników produktu</a:t>
            </a:r>
          </a:p>
          <a:p>
            <a:pPr marL="0" indent="0">
              <a:buNone/>
            </a:pPr>
            <a:r>
              <a:rPr lang="pl-PL" sz="2000" b="1" dirty="0"/>
              <a:t>Wybieramy z poniższych wskaźników tylko te adekwatne do zakresu realizacji </a:t>
            </a:r>
            <a:r>
              <a:rPr lang="pl-PL" sz="2000" b="1" dirty="0" smtClean="0"/>
              <a:t>projektu</a:t>
            </a:r>
          </a:p>
          <a:p>
            <a:pPr marL="342900" indent="-342900">
              <a:buAutoNum type="arabicPeriod"/>
            </a:pPr>
            <a:r>
              <a:rPr lang="pl-PL" sz="2000" dirty="0"/>
              <a:t>Liczba osób zagrożonych ubóstwem lub wykluczeniem społecznym objętych usługami społecznymi świadczonymi w interesie ogólnym w </a:t>
            </a:r>
            <a:r>
              <a:rPr lang="pl-PL" sz="2000" dirty="0" smtClean="0"/>
              <a:t>programie.</a:t>
            </a:r>
            <a:endParaRPr lang="pl-PL" sz="2000" dirty="0"/>
          </a:p>
          <a:p>
            <a:pPr marL="342900" indent="-342900">
              <a:buAutoNum type="arabicPeriod"/>
            </a:pPr>
            <a:r>
              <a:rPr lang="pl-PL" sz="2000" dirty="0"/>
              <a:t>Liczba osób zagrożonych ubóstwem lub wykluczeniem społecznym objętych usługami </a:t>
            </a:r>
            <a:r>
              <a:rPr lang="pl-PL" sz="2000" dirty="0" smtClean="0"/>
              <a:t>wspierania rodziny i pieczy zastępczej w programie.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r>
              <a:rPr lang="pl-PL" sz="1800" dirty="0" smtClean="0"/>
              <a:t>Jeżeli powyższe wskaźniki są niewystarczające </a:t>
            </a:r>
            <a:br>
              <a:rPr lang="pl-PL" sz="1800" dirty="0" smtClean="0"/>
            </a:br>
            <a:r>
              <a:rPr lang="pl-PL" sz="1800" dirty="0" smtClean="0"/>
              <a:t>do monitorowania realizacji projektu, </a:t>
            </a:r>
            <a:br>
              <a:rPr lang="pl-PL" sz="1800" dirty="0" smtClean="0"/>
            </a:br>
            <a:r>
              <a:rPr lang="pl-PL" sz="1800" dirty="0" smtClean="0"/>
              <a:t>można ustalić wskaźniki specyficzne dla projektu.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Wykres, na którym słupki są ustawione rosnąco od lewej do prawej strony. Nad słupkami znajduje sie szeroka strzałka wskazująca kierunek wzrostu słupków. Całość w kolorze zielonym." title="Wykres słupkowy - symboliczna ilustracja do kryteri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52" y="4048298"/>
            <a:ext cx="3166691" cy="168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10243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Wskaźniki horyzontalne (produktu)</a:t>
            </a:r>
          </a:p>
          <a:p>
            <a:pPr marL="0" indent="0" algn="just">
              <a:buNone/>
            </a:pPr>
            <a:r>
              <a:rPr lang="pl-PL" sz="1800" b="1" u="sng" dirty="0"/>
              <a:t>W</a:t>
            </a:r>
            <a:r>
              <a:rPr lang="pl-PL" sz="1800" b="1" u="sng" dirty="0" smtClean="0"/>
              <a:t> każdym projekcie należy wybrać wszystkie wskaźniki horyzontalne, przy czym </a:t>
            </a:r>
            <a:br>
              <a:rPr lang="pl-PL" sz="1800" b="1" u="sng" dirty="0" smtClean="0"/>
            </a:br>
            <a:r>
              <a:rPr lang="pl-PL" sz="1800" b="1" u="sng" dirty="0" smtClean="0"/>
              <a:t>ich wartość na etapie składania wniosku o dofinansowanie może być równa 0 (zero).</a:t>
            </a:r>
          </a:p>
          <a:p>
            <a:pPr marL="0" indent="0" algn="just">
              <a:buNone/>
            </a:pPr>
            <a:endParaRPr lang="pl-PL" sz="1800" b="1" u="sng" dirty="0" smtClean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projektów, w których sfinansowano koszty racjonalnych usprawnień dla osób </a:t>
            </a:r>
            <a:br>
              <a:rPr lang="pl-PL" sz="1800" dirty="0"/>
            </a:br>
            <a:r>
              <a:rPr lang="pl-PL" sz="1800" dirty="0"/>
              <a:t>z </a:t>
            </a:r>
            <a:r>
              <a:rPr lang="pl-PL" sz="1800" dirty="0" smtClean="0"/>
              <a:t>niepełnosprawnościami  (w projektach ogólnodostępnych należy wpisać wartość wskaźnika równą zero) [szt.]</a:t>
            </a:r>
            <a:endParaRPr lang="pl-PL" sz="1800" dirty="0"/>
          </a:p>
          <a:p>
            <a:pPr marL="342900" lvl="0" indent="-342900"/>
            <a:r>
              <a:rPr lang="pl-PL" sz="1800" dirty="0" smtClean="0"/>
              <a:t>liczba obiektów dostosowanych do potrzeb osób z niepełnosprawnościami [szt.]</a:t>
            </a:r>
          </a:p>
          <a:p>
            <a:pPr marL="342900" lvl="0" indent="-342900"/>
            <a:r>
              <a:rPr lang="pl-PL" sz="1800" dirty="0" smtClean="0"/>
              <a:t>liczba osób objętych szkoleniami/doradztwem w zakresie kompetencji cyfrowych [osoby]</a:t>
            </a:r>
            <a:endParaRPr lang="pl-PL" sz="1800" dirty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podmiotów wykorzystujących technologie </a:t>
            </a:r>
            <a:r>
              <a:rPr lang="pl-PL" sz="1800" dirty="0" err="1"/>
              <a:t>informacyjno</a:t>
            </a:r>
            <a:r>
              <a:rPr lang="pl-PL" sz="1800" dirty="0"/>
              <a:t>–komunikacyjne (TIK) [szt.]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8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Lista wskaźników rezultatu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344300"/>
            <a:ext cx="7886700" cy="5116321"/>
          </a:xfrm>
          <a:noFill/>
        </p:spPr>
        <p:txBody>
          <a:bodyPr/>
          <a:lstStyle/>
          <a:p>
            <a:pPr marL="342900" indent="-342900">
              <a:buAutoNum type="arabicPeriod"/>
            </a:pPr>
            <a:r>
              <a:rPr lang="pl-PL" sz="1800" dirty="0"/>
              <a:t>Liczba wspartych w programie miejsc świadczenia usług społecznych, istniejących po zakończeniu </a:t>
            </a:r>
            <a:r>
              <a:rPr lang="pl-PL" sz="1800" dirty="0" smtClean="0"/>
              <a:t>projektu</a:t>
            </a:r>
          </a:p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 poszukujących pracy, uczestniczących w kształceniu lub szkoleniu, zdobywających kwalifikacje, pracujących (łącznie z prowadzącymi działalność na własny rachunek) po opuszczeniu programu</a:t>
            </a:r>
            <a:r>
              <a:rPr lang="pl-PL" sz="1800" dirty="0" smtClean="0"/>
              <a:t> </a:t>
            </a:r>
            <a:endParaRPr lang="pl-PL" sz="1800" dirty="0"/>
          </a:p>
          <a:p>
            <a:pPr marL="342900" indent="-342900">
              <a:buAutoNum type="arabicPeriod"/>
            </a:pPr>
            <a:r>
              <a:rPr lang="pl-PL" sz="1800" dirty="0"/>
              <a:t>Liczba utworzonych w programie miejsc świadczenia usług </a:t>
            </a:r>
            <a:r>
              <a:rPr lang="pl-PL" sz="1800" dirty="0" smtClean="0"/>
              <a:t>wspierania rodziny </a:t>
            </a:r>
            <a:br>
              <a:rPr lang="pl-PL" sz="1800" dirty="0" smtClean="0"/>
            </a:br>
            <a:r>
              <a:rPr lang="pl-PL" sz="1800" dirty="0" smtClean="0"/>
              <a:t>i pieczy zastępczej istniejących </a:t>
            </a:r>
            <a:r>
              <a:rPr lang="pl-PL" sz="1800" dirty="0"/>
              <a:t>po zakończeniu </a:t>
            </a:r>
            <a:r>
              <a:rPr lang="pl-PL" sz="1800" dirty="0" smtClean="0"/>
              <a:t>projektu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zagrożonych ubóstwem lub wykluczeniem społecznym, które opuściły opiekę instytucjonalną na rzecz usług społecznych świadczonych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społeczności lokalnej w programie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prstClr val="black"/>
                </a:solidFill>
              </a:rPr>
              <a:t>Jeżeli </a:t>
            </a:r>
            <a:r>
              <a:rPr lang="pl-PL" sz="1600" dirty="0">
                <a:solidFill>
                  <a:prstClr val="black"/>
                </a:solidFill>
              </a:rPr>
              <a:t>powyższe wskaźniki są niewystarczające do monitorowania realizacji projektu, można ustalić wskaźniki specyficzne dla projektu</a:t>
            </a:r>
            <a:r>
              <a:rPr lang="pl-PL" sz="16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Informacje na temat sposobu monitorowania wskaźników produktu i rezultatu  zostały opisane w załączniku nr 8 do Regulaminu konkursu.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6292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 smtClean="0">
                <a:solidFill>
                  <a:prstClr val="black"/>
                </a:solidFill>
                <a:latin typeface="Calibri"/>
              </a:rPr>
              <a:t>Informacje dotyczące składania wniosków</a:t>
            </a:r>
            <a:endParaRPr lang="pl-PL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73" y="1720503"/>
            <a:ext cx="1507166" cy="15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26524"/>
            <a:ext cx="7845840" cy="512057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Nabór wniosków za </a:t>
            </a:r>
            <a:r>
              <a:rPr lang="pl-PL" b="1" dirty="0"/>
              <a:t>pośrednictwem systemu SOWA EFS RPDS </a:t>
            </a:r>
            <a:endParaRPr lang="pl-PL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rozpocznie się:	29.03.2018 </a:t>
            </a:r>
            <a:r>
              <a:rPr lang="pl-PL" sz="2200" b="1" dirty="0"/>
              <a:t>r</a:t>
            </a:r>
            <a:r>
              <a:rPr lang="pl-PL" sz="2200" b="1" dirty="0" smtClean="0"/>
              <a:t>. o </a:t>
            </a:r>
            <a:r>
              <a:rPr lang="pl-PL" sz="2200" b="1" dirty="0"/>
              <a:t>godz. 00:01 </a:t>
            </a: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zakończy się:	12.04.2018 </a:t>
            </a:r>
            <a:r>
              <a:rPr lang="pl-PL" sz="2200" b="1" dirty="0"/>
              <a:t>r. o godz. </a:t>
            </a:r>
            <a:r>
              <a:rPr lang="pl-PL" sz="2200" b="1" dirty="0" smtClean="0"/>
              <a:t>15:30</a:t>
            </a:r>
            <a:endParaRPr lang="pl-PL" sz="2200" b="1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 smtClean="0">
              <a:latin typeface="+mj-lt"/>
              <a:cs typeface="Arial" pitchFamily="34" charset="0"/>
            </a:endParaRPr>
          </a:p>
          <a:p>
            <a:pPr lvl="0"/>
            <a:r>
              <a:rPr lang="pl-PL" sz="2000" dirty="0" smtClean="0"/>
              <a:t>Za</a:t>
            </a:r>
            <a:r>
              <a:rPr lang="pl-PL" sz="2000" b="1" dirty="0" smtClean="0"/>
              <a:t> </a:t>
            </a:r>
            <a:r>
              <a:rPr lang="pl-PL" sz="2000" b="1" dirty="0"/>
              <a:t>datę wpływu wniosku</a:t>
            </a:r>
            <a:r>
              <a:rPr lang="pl-PL" sz="2000" dirty="0"/>
              <a:t> o dofinansowanie </a:t>
            </a:r>
            <a:r>
              <a:rPr lang="pl-PL" sz="2000" b="1" dirty="0"/>
              <a:t>do IOK</a:t>
            </a:r>
            <a:r>
              <a:rPr lang="pl-PL" sz="2000" dirty="0"/>
              <a:t> uznaje się </a:t>
            </a:r>
            <a:r>
              <a:rPr lang="pl-PL" sz="2000" b="1" dirty="0"/>
              <a:t>datę złożenia wersji elektronicznej wniosku w systemie obsługi wniosków aplikacyjnych SOWA EFS RPDS </a:t>
            </a:r>
            <a:r>
              <a:rPr lang="pl-PL" sz="2000" dirty="0"/>
              <a:t>(decyduje data zegara systemowego SOWA EFS RPDS).</a:t>
            </a:r>
          </a:p>
          <a:p>
            <a:pPr lvl="0"/>
            <a:r>
              <a:rPr lang="pl-PL" sz="2000" dirty="0"/>
              <a:t>IOK nie wymaga złożenia wersji papierowej wniosku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dofinansowanie</a:t>
            </a:r>
            <a:r>
              <a:rPr lang="pl-PL" sz="2000" dirty="0" smtClean="0"/>
              <a:t>.</a:t>
            </a:r>
          </a:p>
          <a:p>
            <a:pPr marL="0" lvl="0" indent="0">
              <a:buNone/>
            </a:pPr>
            <a:endParaRPr lang="pl-PL" sz="20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Przewidywany termin rozstrzygnięcia konkursu</a:t>
            </a:r>
            <a:r>
              <a:rPr lang="pl-PL" b="1" dirty="0" smtClean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70C0"/>
                </a:solidFill>
              </a:rPr>
              <a:t>wrzesień 2018</a:t>
            </a:r>
            <a:endParaRPr lang="pl-PL" b="1" dirty="0">
              <a:solidFill>
                <a:srgbClr val="0070C0"/>
              </a:solidFill>
            </a:endParaRPr>
          </a:p>
          <a:p>
            <a:pPr lvl="0"/>
            <a:endParaRPr lang="pl-PL" sz="4000" b="1" dirty="0">
              <a:latin typeface="+mj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Komunikacja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344300"/>
            <a:ext cx="7886700" cy="4672779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Komunikacja między Wnioskodawcą, a IOK w zakresie wezwania do korekty lub uzupełnienia wniosku odbywa się </a:t>
            </a:r>
            <a:r>
              <a:rPr lang="pl-PL" sz="2000" dirty="0">
                <a:solidFill>
                  <a:srgbClr val="0070C0"/>
                </a:solidFill>
              </a:rPr>
              <a:t>elektronicznie poprzez moduł korespondencji w systemie SOWA EFS RPDS</a:t>
            </a:r>
            <a:r>
              <a:rPr lang="pl-PL" sz="2000" dirty="0"/>
              <a:t>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przypadku wezwań/pism przekazanych poprzez przedmiotowy system informatyczny terminy liczy się od dnia następującego po dniu wysłania ww. dokumentu.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Wnioskodawca jest zobowiązany do</a:t>
            </a:r>
            <a:r>
              <a:rPr lang="pl-PL" sz="2000" dirty="0"/>
              <a:t> odbioru korespondencji kierowanej do niego w </a:t>
            </a:r>
            <a:r>
              <a:rPr lang="pl-PL" sz="2000" dirty="0" smtClean="0"/>
              <a:t>ten </a:t>
            </a:r>
            <a:r>
              <a:rPr lang="pl-PL" sz="2000" dirty="0"/>
              <a:t>sposób. Nieprzestrzeganie wskazanej formy komunikacji grozi zastosowaniem konsekwencji wynikających z informacji zawartych w samej </a:t>
            </a:r>
            <a:r>
              <a:rPr lang="pl-PL" sz="2000" dirty="0" smtClean="0"/>
              <a:t>korespondencji</a:t>
            </a:r>
            <a:r>
              <a:rPr lang="pl-PL" sz="2000" dirty="0"/>
              <a:t> </a:t>
            </a:r>
            <a:r>
              <a:rPr lang="pl-PL" sz="2000" dirty="0" smtClean="0"/>
              <a:t>(np. pozostawieniem wniosku bez rozpatrzenia, odrzuceniem wniosku z powodu niespełnienia kryteriów wyboru projektów).</a:t>
            </a:r>
          </a:p>
          <a:p>
            <a:pPr marL="0" indent="0">
              <a:buNone/>
            </a:pPr>
            <a:r>
              <a:rPr lang="pl-PL" sz="2000" dirty="0" smtClean="0"/>
              <a:t>Składając wniosek o dofinansowanie Wnioskodawca składa również zawarte we wniosku oświadczenie, że jest świadomy skutków niezachowania obowiązującej formy komunikacji.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24986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Pytania i odpowiedzi</a:t>
            </a:r>
          </a:p>
          <a:p>
            <a:pPr>
              <a:buNone/>
            </a:pPr>
            <a:endParaRPr lang="pl-PL" sz="2400" b="1" dirty="0" smtClean="0"/>
          </a:p>
          <a:p>
            <a:r>
              <a:rPr lang="pl-PL" sz="1800" dirty="0" smtClean="0"/>
              <a:t>Wyjaśnienia o charakterze ogólnym publikowane są na stronie internetowej IOK: </a:t>
            </a:r>
            <a:r>
              <a:rPr lang="pl-PL" sz="1800" u="sng" dirty="0" err="1" smtClean="0">
                <a:hlinkClick r:id="rId3"/>
              </a:rPr>
              <a:t>www.rpo.dwup.pl</a:t>
            </a:r>
            <a:r>
              <a:rPr lang="pl-PL" sz="1800" dirty="0" smtClean="0"/>
              <a:t>. </a:t>
            </a:r>
          </a:p>
          <a:p>
            <a:r>
              <a:rPr lang="pl-PL" sz="1800" dirty="0" smtClean="0"/>
              <a:t>Pytania indywidualne można kierować na adres: </a:t>
            </a:r>
            <a:r>
              <a:rPr lang="pl-PL" sz="1800" u="sng" dirty="0" err="1" smtClean="0">
                <a:hlinkClick r:id="rId4"/>
              </a:rPr>
              <a:t>promocja@dwup.pl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lub telefonicznie: 71 39 74 110 lub 71 39 74 111 lub nr infolinii 0 800 300 376.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77890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5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Dziękujemy za uwagę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82" y="3702236"/>
            <a:ext cx="9163082" cy="24325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7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4808904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Operacje 9.2.B.1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tj.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w zakresie wsparcia rodziny:</a:t>
            </a:r>
          </a:p>
          <a:p>
            <a:pPr marL="342900" indent="-342900">
              <a:lnSpc>
                <a:spcPct val="114000"/>
              </a:lnSpc>
              <a:buFont typeface="Arial" charset="0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Usługi interwencji kryzysowej, realizowane zgodnie z ustawami obowiązującymi 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tym zakresie 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(m. in. ustawą o pomocy społecznej);</a:t>
            </a:r>
          </a:p>
          <a:p>
            <a:pPr marL="342900" indent="-342900">
              <a:lnSpc>
                <a:spcPct val="114000"/>
              </a:lnSpc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pracy z rodziną, w szczególności: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konsultacje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poradnictwo specjalistyczne;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terapia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mediacja;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dla rodzin z dziećmi, w tym usługi opiekuńcze 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specjalistyczne;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pomoc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prawna, szczególnie w zakresie prawa rodzinnego;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organizowanie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dla rodzin spotkań, mających na celu wymianę  ich doświadczeń oraz zapobieganie izolacji, zwanych „grupami wsparcia” lub „grupami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samopomocowymi”;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asystentura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rodzinna.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5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47446"/>
            <a:ext cx="7886700" cy="4926834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buFont typeface="+mj-lt"/>
              <a:buAutoNum type="arabicParenR" startAt="3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Pomoc dla rodziny przeżywającej trudności w wypełnianiu funkcji  opiekuńczo–wychowawczych poprzez wsparcie rodzin wspierających w: </a:t>
            </a:r>
          </a:p>
          <a:p>
            <a:pPr lvl="1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opiece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wychowaniu dziecka;</a:t>
            </a:r>
          </a:p>
          <a:p>
            <a:pPr lvl="1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prowadzeniu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gospodarstwa domowego;</a:t>
            </a:r>
          </a:p>
          <a:p>
            <a:pPr lvl="1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kształtowaniu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wypełnianiu podstawowych ról społecznych.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arenR" startAt="3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Tworzenie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wsparcie istniejących placówek wsparcia dziennego.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arenR" startAt="3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Podnoszenie kompetencji i kwalifikacji w ramach szkoleń i kursów kadry wsparcia rodziny: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kandydatów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asystentów rodziny;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rodzin wspierających.</a:t>
            </a:r>
          </a:p>
          <a:p>
            <a:pPr marL="180000" lvl="1" indent="0" algn="just">
              <a:lnSpc>
                <a:spcPct val="114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Działanie dotyczące podnoszenia kompetencji i kwalifikacji kadry wsparcia rodziny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szkoleń i kursów mogą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być realizowane wyłącznie jako element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- cd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3106197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Operacje 9.2.B.2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tj.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wsparcia pieczy zastępczej:</a:t>
            </a:r>
          </a:p>
          <a:p>
            <a:pPr marL="342900" indent="-342900">
              <a:lnSpc>
                <a:spcPct val="114000"/>
              </a:lnSpc>
              <a:buFont typeface="Arial" charset="0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Podnoszenie kompetencji i kwalifikacji kadr systemu pieczy zastępczej w ramach szkoleń/kursów, wynikających ze zdiagnozowanych potrzeb:</a:t>
            </a:r>
          </a:p>
          <a:p>
            <a:pPr lvl="1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kandydatów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rodziny zastępcze;</a:t>
            </a:r>
          </a:p>
          <a:p>
            <a:pPr lvl="1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Kandydatów na osoby prowadzące rodzinne domy dziecka;</a:t>
            </a:r>
          </a:p>
          <a:p>
            <a:pPr lvl="1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kandydatów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dyrektorów placówek  opiekuńczo – wychowawczych typu rodzinnego</a:t>
            </a:r>
          </a:p>
          <a:p>
            <a:pPr lvl="1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kandydatów 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koordynatorów pieczy zastępczej.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- cd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12301</TotalTime>
  <Words>2957</Words>
  <Application>Microsoft Office PowerPoint</Application>
  <PresentationFormat>Pokaz na ekranie (4:3)</PresentationFormat>
  <Paragraphs>547</Paragraphs>
  <Slides>69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69</vt:i4>
      </vt:variant>
    </vt:vector>
  </HeadingPairs>
  <TitlesOfParts>
    <vt:vector size="79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2_Programy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Przedmiot konkursu</vt:lpstr>
      <vt:lpstr>Przedmiot konkursu</vt:lpstr>
      <vt:lpstr>Przedmiot konkursu - cd</vt:lpstr>
      <vt:lpstr>Przedmiot konkursu - cd</vt:lpstr>
      <vt:lpstr>Przedmiot konkursu - cd</vt:lpstr>
      <vt:lpstr>Przedmiot konkursu - cd</vt:lpstr>
      <vt:lpstr>Przedmiot konkursu - cd</vt:lpstr>
      <vt:lpstr>Przedmiot konkursu - cd</vt:lpstr>
      <vt:lpstr>Przedmiot konkursu - cd</vt:lpstr>
      <vt:lpstr>Przedmiot konkursu - cd</vt:lpstr>
      <vt:lpstr>Kto może składać wnioski?</vt:lpstr>
      <vt:lpstr>Grupa docelowa/ostateczni odbiorcy wsparcia</vt:lpstr>
      <vt:lpstr>Okres realizacji projektu</vt:lpstr>
      <vt:lpstr>Prezentacja programu PowerPoint</vt:lpstr>
      <vt:lpstr>SYSTEM OCENY WNIOSKÓW</vt:lpstr>
      <vt:lpstr>Prezentacja programu PowerPoint</vt:lpstr>
      <vt:lpstr>Prezentacja programu PowerPoint</vt:lpstr>
      <vt:lpstr>Kryterium formalna nr 4   Prawidłowość wyboru partnerów w projekcie</vt:lpstr>
      <vt:lpstr>Kryterium formalna nr 4  - cd. Prawidłowość wyboru partnerów w projekcie – co trzeba zrobić, aby spełnić kryterium!!!</vt:lpstr>
      <vt:lpstr>Kryterium formalna nr 4  - cd. Prawidłowość wyboru partnerów w projekcie – co trzeba zrobić, aby spełnić kryterium!!!</vt:lpstr>
      <vt:lpstr>Kryterium formalne nr 10  Uproszczone metody rozliczania wydatków</vt:lpstr>
      <vt:lpstr>Prezentacja programu PowerPoint</vt:lpstr>
      <vt:lpstr>Kryterium biura projektu  </vt:lpstr>
      <vt:lpstr>2. Kryterium liczby wniosków </vt:lpstr>
      <vt:lpstr>3. Kryterium Wnioskodawcy  </vt:lpstr>
      <vt:lpstr>4. Kryterium formy wsparcia </vt:lpstr>
      <vt:lpstr>5. Kryterium współpracy z właściwą jednostką organizacyjną pomocy społecznej </vt:lpstr>
      <vt:lpstr>6. Kryterium sposobu realizacji projektu </vt:lpstr>
      <vt:lpstr>7. Kryterium grupy docelowej </vt:lpstr>
      <vt:lpstr>8. Kryterium formy wsparcia </vt:lpstr>
      <vt:lpstr>9. Kryterium trwałości </vt:lpstr>
      <vt:lpstr>10. Kryterium sposobu realizacji projektu </vt:lpstr>
      <vt:lpstr>11. Kryterium sposobu realizacji projektu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Dostępność projektu dla osób z niepełnosprawnościami</vt:lpstr>
      <vt:lpstr>Prezentacja programu PowerPoint</vt:lpstr>
      <vt:lpstr>Prezentacja programu PowerPoint</vt:lpstr>
      <vt:lpstr>Prezentacja programu PowerPoint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Prezentacja programu PowerPoint</vt:lpstr>
      <vt:lpstr>Prezentacja programu PowerPoint</vt:lpstr>
      <vt:lpstr>Prezentacja programu PowerPoint</vt:lpstr>
      <vt:lpstr> Lista wskaźników rezultatu </vt:lpstr>
      <vt:lpstr>Prezentacja programu PowerPoint</vt:lpstr>
      <vt:lpstr>Prezentacja programu PowerPoint</vt:lpstr>
      <vt:lpstr> Komunikacja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Agnieszka Kalita</cp:lastModifiedBy>
  <cp:revision>505</cp:revision>
  <cp:lastPrinted>2015-05-07T12:58:34Z</cp:lastPrinted>
  <dcterms:created xsi:type="dcterms:W3CDTF">2015-03-25T10:25:25Z</dcterms:created>
  <dcterms:modified xsi:type="dcterms:W3CDTF">2018-03-14T14:14:57Z</dcterms:modified>
</cp:coreProperties>
</file>