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73"/>
  </p:notesMasterIdLst>
  <p:handoutMasterIdLst>
    <p:handoutMasterId r:id="rId74"/>
  </p:handoutMasterIdLst>
  <p:sldIdLst>
    <p:sldId id="257" r:id="rId9"/>
    <p:sldId id="278" r:id="rId10"/>
    <p:sldId id="279" r:id="rId11"/>
    <p:sldId id="573" r:id="rId12"/>
    <p:sldId id="574" r:id="rId13"/>
    <p:sldId id="575" r:id="rId14"/>
    <p:sldId id="576" r:id="rId15"/>
    <p:sldId id="577" r:id="rId16"/>
    <p:sldId id="578" r:id="rId17"/>
    <p:sldId id="520" r:id="rId18"/>
    <p:sldId id="544" r:id="rId19"/>
    <p:sldId id="521" r:id="rId20"/>
    <p:sldId id="560" r:id="rId21"/>
    <p:sldId id="561" r:id="rId22"/>
    <p:sldId id="540" r:id="rId23"/>
    <p:sldId id="423" r:id="rId24"/>
    <p:sldId id="424" r:id="rId25"/>
    <p:sldId id="425" r:id="rId26"/>
    <p:sldId id="582" r:id="rId27"/>
    <p:sldId id="583" r:id="rId28"/>
    <p:sldId id="585" r:id="rId29"/>
    <p:sldId id="584" r:id="rId30"/>
    <p:sldId id="586" r:id="rId31"/>
    <p:sldId id="587" r:id="rId32"/>
    <p:sldId id="588" r:id="rId33"/>
    <p:sldId id="519" r:id="rId34"/>
    <p:sldId id="386" r:id="rId35"/>
    <p:sldId id="589" r:id="rId36"/>
    <p:sldId id="594" r:id="rId37"/>
    <p:sldId id="546" r:id="rId38"/>
    <p:sldId id="579" r:id="rId39"/>
    <p:sldId id="567" r:id="rId40"/>
    <p:sldId id="552" r:id="rId41"/>
    <p:sldId id="616" r:id="rId42"/>
    <p:sldId id="554" r:id="rId43"/>
    <p:sldId id="614" r:id="rId44"/>
    <p:sldId id="615" r:id="rId45"/>
    <p:sldId id="556" r:id="rId46"/>
    <p:sldId id="590" r:id="rId47"/>
    <p:sldId id="568" r:id="rId48"/>
    <p:sldId id="591" r:id="rId49"/>
    <p:sldId id="593" r:id="rId50"/>
    <p:sldId id="563" r:id="rId51"/>
    <p:sldId id="450" r:id="rId52"/>
    <p:sldId id="596" r:id="rId53"/>
    <p:sldId id="605" r:id="rId54"/>
    <p:sldId id="598" r:id="rId55"/>
    <p:sldId id="599" r:id="rId56"/>
    <p:sldId id="600" r:id="rId57"/>
    <p:sldId id="606" r:id="rId58"/>
    <p:sldId id="607" r:id="rId59"/>
    <p:sldId id="608" r:id="rId60"/>
    <p:sldId id="609" r:id="rId61"/>
    <p:sldId id="610" r:id="rId62"/>
    <p:sldId id="612" r:id="rId63"/>
    <p:sldId id="613" r:id="rId64"/>
    <p:sldId id="611" r:id="rId65"/>
    <p:sldId id="472" r:id="rId66"/>
    <p:sldId id="474" r:id="rId67"/>
    <p:sldId id="529" r:id="rId68"/>
    <p:sldId id="501" r:id="rId69"/>
    <p:sldId id="580" r:id="rId70"/>
    <p:sldId id="581" r:id="rId71"/>
    <p:sldId id="476" r:id="rId72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FF"/>
    <a:srgbClr val="008000"/>
    <a:srgbClr val="FFB900"/>
    <a:srgbClr val="FF9900"/>
    <a:srgbClr val="FFB800"/>
    <a:srgbClr val="FBBA00"/>
    <a:srgbClr val="1070A0"/>
    <a:srgbClr val="FF9966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86346" autoAdjust="0"/>
  </p:normalViewPr>
  <p:slideViewPr>
    <p:cSldViewPr snapToGrid="0">
      <p:cViewPr>
        <p:scale>
          <a:sx n="100" d="100"/>
          <a:sy n="100" d="100"/>
        </p:scale>
        <p:origin x="-112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3240" y="-91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2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2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2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6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4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2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6" r:id="rId12"/>
    <p:sldLayoutId id="2147483967" r:id="rId13"/>
    <p:sldLayoutId id="2147483977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8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52.pn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53.pn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6.png"/><Relationship Id="rId7" Type="http://schemas.openxmlformats.org/officeDocument/2006/relationships/image" Target="../media/image43.jpeg"/><Relationship Id="rId2" Type="http://schemas.openxmlformats.org/officeDocument/2006/relationships/hyperlink" Target="http://sowa.britenet.com.pl/SOWA_WR" TargetMode="Externa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mailto:promocja@dwup.pl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9.png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30200" y="311150"/>
            <a:ext cx="4235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35489" y="88314"/>
            <a:ext cx="4823135" cy="798172"/>
            <a:chOff x="35489" y="88314"/>
            <a:chExt cx="4823135" cy="798172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955" y="205858"/>
              <a:ext cx="2034669" cy="609132"/>
            </a:xfrm>
            <a:prstGeom prst="rect">
              <a:avLst/>
            </a:prstGeom>
          </p:spPr>
        </p:pic>
        <p:pic>
          <p:nvPicPr>
            <p:cNvPr id="13" name="Picture 3" descr="FE_PR_POZIOM-Kolor-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" y="88314"/>
              <a:ext cx="1533656" cy="79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71" y="293394"/>
              <a:ext cx="1082545" cy="396000"/>
            </a:xfrm>
            <a:prstGeom prst="rect">
              <a:avLst/>
            </a:prstGeom>
          </p:spPr>
        </p:pic>
      </p:grpSp>
      <p:sp>
        <p:nvSpPr>
          <p:cNvPr id="7" name="Schemat blokowy: proces 6"/>
          <p:cNvSpPr/>
          <p:nvPr/>
        </p:nvSpPr>
        <p:spPr>
          <a:xfrm>
            <a:off x="2206776" y="4159179"/>
            <a:ext cx="6763876" cy="838475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586594" y="4900489"/>
            <a:ext cx="8346009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Dostęp do wysokiej jakości usług społecznych</a:t>
            </a:r>
          </a:p>
          <a:p>
            <a:pPr algn="r"/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RPO WD 2014-2020  </a:t>
            </a:r>
            <a:b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5930537"/>
            <a:ext cx="7886700" cy="7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Wrocław, 23 marzec 2017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775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Kto może składać wnioski?</a:t>
            </a:r>
            <a:endParaRPr lang="pl-PL" sz="2400" dirty="0" smtClean="0"/>
          </a:p>
          <a:p>
            <a:pPr marL="0" lvl="0" indent="0" algn="just">
              <a:buNone/>
            </a:pPr>
            <a:r>
              <a:rPr lang="pl-PL" sz="2000" dirty="0" smtClean="0"/>
              <a:t>W ramach konkursu o dofinansowanie realizacji projektu mogą ubiegać się następujące  podmioty wyszczególnione w SZOOP RPO WD:</a:t>
            </a:r>
          </a:p>
          <a:p>
            <a:pPr lvl="0" algn="just">
              <a:buBlip>
                <a:blip r:embed="rId2"/>
              </a:buBlip>
            </a:pPr>
            <a:r>
              <a:rPr lang="pl-PL" sz="2000" dirty="0" smtClean="0"/>
              <a:t>jednostki </a:t>
            </a:r>
            <a:r>
              <a:rPr lang="pl-PL" sz="2000" dirty="0"/>
              <a:t>samorządu terytorialnego, ich związki i stowarzyszenia; </a:t>
            </a:r>
          </a:p>
          <a:p>
            <a:pPr lvl="0" algn="just">
              <a:buBlip>
                <a:blip r:embed="rId2"/>
              </a:buBlip>
            </a:pPr>
            <a:r>
              <a:rPr lang="pl-PL" sz="2000" dirty="0"/>
              <a:t>jednostki organizacyjne j.s.t.; </a:t>
            </a:r>
          </a:p>
          <a:p>
            <a:pPr lvl="0" algn="just">
              <a:buBlip>
                <a:blip r:embed="rId2"/>
              </a:buBlip>
            </a:pPr>
            <a:r>
              <a:rPr lang="pl-PL" sz="2000" dirty="0"/>
              <a:t>jednostki organizacyjne pomocy społecznej; </a:t>
            </a:r>
          </a:p>
          <a:p>
            <a:pPr lvl="0" algn="just">
              <a:buBlip>
                <a:blip r:embed="rId2"/>
              </a:buBlip>
            </a:pPr>
            <a:r>
              <a:rPr lang="pl-PL" sz="2000" dirty="0"/>
              <a:t>organizacje pozarządowe; </a:t>
            </a:r>
          </a:p>
          <a:p>
            <a:pPr lvl="0" algn="just">
              <a:buBlip>
                <a:blip r:embed="rId2"/>
              </a:buBlip>
            </a:pPr>
            <a:r>
              <a:rPr lang="pl-PL" sz="2000" dirty="0"/>
              <a:t>podmioty ekonomii społecznej oraz przedsiębiorstwa społeczne; </a:t>
            </a:r>
          </a:p>
          <a:p>
            <a:pPr lvl="0" algn="just">
              <a:buBlip>
                <a:blip r:embed="rId2"/>
              </a:buBlip>
            </a:pPr>
            <a:r>
              <a:rPr lang="pl-PL" sz="2000" dirty="0"/>
              <a:t>p</a:t>
            </a:r>
            <a:r>
              <a:rPr lang="pl-PL" sz="2000" dirty="0" smtClean="0"/>
              <a:t>odmioty prowadzące działalność w obszarze pomocy społecznej oraz systemu wspierania rodziny i pieczy zastępczej; </a:t>
            </a:r>
            <a:endParaRPr lang="pl-PL" sz="2000" dirty="0"/>
          </a:p>
          <a:p>
            <a:pPr lvl="0" algn="just">
              <a:buBlip>
                <a:blip r:embed="rId2"/>
              </a:buBlip>
            </a:pPr>
            <a:r>
              <a:rPr lang="pl-PL" sz="2000" dirty="0"/>
              <a:t>kościoły, związki wyznaniowe oraz osoby prawne kościołów i związków wyznaniowych; </a:t>
            </a:r>
          </a:p>
          <a:p>
            <a:pPr lvl="0">
              <a:buBlip>
                <a:blip r:embed="rId2"/>
              </a:buBlip>
            </a:pPr>
            <a:endParaRPr lang="pl-PL" sz="2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2716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58" y="1078491"/>
            <a:ext cx="7886700" cy="502481"/>
          </a:xfrm>
        </p:spPr>
        <p:txBody>
          <a:bodyPr/>
          <a:lstStyle/>
          <a:p>
            <a:r>
              <a:rPr lang="pl-PL" sz="2400" b="1" dirty="0" smtClean="0"/>
              <a:t>WNIOSKODAWCA – jak to zapisać we wniosku w przypadku jednostek organizacyjnych </a:t>
            </a:r>
            <a:r>
              <a:rPr lang="pl-PL" sz="2400" b="1" dirty="0" err="1" smtClean="0"/>
              <a:t>jst</a:t>
            </a:r>
            <a:r>
              <a:rPr lang="pl-PL" sz="2400" b="1" dirty="0" smtClean="0"/>
              <a:t>?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296" y="1729409"/>
            <a:ext cx="8211417" cy="4639586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pl-PL" sz="1800" dirty="0" smtClean="0"/>
              <a:t>W </a:t>
            </a:r>
            <a:r>
              <a:rPr lang="pl-PL" sz="1800" dirty="0"/>
              <a:t>części Wnioskodawca/Beneficjent należy wpisać nazwę Wnioskodawcy,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</a:t>
            </a:r>
            <a:r>
              <a:rPr lang="pl-PL" sz="1800" b="1" dirty="0"/>
              <a:t>jednostki samorządu terytorialnego </a:t>
            </a:r>
            <a:r>
              <a:rPr lang="pl-PL" sz="1800" dirty="0" smtClean="0"/>
              <a:t>(np. Gminy, </a:t>
            </a:r>
            <a:r>
              <a:rPr lang="pl-PL" sz="1800" dirty="0"/>
              <a:t>Powiatu), </a:t>
            </a:r>
          </a:p>
          <a:p>
            <a:pPr algn="just">
              <a:buBlip>
                <a:blip r:embed="rId2"/>
              </a:buBlip>
            </a:pPr>
            <a:r>
              <a:rPr lang="pl-PL" sz="1800" dirty="0" smtClean="0"/>
              <a:t>Dane </a:t>
            </a:r>
            <a:r>
              <a:rPr lang="pl-PL" sz="1800" dirty="0"/>
              <a:t>Wnioskodawcy: dane jednostki samorządu terytorialnego, </a:t>
            </a:r>
          </a:p>
          <a:p>
            <a:pPr algn="just">
              <a:buBlip>
                <a:blip r:embed="rId2"/>
              </a:buBlip>
            </a:pPr>
            <a:r>
              <a:rPr lang="pl-PL" sz="1800" dirty="0" smtClean="0"/>
              <a:t>W </a:t>
            </a:r>
            <a:r>
              <a:rPr lang="pl-PL" sz="1800" dirty="0"/>
              <a:t>pkt 2.11 </a:t>
            </a:r>
            <a:r>
              <a:rPr lang="pl-PL" sz="1800" i="1" dirty="0"/>
              <a:t>Inne podmioty zaangażowane w realizację projektu </a:t>
            </a:r>
            <a:r>
              <a:rPr lang="pl-PL" sz="1800" dirty="0"/>
              <a:t>należy zamieścić dane jednostki </a:t>
            </a:r>
            <a:r>
              <a:rPr lang="pl-PL" sz="1800" dirty="0" smtClean="0"/>
              <a:t>organizacyjnej, </a:t>
            </a:r>
            <a:r>
              <a:rPr lang="pl-PL" sz="1800" dirty="0"/>
              <a:t>która będzie realizowała projekt (poprzez wybranie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listy rozwijanej po ich wcześniejszym uzupełnieniu w części Partnerzy /Inne podmioty), </a:t>
            </a:r>
          </a:p>
          <a:p>
            <a:pPr algn="just">
              <a:buBlip>
                <a:blip r:embed="rId2"/>
              </a:buBlip>
            </a:pPr>
            <a:r>
              <a:rPr lang="pl-PL" sz="1800" dirty="0" smtClean="0"/>
              <a:t>Osoba </a:t>
            </a:r>
            <a:r>
              <a:rPr lang="pl-PL" sz="1800" dirty="0"/>
              <a:t>uprawniona do podejmowania decyzji wiążących w imieniu Wnioskodawcy – właściwej jednostki samorządu terytorialnego </a:t>
            </a:r>
            <a:r>
              <a:rPr lang="pl-PL" sz="1800" dirty="0" smtClean="0"/>
              <a:t>– może </a:t>
            </a:r>
            <a:r>
              <a:rPr lang="pl-PL" sz="1800" dirty="0"/>
              <a:t>umocować kierownika jednostki </a:t>
            </a:r>
            <a:r>
              <a:rPr lang="pl-PL" sz="1800" dirty="0" smtClean="0"/>
              <a:t>organizacyjnej do </a:t>
            </a:r>
            <a:r>
              <a:rPr lang="pl-PL" sz="1800" dirty="0"/>
              <a:t>podpisania </a:t>
            </a:r>
            <a:r>
              <a:rPr lang="pl-PL" sz="1800" dirty="0" smtClean="0"/>
              <a:t>wniosku na </a:t>
            </a:r>
            <a:r>
              <a:rPr lang="pl-PL" sz="1800" dirty="0"/>
              <a:t>podstawie pełnomocnictwa/ upoważnienia/ uchwały właściwego organu (skan dokumentu należy wówczas dołączyć do </a:t>
            </a:r>
            <a:r>
              <a:rPr lang="pl-PL" sz="1800" dirty="0" smtClean="0"/>
              <a:t>elektronicznej wersji wniosku w </a:t>
            </a:r>
            <a:r>
              <a:rPr lang="pl-PL" sz="1800" dirty="0"/>
              <a:t>części </a:t>
            </a:r>
            <a:r>
              <a:rPr lang="pl-PL" sz="1800" i="1" dirty="0" smtClean="0"/>
              <a:t>Załączniki </a:t>
            </a:r>
            <a:r>
              <a:rPr lang="pl-PL" sz="1800" dirty="0" smtClean="0"/>
              <a:t>oraz </a:t>
            </a:r>
            <a:r>
              <a:rPr lang="pl-PL" sz="1800" dirty="0"/>
              <a:t>dołączyć kopię potwierdzoną za zgodność z </a:t>
            </a:r>
            <a:r>
              <a:rPr lang="pl-PL" sz="1800" dirty="0" smtClean="0"/>
              <a:t>oryginałem do papierowej wersji wniosku), </a:t>
            </a:r>
            <a:endParaRPr lang="pl-PL" sz="1800" dirty="0"/>
          </a:p>
          <a:p>
            <a:pPr algn="just">
              <a:buBlip>
                <a:blip r:embed="rId2"/>
              </a:buBlip>
            </a:pPr>
            <a:r>
              <a:rPr lang="pl-PL" sz="1800" dirty="0" smtClean="0"/>
              <a:t>Pieczęć </a:t>
            </a:r>
            <a:r>
              <a:rPr lang="pl-PL" sz="1800" dirty="0"/>
              <a:t>Wnioskodawcy – pieczęć właściwej jednostki samorządu terytorialnego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(np. Gminy, Powiatu</a:t>
            </a:r>
            <a:r>
              <a:rPr lang="pl-PL" sz="1800" dirty="0"/>
              <a:t>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568829" y="1051133"/>
            <a:ext cx="7886700" cy="463342"/>
          </a:xfrm>
        </p:spPr>
        <p:txBody>
          <a:bodyPr/>
          <a:lstStyle/>
          <a:p>
            <a:r>
              <a:rPr lang="pl-PL" sz="2400" b="1" u="sng" dirty="0"/>
              <a:t>Grupa docelowa/ostateczni odbiorcy wsparcia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24001"/>
            <a:ext cx="8568952" cy="4823460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pl-PL" sz="2600" dirty="0" smtClean="0"/>
              <a:t>	Zgodnie z SZOOP RPO WD </a:t>
            </a:r>
            <a:r>
              <a:rPr lang="pl-PL" sz="2600" b="1" dirty="0" smtClean="0"/>
              <a:t>grupa docelowa/ostateczni odbiorcy wsparcia</a:t>
            </a:r>
            <a:r>
              <a:rPr lang="pl-PL" sz="2600" dirty="0" smtClean="0"/>
              <a:t> to</a:t>
            </a:r>
            <a:r>
              <a:rPr lang="pl-PL" sz="2600" b="1" dirty="0" smtClean="0"/>
              <a:t>:</a:t>
            </a:r>
            <a:endParaRPr lang="pl-PL" sz="2600" dirty="0" smtClean="0"/>
          </a:p>
          <a:p>
            <a:pPr lvl="0" algn="just"/>
            <a:r>
              <a:rPr lang="pl-PL" sz="2000" b="1" dirty="0" smtClean="0"/>
              <a:t>osoby zagrożone ubóstwem lub wykluczeniem społecznym</a:t>
            </a:r>
            <a:r>
              <a:rPr lang="pl-PL" sz="2000" dirty="0" smtClean="0"/>
              <a:t>, w tym osoby bezrobotne sprofilowane jako najbardziej oddalone od rynku pracy zgodnie z </a:t>
            </a:r>
            <a:r>
              <a:rPr lang="pl-PL" sz="2000" i="1" dirty="0" smtClean="0"/>
              <a:t>Ustawą o promocji zatrudnienia i instytucjach rynku pracy</a:t>
            </a:r>
            <a:r>
              <a:rPr lang="pl-PL" sz="2000" dirty="0" smtClean="0"/>
              <a:t> oraz osoby nieaktywne wymagające aktywizacji społeczno-zawodowej;</a:t>
            </a:r>
          </a:p>
          <a:p>
            <a:pPr algn="just"/>
            <a:r>
              <a:rPr lang="pl-PL" sz="2000" b="1" dirty="0"/>
              <a:t>r</a:t>
            </a:r>
            <a:r>
              <a:rPr lang="pl-PL" sz="2000" b="1" dirty="0" smtClean="0"/>
              <a:t>odzina osób wykluczonych bądź zagrożonych ubóstwem lub wykluczeniem społecznym</a:t>
            </a:r>
            <a:r>
              <a:rPr lang="pl-PL" sz="2000" dirty="0" smtClean="0"/>
              <a:t> – jedynie jako element projektu właściwego;   </a:t>
            </a:r>
          </a:p>
          <a:p>
            <a:pPr lvl="0" algn="just"/>
            <a:r>
              <a:rPr lang="pl-PL" sz="2000" b="1" dirty="0" smtClean="0"/>
              <a:t>Dzieci z zinstytucjonalizowanej pieczy zastępczej; Przez tę grupę uczestników rozumie się dzieci przebywające w:</a:t>
            </a:r>
          </a:p>
          <a:p>
            <a:pPr marL="900000" indent="-457200" algn="just">
              <a:buFont typeface="+mj-lt"/>
              <a:buAutoNum type="alphaLcParenR"/>
            </a:pPr>
            <a:r>
              <a:rPr lang="pl-PL" sz="2100" dirty="0"/>
              <a:t>placówkach opiekuńczo – wychowawczych typu rodzinnego do 8 </a:t>
            </a:r>
            <a:r>
              <a:rPr lang="pl-PL" sz="2100" dirty="0" smtClean="0"/>
              <a:t>osób; </a:t>
            </a:r>
            <a:endParaRPr lang="pl-PL" sz="2100" dirty="0"/>
          </a:p>
          <a:p>
            <a:pPr marL="900000" lvl="0" indent="-457200" algn="just">
              <a:buFont typeface="+mj-lt"/>
              <a:buAutoNum type="alphaLcParenR"/>
            </a:pPr>
            <a:r>
              <a:rPr lang="pl-PL" sz="2000" dirty="0" smtClean="0"/>
              <a:t>placówkach opiekuńczo – wychowawczych typu socjalizacyjnego, interwencyjnego lub specjalistyczno-interwencyjnego do 14 osób;</a:t>
            </a:r>
          </a:p>
          <a:p>
            <a:pPr lvl="0" algn="just"/>
            <a:r>
              <a:rPr lang="pl-PL" sz="2000" b="1" dirty="0" smtClean="0">
                <a:solidFill>
                  <a:srgbClr val="FF0000"/>
                </a:solidFill>
              </a:rPr>
              <a:t>osoby przygotowujące </a:t>
            </a:r>
            <a:r>
              <a:rPr lang="pl-PL" sz="2000" b="1" dirty="0">
                <a:solidFill>
                  <a:srgbClr val="FF0000"/>
                </a:solidFill>
              </a:rPr>
              <a:t>się i świadczące usługi na rzecz </a:t>
            </a:r>
            <a:r>
              <a:rPr lang="pl-PL" sz="2000" b="1" dirty="0" smtClean="0">
                <a:solidFill>
                  <a:srgbClr val="FF0000"/>
                </a:solidFill>
              </a:rPr>
              <a:t>rodziny (tylko </a:t>
            </a:r>
            <a:r>
              <a:rPr lang="pl-PL" sz="2000" b="1" dirty="0">
                <a:solidFill>
                  <a:srgbClr val="FF0000"/>
                </a:solidFill>
              </a:rPr>
              <a:t>ZIT </a:t>
            </a:r>
            <a:r>
              <a:rPr lang="pl-PL" sz="2000" b="1" dirty="0" smtClean="0">
                <a:solidFill>
                  <a:srgbClr val="FF0000"/>
                </a:solidFill>
              </a:rPr>
              <a:t>WrOF);</a:t>
            </a:r>
          </a:p>
          <a:p>
            <a:pPr algn="just"/>
            <a:r>
              <a:rPr lang="pl-PL" sz="2000" b="1" dirty="0"/>
              <a:t>osoby </a:t>
            </a:r>
            <a:r>
              <a:rPr lang="pl-PL" sz="2000" b="1" dirty="0" smtClean="0"/>
              <a:t>przygotowujące </a:t>
            </a:r>
            <a:r>
              <a:rPr lang="pl-PL" sz="2000" b="1" dirty="0"/>
              <a:t>się i świadczące usługi na rzecz </a:t>
            </a:r>
            <a:r>
              <a:rPr lang="pl-PL" sz="2000" b="1" dirty="0" smtClean="0"/>
              <a:t>pieczy zastępczej.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58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11027"/>
          </a:xfrm>
        </p:spPr>
        <p:txBody>
          <a:bodyPr/>
          <a:lstStyle/>
          <a:p>
            <a:r>
              <a:rPr lang="pl-PL" sz="2400" b="1" dirty="0" smtClean="0"/>
              <a:t>Osoby zagrożone wykluczeniem społecznym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8052" y="1638300"/>
            <a:ext cx="8313201" cy="48275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1800" dirty="0" smtClean="0"/>
              <a:t>osoby </a:t>
            </a:r>
            <a:r>
              <a:rPr lang="pl-PL" sz="1800" dirty="0"/>
              <a:t>lub rodziny korzystające ze świadczeń pomocy społecznej zgodnie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ustawą z dnia 12 marca 2004 r. o pomocy społecznej lub kwalifikujące się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objęcia wsparciem przez pomoc społeczną, tj. spełniające co najmniej jeden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warunków określonych w art. 7 ustawy o pomocy </a:t>
            </a:r>
            <a:r>
              <a:rPr lang="pl-PL" sz="1800" dirty="0" smtClean="0"/>
              <a:t>społecznej, 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osoby o których mowa w art. 1 ust. 2 ustawy z dnia 13 czerwca 2003 r. o zatrudnieniu socjalnym,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osoby </a:t>
            </a:r>
            <a:r>
              <a:rPr lang="pl-PL" sz="1800" dirty="0"/>
              <a:t>przebywające w pieczy zastępczej lub opuszczające pieczę zastępczą, rodziny przeżywające trudności w pełnieniu funkcji opiekuńczo wychowawczych, o których mowa w ustawie z dnia 9 czerwca 2011 r. o wspieraniu rodziny </a:t>
            </a:r>
            <a:r>
              <a:rPr lang="pl-PL" sz="1800" dirty="0" smtClean="0"/>
              <a:t>i </a:t>
            </a:r>
            <a:r>
              <a:rPr lang="pl-PL" sz="1800" dirty="0"/>
              <a:t>systemie pieczy </a:t>
            </a:r>
            <a:r>
              <a:rPr lang="pl-PL" sz="1800" dirty="0" smtClean="0"/>
              <a:t>zastępczej,</a:t>
            </a:r>
          </a:p>
          <a:p>
            <a:pPr>
              <a:spcBef>
                <a:spcPts val="600"/>
              </a:spcBef>
            </a:pPr>
            <a:r>
              <a:rPr lang="pl-PL" sz="1800" dirty="0"/>
              <a:t>osoby nieletnie, wobec których zastosowano środki zapobiegania i zwalczania demoralizacji i przestępczości zgodnie z ustawą z dnia 26 października 1982 r. </a:t>
            </a:r>
            <a:br>
              <a:rPr lang="pl-PL" sz="1800" dirty="0"/>
            </a:br>
            <a:r>
              <a:rPr lang="pl-PL" sz="1800" dirty="0"/>
              <a:t>o postępowaniu w sprawach </a:t>
            </a:r>
            <a:r>
              <a:rPr lang="pl-PL" sz="1800" dirty="0" smtClean="0"/>
              <a:t>nieletnich,</a:t>
            </a:r>
          </a:p>
          <a:p>
            <a:pPr>
              <a:spcBef>
                <a:spcPts val="600"/>
              </a:spcBef>
            </a:pPr>
            <a:r>
              <a:rPr lang="pl-PL" sz="1800" dirty="0"/>
              <a:t>osoby przebywające w młodzieżowych ośrodkach wychowawczych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młodzieżowych ośrodkach socjoterapii, o których mowa w ustawie z dnia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7 </a:t>
            </a:r>
            <a:r>
              <a:rPr lang="pl-PL" sz="1800" dirty="0"/>
              <a:t>września 1991 r. o systemie oświaty (</a:t>
            </a:r>
            <a:r>
              <a:rPr lang="pl-PL" sz="1800" dirty="0" err="1"/>
              <a:t>t.j</a:t>
            </a:r>
            <a:r>
              <a:rPr lang="pl-PL" sz="1800" dirty="0"/>
              <a:t>. Dz. U. z 2015 r. poz. 2156, z późn. zm</a:t>
            </a:r>
            <a:r>
              <a:rPr lang="pl-PL" sz="1800" dirty="0" smtClean="0"/>
              <a:t>.), </a:t>
            </a:r>
          </a:p>
          <a:p>
            <a:pPr>
              <a:spcBef>
                <a:spcPts val="0"/>
              </a:spcBef>
            </a:pPr>
            <a:endParaRPr lang="pl-PL" sz="1600" dirty="0"/>
          </a:p>
          <a:p>
            <a:pPr>
              <a:spcBef>
                <a:spcPts val="0"/>
              </a:spcBef>
            </a:pPr>
            <a:endParaRPr lang="pl-PL" sz="17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054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11027"/>
          </a:xfrm>
        </p:spPr>
        <p:txBody>
          <a:bodyPr/>
          <a:lstStyle/>
          <a:p>
            <a:r>
              <a:rPr lang="pl-PL" sz="2400" b="1" dirty="0" smtClean="0"/>
              <a:t>Osoby zagrożone wykluczeniem społecznym – c.d.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83523"/>
            <a:ext cx="7886700" cy="3124698"/>
          </a:xfrm>
        </p:spPr>
        <p:txBody>
          <a:bodyPr/>
          <a:lstStyle/>
          <a:p>
            <a:r>
              <a:rPr lang="pl-PL" sz="1800" dirty="0"/>
              <a:t>osoby z niepełnosprawnością, </a:t>
            </a:r>
          </a:p>
          <a:p>
            <a:r>
              <a:rPr lang="pl-PL" sz="1800" dirty="0" smtClean="0"/>
              <a:t>rodziny </a:t>
            </a:r>
            <a:r>
              <a:rPr lang="pl-PL" sz="1800" dirty="0"/>
              <a:t>z dzieckiem z niepełnosprawnością, o ile co najmniej jeden z rodziców lub opiekunów nie pracuje ze względu na konieczność sprawowania opieki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nad </a:t>
            </a:r>
            <a:r>
              <a:rPr lang="pl-PL" sz="1800" dirty="0"/>
              <a:t>dzieckiem z </a:t>
            </a:r>
            <a:r>
              <a:rPr lang="pl-PL" sz="1800" dirty="0" smtClean="0"/>
              <a:t>niepełnosprawnością, </a:t>
            </a:r>
            <a:endParaRPr lang="pl-PL" sz="1800" dirty="0"/>
          </a:p>
          <a:p>
            <a:r>
              <a:rPr lang="pl-PL" sz="1800" dirty="0" smtClean="0"/>
              <a:t>Osoby, dla których ustalono III profil </a:t>
            </a:r>
            <a:r>
              <a:rPr lang="pl-PL" sz="1800" dirty="0"/>
              <a:t>pomocy zgodnie z ustawą z dnia 20 kwietnia 2004 r. o promocji zatrudnienia i instytucjach rynku </a:t>
            </a:r>
            <a:r>
              <a:rPr lang="pl-PL" sz="1800" dirty="0" smtClean="0"/>
              <a:t>pracy, </a:t>
            </a:r>
            <a:endParaRPr lang="pl-PL" sz="1800" dirty="0"/>
          </a:p>
          <a:p>
            <a:r>
              <a:rPr lang="pl-PL" sz="1800" dirty="0" smtClean="0"/>
              <a:t>osoby niesamodzielne, </a:t>
            </a:r>
            <a:endParaRPr lang="pl-PL" sz="1800" dirty="0"/>
          </a:p>
          <a:p>
            <a:r>
              <a:rPr lang="pl-PL" sz="1800" dirty="0" smtClean="0"/>
              <a:t>osoby </a:t>
            </a:r>
            <a:r>
              <a:rPr lang="pl-PL" sz="1800" dirty="0"/>
              <a:t>bezdomne lub dotknięte wykluczeniem z dostępu do </a:t>
            </a:r>
            <a:r>
              <a:rPr lang="pl-PL" sz="1800" dirty="0" smtClean="0"/>
              <a:t>mieszkań, </a:t>
            </a:r>
            <a:endParaRPr lang="pl-PL" sz="1800" dirty="0"/>
          </a:p>
          <a:p>
            <a:r>
              <a:rPr lang="pl-PL" sz="1800" dirty="0" smtClean="0"/>
              <a:t>osoby </a:t>
            </a:r>
            <a:r>
              <a:rPr lang="pl-PL" sz="1800" dirty="0"/>
              <a:t>korzystające z Programu Operacyjnego Pomoc Żywnościowa </a:t>
            </a:r>
            <a:r>
              <a:rPr lang="pl-PL" sz="1800" dirty="0" smtClean="0"/>
              <a:t>2014-2020. 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859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9.2 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7383" y="1500809"/>
            <a:ext cx="8087967" cy="4855541"/>
          </a:xfrm>
          <a:noFill/>
        </p:spPr>
        <p:txBody>
          <a:bodyPr/>
          <a:lstStyle/>
          <a:p>
            <a:pPr marL="357188" lvl="0" indent="-357188" algn="just">
              <a:buFont typeface="+mj-lt"/>
              <a:buAutoNum type="alphaLcParenR"/>
            </a:pPr>
            <a:r>
              <a:rPr lang="pl-PL" sz="2500" dirty="0"/>
              <a:t>usługi </a:t>
            </a:r>
            <a:r>
              <a:rPr lang="pl-PL" sz="2500" dirty="0" smtClean="0"/>
              <a:t>wsparcia rodziny, w tym podnoszenie kompetencji </a:t>
            </a:r>
            <a:br>
              <a:rPr lang="pl-PL" sz="2500" dirty="0" smtClean="0"/>
            </a:br>
            <a:r>
              <a:rPr lang="pl-PL" sz="2500" dirty="0" smtClean="0"/>
              <a:t>i kwalifikacji personelu służb świadczących usługi na rzecz rodziny (wsparcie realizowane wyłącznie jako element działań projektowych na rzecz rodziny) – </a:t>
            </a:r>
            <a:r>
              <a:rPr lang="pl-PL" sz="2500" b="1" dirty="0" smtClean="0"/>
              <a:t>typ 9.2.B1 </a:t>
            </a:r>
            <a:r>
              <a:rPr lang="pl-PL" sz="2500" dirty="0" smtClean="0">
                <a:solidFill>
                  <a:srgbClr val="FF0000"/>
                </a:solidFill>
              </a:rPr>
              <a:t>(TYLKO  ZIT </a:t>
            </a:r>
            <a:r>
              <a:rPr lang="pl-PL" sz="2500" dirty="0" err="1" smtClean="0">
                <a:solidFill>
                  <a:srgbClr val="FF0000"/>
                </a:solidFill>
              </a:rPr>
              <a:t>WrOF</a:t>
            </a:r>
            <a:r>
              <a:rPr lang="pl-PL" sz="2500" dirty="0" smtClean="0">
                <a:solidFill>
                  <a:srgbClr val="FF0000"/>
                </a:solidFill>
              </a:rPr>
              <a:t>);</a:t>
            </a:r>
          </a:p>
          <a:p>
            <a:pPr marL="357188" lvl="0" indent="0" algn="just">
              <a:buNone/>
            </a:pPr>
            <a:r>
              <a:rPr lang="pl-PL" sz="2500" dirty="0" smtClean="0"/>
              <a:t>i/lub</a:t>
            </a:r>
          </a:p>
          <a:p>
            <a:pPr marL="357188" lvl="0" indent="-357188" algn="just">
              <a:buNone/>
            </a:pPr>
            <a:r>
              <a:rPr lang="pl-PL" sz="2500" dirty="0" smtClean="0"/>
              <a:t>b)</a:t>
            </a:r>
            <a:r>
              <a:rPr lang="pl-PL" sz="2500" dirty="0" smtClean="0">
                <a:solidFill>
                  <a:srgbClr val="FF0000"/>
                </a:solidFill>
              </a:rPr>
              <a:t> </a:t>
            </a:r>
            <a:r>
              <a:rPr lang="pl-PL" sz="2500" dirty="0" smtClean="0"/>
              <a:t>usługi wsparcia systemu pieczy zastępczej, w tym </a:t>
            </a:r>
            <a:r>
              <a:rPr lang="pl-PL" sz="2500" dirty="0"/>
              <a:t>kompetencji i kwalifikacji </a:t>
            </a:r>
            <a:r>
              <a:rPr lang="pl-PL" sz="2500" dirty="0" smtClean="0"/>
              <a:t>personelu służb świadczących usługi pieczy zastępczej (wsparcie </a:t>
            </a:r>
            <a:r>
              <a:rPr lang="pl-PL" sz="2500" dirty="0"/>
              <a:t>realizowane wyłącznie jako element działań </a:t>
            </a:r>
            <a:r>
              <a:rPr lang="pl-PL" sz="2500" dirty="0" smtClean="0"/>
              <a:t>prowadzących do powstania /podnoszenia jakości </a:t>
            </a:r>
            <a:r>
              <a:rPr lang="pl-PL" sz="2500" dirty="0" err="1" smtClean="0"/>
              <a:t>zdezinstytucjonalizowanych</a:t>
            </a:r>
            <a:r>
              <a:rPr lang="pl-PL" sz="2500" dirty="0" smtClean="0"/>
              <a:t> form pieczy zastępczej) </a:t>
            </a:r>
            <a:r>
              <a:rPr lang="pl-PL" sz="2500" dirty="0"/>
              <a:t>– </a:t>
            </a:r>
            <a:r>
              <a:rPr lang="pl-PL" sz="2500" b="1" dirty="0"/>
              <a:t>typ </a:t>
            </a:r>
            <a:r>
              <a:rPr lang="pl-PL" sz="2500" b="1" dirty="0" smtClean="0"/>
              <a:t>9.2.B2 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04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</a:t>
            </a:r>
            <a:r>
              <a:rPr lang="pl-PL" sz="2800" b="1" dirty="0" smtClean="0">
                <a:solidFill>
                  <a:srgbClr val="FF0000"/>
                </a:solidFill>
              </a:rPr>
              <a:t>9.2.B1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834393"/>
          </a:xfrm>
          <a:noFill/>
        </p:spPr>
        <p:txBody>
          <a:bodyPr/>
          <a:lstStyle/>
          <a:p>
            <a:pPr marL="0" indent="0" defTabSz="720000">
              <a:lnSpc>
                <a:spcPct val="100000"/>
              </a:lnSpc>
              <a:buNone/>
            </a:pPr>
            <a:r>
              <a:rPr lang="pl-PL" sz="2000" dirty="0"/>
              <a:t>Usługi w zakresie </a:t>
            </a:r>
            <a:r>
              <a:rPr lang="pl-PL" sz="2000" b="1" dirty="0"/>
              <a:t>wsparcia rodziny </a:t>
            </a:r>
            <a:r>
              <a:rPr lang="pl-PL" sz="2000" dirty="0"/>
              <a:t>obejmują następujące typy operacji:</a:t>
            </a:r>
          </a:p>
          <a:p>
            <a:pPr marL="268288" indent="-268288" defTabSz="720000">
              <a:lnSpc>
                <a:spcPct val="100000"/>
              </a:lnSpc>
              <a:buNone/>
            </a:pPr>
            <a:r>
              <a:rPr lang="pl-PL" sz="2000" dirty="0"/>
              <a:t>1) </a:t>
            </a:r>
            <a:r>
              <a:rPr lang="pl-PL" sz="2000" b="1" dirty="0"/>
              <a:t>Usługi interwencji kryzysowej</a:t>
            </a:r>
            <a:r>
              <a:rPr lang="pl-PL" sz="2000" dirty="0"/>
              <a:t>, realizowane zgodnie z ustawami obowiązującymi w tym zakresie (m.in. Ustawą o pomocy społecznej);</a:t>
            </a:r>
          </a:p>
          <a:p>
            <a:pPr marL="0" indent="0" defTabSz="720000">
              <a:lnSpc>
                <a:spcPct val="100000"/>
              </a:lnSpc>
              <a:buNone/>
            </a:pPr>
            <a:r>
              <a:rPr lang="pl-PL" sz="2000" dirty="0" smtClean="0"/>
              <a:t>2</a:t>
            </a:r>
            <a:r>
              <a:rPr lang="pl-PL" sz="2000" dirty="0"/>
              <a:t>) </a:t>
            </a:r>
            <a:r>
              <a:rPr lang="pl-PL" sz="2000" b="1" dirty="0"/>
              <a:t>Usługi pracy z rodziną, w szczególności</a:t>
            </a:r>
            <a:r>
              <a:rPr lang="pl-PL" sz="2000" dirty="0"/>
              <a:t>:</a:t>
            </a:r>
          </a:p>
          <a:p>
            <a:pPr marL="179388" indent="0" defTabSz="720000">
              <a:lnSpc>
                <a:spcPct val="100000"/>
              </a:lnSpc>
              <a:buNone/>
            </a:pPr>
            <a:r>
              <a:rPr lang="pl-PL" sz="2000" dirty="0"/>
              <a:t>a) konsultacje i poradnictwo specjalistyczne;</a:t>
            </a:r>
          </a:p>
          <a:p>
            <a:pPr marL="179388" indent="0" defTabSz="720000">
              <a:lnSpc>
                <a:spcPct val="100000"/>
              </a:lnSpc>
              <a:buNone/>
            </a:pPr>
            <a:r>
              <a:rPr lang="pl-PL" sz="2000" dirty="0"/>
              <a:t>b) terapia i mediacja;</a:t>
            </a:r>
          </a:p>
          <a:p>
            <a:pPr marL="179388" indent="0" defTabSz="720000">
              <a:lnSpc>
                <a:spcPct val="100000"/>
              </a:lnSpc>
              <a:buNone/>
            </a:pPr>
            <a:r>
              <a:rPr lang="pl-PL" sz="2000" dirty="0"/>
              <a:t>c) usługi dla rodzin z dziećmi, w tym usługi </a:t>
            </a:r>
            <a:r>
              <a:rPr lang="pl-PL" sz="2000" dirty="0" smtClean="0"/>
              <a:t>opiekuńcze i </a:t>
            </a:r>
            <a:r>
              <a:rPr lang="pl-PL" sz="2000" dirty="0"/>
              <a:t>specjalistyczne;</a:t>
            </a:r>
          </a:p>
          <a:p>
            <a:pPr marL="179388" indent="0" defTabSz="720000">
              <a:lnSpc>
                <a:spcPct val="100000"/>
              </a:lnSpc>
              <a:buNone/>
            </a:pPr>
            <a:r>
              <a:rPr lang="pl-PL" sz="2000" dirty="0"/>
              <a:t>d) pomoc prawna, szczególnie w zakresie prawa rodzinnego;</a:t>
            </a:r>
          </a:p>
          <a:p>
            <a:pPr marL="179388" indent="0" defTabSz="720000">
              <a:lnSpc>
                <a:spcPct val="100000"/>
              </a:lnSpc>
              <a:buNone/>
            </a:pPr>
            <a:r>
              <a:rPr lang="pl-PL" sz="2000" dirty="0"/>
              <a:t>e) organizowanie dla rodzin spotkań, mających na celu wymianę ich doświadczeń oraz zapobieganie izolacji, zwanych „grupami wsparcia” lub </a:t>
            </a:r>
            <a:r>
              <a:rPr lang="pl-PL" sz="2000" kern="1000" dirty="0"/>
              <a:t>„grupami samopomocowymi”;</a:t>
            </a:r>
          </a:p>
          <a:p>
            <a:pPr marL="179388" indent="0" defTabSz="720000">
              <a:lnSpc>
                <a:spcPct val="100000"/>
              </a:lnSpc>
              <a:buNone/>
            </a:pPr>
            <a:r>
              <a:rPr lang="pl-PL" sz="2000" kern="1000" dirty="0"/>
              <a:t>f) asystentura rodzinna.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lvl="0" indent="0">
              <a:buNone/>
            </a:pPr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20" name="pole tekstowe 19"/>
          <p:cNvSpPr txBox="1"/>
          <p:nvPr/>
        </p:nvSpPr>
        <p:spPr>
          <a:xfrm>
            <a:off x="5657848" y="5486400"/>
            <a:ext cx="2031325" cy="830997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perspectiveContrastingRightFacing"/>
              <a:lightRig rig="threePt" dir="t">
                <a:rot lat="0" lon="0" rev="6600000"/>
              </a:lightRig>
            </a:scene3d>
            <a:sp3d extrusionH="25400" contourW="12700" prstMaterial="matte"/>
          </a:bodyPr>
          <a:lstStyle/>
          <a:p>
            <a:pPr algn="ctr"/>
            <a:r>
              <a:rPr lang="pl-PL" sz="2400" b="1" u="sng" spc="300" dirty="0" smtClean="0">
                <a:solidFill>
                  <a:srgbClr val="FF0000"/>
                </a:solidFill>
              </a:rPr>
              <a:t>Tylko</a:t>
            </a:r>
          </a:p>
          <a:p>
            <a:pPr algn="ctr"/>
            <a:r>
              <a:rPr lang="pl-PL" sz="2400" b="1" u="sng" spc="300" dirty="0" smtClean="0">
                <a:solidFill>
                  <a:srgbClr val="FF0000"/>
                </a:solidFill>
              </a:rPr>
              <a:t>ZIT WrOF </a:t>
            </a:r>
            <a:endParaRPr lang="pl-PL" sz="2400" b="1" u="sng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</a:t>
            </a:r>
            <a:r>
              <a:rPr lang="pl-PL" sz="2800" b="1" dirty="0" smtClean="0">
                <a:solidFill>
                  <a:srgbClr val="FF0000"/>
                </a:solidFill>
              </a:rPr>
              <a:t>9.2.B1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565" y="1526650"/>
            <a:ext cx="8117785" cy="5053054"/>
          </a:xfrm>
          <a:noFill/>
        </p:spPr>
        <p:txBody>
          <a:bodyPr/>
          <a:lstStyle/>
          <a:p>
            <a:pPr marL="268288" indent="-268288">
              <a:buNone/>
            </a:pPr>
            <a:r>
              <a:rPr lang="pl-PL" sz="2000" dirty="0"/>
              <a:t>3) </a:t>
            </a:r>
            <a:r>
              <a:rPr lang="pl-PL" sz="2000" b="1" dirty="0"/>
              <a:t>Pomoc dla rodziny przeżywającej </a:t>
            </a:r>
            <a:r>
              <a:rPr lang="pl-PL" sz="2000" b="1" dirty="0" smtClean="0"/>
              <a:t>trudności w </a:t>
            </a:r>
            <a:r>
              <a:rPr lang="pl-PL" sz="2000" b="1" dirty="0"/>
              <a:t>wypełnianiu funkcji opiekuńczo-wychowawczych poprzez wsparcie rodzin wspierających w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r>
              <a:rPr lang="pl-PL" sz="2000" dirty="0"/>
              <a:t>a) opiece i wychowaniu dziecka;</a:t>
            </a:r>
          </a:p>
          <a:p>
            <a:pPr marL="0" indent="0">
              <a:buNone/>
            </a:pPr>
            <a:r>
              <a:rPr lang="pl-PL" sz="2000" dirty="0"/>
              <a:t>b) prowadzeniu gospodarstwa domowego;</a:t>
            </a:r>
          </a:p>
          <a:p>
            <a:pPr marL="0" indent="0">
              <a:buNone/>
            </a:pPr>
            <a:r>
              <a:rPr lang="pl-PL" sz="2000" dirty="0"/>
              <a:t>c) kształtowaniu i wypełnianiu podstawowych ról społecznych.</a:t>
            </a:r>
          </a:p>
          <a:p>
            <a:pPr marL="0" indent="0">
              <a:buNone/>
            </a:pPr>
            <a:endParaRPr lang="pl-PL" sz="100" dirty="0" smtClean="0"/>
          </a:p>
          <a:p>
            <a:pPr marL="0" indent="0">
              <a:buNone/>
            </a:pPr>
            <a:r>
              <a:rPr lang="pl-PL" sz="2000" dirty="0" smtClean="0"/>
              <a:t>4</a:t>
            </a:r>
            <a:r>
              <a:rPr lang="pl-PL" sz="2000" dirty="0"/>
              <a:t>) </a:t>
            </a:r>
            <a:r>
              <a:rPr lang="pl-PL" sz="2000" b="1" dirty="0"/>
              <a:t>Tworzenie i wsparcie istniejących placówek wsparcia dziennego</a:t>
            </a:r>
          </a:p>
          <a:p>
            <a:pPr marL="268288" indent="-268288">
              <a:buNone/>
            </a:pPr>
            <a:endParaRPr lang="pl-PL" sz="100" dirty="0" smtClean="0"/>
          </a:p>
          <a:p>
            <a:pPr marL="268288" indent="-268288">
              <a:buNone/>
            </a:pPr>
            <a:r>
              <a:rPr lang="pl-PL" sz="2000" dirty="0" smtClean="0"/>
              <a:t>5</a:t>
            </a:r>
            <a:r>
              <a:rPr lang="pl-PL" sz="2000" dirty="0"/>
              <a:t>) </a:t>
            </a:r>
            <a:r>
              <a:rPr lang="pl-PL" sz="2000" b="1" dirty="0"/>
              <a:t>Podnoszenie kompetencji i kwalifikacji w ramach szkoleń i kursów kadry wsparcia rodziny</a:t>
            </a:r>
            <a:r>
              <a:rPr lang="pl-PL" sz="2000" dirty="0"/>
              <a:t>:</a:t>
            </a:r>
          </a:p>
          <a:p>
            <a:pPr marL="536575" indent="-268288">
              <a:buNone/>
            </a:pPr>
            <a:r>
              <a:rPr lang="pl-PL" sz="2000" dirty="0"/>
              <a:t>a)	kandydatów na asystentów rodziny;</a:t>
            </a:r>
          </a:p>
          <a:p>
            <a:pPr marL="268288" indent="0">
              <a:buNone/>
              <a:tabLst>
                <a:tab pos="536575" algn="l"/>
              </a:tabLst>
            </a:pPr>
            <a:r>
              <a:rPr lang="pl-PL" sz="2000" dirty="0"/>
              <a:t>b)	rodzin wspierających.</a:t>
            </a:r>
          </a:p>
          <a:p>
            <a:pPr marL="893763" indent="-536575" algn="just">
              <a:buNone/>
            </a:pPr>
            <a:r>
              <a:rPr lang="pl-PL" sz="2000" dirty="0"/>
              <a:t>	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2" name="pole tekstowe 1"/>
          <p:cNvSpPr txBox="1"/>
          <p:nvPr/>
        </p:nvSpPr>
        <p:spPr>
          <a:xfrm>
            <a:off x="5527938" y="5173980"/>
            <a:ext cx="2457822" cy="830997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perspectiveContrastingRightFacing"/>
              <a:lightRig rig="threePt" dir="t">
                <a:rot lat="0" lon="0" rev="6600000"/>
              </a:lightRig>
            </a:scene3d>
            <a:sp3d extrusionH="25400" contourW="12700" prstMaterial="matte"/>
          </a:bodyPr>
          <a:lstStyle/>
          <a:p>
            <a:pPr algn="ctr"/>
            <a:r>
              <a:rPr lang="pl-PL" sz="2400" b="1" u="sng" spc="300" dirty="0" smtClean="0">
                <a:solidFill>
                  <a:srgbClr val="FF0000"/>
                </a:solidFill>
              </a:rPr>
              <a:t>Tylko</a:t>
            </a:r>
          </a:p>
          <a:p>
            <a:pPr algn="ctr"/>
            <a:r>
              <a:rPr lang="pl-PL" sz="2400" b="1" u="sng" spc="300" dirty="0" smtClean="0">
                <a:solidFill>
                  <a:srgbClr val="FF0000"/>
                </a:solidFill>
              </a:rPr>
              <a:t>ZIT WrOF </a:t>
            </a:r>
            <a:endParaRPr lang="pl-PL" sz="2400" b="1" u="sng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</a:t>
            </a:r>
            <a:r>
              <a:rPr lang="pl-PL" sz="2800" b="1" dirty="0" smtClean="0">
                <a:solidFill>
                  <a:srgbClr val="FF0000"/>
                </a:solidFill>
              </a:rPr>
              <a:t>9.2.B1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566" y="1421296"/>
            <a:ext cx="8464900" cy="4919869"/>
          </a:xfrm>
          <a:noFill/>
        </p:spPr>
        <p:txBody>
          <a:bodyPr/>
          <a:lstStyle/>
          <a:p>
            <a:pPr marL="1073150" indent="0">
              <a:buNone/>
            </a:pPr>
            <a:endParaRPr lang="pl-PL" sz="2500" dirty="0" smtClean="0"/>
          </a:p>
          <a:p>
            <a:pPr marL="1073150" indent="0">
              <a:buNone/>
            </a:pPr>
            <a:r>
              <a:rPr lang="pl-PL" sz="2500" dirty="0" smtClean="0"/>
              <a:t>Działania </a:t>
            </a:r>
            <a:r>
              <a:rPr lang="pl-PL" sz="2500" dirty="0"/>
              <a:t>nakierowane na podnoszenie kompetencji i kwalifikacji kadry wsparcia rodziny mogą być realizowane wyłącznie </a:t>
            </a:r>
            <a:r>
              <a:rPr lang="pl-PL" sz="2500" b="1" dirty="0"/>
              <a:t>jako element projektu.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Wskazane </a:t>
            </a:r>
            <a:r>
              <a:rPr lang="pl-PL" sz="2000" dirty="0"/>
              <a:t>w formach wsparcia działania określone jako „element </a:t>
            </a:r>
            <a:r>
              <a:rPr lang="pl-PL" sz="2000" dirty="0" smtClean="0"/>
              <a:t>projektu</a:t>
            </a:r>
            <a:r>
              <a:rPr lang="pl-PL" sz="2000" dirty="0"/>
              <a:t>” nie mogą być realizowane samodzielnie. Muszą być one elementem szerszych działań projektowych, </a:t>
            </a:r>
            <a:r>
              <a:rPr lang="pl-PL" sz="2000" dirty="0" smtClean="0"/>
              <a:t>zawierających co </a:t>
            </a:r>
            <a:r>
              <a:rPr lang="pl-PL" sz="2000" dirty="0"/>
              <a:t>najmniej jedno działanie główne (tj. to, które nie </a:t>
            </a:r>
            <a:r>
              <a:rPr lang="pl-PL" sz="2000" dirty="0" smtClean="0"/>
              <a:t>zawiera w </a:t>
            </a:r>
            <a:r>
              <a:rPr lang="pl-PL" sz="2000" dirty="0"/>
              <a:t>nazwie określenia: „element projektu”).</a:t>
            </a:r>
          </a:p>
          <a:p>
            <a:pPr marL="0" indent="0" algn="just">
              <a:buNone/>
            </a:pPr>
            <a:r>
              <a:rPr lang="pl-PL" sz="2000" b="1" dirty="0"/>
              <a:t>Usługi </a:t>
            </a:r>
            <a:r>
              <a:rPr lang="pl-PL" sz="2000" b="1" dirty="0" smtClean="0"/>
              <a:t> opisane </a:t>
            </a:r>
            <a:r>
              <a:rPr lang="pl-PL" sz="2000" b="1" dirty="0"/>
              <a:t>w pkt. 2-5 odbywają się zgodnie z ustawą z dnia 9 czerwca 2011 r. o wspieraniu rodziny i systemie pieczy zastępczej. Wyjątek stanowią usługi interwencji kryzysowej, których funkcjonowanie regulują odrębne akty </a:t>
            </a:r>
            <a:r>
              <a:rPr lang="pl-PL" sz="2000" b="1" dirty="0" smtClean="0"/>
              <a:t>prawne.</a:t>
            </a:r>
            <a:endParaRPr lang="pl-PL" sz="2000" b="1" dirty="0"/>
          </a:p>
          <a:p>
            <a:pPr marL="0" lvl="0" indent="0" algn="just">
              <a:buNone/>
            </a:pP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  <a:noFill/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  <a:grpFill/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2" name="Strzałka w prawo 11"/>
          <p:cNvSpPr/>
          <p:nvPr/>
        </p:nvSpPr>
        <p:spPr>
          <a:xfrm>
            <a:off x="640072" y="2259119"/>
            <a:ext cx="556591" cy="218860"/>
          </a:xfrm>
          <a:prstGeom prst="rightArrow">
            <a:avLst/>
          </a:prstGeom>
          <a:solidFill>
            <a:srgbClr val="008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5" name="Prostokąt 14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7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9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20" name="Obraz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21" name="pole tekstowe 20"/>
          <p:cNvSpPr txBox="1"/>
          <p:nvPr/>
        </p:nvSpPr>
        <p:spPr>
          <a:xfrm>
            <a:off x="5713217" y="5597098"/>
            <a:ext cx="2031325" cy="830997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perspectiveContrastingRightFacing"/>
              <a:lightRig rig="threePt" dir="t">
                <a:rot lat="0" lon="0" rev="6600000"/>
              </a:lightRig>
            </a:scene3d>
            <a:sp3d extrusionH="25400" contourW="12700" prstMaterial="matte"/>
          </a:bodyPr>
          <a:lstStyle/>
          <a:p>
            <a:pPr algn="ctr"/>
            <a:r>
              <a:rPr lang="pl-PL" sz="2400" b="1" u="sng" spc="300" dirty="0" smtClean="0">
                <a:solidFill>
                  <a:srgbClr val="FF0000"/>
                </a:solidFill>
              </a:rPr>
              <a:t>Tylko</a:t>
            </a:r>
          </a:p>
          <a:p>
            <a:pPr algn="ctr"/>
            <a:r>
              <a:rPr lang="pl-PL" sz="2400" b="1" u="sng" spc="300" dirty="0" smtClean="0">
                <a:solidFill>
                  <a:srgbClr val="FF0000"/>
                </a:solidFill>
              </a:rPr>
              <a:t>ZIT WrOF </a:t>
            </a:r>
            <a:endParaRPr lang="pl-PL" sz="2400" b="1" u="sng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690402" cy="581715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 smtClean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0748"/>
            <a:ext cx="7886700" cy="4959626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/>
              <a:t>Usługi wsparcia pieczy zastępczej obejmują: </a:t>
            </a:r>
            <a:endParaRPr lang="pl-PL" sz="2200" dirty="0"/>
          </a:p>
          <a:p>
            <a:pPr marL="0" lvl="0" indent="0">
              <a:buNone/>
            </a:pPr>
            <a:endParaRPr lang="pl-PL" sz="2200" dirty="0" smtClean="0"/>
          </a:p>
          <a:p>
            <a:pPr marL="0" lvl="0" indent="0">
              <a:buNone/>
            </a:pPr>
            <a:r>
              <a:rPr lang="pl-PL" sz="2200" dirty="0" smtClean="0"/>
              <a:t>1) </a:t>
            </a:r>
            <a:r>
              <a:rPr lang="pl-PL" sz="2200" b="1" dirty="0" smtClean="0"/>
              <a:t>Podnoszenie </a:t>
            </a:r>
            <a:r>
              <a:rPr lang="pl-PL" sz="2200" b="1" dirty="0"/>
              <a:t>kompetencji i kwalifikacji kadr systemu pieczy zastępczej w ramach szkoleń/kursów, wynikających ze zdiagnozowanych potrzeb</a:t>
            </a:r>
            <a:r>
              <a:rPr lang="pl-PL" sz="2200" dirty="0"/>
              <a:t>:</a:t>
            </a:r>
          </a:p>
          <a:p>
            <a:pPr marL="715963" lvl="0" indent="-358775">
              <a:buFont typeface="+mj-lt"/>
              <a:buAutoNum type="alphaLcParenR"/>
            </a:pPr>
            <a:r>
              <a:rPr lang="pl-PL" sz="2200" dirty="0"/>
              <a:t>kandydatów na rodziny zastępcze;</a:t>
            </a:r>
          </a:p>
          <a:p>
            <a:pPr marL="715963" lvl="0" indent="-358775">
              <a:buFont typeface="+mj-lt"/>
              <a:buAutoNum type="alphaLcParenR"/>
            </a:pPr>
            <a:r>
              <a:rPr lang="pl-PL" sz="2200" dirty="0"/>
              <a:t>kandydatów na osoby prowadzące rodzinne domy dziecka;</a:t>
            </a:r>
          </a:p>
          <a:p>
            <a:pPr marL="715963" lvl="0" indent="-358775">
              <a:buFont typeface="+mj-lt"/>
              <a:buAutoNum type="alphaLcParenR"/>
            </a:pPr>
            <a:r>
              <a:rPr lang="pl-PL" sz="2200" dirty="0"/>
              <a:t>kandydatów na dyrektorów placówek  opiekuńczo – wychowawczych typu rodzinnego;</a:t>
            </a:r>
          </a:p>
          <a:p>
            <a:pPr marL="715963" lvl="0" indent="-358775">
              <a:buFont typeface="+mj-lt"/>
              <a:buAutoNum type="alphaLcParenR"/>
            </a:pPr>
            <a:r>
              <a:rPr lang="pl-PL" sz="2200" dirty="0"/>
              <a:t>kandydatów na koordynatorów pieczy zastępczej.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503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949911"/>
            <a:ext cx="7886700" cy="5514499"/>
          </a:xfrm>
        </p:spPr>
        <p:txBody>
          <a:bodyPr/>
          <a:lstStyle/>
          <a:p>
            <a:pPr lvl="0" algn="ctr">
              <a:spcBef>
                <a:spcPts val="600"/>
              </a:spcBef>
              <a:buNone/>
            </a:pPr>
            <a:r>
              <a:rPr lang="pl-PL" sz="1800" b="1" dirty="0">
                <a:solidFill>
                  <a:prstClr val="black"/>
                </a:solidFill>
              </a:rPr>
              <a:t>Konkursy przeprowadzane w ramach:</a:t>
            </a:r>
          </a:p>
          <a:p>
            <a:pPr lvl="0" algn="ctr">
              <a:spcBef>
                <a:spcPts val="60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Regionalnego Programu Operacyjnego Województwa Dolnośląskiego 2014-2020</a:t>
            </a:r>
          </a:p>
          <a:p>
            <a:pPr algn="ctr">
              <a:spcBef>
                <a:spcPts val="600"/>
              </a:spcBef>
              <a:buNone/>
            </a:pPr>
            <a:r>
              <a:rPr lang="pl-PL" sz="1800" b="1" dirty="0" smtClean="0"/>
              <a:t>Oś priorytetowa 9 </a:t>
            </a:r>
            <a:r>
              <a:rPr lang="pl-PL" sz="1800" i="1" dirty="0" smtClean="0"/>
              <a:t>Włączenie </a:t>
            </a:r>
            <a:r>
              <a:rPr lang="pl-PL" sz="1800" i="1" dirty="0"/>
              <a:t>społeczne</a:t>
            </a:r>
            <a:endParaRPr lang="pl-PL" sz="1800" dirty="0" smtClean="0"/>
          </a:p>
          <a:p>
            <a:pPr lvl="0" algn="ctr">
              <a:spcBef>
                <a:spcPts val="600"/>
              </a:spcBef>
              <a:buNone/>
            </a:pPr>
            <a:r>
              <a:rPr lang="pl-PL" sz="1800" b="1" dirty="0">
                <a:solidFill>
                  <a:prstClr val="black"/>
                </a:solidFill>
              </a:rPr>
              <a:t>Działanie </a:t>
            </a:r>
            <a:r>
              <a:rPr lang="pl-PL" sz="1800" b="1" dirty="0" smtClean="0">
                <a:solidFill>
                  <a:prstClr val="black"/>
                </a:solidFill>
              </a:rPr>
              <a:t>9.2 </a:t>
            </a:r>
            <a:r>
              <a:rPr lang="pl-PL" sz="1800" i="1" dirty="0" smtClean="0">
                <a:solidFill>
                  <a:prstClr val="black"/>
                </a:solidFill>
              </a:rPr>
              <a:t>Dostęp do wysokiej jakości usług społecznych</a:t>
            </a:r>
            <a:endParaRPr lang="pl-PL" sz="1800" i="1" dirty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sz="1800" b="1" dirty="0">
                <a:solidFill>
                  <a:prstClr val="black"/>
                </a:solidFill>
              </a:rPr>
              <a:t> Poddziałanie </a:t>
            </a:r>
            <a:r>
              <a:rPr lang="pl-PL" sz="1800" b="1" dirty="0" smtClean="0">
                <a:solidFill>
                  <a:prstClr val="black"/>
                </a:solidFill>
              </a:rPr>
              <a:t>9.2.2 </a:t>
            </a:r>
            <a:r>
              <a:rPr lang="pl-PL" sz="1800" b="1" i="1" dirty="0">
                <a:solidFill>
                  <a:prstClr val="black"/>
                </a:solidFill>
              </a:rPr>
              <a:t>Dostęp do wysokiej jakości usług </a:t>
            </a:r>
            <a:r>
              <a:rPr lang="pl-PL" sz="1800" b="1" i="1" dirty="0" smtClean="0">
                <a:solidFill>
                  <a:prstClr val="black"/>
                </a:solidFill>
              </a:rPr>
              <a:t>społecznych – </a:t>
            </a:r>
            <a:r>
              <a:rPr lang="pl-PL" sz="1800" b="1" i="1" dirty="0">
                <a:solidFill>
                  <a:prstClr val="black"/>
                </a:solidFill>
              </a:rPr>
              <a:t>ZIT </a:t>
            </a:r>
            <a:r>
              <a:rPr lang="pl-PL" sz="1800" b="1" i="1" dirty="0" err="1">
                <a:solidFill>
                  <a:prstClr val="black"/>
                </a:solidFill>
              </a:rPr>
              <a:t>WrOF</a:t>
            </a:r>
            <a:endParaRPr lang="pl-PL" sz="1800" b="1" i="1" dirty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  <a:buNone/>
            </a:pPr>
            <a:r>
              <a:rPr lang="pl-PL" sz="1800" b="1" dirty="0">
                <a:solidFill>
                  <a:srgbClr val="4472C4">
                    <a:lumMod val="75000"/>
                  </a:srgbClr>
                </a:solidFill>
              </a:rPr>
              <a:t>Konkurs nr </a:t>
            </a:r>
            <a:r>
              <a:rPr lang="pl-PL" sz="1800" b="1" dirty="0" smtClean="0">
                <a:solidFill>
                  <a:srgbClr val="4472C4">
                    <a:lumMod val="75000"/>
                  </a:srgbClr>
                </a:solidFill>
              </a:rPr>
              <a:t>RPDS.09.02.02-IP.02-02-233/17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l-PL" sz="1800" b="1" dirty="0" smtClean="0"/>
              <a:t>na </a:t>
            </a:r>
            <a:r>
              <a:rPr lang="pl-PL" sz="1800" b="1" dirty="0"/>
              <a:t>projekty na rzecz </a:t>
            </a:r>
            <a:r>
              <a:rPr lang="pl-PL" sz="1800" b="1" dirty="0">
                <a:solidFill>
                  <a:srgbClr val="FF0000"/>
                </a:solidFill>
              </a:rPr>
              <a:t>wsparcia rodziny</a:t>
            </a:r>
            <a:r>
              <a:rPr lang="pl-PL" sz="1800" b="1" dirty="0"/>
              <a:t> </a:t>
            </a:r>
            <a:r>
              <a:rPr lang="pl-PL" sz="1800" b="1" dirty="0">
                <a:solidFill>
                  <a:srgbClr val="FF0000"/>
                </a:solidFill>
              </a:rPr>
              <a:t>(typ </a:t>
            </a:r>
            <a:r>
              <a:rPr lang="pl-PL" sz="1800" b="1" dirty="0" smtClean="0">
                <a:solidFill>
                  <a:srgbClr val="FF0000"/>
                </a:solidFill>
              </a:rPr>
              <a:t>B1)</a:t>
            </a:r>
            <a:endParaRPr lang="pl-PL" sz="2000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</a:pPr>
            <a:r>
              <a:rPr lang="pl-PL" sz="1800" b="1" dirty="0" smtClean="0"/>
              <a:t>na projekty na rzecz wsparcia </a:t>
            </a:r>
            <a:r>
              <a:rPr lang="pl-PL" sz="1800" b="1" dirty="0"/>
              <a:t>pieczy zastępczej </a:t>
            </a:r>
            <a:r>
              <a:rPr lang="pl-PL" sz="1800" b="1" dirty="0" smtClean="0"/>
              <a:t>(typ B2)</a:t>
            </a:r>
            <a:endParaRPr lang="pl-PL" sz="2000" dirty="0"/>
          </a:p>
          <a:p>
            <a:pPr lvl="0" algn="ctr">
              <a:spcBef>
                <a:spcPts val="600"/>
              </a:spcBef>
              <a:buNone/>
            </a:pPr>
            <a:endParaRPr lang="pl-PL" sz="1800" b="1" dirty="0">
              <a:solidFill>
                <a:srgbClr val="4472C4">
                  <a:lumMod val="75000"/>
                </a:srgbClr>
              </a:solidFill>
            </a:endParaRPr>
          </a:p>
          <a:p>
            <a:pPr lvl="0" algn="ctr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sz="1800" b="1" dirty="0" smtClean="0">
                <a:solidFill>
                  <a:prstClr val="black"/>
                </a:solidFill>
              </a:rPr>
              <a:t> </a:t>
            </a:r>
            <a:r>
              <a:rPr lang="pl-PL" sz="1800" b="1" dirty="0">
                <a:solidFill>
                  <a:prstClr val="black"/>
                </a:solidFill>
              </a:rPr>
              <a:t>Poddziałanie </a:t>
            </a:r>
            <a:r>
              <a:rPr lang="pl-PL" sz="1800" b="1" dirty="0" smtClean="0">
                <a:solidFill>
                  <a:prstClr val="black"/>
                </a:solidFill>
              </a:rPr>
              <a:t>9.2.3 </a:t>
            </a:r>
            <a:r>
              <a:rPr lang="pl-PL" sz="1800" b="1" i="1" dirty="0">
                <a:solidFill>
                  <a:prstClr val="black"/>
                </a:solidFill>
              </a:rPr>
              <a:t>Dostęp do wysokiej jakości usług </a:t>
            </a:r>
            <a:r>
              <a:rPr lang="pl-PL" sz="1800" b="1" i="1" dirty="0" smtClean="0">
                <a:solidFill>
                  <a:prstClr val="black"/>
                </a:solidFill>
              </a:rPr>
              <a:t>społecznych </a:t>
            </a:r>
            <a:r>
              <a:rPr lang="pl-PL" sz="1800" b="1" dirty="0" smtClean="0">
                <a:solidFill>
                  <a:prstClr val="black"/>
                </a:solidFill>
              </a:rPr>
              <a:t>– </a:t>
            </a:r>
            <a:r>
              <a:rPr lang="pl-PL" sz="1800" b="1" dirty="0">
                <a:solidFill>
                  <a:prstClr val="black"/>
                </a:solidFill>
              </a:rPr>
              <a:t>ZIT AJ</a:t>
            </a:r>
          </a:p>
          <a:p>
            <a:pPr lvl="0" algn="ctr">
              <a:spcBef>
                <a:spcPts val="600"/>
              </a:spcBef>
              <a:buNone/>
            </a:pPr>
            <a:r>
              <a:rPr lang="pl-PL" sz="1800" b="1" dirty="0">
                <a:solidFill>
                  <a:srgbClr val="008000"/>
                </a:solidFill>
              </a:rPr>
              <a:t>Konkurs nr </a:t>
            </a:r>
            <a:r>
              <a:rPr lang="pl-PL" sz="1800" b="1" dirty="0" smtClean="0">
                <a:solidFill>
                  <a:srgbClr val="008000"/>
                </a:solidFill>
              </a:rPr>
              <a:t>RPDS.09.02.03-IP.02-02-234/17</a:t>
            </a:r>
          </a:p>
          <a:p>
            <a:pPr>
              <a:spcBef>
                <a:spcPts val="600"/>
              </a:spcBef>
              <a:buNone/>
            </a:pPr>
            <a:r>
              <a:rPr lang="pl-PL" sz="1800" b="1" dirty="0"/>
              <a:t>- na projekty na rzecz wsparcia </a:t>
            </a:r>
            <a:r>
              <a:rPr lang="pl-PL" sz="1800" b="1" dirty="0" smtClean="0"/>
              <a:t>pieczy </a:t>
            </a:r>
            <a:r>
              <a:rPr lang="pl-PL" sz="1800" b="1" dirty="0"/>
              <a:t>zastępczej (typ </a:t>
            </a:r>
            <a:r>
              <a:rPr lang="pl-PL" sz="1800" b="1" dirty="0" smtClean="0"/>
              <a:t>B2)</a:t>
            </a:r>
            <a:endParaRPr lang="pl-PL" sz="2000" dirty="0"/>
          </a:p>
          <a:p>
            <a:pPr lvl="0" algn="ctr">
              <a:spcBef>
                <a:spcPts val="600"/>
              </a:spcBef>
              <a:buNone/>
            </a:pPr>
            <a:endParaRPr lang="pl-PL" sz="1800" b="1" dirty="0">
              <a:solidFill>
                <a:srgbClr val="008000"/>
              </a:solidFill>
            </a:endParaRPr>
          </a:p>
          <a:p>
            <a:pPr lvl="0" algn="ctr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sz="1800" b="1" dirty="0">
                <a:solidFill>
                  <a:prstClr val="black"/>
                </a:solidFill>
              </a:rPr>
              <a:t> Poddziałanie </a:t>
            </a:r>
            <a:r>
              <a:rPr lang="pl-PL" sz="1800" b="1" dirty="0" smtClean="0">
                <a:solidFill>
                  <a:prstClr val="black"/>
                </a:solidFill>
              </a:rPr>
              <a:t>9.2.4 </a:t>
            </a:r>
            <a:r>
              <a:rPr lang="pl-PL" sz="1800" b="1" i="1" dirty="0">
                <a:solidFill>
                  <a:prstClr val="black"/>
                </a:solidFill>
              </a:rPr>
              <a:t>Dostęp do wysokiej jakości usług społecznych </a:t>
            </a:r>
            <a:r>
              <a:rPr lang="pl-PL" sz="1800" b="1" dirty="0" smtClean="0">
                <a:solidFill>
                  <a:prstClr val="black"/>
                </a:solidFill>
              </a:rPr>
              <a:t>– </a:t>
            </a:r>
            <a:r>
              <a:rPr lang="pl-PL" sz="1800" b="1" dirty="0">
                <a:solidFill>
                  <a:prstClr val="black"/>
                </a:solidFill>
              </a:rPr>
              <a:t>ZIT AW</a:t>
            </a:r>
          </a:p>
          <a:p>
            <a:pPr algn="ctr">
              <a:spcBef>
                <a:spcPts val="600"/>
              </a:spcBef>
              <a:buNone/>
            </a:pPr>
            <a:r>
              <a:rPr lang="pl-PL" sz="1800" b="1" dirty="0">
                <a:solidFill>
                  <a:srgbClr val="D60093"/>
                </a:solidFill>
              </a:rPr>
              <a:t>Konkurs nr </a:t>
            </a:r>
            <a:r>
              <a:rPr lang="pl-PL" sz="1800" b="1" dirty="0" smtClean="0">
                <a:solidFill>
                  <a:srgbClr val="D60093"/>
                </a:solidFill>
              </a:rPr>
              <a:t>RPDS.09.02.04-IP.02-02-235/17</a:t>
            </a:r>
            <a:endParaRPr lang="pl-PL" sz="1800" b="1" dirty="0" smtClean="0"/>
          </a:p>
          <a:p>
            <a:pPr>
              <a:spcBef>
                <a:spcPts val="600"/>
              </a:spcBef>
              <a:buNone/>
            </a:pPr>
            <a:r>
              <a:rPr lang="pl-PL" sz="1800" b="1" dirty="0"/>
              <a:t>-</a:t>
            </a:r>
            <a:r>
              <a:rPr lang="pl-PL" sz="1800" b="1" dirty="0" smtClean="0"/>
              <a:t> </a:t>
            </a:r>
            <a:r>
              <a:rPr lang="pl-PL" sz="1800" b="1" dirty="0"/>
              <a:t>na projekty na rzecz wsparcia </a:t>
            </a:r>
            <a:r>
              <a:rPr lang="pl-PL" sz="1800" b="1" dirty="0" smtClean="0"/>
              <a:t>pieczy </a:t>
            </a:r>
            <a:r>
              <a:rPr lang="pl-PL" sz="1800" b="1" dirty="0"/>
              <a:t>zastępczej (typ </a:t>
            </a:r>
            <a:r>
              <a:rPr lang="pl-PL" sz="1800" b="1" dirty="0" smtClean="0"/>
              <a:t>B2)</a:t>
            </a:r>
            <a:endParaRPr lang="pl-PL" sz="2000" dirty="0"/>
          </a:p>
          <a:p>
            <a:pPr lvl="0" algn="ctr">
              <a:spcBef>
                <a:spcPts val="600"/>
              </a:spcBef>
              <a:buNone/>
            </a:pPr>
            <a:endParaRPr lang="pl-PL" sz="1800" b="1" dirty="0">
              <a:solidFill>
                <a:srgbClr val="D60093"/>
              </a:solidFill>
            </a:endParaRPr>
          </a:p>
          <a:p>
            <a:pPr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02469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81107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625" y="1600200"/>
            <a:ext cx="8259417" cy="4576763"/>
          </a:xfrm>
        </p:spPr>
        <p:txBody>
          <a:bodyPr/>
          <a:lstStyle/>
          <a:p>
            <a:pPr marL="0" lvl="0" indent="0">
              <a:buNone/>
            </a:pPr>
            <a:r>
              <a:rPr lang="pl-PL" sz="2200" dirty="0" smtClean="0"/>
              <a:t>2) </a:t>
            </a:r>
            <a:r>
              <a:rPr lang="pl-PL" sz="2200" b="1" dirty="0" smtClean="0"/>
              <a:t>Podnoszenie </a:t>
            </a:r>
            <a:r>
              <a:rPr lang="pl-PL" sz="2200" b="1" dirty="0"/>
              <a:t>kompetencji i kwalifikacji kadr systemu pieczy zastępczej w ramach szkoleń, doradztwa (indywidualnego i </a:t>
            </a:r>
            <a:r>
              <a:rPr lang="pl-PL" sz="2200" b="1" dirty="0" smtClean="0"/>
              <a:t>grupowego</a:t>
            </a:r>
            <a:r>
              <a:rPr lang="pl-PL" sz="2200" b="1" dirty="0"/>
              <a:t>), </a:t>
            </a:r>
            <a:r>
              <a:rPr lang="pl-PL" sz="2200" b="1" dirty="0" err="1"/>
              <a:t>superwizji</a:t>
            </a:r>
            <a:r>
              <a:rPr lang="pl-PL" sz="2200" b="1" dirty="0"/>
              <a:t>, </a:t>
            </a:r>
            <a:r>
              <a:rPr lang="pl-PL" sz="2200" b="1" dirty="0" smtClean="0"/>
              <a:t>wynikających ze </a:t>
            </a:r>
            <a:r>
              <a:rPr lang="pl-PL" sz="2200" b="1" dirty="0"/>
              <a:t>zdiagnozowanych potrzeb</a:t>
            </a:r>
            <a:r>
              <a:rPr lang="pl-PL" sz="2200" dirty="0"/>
              <a:t>:</a:t>
            </a:r>
          </a:p>
          <a:p>
            <a:pPr marL="804863" lvl="0" indent="-357188">
              <a:buFont typeface="+mj-lt"/>
              <a:buAutoNum type="alphaLcParenR"/>
              <a:tabLst>
                <a:tab pos="804863" algn="l"/>
              </a:tabLst>
            </a:pPr>
            <a:r>
              <a:rPr lang="pl-PL" sz="2200" dirty="0"/>
              <a:t>rodzin zastępczych;</a:t>
            </a:r>
          </a:p>
          <a:p>
            <a:pPr marL="804863" lvl="0" indent="-357188">
              <a:buFont typeface="+mj-lt"/>
              <a:buAutoNum type="alphaLcParenR"/>
              <a:tabLst>
                <a:tab pos="804863" algn="l"/>
              </a:tabLst>
            </a:pPr>
            <a:r>
              <a:rPr lang="pl-PL" sz="2200" dirty="0"/>
              <a:t>osób prowadzących rodzinny dom dziecka;</a:t>
            </a:r>
          </a:p>
          <a:p>
            <a:pPr marL="804863" lvl="0" indent="-357188">
              <a:buFont typeface="+mj-lt"/>
              <a:buAutoNum type="alphaLcParenR"/>
              <a:tabLst>
                <a:tab pos="804863" algn="l"/>
              </a:tabLst>
            </a:pPr>
            <a:r>
              <a:rPr lang="pl-PL" sz="2200" dirty="0"/>
              <a:t>osób pełniących funkcję opiekunów usamodzielnienia pod warunkiem, że nie są pracownikami systemu wsparcia rodziny i pieczy zastępczej pełniącymi funkcję opiekuna usamodzielnienia w ramach obowiązków służbowych (szkolenia dotyczą zakresu zadań związanych z procesem usamodzielniania). </a:t>
            </a:r>
          </a:p>
          <a:p>
            <a:pPr marL="804863" lvl="0" indent="-357188">
              <a:buFont typeface="+mj-lt"/>
              <a:buAutoNum type="alphaLcParenR"/>
              <a:tabLst>
                <a:tab pos="804863" algn="l"/>
              </a:tabLst>
            </a:pPr>
            <a:r>
              <a:rPr lang="pl-PL" sz="2200" dirty="0"/>
              <a:t>rodzin pomocowych.</a:t>
            </a:r>
          </a:p>
          <a:p>
            <a:pPr marL="0" indent="0">
              <a:buNone/>
            </a:pPr>
            <a:r>
              <a:rPr lang="pl-PL" sz="2000" dirty="0"/>
              <a:t>Działania nakierowane na podnoszenie kompetencji i kwalifikacji mogą być realizowane </a:t>
            </a:r>
            <a:r>
              <a:rPr lang="pl-PL" sz="2000" b="1" dirty="0"/>
              <a:t>wyłącznie jako element projektu. 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726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31411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90262"/>
            <a:ext cx="7886700" cy="4586702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pl-PL" sz="2200" dirty="0" smtClean="0"/>
              <a:t>3) </a:t>
            </a:r>
            <a:r>
              <a:rPr lang="pl-PL" sz="2200" b="1" dirty="0" smtClean="0"/>
              <a:t>Organizowanie </a:t>
            </a:r>
            <a:r>
              <a:rPr lang="pl-PL" sz="2200" b="1" dirty="0"/>
              <a:t>i finansowanie kosztów działań związanych ze współpracą instytucji sprawujących opiekę nad dzieckiem z rodzinami naturalnymi poprzez inicjowanie i wspieranie form pracy z biologiczną rodziną dziecka oraz zintensyfikowanie współpracy ze środowiskiem </a:t>
            </a:r>
            <a:r>
              <a:rPr lang="pl-PL" sz="2200" b="1" dirty="0" smtClean="0"/>
              <a:t>lokalnym (w </a:t>
            </a:r>
            <a:r>
              <a:rPr lang="pl-PL" sz="2200" b="1" dirty="0"/>
              <a:t>tym asystentami rodziny).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1000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pl-PL" sz="2200" dirty="0" smtClean="0"/>
              <a:t>4) </a:t>
            </a:r>
            <a:r>
              <a:rPr lang="pl-PL" sz="2200" b="1" dirty="0" smtClean="0"/>
              <a:t>Wsparcie </a:t>
            </a:r>
            <a:r>
              <a:rPr lang="pl-PL" sz="2200" b="1" dirty="0"/>
              <a:t>w usamodzielnieniu wychowanków opuszczających pieczę zastępczą poprzez udzielenie pomocy w uzyskaniu zatrudnienia (poradnictwo i pośrednictwo pracy), pomocy prawnej i psychologicznej, </a:t>
            </a:r>
            <a:r>
              <a:rPr lang="pl-PL" sz="2200" b="1" dirty="0" smtClean="0"/>
              <a:t>poradnictwa w </a:t>
            </a:r>
            <a:r>
              <a:rPr lang="pl-PL" sz="2200" b="1" dirty="0"/>
              <a:t>uzyskaniu lokalu mieszkalnego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54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13791"/>
            <a:ext cx="7886700" cy="566531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60443"/>
            <a:ext cx="7886700" cy="4770783"/>
          </a:xfrm>
        </p:spPr>
        <p:txBody>
          <a:bodyPr/>
          <a:lstStyle/>
          <a:p>
            <a:pPr marL="0" lvl="0" indent="0">
              <a:buNone/>
            </a:pPr>
            <a:r>
              <a:rPr lang="pl-PL" sz="2200" dirty="0" smtClean="0"/>
              <a:t>5</a:t>
            </a:r>
            <a:r>
              <a:rPr lang="pl-PL" sz="2200" b="1" dirty="0" smtClean="0"/>
              <a:t>) Pomoc </a:t>
            </a:r>
            <a:r>
              <a:rPr lang="pl-PL" sz="2200" b="1" dirty="0"/>
              <a:t>w przygotowaniu do usamodzielnienia dzieci i młodzieży powyżej 15 roku życia będących w </a:t>
            </a:r>
            <a:r>
              <a:rPr lang="pl-PL" sz="2200" b="1" dirty="0" smtClean="0"/>
              <a:t>rodzinnej i </a:t>
            </a:r>
            <a:r>
              <a:rPr lang="pl-PL" sz="2200" b="1" dirty="0"/>
              <a:t>instytucjonalnej pieczy zastępczej w zakresie usług aktywnej integracji o charakterze społecznym</a:t>
            </a:r>
            <a:r>
              <a:rPr lang="pl-PL" sz="2200" dirty="0"/>
              <a:t> (m.in.: treningi kompetencji i umiejętności społecznych, poradnictwo, socjoterapia)</a:t>
            </a:r>
            <a:r>
              <a:rPr lang="pl-PL" sz="2200" b="1" dirty="0"/>
              <a:t> i zawodowym </a:t>
            </a:r>
            <a:r>
              <a:rPr lang="pl-PL" sz="2200" dirty="0"/>
              <a:t>(m.in. poradnictwo zawodowe, diagnoza kompetencji, pomoc w wyborze zawodowej ścieżki kariery, zajęcia z </a:t>
            </a:r>
            <a:r>
              <a:rPr lang="pl-PL" sz="2200" dirty="0" err="1"/>
              <a:t>zawodoznawstwa</a:t>
            </a:r>
            <a:r>
              <a:rPr lang="pl-PL" sz="2200" dirty="0"/>
              <a:t>, warsztaty  </a:t>
            </a:r>
            <a:r>
              <a:rPr lang="pl-PL" sz="2200" dirty="0" smtClean="0"/>
              <a:t>motywacyjne i </a:t>
            </a:r>
            <a:r>
              <a:rPr lang="pl-PL" sz="2200" dirty="0"/>
              <a:t>aktywizujące do podjęcia pracy i zmiany swojej sytuacji, warsztaty z zakresu przedsiębiorczości).   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sz="2200" dirty="0" smtClean="0"/>
              <a:t>6) </a:t>
            </a:r>
            <a:r>
              <a:rPr lang="pl-PL" sz="2200" b="1" dirty="0" smtClean="0"/>
              <a:t>Usługi </a:t>
            </a:r>
            <a:r>
              <a:rPr lang="pl-PL" sz="2200" b="1" dirty="0"/>
              <a:t>aktywnej integracji o charakterze społecznym </a:t>
            </a:r>
            <a:r>
              <a:rPr lang="pl-PL" sz="2200" dirty="0"/>
              <a:t>(m.in.: treningi kompetencji i umiejętności społecznych, poradnictwo, socjoterapia), </a:t>
            </a:r>
            <a:r>
              <a:rPr lang="pl-PL" sz="2200" b="1" dirty="0"/>
              <a:t>których celem jest nabycie, przywrócenie lub wzmocnienie kompetencji społecznych, zaradności, samodzielności i aktywności społecznej dla dzieci poniżej 15 roku życia będących w rodzinnej i instytucjonalnej pieczy zastępczej.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921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22080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580322"/>
            <a:ext cx="8207237" cy="4596641"/>
          </a:xfrm>
        </p:spPr>
        <p:txBody>
          <a:bodyPr/>
          <a:lstStyle/>
          <a:p>
            <a:pPr marL="0" lvl="0" indent="0">
              <a:buNone/>
            </a:pPr>
            <a:r>
              <a:rPr lang="pl-PL" sz="2200" dirty="0" smtClean="0"/>
              <a:t>7) </a:t>
            </a:r>
            <a:r>
              <a:rPr lang="pl-PL" sz="2200" b="1" dirty="0" smtClean="0"/>
              <a:t>Prowadzenie </a:t>
            </a:r>
            <a:r>
              <a:rPr lang="pl-PL" sz="2200" b="1" dirty="0"/>
              <a:t>działań terapeutycznych dla dzieci w placówce opiekuńczo-wychowawczej</a:t>
            </a:r>
            <a:r>
              <a:rPr lang="pl-PL" sz="2200" b="1" dirty="0" smtClean="0"/>
              <a:t>.</a:t>
            </a:r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8) </a:t>
            </a:r>
            <a:r>
              <a:rPr lang="pl-PL" sz="2200" b="1" dirty="0" smtClean="0"/>
              <a:t>Prowadzenie </a:t>
            </a:r>
            <a:r>
              <a:rPr lang="pl-PL" sz="2200" b="1" dirty="0"/>
              <a:t>poradnictwa </a:t>
            </a:r>
            <a:r>
              <a:rPr lang="pl-PL" sz="2200" dirty="0"/>
              <a:t>(m.in. psychologicznego, </a:t>
            </a:r>
            <a:r>
              <a:rPr lang="pl-PL" sz="2200" dirty="0" smtClean="0"/>
              <a:t>pedagogicznego</a:t>
            </a:r>
            <a:r>
              <a:rPr lang="pl-PL" sz="2200" dirty="0"/>
              <a:t>, specjalistycznego) </a:t>
            </a:r>
            <a:r>
              <a:rPr lang="pl-PL" sz="2200" b="1" dirty="0"/>
              <a:t>i terapii dla osób sprawujących rodzinną pieczę zastępczą i ich dzieci oraz dzieci umieszczonych w pieczy zastępczej</a:t>
            </a:r>
            <a:r>
              <a:rPr lang="pl-PL" sz="2200" dirty="0" smtClean="0"/>
              <a:t>.</a:t>
            </a:r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9) </a:t>
            </a:r>
            <a:r>
              <a:rPr lang="pl-PL" sz="2200" b="1" dirty="0" smtClean="0"/>
              <a:t>Finansowanie </a:t>
            </a:r>
            <a:r>
              <a:rPr lang="pl-PL" sz="2200" b="1" dirty="0"/>
              <a:t>rodzinom zastępczym i prowadzącym rodzinne domy dziecka usług specjalistycznej pomocy dla dzieci</a:t>
            </a:r>
            <a:r>
              <a:rPr lang="pl-PL" sz="2200" dirty="0"/>
              <a:t>, w tym </a:t>
            </a:r>
            <a:r>
              <a:rPr lang="pl-PL" sz="2200" dirty="0" smtClean="0"/>
              <a:t>psychologicznej</a:t>
            </a:r>
            <a:r>
              <a:rPr lang="pl-PL" sz="2200" dirty="0"/>
              <a:t>, reedukacyjnej i rehabilitacyjnej.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896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02202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21296"/>
            <a:ext cx="7886700" cy="4755667"/>
          </a:xfrm>
        </p:spPr>
        <p:txBody>
          <a:bodyPr/>
          <a:lstStyle/>
          <a:p>
            <a:pPr lvl="0"/>
            <a:endParaRPr lang="pl-PL" sz="2200" dirty="0" smtClean="0"/>
          </a:p>
          <a:p>
            <a:pPr marL="0" lvl="0" indent="0">
              <a:buNone/>
            </a:pPr>
            <a:r>
              <a:rPr lang="pl-PL" sz="2200" dirty="0" smtClean="0"/>
              <a:t>10) </a:t>
            </a:r>
            <a:r>
              <a:rPr lang="pl-PL" sz="2200" b="1" dirty="0" smtClean="0"/>
              <a:t>Zatrudnienie </a:t>
            </a:r>
            <a:r>
              <a:rPr lang="pl-PL" sz="2200" b="1" dirty="0"/>
              <a:t>osoby do pomocy przy sprawowaniu opieki nad dziećmi i przy pracach gospodarskich</a:t>
            </a:r>
            <a:r>
              <a:rPr lang="pl-PL" sz="2200" dirty="0"/>
              <a:t>, zgodnie ustawą</a:t>
            </a:r>
            <a:br>
              <a:rPr lang="pl-PL" sz="2200" dirty="0"/>
            </a:br>
            <a:r>
              <a:rPr lang="pl-PL" sz="2200" dirty="0"/>
              <a:t>o wspieraniu rodziny i systemie pieczy zastępczej</a:t>
            </a:r>
            <a:r>
              <a:rPr lang="pl-PL" sz="2200" dirty="0" smtClean="0"/>
              <a:t>.</a:t>
            </a:r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11) </a:t>
            </a:r>
            <a:r>
              <a:rPr lang="pl-PL" sz="2200" b="1" dirty="0" smtClean="0"/>
              <a:t>Zapewnianie </a:t>
            </a:r>
            <a:r>
              <a:rPr lang="pl-PL" sz="2200" b="1" dirty="0"/>
              <a:t>pomocy i wsparcia osobom sprawującym rodzinną pieczę zastępczą w ramach grup wsparcia - </a:t>
            </a:r>
            <a:r>
              <a:rPr lang="pl-PL" sz="2200" b="1" u="sng" dirty="0"/>
              <a:t>element projektu</a:t>
            </a:r>
            <a:r>
              <a:rPr lang="pl-PL" sz="2200" b="1" u="sng" dirty="0" smtClean="0"/>
              <a:t>.</a:t>
            </a:r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12) </a:t>
            </a:r>
            <a:r>
              <a:rPr lang="pl-PL" sz="2200" b="1" dirty="0" smtClean="0"/>
              <a:t>Organizowanie </a:t>
            </a:r>
            <a:r>
              <a:rPr lang="pl-PL" sz="2200" b="1" dirty="0"/>
              <a:t>dla rodzin zastępczych, prowadzących rodzinne domy dziecka oraz placówek opiekuńczo-wychowawczych do 14 dzieci pomocy wolontariuszy – </a:t>
            </a:r>
            <a:r>
              <a:rPr lang="pl-PL" sz="2200" b="1" u="sng" dirty="0"/>
              <a:t>element projektu</a:t>
            </a:r>
            <a:r>
              <a:rPr lang="pl-PL" sz="2200" b="1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235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21472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20078"/>
            <a:ext cx="7886700" cy="455688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13) </a:t>
            </a:r>
            <a:r>
              <a:rPr lang="pl-PL" sz="2400" b="1" dirty="0" smtClean="0"/>
              <a:t>Pomoc </a:t>
            </a:r>
            <a:r>
              <a:rPr lang="pl-PL" sz="2400" b="1" dirty="0"/>
              <a:t>prawną dla osób sprawujących rodzinną pieczą zastępczą, m.in. w zakresie prawa rodzinnego – </a:t>
            </a:r>
            <a:r>
              <a:rPr lang="pl-PL" sz="2400" b="1" u="sng" dirty="0"/>
              <a:t>element projektu.</a:t>
            </a:r>
            <a:endParaRPr lang="pl-PL" sz="2400" b="1" dirty="0"/>
          </a:p>
          <a:p>
            <a:pPr marL="0" lvl="0" indent="0">
              <a:buNone/>
            </a:pPr>
            <a:endParaRPr lang="pl-PL" sz="100" dirty="0" smtClean="0"/>
          </a:p>
          <a:p>
            <a:pPr marL="0" lvl="0" indent="0">
              <a:buNone/>
            </a:pPr>
            <a:r>
              <a:rPr lang="pl-PL" sz="2200" dirty="0" smtClean="0"/>
              <a:t>14) </a:t>
            </a:r>
            <a:r>
              <a:rPr lang="pl-PL" sz="2200" b="1" dirty="0" smtClean="0"/>
              <a:t>Usługi </a:t>
            </a:r>
            <a:r>
              <a:rPr lang="pl-PL" sz="2200" b="1" dirty="0"/>
              <a:t>koordynatora rodzinnej pieczy zastępczej – </a:t>
            </a:r>
            <a:r>
              <a:rPr lang="pl-PL" sz="2200" b="1" u="sng" dirty="0"/>
              <a:t>jako element projektu.</a:t>
            </a:r>
          </a:p>
          <a:p>
            <a:pPr marL="0" indent="0">
              <a:buNone/>
            </a:pPr>
            <a:r>
              <a:rPr lang="pl-PL" sz="2200" dirty="0" smtClean="0"/>
              <a:t>Wskazane </a:t>
            </a:r>
            <a:r>
              <a:rPr lang="pl-PL" sz="2200" dirty="0"/>
              <a:t>w formach wsparcia działania określone jako </a:t>
            </a:r>
            <a:r>
              <a:rPr lang="pl-PL" sz="2200" u="sng" dirty="0"/>
              <a:t>„element projektu” </a:t>
            </a:r>
            <a:r>
              <a:rPr lang="pl-PL" sz="2200" b="1" u="sng" dirty="0"/>
              <a:t>nie mogą być realizowane samodzielnie</a:t>
            </a:r>
            <a:r>
              <a:rPr lang="pl-PL" sz="2200" u="sng" dirty="0"/>
              <a:t>. </a:t>
            </a:r>
            <a:r>
              <a:rPr lang="pl-PL" sz="2200" dirty="0"/>
              <a:t>Muszą być one elementem szerszych działań projektowych, zawierających co najmniej jedno działanie główne (tj. to, które nie zawiera w nazwie określenia: „element projektu”).</a:t>
            </a:r>
          </a:p>
          <a:p>
            <a:pPr marL="0" indent="0">
              <a:buNone/>
            </a:pPr>
            <a:endParaRPr lang="pl-PL" sz="2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315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01593"/>
          </a:xfrm>
        </p:spPr>
        <p:txBody>
          <a:bodyPr/>
          <a:lstStyle/>
          <a:p>
            <a:r>
              <a:rPr lang="pl-PL" sz="2800" b="1" dirty="0"/>
              <a:t>Przedmiot konkursu –  drugi typ operacji </a:t>
            </a:r>
            <a:r>
              <a:rPr lang="pl-PL" sz="2800" b="1" dirty="0">
                <a:solidFill>
                  <a:srgbClr val="FF0000"/>
                </a:solidFill>
              </a:rPr>
              <a:t>9.2.B2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2" y="1457326"/>
            <a:ext cx="7886700" cy="466517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2200" b="1" dirty="0"/>
              <a:t>Wsparcie pieczy zastępczej odbywa się zgodnie z ustawą z dnia </a:t>
            </a:r>
            <a:r>
              <a:rPr lang="pl-PL" sz="2200" b="1" dirty="0" smtClean="0"/>
              <a:t>      9 </a:t>
            </a:r>
            <a:r>
              <a:rPr lang="pl-PL" sz="2200" b="1" dirty="0"/>
              <a:t>czerwca 2011 r. o wspieraniu rodziny i systemie pieczy zastępczej</a:t>
            </a:r>
            <a:r>
              <a:rPr lang="pl-PL" sz="2200" b="1" dirty="0" smtClean="0"/>
              <a:t>. </a:t>
            </a:r>
          </a:p>
          <a:p>
            <a:pPr algn="ctr">
              <a:buNone/>
            </a:pPr>
            <a:endParaRPr lang="pl-PL" sz="100" b="1" dirty="0"/>
          </a:p>
          <a:p>
            <a:pPr algn="ctr">
              <a:buNone/>
            </a:pPr>
            <a:r>
              <a:rPr lang="pl-PL" sz="2200" b="1" dirty="0" smtClean="0"/>
              <a:t>Z EFS nie są finansowane świadczenia wypłacane na podstawie </a:t>
            </a:r>
            <a:br>
              <a:rPr lang="pl-PL" sz="2200" b="1" dirty="0" smtClean="0"/>
            </a:br>
            <a:r>
              <a:rPr lang="pl-PL" sz="2200" b="1" dirty="0" smtClean="0"/>
              <a:t>tej ustawy. Świadczenia te mogą stanowić wkład własny </a:t>
            </a:r>
            <a:br>
              <a:rPr lang="pl-PL" sz="2200" b="1" dirty="0" smtClean="0"/>
            </a:br>
            <a:r>
              <a:rPr lang="pl-PL" sz="2200" b="1" dirty="0" smtClean="0"/>
              <a:t>do projektu. 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23" y="42692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784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528118"/>
          </a:xfrm>
        </p:spPr>
        <p:txBody>
          <a:bodyPr/>
          <a:lstStyle/>
          <a:p>
            <a:r>
              <a:rPr lang="pl-PL" sz="2800" b="1" dirty="0" smtClean="0"/>
              <a:t>Mechanizm racjonalnych usprawnień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7195" y="1461331"/>
            <a:ext cx="7886700" cy="498219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 smtClean="0"/>
              <a:t>Mechanizm racjonalnych usprawnień to </a:t>
            </a:r>
            <a:r>
              <a:rPr lang="pl-PL" sz="1800" dirty="0"/>
              <a:t>konieczne i odpowiednie zmiany oraz dostosowania, nienakładające nieproporcjonalnego lub nadmiernego obciążenia, rozpatrywane osobno dla każdego konkretnego przypadku, w celu zapewnienia osobom z niepełnosprawnościami możliwości korzystania z wszelkich praw człowieka i podstawowych wolności oraz ich wykonywania na zasadzie równości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innymi </a:t>
            </a:r>
            <a:r>
              <a:rPr lang="pl-PL" sz="1800" dirty="0" smtClean="0"/>
              <a:t>osobami.</a:t>
            </a:r>
          </a:p>
          <a:p>
            <a:pPr algn="just"/>
            <a:r>
              <a:rPr lang="pl-PL" sz="1600" dirty="0"/>
              <a:t>W projektach </a:t>
            </a:r>
            <a:r>
              <a:rPr lang="pl-PL" sz="1600" b="1" dirty="0"/>
              <a:t>dedykowanych wyłącznie lub przede wszystkim osobom </a:t>
            </a:r>
            <a:r>
              <a:rPr lang="pl-PL" sz="1600" b="1" dirty="0" smtClean="0"/>
              <a:t>                          </a:t>
            </a:r>
            <a:br>
              <a:rPr lang="pl-PL" sz="1600" b="1" dirty="0" smtClean="0"/>
            </a:br>
            <a:r>
              <a:rPr lang="pl-PL" sz="1600" b="1" dirty="0" smtClean="0"/>
              <a:t>z </a:t>
            </a:r>
            <a:r>
              <a:rPr lang="pl-PL" sz="1600" b="1" dirty="0"/>
              <a:t>niepełnosprawnościami,</a:t>
            </a:r>
            <a:r>
              <a:rPr lang="pl-PL" sz="1600" dirty="0"/>
              <a:t> szczególnie z rozpoznanymi specjalnymi potrzebami uczestników, wydatki na sfinansowanie mechanizmu racjonalnych usprawnień należy zaplanować na poziomie wniosku o dofinansowanie projektu. Wówczas </a:t>
            </a:r>
            <a:r>
              <a:rPr lang="pl-PL" sz="1600" b="1" dirty="0"/>
              <a:t>limit 12 tys. PLN na uczestnika nie obowiązuje.</a:t>
            </a:r>
            <a:r>
              <a:rPr lang="pl-PL" sz="1600" dirty="0"/>
              <a:t> </a:t>
            </a:r>
          </a:p>
          <a:p>
            <a:pPr marL="266700" indent="0" algn="just">
              <a:buNone/>
            </a:pPr>
            <a:r>
              <a:rPr lang="pl-PL" sz="1600" dirty="0" smtClean="0"/>
              <a:t>Natomiast </a:t>
            </a:r>
            <a:r>
              <a:rPr lang="pl-PL" sz="1600" dirty="0"/>
              <a:t>konieczne jest wskazanie we wniosku diagnozy potrzeb danej grupy oraz zaplanowanie działań i wskaźników adekwatnych do skali środków przeznaczonych na wsparcie bezpośrednie osoby/uczestnika, prowadzące do uzyskania przez nią korzyści.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przypadku projektów, w których założono X% udział osób </a:t>
            </a:r>
            <a:r>
              <a:rPr lang="pl-PL" sz="1600" dirty="0" smtClean="0"/>
              <a:t>z </a:t>
            </a:r>
            <a:r>
              <a:rPr lang="pl-PL" sz="1600" dirty="0"/>
              <a:t>niepełnosprawnościami, ale nie jest możliwe precyzyjne wskazanie rodzajów niepełnosprawności i specjalnych potrzeb z nich wynikających, nie należy z góry zakładać określonych kosztów związanych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racjonalnymi usprawnieniami</a:t>
            </a:r>
            <a:r>
              <a:rPr lang="pl-PL" sz="1600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2263"/>
          </a:xfrm>
        </p:spPr>
        <p:txBody>
          <a:bodyPr/>
          <a:lstStyle/>
          <a:p>
            <a:r>
              <a:rPr lang="pl-PL" sz="2800" b="1" dirty="0"/>
              <a:t>Mechanizm racjonalnych </a:t>
            </a:r>
            <a:r>
              <a:rPr lang="pl-PL" sz="2800" b="1" dirty="0" smtClean="0"/>
              <a:t>usprawnień – c.d.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0566"/>
            <a:ext cx="7886700" cy="4636398"/>
          </a:xfrm>
        </p:spPr>
        <p:txBody>
          <a:bodyPr/>
          <a:lstStyle/>
          <a:p>
            <a:pPr algn="just"/>
            <a:r>
              <a:rPr lang="pl-PL" sz="1600" b="1" u="sng" dirty="0"/>
              <a:t>W projektach ogólnodostępnych </a:t>
            </a:r>
            <a:r>
              <a:rPr lang="pl-PL" sz="1600" dirty="0"/>
              <a:t>Wnioskodawca nie powinien zabezpieczać w ramach budżetu projektów środków na ewentualną konieczność sfinansowania racjonalnych usprawnień, ponieważ nie ma pewności, że w projekcie wystąpi udział osób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niepełnosprawnością (w tym z określonym rodzajem). W przypadku projektów ogólnodostępnych mechanizm ten jest uruchamiany w momencie pojawienia się w projekcie osoby z niepełnosprawnością, a</a:t>
            </a:r>
            <a:r>
              <a:rPr lang="pl-PL" sz="1600" b="1" dirty="0"/>
              <a:t> limit </a:t>
            </a:r>
            <a:r>
              <a:rPr lang="pl-PL" sz="1600" dirty="0"/>
              <a:t>tego mechanizmu wynosi </a:t>
            </a:r>
            <a:r>
              <a:rPr lang="pl-PL" sz="1600" b="1" dirty="0"/>
              <a:t>12 tys. PLN/ osobę. </a:t>
            </a:r>
            <a:endParaRPr lang="pl-PL" sz="1600" b="1" dirty="0" smtClean="0"/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r>
              <a:rPr lang="pl-PL" sz="1600" dirty="0"/>
              <a:t>W ramach mechanizmu racjonalnych usprawnień mogą być realizowane wyłącznie takie usługi, które wykraczają poza katalog form wsparcia możliwych do realizacji dla danego typu projektu. Wsparcie w ramach mechanizmu racjonalnych usprawnień może zostać sfinansowane wyłącznie jako element kompleksowego wsparcia udzielanego w ramach projektu. </a:t>
            </a:r>
            <a:endParaRPr lang="pl-PL" sz="1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021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48318"/>
            <a:ext cx="7886700" cy="933450"/>
          </a:xfrm>
        </p:spPr>
        <p:txBody>
          <a:bodyPr/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62749"/>
            <a:ext cx="8271261" cy="3713163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Realizacja projektu może trwać maksymalnie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miesięcy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musi zakończyć się najpóźniej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31.12.2020 r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określaniu daty rozpoczęcia realizacji projektu należy uwzględnić czas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trwania procedury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konkursowej określony w Rozdziale VII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Regulaminu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Znalezione obrazy dla zapytania kalendarz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59" y="4627470"/>
            <a:ext cx="1349182" cy="19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7886700" cy="3713163"/>
          </a:xfrm>
        </p:spPr>
        <p:txBody>
          <a:bodyPr/>
          <a:lstStyle/>
          <a:p>
            <a:pPr algn="ctr">
              <a:buNone/>
            </a:pPr>
            <a:endParaRPr lang="pl-PL" sz="3200" b="1" dirty="0" smtClean="0"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4000" b="1" dirty="0" smtClean="0">
              <a:latin typeface="+mj-lt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 smtClean="0">
                <a:latin typeface="+mj-lt"/>
                <a:cs typeface="Arial" pitchFamily="34" charset="0"/>
              </a:rPr>
              <a:t>Ogólne informacje dotyczące konkursów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50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47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80336"/>
          </a:xfrm>
        </p:spPr>
        <p:txBody>
          <a:bodyPr/>
          <a:lstStyle/>
          <a:p>
            <a:r>
              <a:rPr lang="pl-PL" sz="2400" b="1" dirty="0" smtClean="0"/>
              <a:t>SYSTEM OCENY WNIOSKÓW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467" y="1431235"/>
            <a:ext cx="7886700" cy="4961019"/>
          </a:xfrm>
          <a:noFill/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 smtClean="0"/>
              <a:t> weryfikacja techniczna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 smtClean="0"/>
              <a:t>ocena formalno-merytoryczna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/>
              <a:t> </a:t>
            </a:r>
            <a:r>
              <a:rPr lang="pl-PL" sz="2000" dirty="0" smtClean="0"/>
              <a:t>ocena kryteriów formalnych i szczegółowych kryteriów dostępu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/>
              <a:t> </a:t>
            </a:r>
            <a:r>
              <a:rPr lang="pl-PL" sz="2000" dirty="0" smtClean="0"/>
              <a:t>ocena kryteriów horyzontalnych i merytorycznych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smtClean="0"/>
              <a:t>ocena </a:t>
            </a:r>
            <a:r>
              <a:rPr lang="pl-PL" dirty="0"/>
              <a:t>zgodności ze strategią ZIT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/>
              <a:t> </a:t>
            </a:r>
            <a:r>
              <a:rPr lang="pl-PL" sz="2000" dirty="0" smtClean="0"/>
              <a:t>negocjacje (jako ostatni element oceny formalno-merytorycznej)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dirty="0" smtClean="0"/>
              <a:t>Projekt </a:t>
            </a:r>
            <a:r>
              <a:rPr lang="pl-PL" sz="1800" dirty="0"/>
              <a:t>niespełniający któregokolwiek z kryteriów formalnych i/lub kryteriów dostępu zostanie odrzucony i nie będzie podlegał dalszej ocenie</a:t>
            </a:r>
            <a:r>
              <a:rPr lang="pl-PL" sz="18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dirty="0" smtClean="0"/>
              <a:t>Warunkiem skierowania wniosku do oceny zgodności ze Strategią ZIT </a:t>
            </a:r>
            <a:br>
              <a:rPr lang="pl-PL" sz="1800" dirty="0" smtClean="0"/>
            </a:br>
            <a:r>
              <a:rPr lang="pl-PL" sz="1800" dirty="0" smtClean="0"/>
              <a:t>jest uzyskanie pozytywnej oceny kryterium minimalnych wymagań w ramach oceny formalno-merytorycznej.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dirty="0" smtClean="0"/>
              <a:t>Negocjacje prowadzone są tylko z Wnioskodawcami, którzy spełnili kryterium minimalnych wymagań i uzyskali pozytywną ocenę zgodności ze Strategią ZIT, </a:t>
            </a:r>
            <a:br>
              <a:rPr lang="pl-PL" sz="1800" dirty="0" smtClean="0"/>
            </a:br>
            <a:r>
              <a:rPr lang="pl-PL" sz="1800" dirty="0" smtClean="0"/>
              <a:t>do wyczerpania kwoty środków przeznaczonych na konkurs.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97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– 1. </a:t>
            </a:r>
            <a:r>
              <a:rPr lang="pl-PL" sz="2400" b="1" dirty="0"/>
              <a:t>Kryterium biura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85678"/>
            <a:ext cx="7886700" cy="4695244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Czy Wnioskodawca (lider) w okresie realizacji projektu posiada siedzibę lub  będzie prowadził biuro projektu  na terenie województwa dolnośląskiego?</a:t>
            </a:r>
          </a:p>
          <a:p>
            <a:pPr marL="0" indent="0">
              <a:buNone/>
            </a:pPr>
            <a:r>
              <a:rPr lang="pl-PL" sz="1800" dirty="0" smtClean="0"/>
              <a:t>Kryterium </a:t>
            </a:r>
            <a:r>
              <a:rPr lang="pl-PL" sz="1800" dirty="0"/>
              <a:t>zostanie zweryfikowane na podstawie zapisów we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projektu. </a:t>
            </a:r>
            <a:endParaRPr lang="pl-PL" sz="1800" dirty="0" smtClean="0"/>
          </a:p>
          <a:p>
            <a:pPr>
              <a:buBlip>
                <a:blip r:embed="rId2"/>
              </a:buBlip>
            </a:pPr>
            <a:r>
              <a:rPr lang="pl-PL" sz="1800" dirty="0" smtClean="0"/>
              <a:t>Fakt </a:t>
            </a:r>
            <a:r>
              <a:rPr lang="pl-PL" sz="1800" dirty="0"/>
              <a:t>posiadania siedziby na terenie województwa dolnośląskiego zostanie zweryfikowany na podstawie części 2.8 wniosku o dofinansowanie. </a:t>
            </a:r>
            <a:endParaRPr lang="pl-PL" sz="1800" dirty="0" smtClean="0"/>
          </a:p>
          <a:p>
            <a:pPr>
              <a:buBlip>
                <a:blip r:embed="rId2"/>
              </a:buBlip>
            </a:pPr>
            <a:r>
              <a:rPr lang="pl-PL" sz="1800" dirty="0" smtClean="0"/>
              <a:t>W </a:t>
            </a:r>
            <a:r>
              <a:rPr lang="pl-PL" sz="1800" dirty="0"/>
              <a:t>przypadku braku posiadania przez Wnioskodawcę (lidera) siedziby na terenie woj. dolnośląskiego, Wnioskodawca jest zobowiązany wpisać do treści wniosku oświadczenie, że będzie prowadził biuro projektu na terenie województwa dolnośląskiego. Brak </a:t>
            </a:r>
            <a:r>
              <a:rPr lang="pl-PL" sz="1800" dirty="0" smtClean="0"/>
              <a:t>ww. </a:t>
            </a:r>
            <a:r>
              <a:rPr lang="pl-PL" sz="1800" dirty="0"/>
              <a:t>oświadczenia skutkować będzie niespełnieniem kryterium.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3" y="4660740"/>
            <a:ext cx="2031558" cy="16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8" name="Prostokąt 7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0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2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508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56466" y="1115874"/>
            <a:ext cx="7886700" cy="733825"/>
          </a:xfrm>
        </p:spPr>
        <p:txBody>
          <a:bodyPr/>
          <a:lstStyle/>
          <a:p>
            <a:r>
              <a:rPr lang="pl-PL" sz="2400" b="1" dirty="0"/>
              <a:t>Szczegółowe kryteria dostępu – </a:t>
            </a:r>
            <a:r>
              <a:rPr lang="pl-PL" sz="2400" b="1" dirty="0" smtClean="0"/>
              <a:t>2. </a:t>
            </a:r>
            <a:r>
              <a:rPr lang="pl-PL" sz="2400" b="1" dirty="0"/>
              <a:t>Kryterium liczby wniosków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893" y="2246244"/>
            <a:ext cx="7886700" cy="3980415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Czy Wnioskodawca złożył w ramach konkursu </a:t>
            </a:r>
            <a:r>
              <a:rPr lang="pl-PL" sz="2000" dirty="0" smtClean="0"/>
              <a:t>(</a:t>
            </a:r>
            <a:r>
              <a:rPr lang="pl-PL" sz="2000" dirty="0"/>
              <a:t>jako lider) </a:t>
            </a:r>
            <a:r>
              <a:rPr lang="pl-PL" sz="2000" b="1" dirty="0"/>
              <a:t>maksymalnie 2 wnioski </a:t>
            </a:r>
            <a:r>
              <a:rPr lang="pl-PL" sz="2000" dirty="0" smtClean="0"/>
              <a:t>o </a:t>
            </a:r>
            <a:r>
              <a:rPr lang="pl-PL" sz="2000" dirty="0"/>
              <a:t>dofinansowanie projektu?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/>
              <a:t>Kryterium zakłada limit dwóch składanych wniosków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dla </a:t>
            </a:r>
            <a:r>
              <a:rPr lang="pl-PL" sz="2400" dirty="0"/>
              <a:t>Wnioskodawcy, który pełni funkcję lidera projektu.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Ten </a:t>
            </a:r>
            <a:r>
              <a:rPr lang="pl-PL" sz="2400" dirty="0"/>
              <a:t>sam podmiot może pełnić rolę partnera w nieograniczonej liczbie projektów.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5" y="4661330"/>
            <a:ext cx="1818984" cy="18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596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63901"/>
            <a:ext cx="7886700" cy="512466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– 3. </a:t>
            </a:r>
            <a:r>
              <a:rPr lang="pl-PL" sz="2400" b="1" dirty="0"/>
              <a:t>Kryterium Wnioskodawcy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2563" y="1664746"/>
            <a:ext cx="7982787" cy="177985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/>
              <a:t>Czy usługi wsparcia pieczy zastępczej przewidziane w projekcie będą realizowane przez </a:t>
            </a:r>
            <a:r>
              <a:rPr lang="pl-PL" sz="2000" b="1" dirty="0"/>
              <a:t>podmioty prowadzące w swojej działalności statutowej usługi tego rodzaju</a:t>
            </a:r>
            <a:r>
              <a:rPr lang="pl-PL" sz="2000" dirty="0" smtClean="0"/>
              <a:t>? </a:t>
            </a:r>
            <a:endParaRPr lang="pl-PL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Wymóg </a:t>
            </a:r>
            <a:r>
              <a:rPr lang="pl-PL" sz="1600" dirty="0"/>
              <a:t>wynika z regulacji ujętych w </a:t>
            </a:r>
            <a:r>
              <a:rPr lang="pl-PL" sz="1600" i="1" dirty="0"/>
              <a:t>Wytycznych w zakresie realizacji przedsięwzięć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w </a:t>
            </a:r>
            <a:r>
              <a:rPr lang="pl-PL" sz="1600" i="1" dirty="0"/>
              <a:t>obszarze włączenia społecznego i zwalczania ubóstwa z wykorzystaniem środków EFS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i </a:t>
            </a:r>
            <a:r>
              <a:rPr lang="pl-PL" sz="1600" i="1" dirty="0"/>
              <a:t>EFRR na lata 2014-2020</a:t>
            </a:r>
            <a:r>
              <a:rPr lang="pl-PL" sz="1600" dirty="0"/>
              <a:t> i ma na celu zapewnienie wykonywania usług wysokiej jakości.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28650" y="3784953"/>
            <a:ext cx="7886700" cy="5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dirty="0" smtClean="0"/>
              <a:t>Szczegółowe kryteria dostępu – 4. </a:t>
            </a:r>
            <a:r>
              <a:rPr lang="pl-PL" sz="2400" b="1" dirty="0"/>
              <a:t>Kryterium formy wsparcia 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532563" y="4303334"/>
            <a:ext cx="7982787" cy="22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000" dirty="0"/>
              <a:t>Czy </a:t>
            </a:r>
            <a:r>
              <a:rPr lang="pl-PL" sz="2000" dirty="0" smtClean="0"/>
              <a:t>w </a:t>
            </a:r>
            <a:r>
              <a:rPr lang="pl-PL" sz="2000" dirty="0"/>
              <a:t>projekcie - realizowanym na rzecz osób w wieku 15+ objętych pieczą zastępczą - są obowiązkowo stosowane usługi aktywnej integracji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charakterze zawodowym, tj. co najmniej działania pozwalające wspieranym osobom podjąć decyzję o wyborze dotyczącym dalszej edukacji lub zawodu</a:t>
            </a:r>
            <a:r>
              <a:rPr lang="pl-PL" sz="2000" dirty="0" smtClean="0"/>
              <a:t>? </a:t>
            </a:r>
            <a:endParaRPr lang="pl-PL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Wybór </a:t>
            </a:r>
            <a:r>
              <a:rPr lang="pl-PL" sz="1600" dirty="0"/>
              <a:t>ścieżki edukacji, a w efekcie zawodu stanowi kluczowy element sukcesu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kolejnych latach życia wychowanka, dlatego Wnioskodawca zobowiązany jest udzielić odpowiedniej jakości wsparcia grupie docelowej w tym zakresie</a:t>
            </a:r>
            <a:r>
              <a:rPr lang="pl-PL" sz="1600" dirty="0" smtClean="0"/>
              <a:t>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98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1022446"/>
            <a:ext cx="8249478" cy="718890"/>
          </a:xfrm>
        </p:spPr>
        <p:txBody>
          <a:bodyPr/>
          <a:lstStyle/>
          <a:p>
            <a:r>
              <a:rPr lang="pl-PL" sz="2400" b="1" dirty="0"/>
              <a:t>Szczegółowe kryteria dostępu </a:t>
            </a:r>
            <a:r>
              <a:rPr lang="pl-PL" sz="2400" b="1" dirty="0" smtClean="0"/>
              <a:t>– 5. </a:t>
            </a:r>
            <a:r>
              <a:rPr lang="pl-PL" sz="2400" b="1" dirty="0"/>
              <a:t>współpracy </a:t>
            </a:r>
            <a:r>
              <a:rPr lang="pl-PL" sz="2400" b="1" dirty="0" smtClean="0"/>
              <a:t> z </a:t>
            </a:r>
            <a:r>
              <a:rPr lang="pl-PL" sz="2400" b="1" dirty="0"/>
              <a:t>właściwą jednostką organizacyjną pomocy </a:t>
            </a:r>
            <a:r>
              <a:rPr lang="pl-PL" sz="2400" b="1" dirty="0" smtClean="0"/>
              <a:t>społecznej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870" y="1709531"/>
            <a:ext cx="8358808" cy="473399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Czy w przypadku, gdy Wnioskodawcą lub partnerem w projekcie nie jest Powiat/ Powiatowe Centrum Pomocy Rodzinie lub jednostka, która pełni w powiecie zadania PCPR, </a:t>
            </a:r>
            <a:r>
              <a:rPr lang="pl-PL" sz="1800" b="1" dirty="0"/>
              <a:t>Wnioskodawca zobowiązał się do nawiązania współpracy z PCPR/-</a:t>
            </a:r>
            <a:r>
              <a:rPr lang="pl-PL" sz="1800" b="1" dirty="0" err="1"/>
              <a:t>ami</a:t>
            </a:r>
            <a:r>
              <a:rPr lang="pl-PL" sz="1800" b="1" dirty="0"/>
              <a:t> lub jednostką, która pełni w powiecie zadania PCPR właściwym/i dla miejsca realizacji projektu? </a:t>
            </a:r>
            <a:r>
              <a:rPr lang="pl-PL" sz="1800" dirty="0"/>
              <a:t>Kryterium dotyczy projektów dotyczących usług pieczy zastępczej 	</a:t>
            </a:r>
          </a:p>
          <a:p>
            <a:pPr marL="0" indent="0">
              <a:buNone/>
            </a:pPr>
            <a:endParaRPr lang="pl-PL" sz="100" dirty="0">
              <a:latin typeface="Arial"/>
              <a:cs typeface="Tahoma"/>
            </a:endParaRPr>
          </a:p>
          <a:p>
            <a:pPr marL="0" indent="0">
              <a:spcBef>
                <a:spcPts val="0"/>
              </a:spcBef>
              <a:buNone/>
              <a:tabLst>
                <a:tab pos="4840288" algn="l"/>
                <a:tab pos="5287963" algn="l"/>
                <a:tab pos="5465763" algn="l"/>
              </a:tabLst>
            </a:pPr>
            <a:r>
              <a:rPr lang="pl-PL" sz="1800" dirty="0" smtClean="0"/>
              <a:t>Przez </a:t>
            </a:r>
            <a:r>
              <a:rPr lang="pl-PL" sz="1800" dirty="0"/>
              <a:t>współpracę należy rozumieć wymianę informacji pomiędzy Beneficjentem a PCPR/-</a:t>
            </a:r>
            <a:r>
              <a:rPr lang="pl-PL" sz="1800" dirty="0" err="1"/>
              <a:t>ami</a:t>
            </a:r>
            <a:r>
              <a:rPr lang="pl-PL" sz="1800" dirty="0"/>
              <a:t> nt. działań podejmowanych w projekcie (przekazanie informacji w zakresie opisu projektu, grupy docelowej, głównych działań, okresu jego trwania, planowanym okresie rekrutacji uczestników). PCPR powinien w odpowiedzi przedstawić zakres swoich działań, w tym ofertę, z której potencjalnie mogliby skorzystać uczestnicy projektu. Kryterium nie dotyczy w przypadku, gdy projekt realizowany jest </a:t>
            </a:r>
            <a:r>
              <a:rPr lang="pl-PL" sz="1800" dirty="0" smtClean="0"/>
              <a:t>przez</a:t>
            </a:r>
          </a:p>
          <a:p>
            <a:pPr marL="0" indent="0">
              <a:spcBef>
                <a:spcPts val="0"/>
              </a:spcBef>
              <a:buNone/>
              <a:tabLst>
                <a:tab pos="4840288" algn="l"/>
                <a:tab pos="5287963" algn="l"/>
                <a:tab pos="5465763" algn="l"/>
              </a:tabLst>
            </a:pPr>
            <a:r>
              <a:rPr lang="pl-PL" sz="1800" dirty="0" smtClean="0"/>
              <a:t>Powiat</a:t>
            </a:r>
            <a:r>
              <a:rPr lang="pl-PL" sz="1800" dirty="0"/>
              <a:t>/ PCPR, a obszar realizacji projektu mieści się </a:t>
            </a:r>
            <a:endParaRPr lang="pl-PL" sz="1800" dirty="0" smtClean="0"/>
          </a:p>
          <a:p>
            <a:pPr marL="0" indent="0">
              <a:spcBef>
                <a:spcPts val="0"/>
              </a:spcBef>
              <a:buNone/>
              <a:tabLst>
                <a:tab pos="4840288" algn="l"/>
                <a:tab pos="5287963" algn="l"/>
                <a:tab pos="5465763" algn="l"/>
              </a:tabLst>
            </a:pPr>
            <a:r>
              <a:rPr lang="pl-PL" sz="1800" dirty="0" smtClean="0"/>
              <a:t>w </a:t>
            </a:r>
            <a:r>
              <a:rPr lang="pl-PL" sz="1800" dirty="0"/>
              <a:t>całości na obszarze działania danego Powiatu/ PCPR/ </a:t>
            </a:r>
            <a:endParaRPr lang="pl-PL" sz="1800" dirty="0" smtClean="0"/>
          </a:p>
          <a:p>
            <a:pPr marL="0" indent="0">
              <a:spcBef>
                <a:spcPts val="0"/>
              </a:spcBef>
              <a:buNone/>
              <a:tabLst>
                <a:tab pos="4840288" algn="l"/>
                <a:tab pos="5287963" algn="l"/>
                <a:tab pos="5465763" algn="l"/>
              </a:tabLst>
            </a:pPr>
            <a:r>
              <a:rPr lang="pl-PL" sz="1800" dirty="0" smtClean="0"/>
              <a:t>danych </a:t>
            </a:r>
            <a:r>
              <a:rPr lang="pl-PL" sz="1800" dirty="0"/>
              <a:t>Powiatów/PCPR-ów</a:t>
            </a:r>
            <a:r>
              <a:rPr lang="pl-PL" sz="1800" dirty="0" smtClean="0"/>
              <a:t>. </a:t>
            </a:r>
            <a:r>
              <a:rPr lang="pl-PL" sz="1800" dirty="0"/>
              <a:t>Kryterium zostanie </a:t>
            </a:r>
            <a:endParaRPr lang="pl-PL" sz="1800" dirty="0" smtClean="0"/>
          </a:p>
          <a:p>
            <a:pPr marL="0" indent="0">
              <a:spcBef>
                <a:spcPts val="0"/>
              </a:spcBef>
              <a:buNone/>
              <a:tabLst>
                <a:tab pos="4840288" algn="l"/>
                <a:tab pos="5287963" algn="l"/>
                <a:tab pos="5465763" algn="l"/>
              </a:tabLst>
            </a:pPr>
            <a:r>
              <a:rPr lang="pl-PL" sz="1800" dirty="0" smtClean="0"/>
              <a:t>zweryfikowane </a:t>
            </a:r>
            <a:r>
              <a:rPr lang="pl-PL" sz="1800" dirty="0"/>
              <a:t>na podstawie zapisów wniosku </a:t>
            </a:r>
            <a:endParaRPr lang="pl-PL" sz="1800" dirty="0" smtClean="0"/>
          </a:p>
          <a:p>
            <a:pPr marL="0" indent="0">
              <a:spcBef>
                <a:spcPts val="0"/>
              </a:spcBef>
              <a:buNone/>
              <a:tabLst>
                <a:tab pos="4840288" algn="l"/>
                <a:tab pos="5287963" algn="l"/>
                <a:tab pos="5465763" algn="l"/>
              </a:tabLst>
            </a:pPr>
            <a:r>
              <a:rPr lang="pl-PL" sz="1800" dirty="0" smtClean="0"/>
              <a:t>o </a:t>
            </a:r>
            <a:r>
              <a:rPr lang="pl-PL" sz="1800" dirty="0"/>
              <a:t>dofinansowanie projektu. </a:t>
            </a:r>
            <a:r>
              <a:rPr lang="pl-PL" sz="1400" dirty="0"/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7" y="4723073"/>
            <a:ext cx="2244916" cy="15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839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8" y="966788"/>
            <a:ext cx="7886700" cy="588548"/>
          </a:xfrm>
        </p:spPr>
        <p:txBody>
          <a:bodyPr/>
          <a:lstStyle/>
          <a:p>
            <a:r>
              <a:rPr lang="pl-PL" sz="2400" b="1" dirty="0"/>
              <a:t>Szczegółowe kryteria dostępu – </a:t>
            </a:r>
            <a:r>
              <a:rPr lang="pl-PL" sz="2400" b="1" dirty="0" smtClean="0"/>
              <a:t>6. Kryterium współpracy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63879"/>
            <a:ext cx="7886700" cy="491730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 smtClean="0"/>
              <a:t>Czy </a:t>
            </a:r>
            <a:r>
              <a:rPr lang="pl-PL" sz="2000" dirty="0"/>
              <a:t>w przypadku, gdy Wnioskodawca zakłada udzielanie wsparcia na rzecz osób, które są w wieku aktywności zawodowej i są zdolne do podjęcia zatrudnienia, zobowiązał się we wniosku o dofinansowanie do </a:t>
            </a:r>
            <a:r>
              <a:rPr lang="pl-PL" sz="2000" b="1" dirty="0"/>
              <a:t>zawiązania</a:t>
            </a:r>
            <a:r>
              <a:rPr lang="pl-PL" sz="2000" dirty="0"/>
              <a:t> </a:t>
            </a:r>
            <a:r>
              <a:rPr lang="pl-PL" sz="2000" b="1" dirty="0"/>
              <a:t>współpracy z Ośrodkiem Wsparcia Ekonomii Społecznej, który funkcjonuje na obszarze realizacji projektu</a:t>
            </a:r>
            <a:r>
              <a:rPr lang="pl-PL" sz="2000" dirty="0"/>
              <a:t>?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1600" dirty="0" smtClean="0"/>
              <a:t>Przez </a:t>
            </a:r>
            <a:r>
              <a:rPr lang="pl-PL" sz="1600" dirty="0"/>
              <a:t>współpracę należy rozumieć wymianę informacji pomiędzy Beneficjentem </a:t>
            </a:r>
            <a:r>
              <a:rPr lang="pl-PL" sz="1600" dirty="0" smtClean="0"/>
              <a:t>a </a:t>
            </a:r>
            <a:r>
              <a:rPr lang="pl-PL" sz="1600" dirty="0"/>
              <a:t>OWES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nt</a:t>
            </a:r>
            <a:r>
              <a:rPr lang="pl-PL" sz="1600" dirty="0"/>
              <a:t>. działań podejmowanych w projekcie (przekazanie informacji w zakresie opisu projektu, grupy docelowej, głównych działań, okresu jego trwania, planowanym okresie rekrutacji uczestników). OWES powinien w odpowiedzi przedstawić zakres swoich działań,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tym ofertę, z której potencjalnie mogliby </a:t>
            </a:r>
            <a:r>
              <a:rPr lang="pl-PL" sz="1600" dirty="0" smtClean="0"/>
              <a:t>skorzystać </a:t>
            </a:r>
            <a:r>
              <a:rPr lang="pl-PL" sz="1600" dirty="0"/>
              <a:t>uczestnicy projektu</a:t>
            </a:r>
            <a:r>
              <a:rPr lang="pl-PL" sz="1600" dirty="0" smtClean="0"/>
              <a:t>.</a:t>
            </a:r>
          </a:p>
          <a:p>
            <a:pPr marL="0" indent="0" algn="just">
              <a:buNone/>
            </a:pPr>
            <a:r>
              <a:rPr lang="pl-PL" sz="1600" dirty="0"/>
              <a:t>Za OWES, który funkcjonuje na obszarze realizacji projektu, uznaje się: </a:t>
            </a:r>
          </a:p>
          <a:p>
            <a:pPr lvl="1" algn="just"/>
            <a:r>
              <a:rPr lang="pl-PL" sz="1600" b="1" u="sng" dirty="0" smtClean="0">
                <a:solidFill>
                  <a:srgbClr val="0070C0"/>
                </a:solidFill>
              </a:rPr>
              <a:t>OWES</a:t>
            </a:r>
            <a:r>
              <a:rPr lang="pl-PL" sz="1600" b="1" u="sng" dirty="0">
                <a:solidFill>
                  <a:srgbClr val="0070C0"/>
                </a:solidFill>
              </a:rPr>
              <a:t>, z którym IP DWUP podpisała umowę o dofinansowanie projektu </a:t>
            </a:r>
            <a:r>
              <a:rPr lang="pl-PL" sz="1600" b="1" u="sng" dirty="0" smtClean="0">
                <a:solidFill>
                  <a:srgbClr val="0070C0"/>
                </a:solidFill>
              </a:rPr>
              <a:t/>
            </a:r>
            <a:br>
              <a:rPr lang="pl-PL" sz="1600" b="1" u="sng" dirty="0" smtClean="0">
                <a:solidFill>
                  <a:srgbClr val="0070C0"/>
                </a:solidFill>
              </a:rPr>
            </a:br>
            <a:r>
              <a:rPr lang="pl-PL" sz="1600" b="1" u="sng" dirty="0" smtClean="0">
                <a:solidFill>
                  <a:srgbClr val="0070C0"/>
                </a:solidFill>
              </a:rPr>
              <a:t>w </a:t>
            </a:r>
            <a:r>
              <a:rPr lang="pl-PL" sz="1600" b="1" u="sng" dirty="0">
                <a:solidFill>
                  <a:srgbClr val="0070C0"/>
                </a:solidFill>
              </a:rPr>
              <a:t>subregionie, w którym będzie realizowany projekt złożony w ramach naboru</a:t>
            </a:r>
            <a:r>
              <a:rPr lang="pl-PL" sz="1600" dirty="0"/>
              <a:t>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lub </a:t>
            </a:r>
            <a:endParaRPr lang="pl-PL" sz="1600" dirty="0"/>
          </a:p>
          <a:p>
            <a:pPr lvl="1" algn="just"/>
            <a:r>
              <a:rPr lang="pl-PL" sz="1600" dirty="0" smtClean="0"/>
              <a:t>OWES </a:t>
            </a:r>
            <a:r>
              <a:rPr lang="pl-PL" sz="1600" dirty="0"/>
              <a:t>funkcjonujący na Dolnym Śląsku i posiadający akredytację ministra właściwego do spraw zabezpieczenia społecznego - jeżeli w momencie rozpoczęcia realizacji projektu żadne umowy o dofinansowanie projektów OWES nie zostały podpisane. 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Szczegółowe kryteria dostępu – </a:t>
            </a:r>
            <a:r>
              <a:rPr lang="pl-PL" sz="2800" b="1" dirty="0" smtClean="0"/>
              <a:t>7. </a:t>
            </a:r>
            <a:r>
              <a:rPr lang="pl-PL" sz="2800" b="1" dirty="0"/>
              <a:t>Kryterium </a:t>
            </a:r>
            <a:r>
              <a:rPr lang="pl-PL" sz="2800" b="1" dirty="0" smtClean="0"/>
              <a:t>sposobu realizacji projektu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808922"/>
            <a:ext cx="8097907" cy="4393095"/>
          </a:xfrm>
        </p:spPr>
        <p:txBody>
          <a:bodyPr/>
          <a:lstStyle/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2200" dirty="0" smtClean="0"/>
              <a:t>Czy </a:t>
            </a:r>
            <a:r>
              <a:rPr lang="pl-PL" sz="2200" dirty="0"/>
              <a:t>projekt odpowiada na problemy i potrzeby w świadczeniu usług społecznych, zidentyfikowane na obszarze jego realizacji, co znajduje odzwierciedlenie w opisie sytuacji problemowej przedstawionej we wniosku o dofinansowanie? </a:t>
            </a:r>
          </a:p>
          <a:p>
            <a:pPr marL="0" indent="0">
              <a:buNone/>
            </a:pPr>
            <a:r>
              <a:rPr lang="pl-PL" sz="1800" dirty="0"/>
              <a:t>Podstawą działań projektowych powinna być </a:t>
            </a:r>
            <a:r>
              <a:rPr lang="pl-PL" sz="1800" b="1" dirty="0"/>
              <a:t>pogłębiona diagnoza grupy docelowej oraz jej otoczenia</a:t>
            </a:r>
            <a:r>
              <a:rPr lang="pl-PL" sz="1800" dirty="0"/>
              <a:t>, w tym analiza terytorialnego nasycenia usług planowanych do świadczenia w projekcie w kontekście zapotrzebowania społecznego. Wnioskodawca zobowiązany jest do przedstawienia analizy dostępności usług społecznych, które zamierza realizować w projekcie, na danym obszarze, nie ograniczając się wyłącznie do analizy oferty świadczonej przez samego Wnioskodawcę. 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Kryterium zostanie zweryfikowane na podstawie zapisów wniosku o </a:t>
            </a:r>
            <a:r>
              <a:rPr lang="pl-PL" sz="1800" dirty="0" smtClean="0"/>
              <a:t>dofinansowanie </a:t>
            </a:r>
            <a:r>
              <a:rPr lang="pl-PL" sz="1800" dirty="0"/>
              <a:t>projektu. </a:t>
            </a: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083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06770" y="949910"/>
            <a:ext cx="7886700" cy="859011"/>
          </a:xfrm>
        </p:spPr>
        <p:txBody>
          <a:bodyPr/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>Szczegółowe </a:t>
            </a:r>
            <a:r>
              <a:rPr lang="pl-PL" sz="2400" b="1" dirty="0"/>
              <a:t>kryteria dostępu </a:t>
            </a:r>
            <a:r>
              <a:rPr lang="pl-PL" sz="2400" b="1" dirty="0" smtClean="0"/>
              <a:t>– 8. </a:t>
            </a:r>
            <a:r>
              <a:rPr lang="pl-PL" sz="2400" b="1" dirty="0"/>
              <a:t>Kryterium sposobu realizacji projektu</a:t>
            </a:r>
            <a:r>
              <a:rPr lang="pl-PL" sz="2400" b="1" dirty="0" smtClean="0"/>
              <a:t>. </a:t>
            </a:r>
            <a:r>
              <a:rPr lang="pl-PL" sz="2400" b="1" dirty="0">
                <a:solidFill>
                  <a:srgbClr val="FF0000"/>
                </a:solidFill>
              </a:rPr>
              <a:t>dotyczy tylko ZIT </a:t>
            </a:r>
            <a:r>
              <a:rPr lang="pl-PL" sz="2400" b="1" dirty="0" err="1">
                <a:solidFill>
                  <a:srgbClr val="FF0000"/>
                </a:solidFill>
              </a:rPr>
              <a:t>WrOF</a:t>
            </a:r>
            <a:r>
              <a:rPr lang="pl-PL" sz="2400" b="1" dirty="0">
                <a:solidFill>
                  <a:srgbClr val="FF0000"/>
                </a:solidFill>
              </a:rPr>
              <a:t>  (typ 9.2.B1)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88435"/>
            <a:ext cx="7886700" cy="455212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 smtClean="0"/>
              <a:t>Czy </a:t>
            </a:r>
            <a:r>
              <a:rPr lang="pl-PL" sz="2000" dirty="0"/>
              <a:t>w przypadku tworzenia nowych miejsc świadczenia usług społecznych Wnioskodawca zobowiązał się do udzielania wsparcia zgodnie z „Ogólnoeuropejskimi wytycznymi dotyczącymi przejścia od opieki instytucjonalnej do opieki świadczonej na poziomie lokalnych społeczności” i dokumentem „Wykorzystanie funduszy Unii Europejskiej w celu przejścia od opieki instytucjonalnej do opieki świadczonej na poziomie lokalnych społeczności – zestaw narzędzi”? 	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Kryterium </a:t>
            </a:r>
            <a:r>
              <a:rPr lang="pl-PL" sz="2000" b="1" dirty="0">
                <a:solidFill>
                  <a:srgbClr val="FF0000"/>
                </a:solidFill>
              </a:rPr>
              <a:t>dotyczy usług wsparcia rodziny. 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/>
              <a:t>Kryterium </a:t>
            </a:r>
            <a:r>
              <a:rPr lang="pl-PL" sz="2000" dirty="0"/>
              <a:t>zostanie zweryfikowane na podstawie zapisów wniosku o dofinansowanie projektu. 	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	</a:t>
            </a:r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3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38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Szczegółowe kryteria dostępu – </a:t>
            </a:r>
            <a:r>
              <a:rPr lang="pl-PL" sz="2400" b="1" dirty="0" smtClean="0"/>
              <a:t>9. </a:t>
            </a:r>
            <a:r>
              <a:rPr lang="pl-PL" sz="2400" b="1" dirty="0"/>
              <a:t>Kryterium </a:t>
            </a:r>
            <a:r>
              <a:rPr lang="pl-PL" sz="2400" b="1" dirty="0" smtClean="0"/>
              <a:t>grupy docelowej – </a:t>
            </a:r>
            <a:r>
              <a:rPr lang="pl-PL" sz="2400" b="1" dirty="0" smtClean="0">
                <a:solidFill>
                  <a:srgbClr val="FF0000"/>
                </a:solidFill>
              </a:rPr>
              <a:t>dotyczy tylko ZIT </a:t>
            </a:r>
            <a:r>
              <a:rPr lang="pl-PL" sz="2400" b="1" dirty="0" err="1" smtClean="0">
                <a:solidFill>
                  <a:srgbClr val="FF0000"/>
                </a:solidFill>
              </a:rPr>
              <a:t>WrOF</a:t>
            </a:r>
            <a:r>
              <a:rPr lang="pl-PL" sz="2400" b="1" dirty="0" smtClean="0">
                <a:solidFill>
                  <a:srgbClr val="FF0000"/>
                </a:solidFill>
              </a:rPr>
              <a:t>  (typ 9.2.B1)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348" y="1848678"/>
            <a:ext cx="7919002" cy="432828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Wnioskodawca zakłada, że pierwszeństwo udziału w projekcie będą miały następujące grupy docelowe: </a:t>
            </a:r>
          </a:p>
          <a:p>
            <a:r>
              <a:rPr lang="pl-PL" sz="1800" dirty="0"/>
              <a:t>osoby lub rodziny zagrożone ubóstwem lub wykluczeniem społecznym doświadczające wielokrotnego wykluczenia społecznego </a:t>
            </a:r>
          </a:p>
          <a:p>
            <a:r>
              <a:rPr lang="pl-PL" sz="1800" dirty="0"/>
              <a:t>osoby o znacznym lub umiarkowanym stopniu niepełnosprawności oraz z niepełnosprawnością sprzężoną oraz osoby z zaburzeniami psychicznymi, w tym osoby z niepełnosprawnością intelektualną i osoby z całościowymi zaburzeniami rozwojowymi </a:t>
            </a:r>
          </a:p>
          <a:p>
            <a:r>
              <a:rPr lang="pl-PL" sz="1800" dirty="0"/>
              <a:t>osoby korzystające z Programu Operacyjnego Pomoc Żywnościowa 2014-2020 (PO PŻ), a zakres wsparcia dla tych osób lub rodzin nie będzie powielał działań, które dana osoba lub rodzina otrzymała lub otrzymuje z PO PŻ w ramach działań towarzyszących? </a:t>
            </a:r>
            <a:endParaRPr lang="pl-PL" sz="1800" dirty="0" smtClean="0"/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Kryterium dotyczy usług wsparcia rodziny. 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/>
              <a:t>Wskazane </a:t>
            </a:r>
            <a:r>
              <a:rPr lang="pl-PL" sz="1600" dirty="0"/>
              <a:t>preferencje mają na celu włączenie do udziału w projekcie grup najbardziej narażonych na wykluczenie społeczne, w tym wykluczenie z możliwości korzystania z usług.</a:t>
            </a:r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1115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latin typeface="+mj-lt"/>
              </a:rPr>
              <a:t>Kwota środków europejskich przeznaczona </a:t>
            </a:r>
            <a:br>
              <a:rPr lang="pl-PL" sz="2600" dirty="0" smtClean="0">
                <a:latin typeface="+mj-lt"/>
              </a:rPr>
            </a:br>
            <a:r>
              <a:rPr lang="pl-PL" sz="2600" dirty="0" smtClean="0">
                <a:latin typeface="+mj-lt"/>
              </a:rPr>
              <a:t>na </a:t>
            </a:r>
            <a:r>
              <a:rPr lang="pl-PL" sz="2600" dirty="0">
                <a:latin typeface="+mj-lt"/>
              </a:rPr>
              <a:t>dofinansowanie projektów w ramach </a:t>
            </a:r>
            <a:r>
              <a:rPr lang="pl-PL" sz="2600" dirty="0" smtClean="0">
                <a:latin typeface="+mj-lt"/>
              </a:rPr>
              <a:t>konkursu </a:t>
            </a:r>
            <a:r>
              <a:rPr lang="pl-PL" sz="3100" dirty="0" smtClean="0">
                <a:latin typeface="+mj-lt"/>
              </a:rPr>
              <a:t>nr </a:t>
            </a:r>
            <a:endParaRPr lang="pl-PL" sz="32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</a:rPr>
              <a:t>RPDS.09.02.02-IP.02-02-233/17</a:t>
            </a:r>
            <a:endParaRPr lang="pl-PL" sz="3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4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2 157 400 </a:t>
            </a:r>
            <a:r>
              <a:rPr lang="fr-FR" sz="4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500 000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dla ZIT </a:t>
            </a:r>
            <a:r>
              <a:rPr lang="pl-P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WrOF</a:t>
            </a:r>
            <a:endParaRPr lang="pl-P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100" dirty="0" smtClean="0">
                <a:latin typeface="+mj-lt"/>
              </a:rPr>
              <a:t>(co stanowi maksymalny dopuszczalny poziom dofinansowania UE)</a:t>
            </a: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553924"/>
            <a:ext cx="757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Wsparcie w ramach konkursu adresowane jest do obszarów Dolnego Śląska,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które </a:t>
            </a:r>
            <a:r>
              <a:rPr lang="pl-PL" sz="2800" b="1" dirty="0"/>
              <a:t>są objęte mechanizmem ZIT </a:t>
            </a:r>
            <a:r>
              <a:rPr lang="pl-PL" sz="2800" b="1" dirty="0" err="1" smtClean="0"/>
              <a:t>WrOF</a:t>
            </a:r>
            <a:r>
              <a:rPr lang="pl-PL" sz="2800" b="1" dirty="0" smtClean="0"/>
              <a:t>.</a:t>
            </a:r>
            <a:endParaRPr lang="pl-PL" sz="2800" b="1" dirty="0"/>
          </a:p>
        </p:txBody>
      </p: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07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6588" y="1759226"/>
            <a:ext cx="7886700" cy="4601817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 smtClean="0"/>
              <a:t> </a:t>
            </a:r>
            <a:r>
              <a:rPr lang="pl-PL" sz="2000" dirty="0" smtClean="0"/>
              <a:t>Czy </a:t>
            </a:r>
            <a:r>
              <a:rPr lang="pl-PL" sz="2000" dirty="0"/>
              <a:t>w przypadku, gdy Wnioskodawca zakłada udzielanie wsparcia w ramach placówki wsparcia dziennego w formie opiekuńczej oraz pracy podwórkowej przewidziano realizację zajęć rozwijających co najmniej 2 z 8 kompetencji kluczowych tj.: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porozumiewanie się w języku ojczystym;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porozumiewanie się w językach obcych;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kompetencje matematyczne i podstawowe kompetencje naukowo – techniczne;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kompetencje informatyczne;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umiejętność uczenia się;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kompetencje społeczne i obywatelskie; 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inicjatywność i przedsiębiorczość</a:t>
            </a:r>
            <a:r>
              <a:rPr lang="pl-PL" sz="2000" dirty="0" smtClean="0"/>
              <a:t>;</a:t>
            </a:r>
          </a:p>
          <a:p>
            <a:pPr marL="536575" indent="-179388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 </a:t>
            </a:r>
            <a:r>
              <a:rPr lang="pl-PL" sz="2000" dirty="0" smtClean="0"/>
              <a:t>   </a:t>
            </a:r>
            <a:r>
              <a:rPr lang="pl-PL" sz="2000" dirty="0"/>
              <a:t>świadomość i ekspresja kulturalna? </a:t>
            </a: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Kryterium dotyczy usług wsparcia rodziny. </a:t>
            </a:r>
            <a:r>
              <a:rPr lang="pl-PL" sz="1600" dirty="0" smtClean="0"/>
              <a:t>Kryterium </a:t>
            </a:r>
            <a:r>
              <a:rPr lang="pl-PL" sz="1600" dirty="0"/>
              <a:t>ma na celu rozwijanie kompetencji niezbędnych do pełnego uczestnictwa dzieci i młodzieży w życiu społecznym i </a:t>
            </a:r>
            <a:r>
              <a:rPr lang="pl-PL" sz="1600" dirty="0" smtClean="0"/>
              <a:t>zawodowy.</a:t>
            </a: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36588" y="1013791"/>
            <a:ext cx="7886700" cy="7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dirty="0" smtClean="0"/>
              <a:t>Szczegółowe kryteria dostępu – 10. </a:t>
            </a:r>
            <a:r>
              <a:rPr lang="pl-PL" sz="2400" b="1" dirty="0"/>
              <a:t>Kryterium formy </a:t>
            </a:r>
            <a:r>
              <a:rPr lang="pl-PL" sz="2400" b="1" dirty="0" smtClean="0"/>
              <a:t>wsparcia </a:t>
            </a:r>
            <a:r>
              <a:rPr lang="pl-PL" sz="2400" b="1" dirty="0">
                <a:solidFill>
                  <a:srgbClr val="FF0000"/>
                </a:solidFill>
              </a:rPr>
              <a:t>dotyczy tylko ZIT </a:t>
            </a:r>
            <a:r>
              <a:rPr lang="pl-PL" sz="2400" b="1" dirty="0" err="1">
                <a:solidFill>
                  <a:srgbClr val="FF0000"/>
                </a:solidFill>
              </a:rPr>
              <a:t>WrOF</a:t>
            </a:r>
            <a:r>
              <a:rPr lang="pl-PL" sz="2400" b="1" dirty="0">
                <a:solidFill>
                  <a:srgbClr val="FF0000"/>
                </a:solidFill>
              </a:rPr>
              <a:t>  (typ 9.2.B1)</a:t>
            </a:r>
            <a:r>
              <a:rPr lang="pl-PL" sz="2400" b="1" dirty="0" smtClean="0"/>
              <a:t> </a:t>
            </a:r>
            <a:endParaRPr lang="pl-PL" sz="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65" y="4041715"/>
            <a:ext cx="2628236" cy="149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150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Szczegółowe kryteria dostępu – </a:t>
            </a:r>
            <a:r>
              <a:rPr lang="pl-PL" sz="2400" b="1" dirty="0" smtClean="0"/>
              <a:t>11. </a:t>
            </a:r>
            <a:r>
              <a:rPr lang="pl-PL" sz="2400" b="1" dirty="0"/>
              <a:t>Kryterium trwałości </a:t>
            </a:r>
            <a:r>
              <a:rPr lang="pl-PL" sz="2400" b="1" dirty="0">
                <a:solidFill>
                  <a:srgbClr val="FF0000"/>
                </a:solidFill>
              </a:rPr>
              <a:t>dotyczy tylko ZIT </a:t>
            </a:r>
            <a:r>
              <a:rPr lang="pl-PL" sz="2400" b="1" dirty="0" err="1">
                <a:solidFill>
                  <a:srgbClr val="FF0000"/>
                </a:solidFill>
              </a:rPr>
              <a:t>WrOF</a:t>
            </a:r>
            <a:r>
              <a:rPr lang="pl-PL" sz="2400" b="1" dirty="0">
                <a:solidFill>
                  <a:srgbClr val="FF0000"/>
                </a:solidFill>
              </a:rPr>
              <a:t>  (typ 9.2.B1)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652" y="1898374"/>
            <a:ext cx="7968698" cy="4278589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Czy w przypadku wsparcia udzielanego na tworzenie nowych miejsc w placówkach wsparcia dziennego, Wnioskodawca zobowiązuje się do zachowania trwałości miejsc po zakończeniu realizacji projektu co najmniej przez okres odpowiadający okresowi realizacji projektu? </a:t>
            </a: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Trwałość jest rozumiana jako instytucjonalna gotowość podmiotów do świadczenia usług pomocy w opiece i wychowaniu dziecka w ramach placówek wsparcia dziennego. Aktualna informacja dotycząca liczby miejsc oferowanych przez podmiot po projekcie w okresie trwałości musi być obowiązkowo opublikowana na stronie </a:t>
            </a:r>
            <a:r>
              <a:rPr lang="pl-PL" sz="2000" dirty="0" smtClean="0"/>
              <a:t>internetowej </a:t>
            </a:r>
            <a:r>
              <a:rPr lang="pl-PL" sz="2000" dirty="0"/>
              <a:t>Beneficjenta. </a:t>
            </a:r>
            <a:r>
              <a:rPr lang="pl-PL" dirty="0"/>
              <a:t>	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sz="3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169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23730"/>
            <a:ext cx="7886700" cy="868569"/>
          </a:xfrm>
        </p:spPr>
        <p:txBody>
          <a:bodyPr/>
          <a:lstStyle/>
          <a:p>
            <a:r>
              <a:rPr lang="pl-PL" sz="2400" b="1" dirty="0" smtClean="0"/>
              <a:t>Szczegółowe kryteria dostępu – 12. Kryterium liczby osób objętych usługami - </a:t>
            </a:r>
            <a:r>
              <a:rPr lang="pl-PL" sz="2400" b="1" dirty="0">
                <a:solidFill>
                  <a:srgbClr val="FF0000"/>
                </a:solidFill>
              </a:rPr>
              <a:t>dotyczy tylko ZIT </a:t>
            </a:r>
            <a:r>
              <a:rPr lang="pl-PL" sz="2400" b="1" dirty="0" err="1">
                <a:solidFill>
                  <a:srgbClr val="FF0000"/>
                </a:solidFill>
              </a:rPr>
              <a:t>WrOF</a:t>
            </a:r>
            <a:r>
              <a:rPr lang="pl-PL" sz="2400" b="1" dirty="0">
                <a:solidFill>
                  <a:srgbClr val="FF0000"/>
                </a:solidFill>
              </a:rPr>
              <a:t>  (typ 9.2.B1)</a:t>
            </a:r>
            <a:r>
              <a:rPr lang="pl-PL" sz="2400" b="1" dirty="0"/>
              <a:t>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08922"/>
            <a:ext cx="7886700" cy="436804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Czy Wnioskodawca deklaruje, że projekt prowadzi do: </a:t>
            </a:r>
          </a:p>
          <a:p>
            <a:r>
              <a:rPr lang="pl-PL" sz="2000" dirty="0"/>
              <a:t>zwiększenia liczby osób objętych usługami społecznymi w lokalnej społeczności prowadzonymi przez danego Wnioskodawcę w stosunku do danych z roku poprzedzającego rok rozpoczęcia realizacji projektu i/lub </a:t>
            </a:r>
          </a:p>
          <a:p>
            <a:r>
              <a:rPr lang="pl-PL" sz="2000" dirty="0"/>
              <a:t>zwiększenia zakresu usług świadczonych na rzecz rodziny prowadzonymi przez danego Wnioskodawcę w stosunku do danych z roku poprzedzającego rok rozpoczęcia </a:t>
            </a:r>
            <a:r>
              <a:rPr lang="pl-PL" sz="2000" dirty="0" smtClean="0"/>
              <a:t>realizacji </a:t>
            </a:r>
            <a:r>
              <a:rPr lang="pl-PL" sz="2000" dirty="0"/>
              <a:t>projektu? 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</a:rPr>
              <a:t>Kryterium dotyczy usług wsparcia rodziny. </a:t>
            </a:r>
          </a:p>
          <a:p>
            <a:pPr marL="0" indent="0">
              <a:buNone/>
            </a:pPr>
            <a:r>
              <a:rPr lang="pl-PL" sz="1800" dirty="0"/>
              <a:t>Działania projektowe służą poszerzeniu zakresu działań Wnioskodawców i/lub włączeniu do tych działań większej grupy odbiorców. </a:t>
            </a:r>
          </a:p>
          <a:p>
            <a:pPr marL="0" indent="0">
              <a:buNone/>
            </a:pPr>
            <a:r>
              <a:rPr lang="pl-PL" sz="1800" dirty="0"/>
              <a:t>Kryterium zostanie zweryfikowane na podstawie zapisów wniosku o dofinansowanie projektu. 	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923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algn="ctr">
              <a:buNone/>
            </a:pPr>
            <a:r>
              <a:rPr lang="pl-PL" sz="1800" dirty="0" smtClean="0"/>
              <a:t>	informacje zostały zawarte w odrębnej prezentacji: </a:t>
            </a:r>
          </a:p>
          <a:p>
            <a:pPr algn="ctr">
              <a:buNone/>
            </a:pPr>
            <a:r>
              <a:rPr lang="pl-PL" sz="1800" b="1" dirty="0" smtClean="0">
                <a:solidFill>
                  <a:srgbClr val="0033CC"/>
                </a:solidFill>
              </a:rPr>
              <a:t>Standardy 9.2 B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117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 smtClean="0"/>
              <a:t>Najczęstsze </a:t>
            </a:r>
            <a:r>
              <a:rPr lang="pl-PL" altLang="pl-PL" sz="3200" b="1" dirty="0"/>
              <a:t>błędy występujące we wnioskach </a:t>
            </a:r>
            <a:br>
              <a:rPr lang="pl-PL" altLang="pl-PL" sz="3200" b="1" dirty="0"/>
            </a:br>
            <a:r>
              <a:rPr lang="pl-PL" altLang="pl-PL" sz="3200" b="1" dirty="0"/>
              <a:t>o dofinansowanie w konkursach realizowanych </a:t>
            </a:r>
            <a:br>
              <a:rPr lang="pl-PL" altLang="pl-PL" sz="3200" b="1" dirty="0"/>
            </a:br>
            <a:r>
              <a:rPr lang="pl-PL" altLang="pl-PL" sz="3200" b="1" dirty="0"/>
              <a:t>w RPO 2014-2020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75942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6" y="1764792"/>
            <a:ext cx="8123464" cy="47000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cs typeface="Arial" panose="020B0604020202020204" pitchFamily="34" charset="0"/>
              </a:rPr>
              <a:t>Brak znajomości regulaminu konkursu i podstawowych dokumentów programowych, w tym  </a:t>
            </a:r>
            <a:r>
              <a:rPr lang="pl-PL" altLang="pl-PL" sz="1600" i="1" dirty="0">
                <a:cs typeface="Arial" panose="020B0604020202020204" pitchFamily="34" charset="0"/>
              </a:rPr>
              <a:t>Wytycznych w zakresie kwalifikowalności wydatków w ramach europejskiego Funduszu Rozwoju Regionalnego, Europejskiego Funduszu Społecznego oraz Funduszu Spójności na lata </a:t>
            </a:r>
            <a:r>
              <a:rPr lang="pl-PL" altLang="pl-PL" sz="1600" i="1" dirty="0" smtClean="0">
                <a:cs typeface="Arial" panose="020B0604020202020204" pitchFamily="34" charset="0"/>
              </a:rPr>
              <a:t>2014-2020</a:t>
            </a:r>
            <a:r>
              <a:rPr lang="pl-PL" altLang="pl-PL" sz="1600" dirty="0" smtClean="0">
                <a:cs typeface="Arial" panose="020B0604020202020204" pitchFamily="34" charset="0"/>
              </a:rPr>
              <a:t>.</a:t>
            </a:r>
            <a:endParaRPr lang="pl-PL" altLang="pl-PL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sz="1600" dirty="0" smtClean="0">
                <a:cs typeface="Arial" panose="020B0604020202020204" pitchFamily="34" charset="0"/>
              </a:rPr>
              <a:t>Wkład </a:t>
            </a:r>
            <a:r>
              <a:rPr lang="pl-PL" sz="1600" dirty="0">
                <a:cs typeface="Arial" panose="020B0604020202020204" pitchFamily="34" charset="0"/>
              </a:rPr>
              <a:t>własny wnoszony w wysokości poniżej </a:t>
            </a:r>
            <a:r>
              <a:rPr lang="pl-PL" sz="1600" dirty="0" smtClean="0">
                <a:cs typeface="Arial" panose="020B0604020202020204" pitchFamily="34" charset="0"/>
              </a:rPr>
              <a:t>5% wydatków kwalifikowalnych w projekcie.</a:t>
            </a:r>
            <a:endParaRPr lang="pl-PL" sz="16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Problemy </a:t>
            </a:r>
            <a:r>
              <a:rPr lang="pl-PL" altLang="pl-PL" sz="1600" dirty="0">
                <a:cs typeface="Arial" panose="020B0604020202020204" pitchFamily="34" charset="0"/>
              </a:rPr>
              <a:t>w interpretacji wydatków dot. cross-</a:t>
            </a:r>
            <a:r>
              <a:rPr lang="pl-PL" altLang="pl-PL" sz="1600" dirty="0" err="1">
                <a:cs typeface="Arial" panose="020B0604020202020204" pitchFamily="34" charset="0"/>
              </a:rPr>
              <a:t>financingu</a:t>
            </a:r>
            <a:r>
              <a:rPr lang="pl-PL" altLang="pl-PL" sz="1600" dirty="0">
                <a:cs typeface="Arial" panose="020B0604020202020204" pitchFamily="34" charset="0"/>
              </a:rPr>
              <a:t> i środków trwałych, powodujące błędnym oznaczeniem wydatków i wpływające na przekroczenie limitu 10% </a:t>
            </a:r>
            <a:r>
              <a:rPr lang="pl-PL" altLang="pl-PL" sz="1600" dirty="0" smtClean="0">
                <a:cs typeface="Arial" panose="020B0604020202020204" pitchFamily="34" charset="0"/>
              </a:rPr>
              <a:t>dofinansowania UE.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Ujmowanie we wniosku o dofinansowanie środków trwałych w wysokości przekraczającej limit 10% wartości projektu.</a:t>
            </a:r>
          </a:p>
          <a:p>
            <a:pPr marL="0" indent="0" algn="just">
              <a:buNone/>
              <a:defRPr/>
            </a:pPr>
            <a:r>
              <a:rPr lang="pl-PL" altLang="pl-PL" sz="1600" b="1" dirty="0" smtClean="0">
                <a:cs typeface="Arial" panose="020B0604020202020204" pitchFamily="34" charset="0"/>
              </a:rPr>
              <a:t>Uwaga</a:t>
            </a:r>
            <a:r>
              <a:rPr lang="pl-PL" altLang="pl-PL" sz="1600" b="1" dirty="0">
                <a:cs typeface="Arial" panose="020B0604020202020204" pitchFamily="34" charset="0"/>
              </a:rPr>
              <a:t>! Obecnie limit dotyczy łącznej wartości wydatków w ramach cross-</a:t>
            </a:r>
            <a:r>
              <a:rPr lang="pl-PL" altLang="pl-PL" sz="1600" b="1" dirty="0" err="1">
                <a:cs typeface="Arial" panose="020B0604020202020204" pitchFamily="34" charset="0"/>
              </a:rPr>
              <a:t>financingu</a:t>
            </a:r>
            <a:r>
              <a:rPr lang="pl-PL" altLang="pl-PL" sz="1600" b="1" dirty="0">
                <a:cs typeface="Arial" panose="020B0604020202020204" pitchFamily="34" charset="0"/>
              </a:rPr>
              <a:t> oraz środków trwałych o wartości jednostkowej powyżej 3500 zł </a:t>
            </a:r>
            <a:r>
              <a:rPr lang="pl-PL" altLang="pl-PL" sz="1600" b="1" dirty="0" smtClean="0">
                <a:cs typeface="Arial" panose="020B0604020202020204" pitchFamily="34" charset="0"/>
              </a:rPr>
              <a:t>netto.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Uwzględnianie w budżetach wydatków związanych z organizacją wsparcia dodatkowego, które nie zostało przewidziane zapisami regulaminu konkursu.</a:t>
            </a:r>
          </a:p>
          <a:p>
            <a:pPr lvl="0"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cs typeface="Arial" panose="020B0604020202020204" pitchFamily="34" charset="0"/>
              </a:rPr>
              <a:t>Kopiowanie treści wniosków złożonych w odpowiedzi na inne konkursy</a:t>
            </a:r>
            <a:r>
              <a:rPr lang="pl-PL" altLang="pl-PL" sz="1600" dirty="0" smtClean="0"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cs typeface="Arial" panose="020B0604020202020204" pitchFamily="34" charset="0"/>
              </a:rPr>
              <a:t>Dzielenie informacji pomiędzy różne części wniosku, np. opis grupy docelowej w kilku częściach wniosku, co utrudnia weryfikację spełnienia kryteriów</a:t>
            </a:r>
            <a:r>
              <a:rPr lang="pl-PL" altLang="pl-PL" sz="1600" dirty="0" smtClean="0">
                <a:cs typeface="Arial" panose="020B0604020202020204" pitchFamily="34" charset="0"/>
              </a:rPr>
              <a:t>;</a:t>
            </a:r>
            <a:endParaRPr lang="pl-PL" altLang="pl-PL" sz="16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59334"/>
            <a:ext cx="7886700" cy="933450"/>
          </a:xfrm>
        </p:spPr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417" y="1874520"/>
            <a:ext cx="7924470" cy="4535424"/>
          </a:xfrm>
        </p:spPr>
        <p:txBody>
          <a:bodyPr/>
          <a:lstStyle/>
          <a:p>
            <a:pPr lvl="0" algn="just" defTabSz="457200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Błędne </a:t>
            </a:r>
            <a:r>
              <a:rPr lang="pl-PL" altLang="pl-PL" sz="1600" dirty="0">
                <a:cs typeface="Arial" panose="020B0604020202020204" pitchFamily="34" charset="0"/>
              </a:rPr>
              <a:t>przypisywanie uczestnikom projektów statusów na rynku pracy (nieznajomość definicji osoby biernej zawodowo, osoby poszukującej pracy, osoby bezrobotnej).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cs typeface="Arial" panose="020B0604020202020204" pitchFamily="34" charset="0"/>
              </a:rPr>
              <a:t>Nieznajomość definicji wskaźników i ich powiązania ze statusem uczestnika </a:t>
            </a:r>
            <a:r>
              <a:rPr lang="pl-PL" altLang="pl-PL" sz="1600" dirty="0" smtClean="0">
                <a:cs typeface="Arial" panose="020B0604020202020204" pitchFamily="34" charset="0"/>
              </a:rPr>
              <a:t>na </a:t>
            </a:r>
            <a:r>
              <a:rPr lang="pl-PL" altLang="pl-PL" sz="1600" dirty="0">
                <a:cs typeface="Arial" panose="020B0604020202020204" pitchFamily="34" charset="0"/>
              </a:rPr>
              <a:t>rynku pracy w momencie rozpoczęcia udziału w projekcie – co wpływa </a:t>
            </a:r>
            <a:r>
              <a:rPr lang="pl-PL" altLang="pl-PL" sz="1600" dirty="0" smtClean="0">
                <a:cs typeface="Arial" panose="020B0604020202020204" pitchFamily="34" charset="0"/>
              </a:rPr>
              <a:t>na </a:t>
            </a:r>
            <a:r>
              <a:rPr lang="pl-PL" altLang="pl-PL" sz="1600" dirty="0">
                <a:cs typeface="Arial" panose="020B0604020202020204" pitchFamily="34" charset="0"/>
              </a:rPr>
              <a:t>błędne wyliczenia wskaźników</a:t>
            </a:r>
            <a:r>
              <a:rPr lang="pl-PL" altLang="pl-PL" sz="1600" dirty="0" smtClean="0">
                <a:cs typeface="Arial" panose="020B0604020202020204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cs typeface="Arial" panose="020B0604020202020204" pitchFamily="34" charset="0"/>
              </a:rPr>
              <a:t>Brak wszystkich obligatoryjnych wskaźników;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Zbyt </a:t>
            </a:r>
            <a:r>
              <a:rPr lang="pl-PL" altLang="pl-PL" sz="1600" dirty="0">
                <a:cs typeface="Arial" panose="020B0604020202020204" pitchFamily="34" charset="0"/>
              </a:rPr>
              <a:t>ogólny opis grupy docelowej, który nie pozwala na weryfikację założonych wartości docelowych </a:t>
            </a:r>
            <a:r>
              <a:rPr lang="pl-PL" altLang="pl-PL" sz="1600" dirty="0" smtClean="0">
                <a:cs typeface="Arial" panose="020B0604020202020204" pitchFamily="34" charset="0"/>
              </a:rPr>
              <a:t>wskaźników lub kwalifikowalności wsparcia;</a:t>
            </a:r>
            <a:endParaRPr lang="pl-PL" altLang="pl-PL" sz="1600" dirty="0"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Zbyt </a:t>
            </a:r>
            <a:r>
              <a:rPr lang="pl-PL" altLang="pl-PL" sz="1600" dirty="0">
                <a:cs typeface="Arial" panose="020B0604020202020204" pitchFamily="34" charset="0"/>
              </a:rPr>
              <a:t>duża ilość skrótów</a:t>
            </a:r>
            <a:r>
              <a:rPr lang="pl-PL" altLang="pl-PL" sz="1600" dirty="0" smtClean="0">
                <a:cs typeface="Arial" panose="020B0604020202020204" pitchFamily="34" charset="0"/>
              </a:rPr>
              <a:t>;</a:t>
            </a:r>
          </a:p>
          <a:p>
            <a:pPr lvl="0" algn="just" defTabSz="457200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cs typeface="Arial" panose="020B0604020202020204" pitchFamily="34" charset="0"/>
              </a:rPr>
              <a:t>Przepisywanie </a:t>
            </a:r>
            <a:r>
              <a:rPr lang="pl-PL" altLang="pl-PL" sz="1600" dirty="0">
                <a:cs typeface="Arial" panose="020B0604020202020204" pitchFamily="34" charset="0"/>
              </a:rPr>
              <a:t>treści dokumentów programowych zamiast skupiania się na informacjach istotnych dla realizacji projektu;</a:t>
            </a:r>
          </a:p>
          <a:p>
            <a:pPr lvl="0" algn="just" defTabSz="457200"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cs typeface="Arial" panose="020B0604020202020204" pitchFamily="34" charset="0"/>
              </a:rPr>
              <a:t>Zbyt ogólne pozycje budżetowe, brak wyliczeń, brak uzasadnienia ponoszonych wydatków </a:t>
            </a:r>
            <a:r>
              <a:rPr lang="pl-PL" altLang="pl-PL" sz="1600" dirty="0" smtClean="0">
                <a:cs typeface="Arial" panose="020B0604020202020204" pitchFamily="34" charset="0"/>
              </a:rPr>
              <a:t/>
            </a:r>
            <a:br>
              <a:rPr lang="pl-PL" altLang="pl-PL" sz="1600" dirty="0" smtClean="0">
                <a:cs typeface="Arial" panose="020B0604020202020204" pitchFamily="34" charset="0"/>
              </a:rPr>
            </a:br>
            <a:r>
              <a:rPr lang="pl-PL" altLang="pl-PL" sz="1600" dirty="0" smtClean="0">
                <a:cs typeface="Arial" panose="020B0604020202020204" pitchFamily="34" charset="0"/>
              </a:rPr>
              <a:t>i </a:t>
            </a:r>
            <a:r>
              <a:rPr lang="pl-PL" altLang="pl-PL" sz="1600" dirty="0">
                <a:cs typeface="Arial" panose="020B0604020202020204" pitchFamily="34" charset="0"/>
              </a:rPr>
              <a:t>przyjętych jednostek miary pod budżetem projektu;</a:t>
            </a:r>
          </a:p>
          <a:p>
            <a:pPr lvl="0"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Niestosowanie uproszczonych metod rozliczania wydatków w projektach o wartości wkładu publicznego nieprzekraczającej 100 tys. EUR </a:t>
            </a:r>
            <a:r>
              <a:rPr lang="pl-PL" altLang="pl-PL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– w niniejszym konkursie próg </a:t>
            </a: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ten wynosi </a:t>
            </a:r>
            <a:r>
              <a:rPr lang="pl-PL" altLang="pl-PL" sz="2000" b="1" u="sng" dirty="0">
                <a:solidFill>
                  <a:srgbClr val="FF0000"/>
                </a:solidFill>
                <a:cs typeface="Arial" panose="020B0604020202020204" pitchFamily="34" charset="0"/>
              </a:rPr>
              <a:t>431 </a:t>
            </a:r>
            <a:r>
              <a:rPr lang="pl-PL" altLang="pl-PL" sz="2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480,00 PLN.</a:t>
            </a:r>
            <a:endParaRPr lang="pl-PL" altLang="pl-PL" sz="2000" b="1" u="sng" dirty="0" smtClean="0"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 smtClean="0"/>
              <a:t>WAŻNE ZMIANY i UPROSZCZENIA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11027"/>
          </a:xfrm>
        </p:spPr>
        <p:txBody>
          <a:bodyPr/>
          <a:lstStyle/>
          <a:p>
            <a:r>
              <a:rPr lang="pl-PL" sz="2400" b="1" dirty="0" smtClean="0"/>
              <a:t>Zmiana kryteriów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737" y="1632246"/>
            <a:ext cx="7886700" cy="4647267"/>
          </a:xfrm>
        </p:spPr>
        <p:txBody>
          <a:bodyPr/>
          <a:lstStyle/>
          <a:p>
            <a:pPr marL="342900" indent="-342900" algn="just">
              <a:defRPr/>
            </a:pPr>
            <a:r>
              <a:rPr lang="pl-PL" sz="2400" dirty="0" smtClean="0">
                <a:cs typeface="Arial" panose="020B0604020202020204" pitchFamily="34" charset="0"/>
              </a:rPr>
              <a:t>Czy </a:t>
            </a:r>
            <a:r>
              <a:rPr lang="pl-PL" sz="2400" dirty="0">
                <a:cs typeface="Arial" panose="020B0604020202020204" pitchFamily="34" charset="0"/>
              </a:rPr>
              <a:t>Wnioskodawca (lider) w okresie realizacji </a:t>
            </a:r>
            <a:r>
              <a:rPr lang="pl-PL" sz="2400" dirty="0" smtClean="0">
                <a:cs typeface="Arial" panose="020B0604020202020204" pitchFamily="34" charset="0"/>
              </a:rPr>
              <a:t>projektu posiada </a:t>
            </a:r>
            <a:r>
              <a:rPr lang="pl-PL" sz="2400" dirty="0">
                <a:cs typeface="Arial" panose="020B0604020202020204" pitchFamily="34" charset="0"/>
              </a:rPr>
              <a:t>siedzibę lub  będzie prowadził biuro projektu  na terenie województwa dolnośląskiego?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l-PL" altLang="pl-PL" sz="2400" b="1" u="sng" dirty="0">
                <a:cs typeface="Arial" panose="020B0604020202020204" pitchFamily="34" charset="0"/>
              </a:rPr>
              <a:t>w miejsce</a:t>
            </a:r>
          </a:p>
          <a:p>
            <a:pPr marL="342900" indent="-342900" algn="just">
              <a:defRPr/>
            </a:pPr>
            <a:r>
              <a:rPr lang="pl-PL" sz="2400" dirty="0">
                <a:cs typeface="Arial" panose="020B0604020202020204" pitchFamily="34" charset="0"/>
              </a:rPr>
              <a:t>Projektodawca w okresie realizacji projektu prowadzi biuro projektu (lub posiada siedzibę, filię, delegaturę, oddział </a:t>
            </a:r>
            <a:r>
              <a:rPr lang="pl-PL" sz="2400" dirty="0" smtClean="0">
                <a:cs typeface="Arial" panose="020B0604020202020204" pitchFamily="34" charset="0"/>
              </a:rPr>
              <a:t/>
            </a:r>
            <a:br>
              <a:rPr lang="pl-PL" sz="2400" dirty="0" smtClean="0">
                <a:cs typeface="Arial" panose="020B0604020202020204" pitchFamily="34" charset="0"/>
              </a:rPr>
            </a:br>
            <a:r>
              <a:rPr lang="pl-PL" sz="2400" dirty="0" smtClean="0">
                <a:cs typeface="Arial" panose="020B0604020202020204" pitchFamily="34" charset="0"/>
              </a:rPr>
              <a:t>lub </a:t>
            </a:r>
            <a:r>
              <a:rPr lang="pl-PL" sz="2400" dirty="0">
                <a:cs typeface="Arial" panose="020B0604020202020204" pitchFamily="34" charset="0"/>
              </a:rPr>
              <a:t>inną prawnie dozwoloną formę organizacyjną działalności podmiotu) na terenie województwa dolnośląskiego z możliwością udostępnienia pełnej dokumentacji wdrażanego projektu oraz zapewni uczestnikom projektu możliwość osobistego kontaktu </a:t>
            </a:r>
            <a:r>
              <a:rPr lang="pl-PL" sz="2400" dirty="0" smtClean="0">
                <a:cs typeface="Arial" panose="020B0604020202020204" pitchFamily="34" charset="0"/>
              </a:rPr>
              <a:t/>
            </a:r>
            <a:br>
              <a:rPr lang="pl-PL" sz="2400" dirty="0" smtClean="0">
                <a:cs typeface="Arial" panose="020B0604020202020204" pitchFamily="34" charset="0"/>
              </a:rPr>
            </a:br>
            <a:r>
              <a:rPr lang="pl-PL" sz="2400" dirty="0" smtClean="0">
                <a:cs typeface="Arial" panose="020B0604020202020204" pitchFamily="34" charset="0"/>
              </a:rPr>
              <a:t>z </a:t>
            </a:r>
            <a:r>
              <a:rPr lang="pl-PL" sz="2400" dirty="0">
                <a:cs typeface="Arial" panose="020B0604020202020204" pitchFamily="34" charset="0"/>
              </a:rPr>
              <a:t>kadrą projektu. </a:t>
            </a:r>
            <a:endParaRPr lang="pl-PL" altLang="pl-PL" sz="24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b="1" dirty="0">
                <a:solidFill>
                  <a:prstClr val="black"/>
                </a:solidFill>
              </a:rPr>
              <a:t>Zmiana kryteriów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6790"/>
            <a:ext cx="7886700" cy="4809560"/>
          </a:xfrm>
        </p:spPr>
        <p:txBody>
          <a:bodyPr/>
          <a:lstStyle/>
          <a:p>
            <a:pPr algn="just"/>
            <a:r>
              <a:rPr lang="pl-PL" sz="2000" dirty="0" smtClean="0"/>
              <a:t>Uproszczenie zapisów kryterium dostępu związanego z siedzibą Wnioskodawcy i biurem projektu.</a:t>
            </a:r>
          </a:p>
          <a:p>
            <a:pPr algn="just"/>
            <a:r>
              <a:rPr lang="pl-PL" sz="2000" dirty="0" smtClean="0"/>
              <a:t>Rezygnacja z kryterium formalnego dot. obligatoryjnych wskaźników – ocena wskaźników w ramach kryteriów merytorycznych, </a:t>
            </a:r>
            <a:br>
              <a:rPr lang="pl-PL" sz="2000" dirty="0" smtClean="0"/>
            </a:br>
            <a:r>
              <a:rPr lang="pl-PL" sz="2000" dirty="0" smtClean="0"/>
              <a:t>z możliwością skierowania wniosku do negocjacji.</a:t>
            </a:r>
          </a:p>
          <a:p>
            <a:pPr algn="just"/>
            <a:r>
              <a:rPr lang="pl-PL" sz="2000" dirty="0" smtClean="0"/>
              <a:t>We wniosku będą wymagane wyłącznie wskaźniki horyzontalne </a:t>
            </a:r>
            <a:br>
              <a:rPr lang="pl-PL" sz="2000" dirty="0" smtClean="0"/>
            </a:br>
            <a:r>
              <a:rPr lang="pl-PL" sz="2000" dirty="0" smtClean="0"/>
              <a:t>oraz wskaźniki adekwatne do zakresu realizacji projektu – np. brak obowiązku monitorowania wskaźników prozatrudnieniowych </a:t>
            </a:r>
            <a:br>
              <a:rPr lang="pl-PL" sz="2000" dirty="0" smtClean="0"/>
            </a:br>
            <a:r>
              <a:rPr lang="pl-PL" sz="2000" dirty="0" smtClean="0"/>
              <a:t>w przypadku, gdy w ramach projektu nie będzie realizowana aktywizacja zawodowa.</a:t>
            </a:r>
          </a:p>
          <a:p>
            <a:pPr algn="just"/>
            <a:r>
              <a:rPr lang="pl-PL" sz="2000" dirty="0" smtClean="0"/>
              <a:t>Zmiana progów, od których stosowane są odpowiednie stawki kosztów pośrednich.</a:t>
            </a:r>
          </a:p>
          <a:p>
            <a:pPr algn="just"/>
            <a:r>
              <a:rPr lang="pl-PL" sz="2000" dirty="0" smtClean="0"/>
              <a:t>Zmian limitu wydatków na środki trwałe.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b="1" dirty="0" smtClean="0"/>
              <a:t>Wsparcie w ramach konkursu adresowane jest do obszarów Dolnego Śląska, które są objęte mechanizmem ZIT </a:t>
            </a:r>
            <a:r>
              <a:rPr lang="pl-PL" sz="2000" b="1" dirty="0" err="1" smtClean="0"/>
              <a:t>WrOF</a:t>
            </a:r>
            <a:r>
              <a:rPr lang="pl-PL" sz="2000" b="1" dirty="0" smtClean="0"/>
              <a:t>, tj.: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28650" y="2250039"/>
            <a:ext cx="3886200" cy="3926923"/>
          </a:xfrm>
        </p:spPr>
        <p:txBody>
          <a:bodyPr/>
          <a:lstStyle/>
          <a:p>
            <a:pPr lvl="0"/>
            <a:r>
              <a:rPr lang="pl-PL" sz="2000" dirty="0" smtClean="0"/>
              <a:t>Gmina Wrocław,</a:t>
            </a:r>
          </a:p>
          <a:p>
            <a:pPr lvl="0"/>
            <a:r>
              <a:rPr lang="pl-PL" sz="2000" dirty="0" smtClean="0"/>
              <a:t> Gmina Jelcz-Laskowice,</a:t>
            </a:r>
          </a:p>
          <a:p>
            <a:pPr lvl="0"/>
            <a:r>
              <a:rPr lang="pl-PL" sz="2000" dirty="0" smtClean="0"/>
              <a:t>Miasto i Gmina Kąty, Wrocławskie, </a:t>
            </a:r>
          </a:p>
          <a:p>
            <a:pPr lvl="0"/>
            <a:r>
              <a:rPr lang="pl-PL" sz="2000" dirty="0" smtClean="0"/>
              <a:t>Gmina Siechnice, </a:t>
            </a:r>
          </a:p>
          <a:p>
            <a:pPr lvl="0"/>
            <a:r>
              <a:rPr lang="pl-PL" sz="2000" dirty="0" smtClean="0"/>
              <a:t>Gmina Trzebnica, </a:t>
            </a:r>
          </a:p>
          <a:p>
            <a:pPr lvl="0"/>
            <a:r>
              <a:rPr lang="pl-PL" sz="2000" dirty="0" smtClean="0"/>
              <a:t>Miasto i Gmina Sobótka, </a:t>
            </a:r>
          </a:p>
          <a:p>
            <a:pPr lvl="0"/>
            <a:r>
              <a:rPr lang="pl-PL" sz="2000" dirty="0" smtClean="0"/>
              <a:t>Miasto Oleśnica, </a:t>
            </a:r>
          </a:p>
          <a:p>
            <a:pPr lvl="0"/>
            <a:r>
              <a:rPr lang="pl-PL" sz="2000" dirty="0" smtClean="0"/>
              <a:t>Gmina Długołęka,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29150" y="2239765"/>
            <a:ext cx="3886200" cy="3937197"/>
          </a:xfrm>
        </p:spPr>
        <p:txBody>
          <a:bodyPr/>
          <a:lstStyle/>
          <a:p>
            <a:r>
              <a:rPr lang="pl-PL" sz="2000" dirty="0" smtClean="0"/>
              <a:t>Gmina Czernica, </a:t>
            </a:r>
          </a:p>
          <a:p>
            <a:pPr lvl="0"/>
            <a:r>
              <a:rPr lang="pl-PL" sz="2000" dirty="0" smtClean="0"/>
              <a:t>Gmina Kobierzyce, </a:t>
            </a:r>
          </a:p>
          <a:p>
            <a:pPr lvl="0"/>
            <a:r>
              <a:rPr lang="pl-PL" sz="2000" dirty="0" smtClean="0"/>
              <a:t>Gmina Miękinia,</a:t>
            </a:r>
          </a:p>
          <a:p>
            <a:pPr lvl="0"/>
            <a:r>
              <a:rPr lang="pl-PL" sz="2000" dirty="0" smtClean="0"/>
              <a:t>Gmina Oleśnica, </a:t>
            </a:r>
          </a:p>
          <a:p>
            <a:pPr lvl="0"/>
            <a:r>
              <a:rPr lang="pl-PL" sz="2000" dirty="0" smtClean="0"/>
              <a:t>Gmina Wisznia Mała, </a:t>
            </a:r>
          </a:p>
          <a:p>
            <a:pPr lvl="0"/>
            <a:r>
              <a:rPr lang="pl-PL" sz="2000" dirty="0" smtClean="0"/>
              <a:t>Gmina Żórawina, </a:t>
            </a:r>
          </a:p>
          <a:p>
            <a:pPr lvl="0"/>
            <a:r>
              <a:rPr lang="pl-PL" sz="2000" dirty="0" smtClean="0"/>
              <a:t>Gmina Oborniki Śląskie.</a:t>
            </a:r>
          </a:p>
          <a:p>
            <a:r>
              <a:rPr lang="pl-PL" sz="2000" dirty="0" smtClean="0"/>
              <a:t>Wsparciem w ramach ZIT WROF objęty jest w całości powiat Miasto Wrocław.</a:t>
            </a:r>
          </a:p>
          <a:p>
            <a:pPr lvl="0"/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5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9" name="Prostokąt 8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3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6" name="Prostokąt 1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2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21" name="Obraz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746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 smtClean="0"/>
              <a:t>WAŻNE ZMIANY i UPROSZCZENIA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b="1" dirty="0">
                <a:solidFill>
                  <a:prstClr val="black"/>
                </a:solidFill>
              </a:rPr>
              <a:t>Zmiana kryteriów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6790"/>
            <a:ext cx="7886700" cy="4809560"/>
          </a:xfrm>
        </p:spPr>
        <p:txBody>
          <a:bodyPr/>
          <a:lstStyle/>
          <a:p>
            <a:pPr algn="just"/>
            <a:r>
              <a:rPr lang="pl-PL" sz="2000" dirty="0" smtClean="0"/>
              <a:t>Rezygnacja z kryterium formalnego dot. obligatoryjnych wskaźników – ocena wskaźników w ramach kryteriów merytorycznych, </a:t>
            </a:r>
            <a:br>
              <a:rPr lang="pl-PL" sz="2000" dirty="0" smtClean="0"/>
            </a:br>
            <a:r>
              <a:rPr lang="pl-PL" sz="2000" dirty="0" smtClean="0"/>
              <a:t>z możliwością skierowania wniosku do negocjacji.</a:t>
            </a:r>
          </a:p>
          <a:p>
            <a:pPr algn="just"/>
            <a:r>
              <a:rPr lang="pl-PL" sz="2000" dirty="0" smtClean="0"/>
              <a:t>We wniosku będą wymagane wyłącznie wskaźniki horyzontalne </a:t>
            </a:r>
            <a:br>
              <a:rPr lang="pl-PL" sz="2000" dirty="0" smtClean="0"/>
            </a:br>
            <a:r>
              <a:rPr lang="pl-PL" sz="2000" dirty="0" smtClean="0"/>
              <a:t>oraz wskaźniki adekwatne do zakresu realizacji projektu – np. brak obowiązku monitorowania wskaźników prozatrudnieniowych </a:t>
            </a:r>
            <a:br>
              <a:rPr lang="pl-PL" sz="2000" dirty="0" smtClean="0"/>
            </a:br>
            <a:r>
              <a:rPr lang="pl-PL" sz="2000" dirty="0" smtClean="0"/>
              <a:t>w przypadku, gdy w ramach projektu nie będzie realizowana aktywizacja zawodowa.</a:t>
            </a:r>
          </a:p>
          <a:p>
            <a:pPr algn="just"/>
            <a:r>
              <a:rPr lang="pl-PL" sz="2000" dirty="0" smtClean="0"/>
              <a:t>Zmiana progów, od których stosowane są odpowiednie stawki kosztów pośrednich.</a:t>
            </a:r>
          </a:p>
          <a:p>
            <a:pPr algn="just"/>
            <a:r>
              <a:rPr lang="pl-PL" sz="2000" dirty="0" smtClean="0"/>
              <a:t>Zmian limitu wydatków na środki trwałe.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22122"/>
          </a:xfrm>
        </p:spPr>
        <p:txBody>
          <a:bodyPr/>
          <a:lstStyle/>
          <a:p>
            <a:r>
              <a:rPr lang="pl-PL" sz="2400" b="1" dirty="0" smtClean="0"/>
              <a:t>Zmienione stawki kosztów pośrednich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9" y="1626312"/>
            <a:ext cx="7886700" cy="4424110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Koszty pośrednie rozliczane są wyłącznie z wykorzystaniem następujących stawek </a:t>
            </a:r>
            <a:r>
              <a:rPr lang="pl-PL" sz="1800" dirty="0" smtClean="0"/>
              <a:t>ryczałtowych: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b="1" dirty="0" smtClean="0"/>
              <a:t>25</a:t>
            </a:r>
            <a:r>
              <a:rPr lang="pl-PL" sz="1800" b="1" dirty="0"/>
              <a:t>% kosztów bezpośrednich </a:t>
            </a:r>
            <a:r>
              <a:rPr lang="pl-PL" sz="1800" dirty="0"/>
              <a:t>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do 830 tys. PLN włącznie,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b="1" dirty="0" smtClean="0"/>
              <a:t>20</a:t>
            </a:r>
            <a:r>
              <a:rPr lang="pl-PL" sz="1800" b="1" dirty="0"/>
              <a:t>% kosztów bezpośrednich </a:t>
            </a:r>
            <a:r>
              <a:rPr lang="pl-PL" sz="1800" dirty="0"/>
              <a:t>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powyżej 830 tys. PLN do 1 740 tys. PLN włącznie,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b="1" dirty="0" smtClean="0"/>
              <a:t>15</a:t>
            </a:r>
            <a:r>
              <a:rPr lang="pl-PL" sz="1800" b="1" dirty="0"/>
              <a:t>% kosztów bezpośrednich </a:t>
            </a:r>
            <a:r>
              <a:rPr lang="pl-PL" sz="1800" dirty="0"/>
              <a:t>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powyżej 1 740 tys. PLN do 4 550 tys. PLN włącznie,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b="1" dirty="0" smtClean="0"/>
              <a:t>10</a:t>
            </a:r>
            <a:r>
              <a:rPr lang="pl-PL" sz="1800" b="1" dirty="0"/>
              <a:t>% kosztów bezpośrednich </a:t>
            </a:r>
            <a:r>
              <a:rPr lang="pl-PL" sz="1800" dirty="0"/>
              <a:t>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przekraczającej 4 550 tys. PLN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 algn="just">
              <a:buNone/>
            </a:pPr>
            <a:r>
              <a:rPr lang="pl-PL" sz="1600" dirty="0" smtClean="0"/>
              <a:t>* Z </a:t>
            </a:r>
            <a:r>
              <a:rPr lang="pl-PL" sz="1600" dirty="0"/>
              <a:t>pomniejszeniem kosztu racjonalnych usprawnień, o których mowa w </a:t>
            </a:r>
            <a:r>
              <a:rPr lang="pl-PL" sz="1600" i="1" dirty="0"/>
              <a:t>Wytycznych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w </a:t>
            </a:r>
            <a:r>
              <a:rPr lang="pl-PL" sz="1600" i="1" dirty="0"/>
              <a:t>zakresie realizacji zasady równości szans i niedyskryminacji, w tym dostępności dla osób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 smtClean="0"/>
              <a:t>z </a:t>
            </a:r>
            <a:r>
              <a:rPr lang="pl-PL" sz="1600" i="1" dirty="0"/>
              <a:t>niepełnosprawnościami oraz zasady równości szans kobiet i mężczyzn w ramach funduszy unijnych na lata 2014-2020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330921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Lista wskaźników produktu</a:t>
            </a:r>
          </a:p>
          <a:p>
            <a:pPr marL="0" indent="0" algn="just">
              <a:buNone/>
            </a:pPr>
            <a:r>
              <a:rPr lang="pl-PL" sz="1600" b="1" u="sng" dirty="0" smtClean="0"/>
              <a:t>W KAŻDYM PROJEKCIE NALEŻY WYBRAĆ WSKAŹNIK HORYZONTALNY </a:t>
            </a:r>
            <a:r>
              <a:rPr lang="pl-PL" sz="1600" dirty="0" smtClean="0"/>
              <a:t>„Liczba projektów, w których sfinansowano koszty racjonalnych usprawnień dla osób z niepełnosprawnościami” – w projektach ogólnodostępnych należy wpisać wartość wskaźnika równą 0 (zero).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600" b="1" dirty="0" smtClean="0"/>
              <a:t>Wybieramy </a:t>
            </a:r>
            <a:r>
              <a:rPr lang="pl-PL" sz="1600" b="1" dirty="0"/>
              <a:t>z poniższych wskaźników tylko te adekwatne do zakresu realizacji </a:t>
            </a:r>
            <a:r>
              <a:rPr lang="pl-PL" sz="1600" b="1" dirty="0" smtClean="0"/>
              <a:t>projektu:</a:t>
            </a:r>
            <a:endParaRPr lang="pl-PL" sz="1600" b="1" dirty="0"/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objętych usługami społecznymi świadczonymi w interesie ogólnym  w </a:t>
            </a:r>
            <a:r>
              <a:rPr lang="pl-PL" sz="1800" dirty="0" smtClean="0"/>
              <a:t>programie</a:t>
            </a:r>
            <a:endParaRPr lang="pl-PL" sz="1800" dirty="0"/>
          </a:p>
          <a:p>
            <a:pPr marL="342900" indent="-342900">
              <a:buAutoNum type="arabicPeriod"/>
            </a:pPr>
            <a:r>
              <a:rPr lang="pl-PL" sz="1800" dirty="0"/>
              <a:t>Liczba osób z niepełnosprawnościami objętych wsparciem w programie</a:t>
            </a:r>
          </a:p>
          <a:p>
            <a:pPr marL="0" indent="0" algn="just">
              <a:buNone/>
            </a:pPr>
            <a:r>
              <a:rPr lang="pl-PL" sz="1600" dirty="0"/>
              <a:t>Poza wskazanymi powyżej wskaźnikami, Wnioskodawca obowiązany jest wybrać wszystkie adekwatne dla zaplanowanego w projekcie wsparcia, wspólne wskaźniki produktu z listy </a:t>
            </a:r>
            <a:r>
              <a:rPr lang="pl-PL" sz="1600" b="1" dirty="0"/>
              <a:t>WLWK</a:t>
            </a:r>
            <a:r>
              <a:rPr lang="pl-PL" sz="1600" dirty="0"/>
              <a:t> tj.</a:t>
            </a:r>
          </a:p>
          <a:p>
            <a:pPr marL="342900" lvl="0" indent="-342900"/>
            <a:r>
              <a:rPr lang="pl-PL" sz="1600" dirty="0"/>
              <a:t>liczba obiektów dostosowanych do potrzeb osób z niepełnosprawnościami [szt.]</a:t>
            </a:r>
          </a:p>
          <a:p>
            <a:pPr marL="342900" lvl="0" indent="-342900"/>
            <a:r>
              <a:rPr lang="pl-PL" sz="1600" dirty="0"/>
              <a:t>liczba osób objętych szkoleniami/doradztwem w zakresie kompetencji cyfrowych [osoby]</a:t>
            </a:r>
          </a:p>
          <a:p>
            <a:pPr marL="342900" indent="-342900"/>
            <a:r>
              <a:rPr lang="pl-PL" sz="1600" dirty="0"/>
              <a:t>liczba projektów, w których sfinansowano koszty racjonalnych usprawnień dla osób z niepełnosprawnościami [szt.]</a:t>
            </a:r>
          </a:p>
          <a:p>
            <a:pPr marL="0" lvl="0" indent="0">
              <a:buNone/>
            </a:pPr>
            <a:r>
              <a:rPr lang="pl-PL" sz="1600" dirty="0"/>
              <a:t>Jeżeli powyższe wskaźniki są niewystarczające do monitorowania realizacji projektu, można ustalić wskaźniki specyficzne dla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2556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>Lista wskaźników rezultatu - cz.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04" y="1617766"/>
            <a:ext cx="7886700" cy="4738584"/>
          </a:xfrm>
          <a:noFill/>
        </p:spPr>
        <p:txBody>
          <a:bodyPr/>
          <a:lstStyle/>
          <a:p>
            <a:pPr marL="342900" indent="-342900" algn="just">
              <a:buAutoNum type="arabicPeriod"/>
            </a:pPr>
            <a:r>
              <a:rPr lang="pl-PL" sz="2000" dirty="0" smtClean="0"/>
              <a:t>Liczba </a:t>
            </a:r>
            <a:r>
              <a:rPr lang="pl-PL" sz="2000" dirty="0"/>
              <a:t>wspartych w programie miejsc świadczenia usług społecznych, istniejących po zakończeniu </a:t>
            </a:r>
            <a:r>
              <a:rPr lang="pl-PL" sz="2000" dirty="0" smtClean="0"/>
              <a:t>projektu.</a:t>
            </a:r>
          </a:p>
          <a:p>
            <a:pPr marL="0" lvl="0" indent="0" algn="just" fontAlgn="auto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l-PL" sz="1800" dirty="0">
                <a:solidFill>
                  <a:prstClr val="black"/>
                </a:solidFill>
              </a:rPr>
              <a:t>Miejsce świadczenia usługi społecznej to:</a:t>
            </a:r>
          </a:p>
          <a:p>
            <a:pPr marL="0" lvl="0" indent="-342900" algn="just" fontAlgn="auto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sz="1800" b="1" dirty="0">
                <a:solidFill>
                  <a:prstClr val="black"/>
                </a:solidFill>
              </a:rPr>
              <a:t>miejsce</a:t>
            </a:r>
            <a:r>
              <a:rPr lang="pl-PL" sz="1800" dirty="0">
                <a:solidFill>
                  <a:prstClr val="black"/>
                </a:solidFill>
              </a:rPr>
              <a:t> wsparte ze środków EFS, w którym świadczona jest usługa społeczna lub miejsce gotowe do świadczenia usługi społecznej po zakończeniu projektu; </a:t>
            </a:r>
            <a:r>
              <a:rPr lang="pl-PL" sz="1800" dirty="0" smtClean="0">
                <a:solidFill>
                  <a:prstClr val="black"/>
                </a:solidFill>
              </a:rPr>
              <a:t/>
            </a:r>
            <a:br>
              <a:rPr lang="pl-PL" sz="1800" dirty="0" smtClean="0">
                <a:solidFill>
                  <a:prstClr val="black"/>
                </a:solidFill>
              </a:rPr>
            </a:br>
            <a:r>
              <a:rPr lang="pl-PL" sz="1800" dirty="0" smtClean="0">
                <a:solidFill>
                  <a:prstClr val="black"/>
                </a:solidFill>
              </a:rPr>
              <a:t>są </a:t>
            </a:r>
            <a:r>
              <a:rPr lang="pl-PL" sz="1800" dirty="0">
                <a:solidFill>
                  <a:prstClr val="black"/>
                </a:solidFill>
              </a:rPr>
              <a:t>to miejsca m. in. w placówkach dziennego pobytu, świetlicach, mieszkaniach </a:t>
            </a:r>
            <a:r>
              <a:rPr lang="pl-PL" sz="1800" dirty="0" smtClean="0">
                <a:solidFill>
                  <a:prstClr val="black"/>
                </a:solidFill>
              </a:rPr>
              <a:t/>
            </a:r>
            <a:br>
              <a:rPr lang="pl-PL" sz="1800" dirty="0" smtClean="0">
                <a:solidFill>
                  <a:prstClr val="black"/>
                </a:solidFill>
              </a:rPr>
            </a:br>
            <a:r>
              <a:rPr lang="pl-PL" sz="1800" dirty="0" smtClean="0">
                <a:solidFill>
                  <a:prstClr val="black"/>
                </a:solidFill>
              </a:rPr>
              <a:t>o </a:t>
            </a:r>
            <a:r>
              <a:rPr lang="pl-PL" sz="1800" dirty="0">
                <a:solidFill>
                  <a:prstClr val="black"/>
                </a:solidFill>
              </a:rPr>
              <a:t>charakterze wspomaganym.</a:t>
            </a:r>
          </a:p>
          <a:p>
            <a:pPr marL="0" lvl="0" indent="-342900" algn="just" fontAlgn="auto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sz="1800" b="1" dirty="0">
                <a:solidFill>
                  <a:prstClr val="black"/>
                </a:solidFill>
              </a:rPr>
              <a:t>osoba,</a:t>
            </a:r>
            <a:r>
              <a:rPr lang="pl-PL" sz="1800" dirty="0">
                <a:solidFill>
                  <a:prstClr val="black"/>
                </a:solidFill>
              </a:rPr>
              <a:t> np. asystent czy opiekun osób niesamodzielnych, która otrzymała wsparcie EFS  (np. szkolenie) lub której wynagrodzenie jest finansowane </a:t>
            </a:r>
            <a:r>
              <a:rPr lang="pl-PL" sz="1800" dirty="0" smtClean="0">
                <a:solidFill>
                  <a:prstClr val="black"/>
                </a:solidFill>
              </a:rPr>
              <a:t/>
            </a:r>
            <a:br>
              <a:rPr lang="pl-PL" sz="1800" dirty="0" smtClean="0">
                <a:solidFill>
                  <a:prstClr val="black"/>
                </a:solidFill>
              </a:rPr>
            </a:br>
            <a:r>
              <a:rPr lang="pl-PL" sz="1800" dirty="0" smtClean="0">
                <a:solidFill>
                  <a:prstClr val="black"/>
                </a:solidFill>
              </a:rPr>
              <a:t>ze </a:t>
            </a:r>
            <a:r>
              <a:rPr lang="pl-PL" sz="1800" dirty="0">
                <a:solidFill>
                  <a:prstClr val="black"/>
                </a:solidFill>
              </a:rPr>
              <a:t>środków projektu EFS (np. koordynator rodzinnej pieczy zastępczej), świadcząca lub gotowa do świadczenia usługi społecznej po zakończeniu projektu. </a:t>
            </a:r>
          </a:p>
          <a:p>
            <a:pPr marL="0" lvl="0" indent="0" algn="just" fontAlgn="auto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Pomiar wskaźnika</a:t>
            </a:r>
            <a:r>
              <a:rPr lang="pl-PL" sz="1800" dirty="0">
                <a:solidFill>
                  <a:prstClr val="black"/>
                </a:solidFill>
              </a:rPr>
              <a:t>: </a:t>
            </a:r>
            <a:r>
              <a:rPr lang="pl-PL" sz="1800" dirty="0" smtClean="0">
                <a:solidFill>
                  <a:prstClr val="black"/>
                </a:solidFill>
              </a:rPr>
              <a:t>4 </a:t>
            </a:r>
            <a:r>
              <a:rPr lang="pl-PL" sz="1800" dirty="0">
                <a:solidFill>
                  <a:prstClr val="black"/>
                </a:solidFill>
              </a:rPr>
              <a:t>tygodni od zakończenia projektu. </a:t>
            </a:r>
            <a:endParaRPr lang="pl-PL" sz="2000" dirty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2556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>Lista wskaźników rezultatu</a:t>
            </a:r>
            <a:r>
              <a:rPr lang="pl-PL" dirty="0"/>
              <a:t> </a:t>
            </a:r>
            <a:r>
              <a:rPr lang="pl-PL" sz="2800" b="1" dirty="0"/>
              <a:t>- cz.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04" y="1617766"/>
            <a:ext cx="7886700" cy="4738584"/>
          </a:xfrm>
          <a:noFill/>
        </p:spPr>
        <p:txBody>
          <a:bodyPr/>
          <a:lstStyle/>
          <a:p>
            <a:pPr marL="0" indent="0" algn="ctr" fontAlgn="auto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l-PL" sz="1600" u="sng" dirty="0" smtClean="0">
                <a:solidFill>
                  <a:srgbClr val="000000"/>
                </a:solidFill>
              </a:rPr>
              <a:t>Miejsce </a:t>
            </a:r>
            <a:r>
              <a:rPr lang="pl-PL" sz="1600" u="sng" dirty="0">
                <a:solidFill>
                  <a:srgbClr val="000000"/>
                </a:solidFill>
              </a:rPr>
              <a:t>świadczenia usług </a:t>
            </a:r>
            <a:r>
              <a:rPr lang="pl-PL" sz="1600" u="sng" dirty="0" smtClean="0">
                <a:solidFill>
                  <a:srgbClr val="000000"/>
                </a:solidFill>
              </a:rPr>
              <a:t>społecznych:</a:t>
            </a:r>
          </a:p>
          <a:p>
            <a:pPr marL="0" indent="-283464" algn="just" fontAlgn="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sz="1600" b="1" dirty="0">
                <a:solidFill>
                  <a:srgbClr val="0033CC"/>
                </a:solidFill>
              </a:rPr>
              <a:t>wsparcie </a:t>
            </a:r>
            <a:r>
              <a:rPr lang="pl-PL" sz="1600" b="1" dirty="0" smtClean="0">
                <a:solidFill>
                  <a:srgbClr val="0033CC"/>
                </a:solidFill>
              </a:rPr>
              <a:t>rodziny: </a:t>
            </a:r>
            <a:r>
              <a:rPr lang="pl-PL" sz="1600" dirty="0"/>
              <a:t>liczba asystentów rodziny, liczba specjalistów  udzielających konsultacji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poradnictwa specjalistycznego, terapii i mediacji, usług dla rodzin z dziećmi, pomocy prawnej, liczba grup samopomocowych i grup wsparcia, liczba miejsc w placówkach wsparcia dziennego (w przypadku pracy podwórkowej – liczba wychowawców), liczba rodzin </a:t>
            </a:r>
            <a:r>
              <a:rPr lang="pl-PL" sz="1600" dirty="0" smtClean="0"/>
              <a:t>wspierających </a:t>
            </a:r>
            <a:r>
              <a:rPr lang="pl-PL" sz="1600" dirty="0">
                <a:solidFill>
                  <a:srgbClr val="FF0000"/>
                </a:solidFill>
              </a:rPr>
              <a:t>- tylko ZIT </a:t>
            </a:r>
            <a:r>
              <a:rPr lang="pl-PL" sz="1600" dirty="0" smtClean="0">
                <a:solidFill>
                  <a:srgbClr val="FF0000"/>
                </a:solidFill>
              </a:rPr>
              <a:t>WrOF</a:t>
            </a:r>
            <a:r>
              <a:rPr lang="pl-PL" sz="1600" dirty="0" smtClean="0"/>
              <a:t>;</a:t>
            </a:r>
            <a:endParaRPr lang="pl-PL" sz="1600" dirty="0"/>
          </a:p>
          <a:p>
            <a:pPr marL="0" indent="-283464" algn="just" fontAlgn="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sz="1600" b="1" dirty="0" smtClean="0">
                <a:solidFill>
                  <a:srgbClr val="0033CC"/>
                </a:solidFill>
              </a:rPr>
              <a:t>rodzinna </a:t>
            </a:r>
            <a:r>
              <a:rPr lang="pl-PL" sz="1600" b="1" dirty="0">
                <a:solidFill>
                  <a:srgbClr val="0033CC"/>
                </a:solidFill>
              </a:rPr>
              <a:t>piecza </a:t>
            </a:r>
            <a:r>
              <a:rPr lang="pl-PL" sz="1600" b="1" dirty="0" smtClean="0">
                <a:solidFill>
                  <a:srgbClr val="0033CC"/>
                </a:solidFill>
              </a:rPr>
              <a:t>zastępcza: </a:t>
            </a:r>
            <a:r>
              <a:rPr lang="pl-PL" sz="1600" dirty="0"/>
              <a:t>liczba rodzin zastępczych (spokrewnionych, niezawodowych), liczbę rodzin-kandydatów na rodziny zastępcze (spokrewnione, niezawodowe), liczba miejsc w rodzinach zastępczych zawodowych, maksymalna liczbę miejsc możliwych do utworzenia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rodzinie-kandydacie na rodzinę zastępczą zawodową, liczba koordynatorów rodzinnej pieczy zastępczej, liczba  miejsc w rodzinnych domach dziecka;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33CC"/>
                </a:solidFill>
              </a:rPr>
              <a:t>piecza zastępcza: </a:t>
            </a:r>
            <a:r>
              <a:rPr lang="pl-PL" sz="1600" b="1" dirty="0" smtClean="0">
                <a:solidFill>
                  <a:srgbClr val="0033CC"/>
                </a:solidFill>
              </a:rPr>
              <a:t> </a:t>
            </a:r>
            <a:r>
              <a:rPr lang="pl-PL" sz="1600" dirty="0" smtClean="0"/>
              <a:t>liczba </a:t>
            </a:r>
            <a:r>
              <a:rPr lang="pl-PL" sz="1600" dirty="0"/>
              <a:t>miejsc w placówkach opiekuńczo- wychowawczych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typu </a:t>
            </a:r>
            <a:r>
              <a:rPr lang="pl-PL" sz="1600" dirty="0"/>
              <a:t>rodzinnego, liczba miejsc w placówkach opiekuńczo-wychowawczych typu socjalizacyjnego, interwencyjnego, specjalistyczno-terapeutycznego;</a:t>
            </a:r>
          </a:p>
          <a:p>
            <a:pPr marL="0" indent="0">
              <a:buNone/>
            </a:pPr>
            <a:endParaRPr lang="pl-PL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2556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>Lista wskaźników rezultatu</a:t>
            </a:r>
            <a:r>
              <a:rPr lang="pl-PL" dirty="0"/>
              <a:t> </a:t>
            </a:r>
            <a:r>
              <a:rPr lang="pl-PL" sz="2800" b="1" dirty="0"/>
              <a:t>- cz. </a:t>
            </a:r>
            <a:r>
              <a:rPr lang="pl-PL" sz="2800" b="1" dirty="0" smtClean="0"/>
              <a:t>3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04" y="1617766"/>
            <a:ext cx="7886700" cy="4738584"/>
          </a:xfrm>
          <a:noFill/>
        </p:spPr>
        <p:txBody>
          <a:bodyPr/>
          <a:lstStyle/>
          <a:p>
            <a:pPr marL="457200" indent="-457200" algn="just">
              <a:buFont typeface="+mj-lt"/>
              <a:buAutoNum type="arabicPeriod" startAt="2"/>
            </a:pPr>
            <a:r>
              <a:rPr lang="pl-PL" sz="2000" dirty="0"/>
              <a:t>Liczba osób zagrożonych ubóstwem lub wykluczeniem społecznym poszukujących pracy, uczestniczących w kształceniu lub szkoleniu, zdobywających kwalifikacje, pracujących (łącznie z prowadzącymi działalność na własny rachunek) po opuszczeniu programu.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/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W celu właściwego monitorowania tego wskaźnika Wnioskodawca przedstawia we wniosku o dofinansowanie opis, w jaki sposób będzie weryfikowane to, czy uczestnicy projektu: </a:t>
            </a:r>
          </a:p>
          <a:p>
            <a:pPr marL="54292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uzyskali kwalifikacje  po opuszczeniu programu, </a:t>
            </a:r>
          </a:p>
          <a:p>
            <a:pPr marL="54292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poszukują pracy po opuszczeniu programu,</a:t>
            </a:r>
          </a:p>
          <a:p>
            <a:pPr marL="542925" indent="-1809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podjęli pracę po opuszczeniu programu (łącznie z pracującymi na własny rachunek). </a:t>
            </a:r>
          </a:p>
          <a:p>
            <a:pPr marL="0" indent="0"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prstClr val="black"/>
                </a:solidFill>
              </a:rPr>
              <a:t>Jeżeli powyższe wskaźniki są niewystarczające do monitorowania realizacji projektu, można ustalić wskaźniki specyficzne dla projektu.</a:t>
            </a:r>
          </a:p>
          <a:p>
            <a:pPr marL="0" indent="0">
              <a:buNone/>
            </a:pPr>
            <a:endParaRPr lang="pl-PL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2556"/>
            <a:ext cx="7886700" cy="454492"/>
          </a:xfrm>
          <a:noFill/>
        </p:spPr>
        <p:txBody>
          <a:bodyPr/>
          <a:lstStyle/>
          <a:p>
            <a:r>
              <a:rPr lang="pl-PL" sz="2800" b="1" dirty="0" smtClean="0"/>
              <a:t>Dostępność dla osób z niepełnosprawnościami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04" y="1617766"/>
            <a:ext cx="7886700" cy="4738584"/>
          </a:xfrm>
          <a:noFill/>
        </p:spPr>
        <p:txBody>
          <a:bodyPr/>
          <a:lstStyle/>
          <a:p>
            <a:pPr marL="0" indent="0">
              <a:buNone/>
            </a:pPr>
            <a:endParaRPr lang="pl-PL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t="8087" r="24308" b="7993"/>
          <a:stretch/>
        </p:blipFill>
        <p:spPr bwMode="auto">
          <a:xfrm>
            <a:off x="3607308" y="4809160"/>
            <a:ext cx="1929384" cy="16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49224" y="1723364"/>
            <a:ext cx="784555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Kwestie równości szans, w tym dostępności projektu dla osób z niepełnosprawnościami należy opisać w każdym z aspektów realizacji projektu: rekrutacji, realizacji wsparcia, zarządzaniu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Standard WCAG 2.0 dla produktów pośrednich (multimedia, strona internetowa, publikacje)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Projekty neutralne – WYJĄTEK – wymaga szczegółowego uzasadnienia, nie zwalnia z obowiązku stosowania standardu WCAG 2.0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 smtClean="0"/>
              <a:t>Projekty niespełniające zasady horyzontalnej nie mogą zostać dofinansowane!!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549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3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5" name="Prostokąt 4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4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751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1353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400" b="1" dirty="0" smtClean="0"/>
              <a:t>Sposób składania wniosków o dofinansowanie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b="1" dirty="0" smtClean="0"/>
              <a:t>w formie dokumentu elektronicznego</a:t>
            </a:r>
            <a:r>
              <a:rPr lang="pl-PL" sz="1800" dirty="0" smtClean="0"/>
              <a:t> za pośrednictwem </a:t>
            </a:r>
            <a:r>
              <a:rPr lang="pl-PL" sz="1800" b="1" dirty="0" smtClean="0"/>
              <a:t>SOWA </a:t>
            </a:r>
            <a:r>
              <a:rPr lang="pl-PL" sz="1800" b="1" dirty="0"/>
              <a:t>EFS RPDS </a:t>
            </a:r>
          </a:p>
          <a:p>
            <a:pPr>
              <a:buNone/>
            </a:pPr>
            <a:r>
              <a:rPr lang="pl-PL" sz="1800" dirty="0" smtClean="0"/>
              <a:t>oraz</a:t>
            </a:r>
          </a:p>
          <a:p>
            <a:pPr lvl="0" algn="just">
              <a:lnSpc>
                <a:spcPct val="114000"/>
              </a:lnSpc>
            </a:pPr>
            <a:r>
              <a:rPr lang="pl-PL" sz="1800" b="1" dirty="0" smtClean="0"/>
              <a:t>w formie papierowej</a:t>
            </a:r>
            <a:r>
              <a:rPr lang="pl-PL" sz="1800" dirty="0" smtClean="0"/>
              <a:t> wydrukowanej z systemu SOWA i opatrzonej podpisem osoby uprawnionej/podpisami osób uprawnionych do złożenia tego wniosku. Wniosek w formie papierowej należy złożyć </a:t>
            </a:r>
            <a:r>
              <a:rPr lang="pl-PL" sz="1800" b="1" dirty="0" smtClean="0"/>
              <a:t>w jednym egzemplarzu</a:t>
            </a:r>
            <a:r>
              <a:rPr lang="pl-PL" sz="1800" dirty="0" smtClean="0"/>
              <a:t>:</a:t>
            </a:r>
          </a:p>
          <a:p>
            <a:pPr lvl="1" algn="just">
              <a:lnSpc>
                <a:spcPct val="114000"/>
              </a:lnSpc>
            </a:pPr>
            <a:r>
              <a:rPr lang="pl-PL" sz="1800" b="1" dirty="0"/>
              <a:t>osobiście</a:t>
            </a:r>
            <a:r>
              <a:rPr lang="pl-PL" sz="1800" dirty="0"/>
              <a:t> do Punktu Informacyjnego w Dolnośląskim Wojewódzkim Urzędzie Pracy - Filia we Wrocławiu, al. Armii Krajowej 54, pokój nr 100 I piętro</a:t>
            </a:r>
            <a:r>
              <a:rPr lang="pl-PL" sz="1800" dirty="0" smtClean="0"/>
              <a:t>,</a:t>
            </a:r>
          </a:p>
          <a:p>
            <a:pPr lvl="1" algn="just">
              <a:lnSpc>
                <a:spcPct val="114000"/>
              </a:lnSpc>
            </a:pPr>
            <a:r>
              <a:rPr lang="pl-PL" sz="1800" b="1" dirty="0"/>
              <a:t>za pośrednictwem kuriera</a:t>
            </a:r>
            <a:r>
              <a:rPr lang="pl-PL" sz="1800" dirty="0"/>
              <a:t> na adres: Dolnośląski Wojewódzki Urząd Pracy - Filia </a:t>
            </a:r>
            <a:r>
              <a:rPr lang="pl-PL" sz="1800" dirty="0" smtClean="0"/>
              <a:t> we </a:t>
            </a:r>
            <a:r>
              <a:rPr lang="pl-PL" sz="1800" dirty="0"/>
              <a:t>Wrocławiu, al. Armii Krajowej 54, 50-541 </a:t>
            </a:r>
            <a:r>
              <a:rPr lang="pl-PL" sz="1800" dirty="0" smtClean="0"/>
              <a:t>Wrocław w </a:t>
            </a:r>
            <a:r>
              <a:rPr lang="pl-PL" sz="1800" dirty="0"/>
              <a:t>dni robocze od </a:t>
            </a:r>
            <a:r>
              <a:rPr lang="pl-PL" sz="1800" dirty="0" smtClean="0"/>
              <a:t>poniedziałku do </a:t>
            </a:r>
            <a:r>
              <a:rPr lang="pl-PL" sz="1800" dirty="0"/>
              <a:t>piątku w godzinach od 7:30 do </a:t>
            </a:r>
            <a:r>
              <a:rPr lang="pl-PL" sz="1800" dirty="0" smtClean="0"/>
              <a:t>15:30, </a:t>
            </a:r>
          </a:p>
          <a:p>
            <a:pPr lvl="1" algn="just">
              <a:lnSpc>
                <a:spcPct val="114000"/>
              </a:lnSpc>
            </a:pPr>
            <a:r>
              <a:rPr lang="pl-PL" sz="1800" b="1" dirty="0" smtClean="0"/>
              <a:t>za </a:t>
            </a:r>
            <a:r>
              <a:rPr lang="pl-PL" sz="1800" b="1" dirty="0"/>
              <a:t>pośrednictwem polskiego operatora</a:t>
            </a:r>
            <a:r>
              <a:rPr lang="pl-PL" sz="1800" dirty="0"/>
              <a:t> wyznaczonego w rozumieniu ustawy z dnia 23 listopada 2012 r. – Prawo pocztowe (</a:t>
            </a:r>
            <a:r>
              <a:rPr lang="pl-PL" sz="1800" dirty="0" err="1"/>
              <a:t>t.j</a:t>
            </a:r>
            <a:r>
              <a:rPr lang="pl-PL" sz="1800" dirty="0"/>
              <a:t>. Dz. U. z 2016 r. poz. 1113, z późn. zm.) na adres: Dolnośląski Wojewódzki Urząd Pracy - Filia we Wrocławiu, al. Armii Krajowej 54, 50-541 Wrocław, od poniedziałku do piątku w godzinach pracy IOK, tj. od 7:30 do 15:30</a:t>
            </a:r>
            <a:r>
              <a:rPr lang="pl-PL" sz="1800" dirty="0" smtClean="0"/>
              <a:t>.</a:t>
            </a:r>
            <a:endParaRPr lang="pl-PL" sz="1800" dirty="0"/>
          </a:p>
          <a:p>
            <a:pPr marL="457200" lvl="1" indent="0" algn="just">
              <a:lnSpc>
                <a:spcPct val="114000"/>
              </a:lnSpc>
              <a:buNone/>
            </a:pPr>
            <a:r>
              <a:rPr lang="pl-PL" sz="1800" b="1" u="sng" dirty="0" smtClean="0">
                <a:solidFill>
                  <a:srgbClr val="FF0000"/>
                </a:solidFill>
              </a:rPr>
              <a:t>Wniosek skutecznie złożony to taki, którego wersja elektroniczna i </a:t>
            </a:r>
            <a:r>
              <a:rPr lang="pl-PL" sz="1800" b="1" u="sng" dirty="0">
                <a:solidFill>
                  <a:srgbClr val="FF0000"/>
                </a:solidFill>
              </a:rPr>
              <a:t>papierowa wpłynęły do DWUP Filia we Wrocławiu, al. Armii Krajowej 54 </a:t>
            </a:r>
            <a:r>
              <a:rPr lang="pl-PL" sz="1800" b="1" u="sng" dirty="0" smtClean="0">
                <a:solidFill>
                  <a:srgbClr val="FF0000"/>
                </a:solidFill>
              </a:rPr>
              <a:t>do godziny 15:30 ostatniego dnia naboru.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latin typeface="+mj-lt"/>
              </a:rPr>
              <a:t>Kwota środków europejskich przeznaczona </a:t>
            </a:r>
            <a:br>
              <a:rPr lang="pl-PL" sz="2600" dirty="0" smtClean="0">
                <a:latin typeface="+mj-lt"/>
              </a:rPr>
            </a:br>
            <a:r>
              <a:rPr lang="pl-PL" sz="2600" dirty="0" smtClean="0">
                <a:latin typeface="+mj-lt"/>
              </a:rPr>
              <a:t>na </a:t>
            </a:r>
            <a:r>
              <a:rPr lang="pl-PL" sz="2600" dirty="0">
                <a:latin typeface="+mj-lt"/>
              </a:rPr>
              <a:t>dofinansowanie projektów w ramach </a:t>
            </a:r>
            <a:r>
              <a:rPr lang="pl-PL" sz="2600" dirty="0" smtClean="0">
                <a:latin typeface="+mj-lt"/>
              </a:rPr>
              <a:t>konkursu </a:t>
            </a:r>
            <a:r>
              <a:rPr lang="pl-PL" sz="3100" dirty="0" smtClean="0">
                <a:latin typeface="+mj-lt"/>
              </a:rPr>
              <a:t>nr </a:t>
            </a:r>
            <a:endParaRPr lang="pl-PL" sz="32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600" b="1" dirty="0" smtClean="0">
                <a:solidFill>
                  <a:srgbClr val="008000"/>
                </a:solidFill>
              </a:rPr>
              <a:t>RPDS.09.02.03-IP.02-02-234/17</a:t>
            </a:r>
            <a:endParaRPr lang="pl-PL" sz="3600" i="1" dirty="0" smtClean="0">
              <a:solidFill>
                <a:srgbClr val="008000"/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1 410 784 </a:t>
            </a:r>
            <a:r>
              <a:rPr lang="fr-F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326 964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dla ZIT AJ</a:t>
            </a:r>
          </a:p>
          <a:p>
            <a:pPr algn="ctr">
              <a:buNone/>
            </a:pPr>
            <a:r>
              <a:rPr lang="pl-PL" sz="3100" dirty="0" smtClean="0">
                <a:latin typeface="+mj-lt"/>
              </a:rPr>
              <a:t>(co stanowi maksymalny dopuszczalny poziom dofinansowania UE)</a:t>
            </a: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768609"/>
            <a:ext cx="757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Wsparcie w ramach konkursu adresowane jest do obszarów Dolnego Śląska,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które </a:t>
            </a:r>
            <a:r>
              <a:rPr lang="pl-PL" sz="2800" b="1" dirty="0"/>
              <a:t>są objęte mechanizmem ZIT </a:t>
            </a:r>
            <a:r>
              <a:rPr lang="pl-PL" sz="2800" b="1" dirty="0" smtClean="0"/>
              <a:t>AJ.</a:t>
            </a:r>
            <a:endParaRPr lang="pl-PL" sz="2800" b="1" dirty="0"/>
          </a:p>
        </p:txBody>
      </p: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228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>
                <a:hlinkClick r:id="rId2"/>
              </a:rPr>
              <a:t>SOWA EFS RPDS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2000" u="sng" dirty="0" smtClean="0"/>
              <a:t>https</a:t>
            </a:r>
            <a:r>
              <a:rPr lang="pl-PL" sz="2000" u="sng" dirty="0"/>
              <a:t>://generator-efs.dwup.pl </a:t>
            </a:r>
            <a:endParaRPr lang="pl-PL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0096" r="18683" b="4999"/>
          <a:stretch/>
        </p:blipFill>
        <p:spPr bwMode="auto">
          <a:xfrm>
            <a:off x="1026030" y="1805388"/>
            <a:ext cx="6460620" cy="4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669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101" y="1087846"/>
            <a:ext cx="8390212" cy="5156200"/>
          </a:xfrm>
        </p:spPr>
        <p:txBody>
          <a:bodyPr/>
          <a:lstStyle/>
          <a:p>
            <a:pPr lvl="0" algn="just">
              <a:buNone/>
            </a:pPr>
            <a:endParaRPr lang="pl-PL" u="sng" dirty="0" smtClean="0"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pl-PL" dirty="0" smtClean="0">
                <a:ea typeface="Calibri" panose="020F0502020204030204" pitchFamily="34" charset="0"/>
              </a:rPr>
              <a:t>Nabór </a:t>
            </a:r>
            <a:r>
              <a:rPr lang="pl-PL" dirty="0">
                <a:ea typeface="Calibri" panose="020F0502020204030204" pitchFamily="34" charset="0"/>
              </a:rPr>
              <a:t>wniosków </a:t>
            </a:r>
            <a:r>
              <a:rPr lang="pl-PL" dirty="0" smtClean="0">
                <a:ea typeface="Calibri" panose="020F0502020204030204" pitchFamily="34" charset="0"/>
              </a:rPr>
              <a:t> od </a:t>
            </a:r>
            <a:r>
              <a:rPr lang="pl-PL" b="1" dirty="0" smtClean="0">
                <a:ea typeface="Calibri" panose="020F0502020204030204" pitchFamily="34" charset="0"/>
              </a:rPr>
              <a:t>10</a:t>
            </a:r>
            <a:r>
              <a:rPr lang="pl-PL" b="1" u="sng" dirty="0" smtClean="0">
                <a:ea typeface="Calibri" panose="020F0502020204030204" pitchFamily="34" charset="0"/>
              </a:rPr>
              <a:t>.04.2017 </a:t>
            </a:r>
            <a:r>
              <a:rPr lang="pl-PL" b="1" u="sng" dirty="0">
                <a:ea typeface="Calibri" panose="020F0502020204030204" pitchFamily="34" charset="0"/>
              </a:rPr>
              <a:t>r.</a:t>
            </a:r>
            <a:r>
              <a:rPr lang="pl-PL" dirty="0">
                <a:ea typeface="Calibri" panose="020F0502020204030204" pitchFamily="34" charset="0"/>
              </a:rPr>
              <a:t> do </a:t>
            </a:r>
            <a:r>
              <a:rPr lang="pl-PL" b="1" u="sng" dirty="0" smtClean="0">
                <a:ea typeface="Calibri" panose="020F0502020204030204" pitchFamily="34" charset="0"/>
              </a:rPr>
              <a:t>26.04.2017 </a:t>
            </a:r>
            <a:r>
              <a:rPr lang="pl-PL" b="1" u="sng" dirty="0">
                <a:ea typeface="Calibri" panose="020F0502020204030204" pitchFamily="34" charset="0"/>
              </a:rPr>
              <a:t>r</a:t>
            </a:r>
            <a:r>
              <a:rPr lang="pl-PL" b="1" u="sng" dirty="0" smtClean="0">
                <a:ea typeface="Calibri" panose="020F0502020204030204" pitchFamily="34" charset="0"/>
              </a:rPr>
              <a:t>.</a:t>
            </a:r>
            <a:endParaRPr lang="pl-PL" b="1" u="sng" dirty="0"/>
          </a:p>
          <a:p>
            <a:pPr marL="0" indent="0" algn="just">
              <a:buNone/>
            </a:pPr>
            <a:r>
              <a:rPr lang="pl-PL" sz="1800" dirty="0" smtClean="0"/>
              <a:t>Dla </a:t>
            </a:r>
            <a:r>
              <a:rPr lang="pl-PL" sz="1800" dirty="0"/>
              <a:t>wersji elektronicznej wniosków składanych za pośrednictwem systemu SOWA EFS RPDS nabór rozpocznie się dnia </a:t>
            </a:r>
            <a:r>
              <a:rPr lang="pl-PL" sz="1800" dirty="0" smtClean="0"/>
              <a:t>10.04.2017.2016 </a:t>
            </a:r>
            <a:r>
              <a:rPr lang="pl-PL" sz="1800" dirty="0"/>
              <a:t>r. o godz. 00:01 i zakończy się </a:t>
            </a:r>
            <a:r>
              <a:rPr lang="pl-PL" sz="1800" dirty="0" smtClean="0"/>
              <a:t>26.04.2017 </a:t>
            </a:r>
            <a:r>
              <a:rPr lang="pl-PL" sz="1800" dirty="0"/>
              <a:t>r. o godz. 15.30 </a:t>
            </a: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lvl="0" algn="ctr">
              <a:buNone/>
            </a:pPr>
            <a:r>
              <a:rPr lang="pl-PL" sz="2400" dirty="0" smtClean="0">
                <a:ea typeface="Calibri" panose="020F0502020204030204" pitchFamily="34" charset="0"/>
              </a:rPr>
              <a:t>Przewidywany termin rozstrzygnięcia konkursu:</a:t>
            </a:r>
          </a:p>
          <a:p>
            <a:pPr lvl="0" algn="ctr">
              <a:buNone/>
            </a:pPr>
            <a:endParaRPr lang="pl-PL" sz="100" dirty="0">
              <a:ea typeface="Calibri" panose="020F0502020204030204" pitchFamily="34" charset="0"/>
            </a:endParaRPr>
          </a:p>
          <a:p>
            <a:pPr lvl="0" algn="just">
              <a:buNone/>
            </a:pPr>
            <a:r>
              <a:rPr lang="pl-PL" sz="2400" dirty="0" smtClean="0">
                <a:ea typeface="Calibri" panose="020F0502020204030204" pitchFamily="34" charset="0"/>
              </a:rPr>
              <a:t>- </a:t>
            </a:r>
            <a:r>
              <a:rPr lang="pl-PL" sz="2400" b="1" u="sng" dirty="0" smtClean="0">
                <a:ea typeface="Calibri" panose="020F0502020204030204" pitchFamily="34" charset="0"/>
              </a:rPr>
              <a:t>wrzesień </a:t>
            </a:r>
            <a:r>
              <a:rPr lang="pl-PL" sz="2400" b="1" u="sng" dirty="0">
                <a:ea typeface="Calibri" panose="020F0502020204030204" pitchFamily="34" charset="0"/>
              </a:rPr>
              <a:t>2017 r. </a:t>
            </a:r>
            <a:r>
              <a:rPr lang="pl-PL" sz="2400" dirty="0">
                <a:ea typeface="Calibri" panose="020F0502020204030204" pitchFamily="34" charset="0"/>
              </a:rPr>
              <a:t>– w przypadku, gdy ocenie formalno-merytorycznej podlegać będzie do 200 </a:t>
            </a:r>
            <a:r>
              <a:rPr lang="pl-PL" sz="2400" dirty="0" smtClean="0">
                <a:ea typeface="Calibri" panose="020F0502020204030204" pitchFamily="34" charset="0"/>
              </a:rPr>
              <a:t>wniosków</a:t>
            </a:r>
            <a:endParaRPr lang="pl-PL" sz="2400" dirty="0">
              <a:ea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368" y="0"/>
            <a:ext cx="4334632" cy="9632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84" y="4432756"/>
            <a:ext cx="1884363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33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839128"/>
          </a:xfrm>
        </p:spPr>
        <p:txBody>
          <a:bodyPr/>
          <a:lstStyle/>
          <a:p>
            <a:pPr algn="ctr"/>
            <a:r>
              <a:rPr lang="pl-PL" sz="2000" b="1" dirty="0" smtClean="0"/>
              <a:t>ROZSTRZYGNIĘCIE KONKURSU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97978"/>
            <a:ext cx="7886700" cy="4613096"/>
          </a:xfrm>
        </p:spPr>
        <p:txBody>
          <a:bodyPr/>
          <a:lstStyle/>
          <a:p>
            <a:pPr algn="ctr">
              <a:buNone/>
            </a:pPr>
            <a:r>
              <a:rPr lang="pl-PL" sz="1600" dirty="0" smtClean="0"/>
              <a:t>Po rozstrzygnięciu konkursu IOK zamieszcza na stronie internetowej: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1600" u="sng" dirty="0" smtClean="0">
                <a:hlinkClick r:id="rId2"/>
              </a:rPr>
              <a:t>www.rpo.dwup.pl</a:t>
            </a:r>
            <a:r>
              <a:rPr lang="pl-PL" sz="1600" dirty="0" smtClean="0"/>
              <a:t> </a:t>
            </a:r>
          </a:p>
          <a:p>
            <a:pPr algn="ctr">
              <a:buNone/>
            </a:pPr>
            <a:r>
              <a:rPr lang="pl-PL" sz="1600" dirty="0" smtClean="0"/>
              <a:t>na stronach: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Dla ZIT </a:t>
            </a:r>
            <a:r>
              <a:rPr lang="pl-PL" sz="1800" dirty="0" err="1" smtClean="0">
                <a:solidFill>
                  <a:schemeClr val="accent5">
                    <a:lumMod val="75000"/>
                  </a:schemeClr>
                </a:solidFill>
              </a:rPr>
              <a:t>WrOF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: www.zit.wrof.pl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l-PL" sz="1800" dirty="0" smtClean="0">
                <a:solidFill>
                  <a:srgbClr val="008000"/>
                </a:solidFill>
              </a:rPr>
              <a:t>Dla </a:t>
            </a:r>
            <a:r>
              <a:rPr lang="pl-PL" sz="1800" dirty="0">
                <a:solidFill>
                  <a:srgbClr val="008000"/>
                </a:solidFill>
              </a:rPr>
              <a:t>ZIT AJ: www.zitaj.jeleniagora.pl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l-PL" sz="1800" dirty="0">
                <a:solidFill>
                  <a:srgbClr val="D60093"/>
                </a:solidFill>
              </a:rPr>
              <a:t>Dla ZIT AW: </a:t>
            </a:r>
            <a:r>
              <a:rPr lang="pl-PL" sz="1800" u="sng" dirty="0">
                <a:solidFill>
                  <a:srgbClr val="D60093"/>
                </a:solidFill>
              </a:rPr>
              <a:t>www.ipaw.walbrzych.eu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1600" dirty="0" smtClean="0"/>
              <a:t>	oraz na portalu, nie później niż 7 dni od rozstrzygnięcia konkursu, listę projektów, </a:t>
            </a:r>
            <a:br>
              <a:rPr lang="pl-PL" sz="1600" dirty="0" smtClean="0"/>
            </a:br>
            <a:r>
              <a:rPr lang="pl-PL" sz="1600" dirty="0" smtClean="0"/>
              <a:t>które uzyskały wymaganą liczbę punktów, z wyróżnieniem projektów wybranych </a:t>
            </a:r>
            <a:br>
              <a:rPr lang="pl-PL" sz="1600" dirty="0" smtClean="0"/>
            </a:br>
            <a:r>
              <a:rPr lang="pl-PL" sz="1600" dirty="0" smtClean="0"/>
              <a:t>do dofinansowania (</a:t>
            </a:r>
            <a:r>
              <a:rPr lang="pl-PL" sz="1600" b="1" u="sng" dirty="0"/>
              <a:t>listę rankingową</a:t>
            </a:r>
            <a:r>
              <a:rPr lang="pl-PL" sz="1600" dirty="0" smtClean="0"/>
              <a:t>), </a:t>
            </a:r>
            <a:r>
              <a:rPr lang="pl-PL" sz="1600" dirty="0"/>
              <a:t>tj</a:t>
            </a:r>
            <a:r>
              <a:rPr lang="pl-PL" sz="1600" dirty="0" smtClean="0"/>
              <a:t>. listę, która nie będzie uwzględniała tych projektów, które brały udział w konkursie, ale nie uzyskały wymaganej liczby punktów </a:t>
            </a:r>
            <a:br>
              <a:rPr lang="pl-PL" sz="1600" dirty="0" smtClean="0"/>
            </a:br>
            <a:r>
              <a:rPr lang="pl-PL" sz="1600" dirty="0" smtClean="0"/>
              <a:t>oraz informację o składzie KOP.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85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276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  <a:endParaRPr lang="pl-PL" sz="1000" b="1" dirty="0" smtClean="0"/>
          </a:p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smtClean="0">
                <a:hlinkClick r:id="rId2"/>
              </a:rPr>
              <a:t>www.rpo.dwup.pl</a:t>
            </a:r>
            <a:r>
              <a:rPr lang="pl-PL" sz="1800" dirty="0"/>
              <a:t> </a:t>
            </a:r>
            <a:r>
              <a:rPr lang="pl-PL" sz="1800" dirty="0" smtClean="0"/>
              <a:t>oraz odpowiednio:</a:t>
            </a:r>
          </a:p>
          <a:p>
            <a:pPr lvl="1"/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Dla ZIT </a:t>
            </a:r>
            <a:r>
              <a:rPr lang="pl-PL" sz="1800" dirty="0" err="1" smtClean="0">
                <a:solidFill>
                  <a:schemeClr val="accent5">
                    <a:lumMod val="75000"/>
                  </a:schemeClr>
                </a:solidFill>
              </a:rPr>
              <a:t>WrOF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: www.zit.wrof.pl</a:t>
            </a:r>
            <a:endParaRPr lang="pl-PL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pl-PL" sz="1800" dirty="0">
                <a:solidFill>
                  <a:srgbClr val="008000"/>
                </a:solidFill>
              </a:rPr>
              <a:t>Dla ZIT AJ: www.zitaj.jeleniagora.pl</a:t>
            </a:r>
          </a:p>
          <a:p>
            <a:pPr lvl="1"/>
            <a:r>
              <a:rPr lang="pl-PL" sz="1800" dirty="0" smtClean="0">
                <a:solidFill>
                  <a:srgbClr val="D60093"/>
                </a:solidFill>
              </a:rPr>
              <a:t>Dla ZIT AW</a:t>
            </a:r>
            <a:r>
              <a:rPr lang="pl-PL" sz="1800" dirty="0">
                <a:solidFill>
                  <a:srgbClr val="D60093"/>
                </a:solidFill>
              </a:rPr>
              <a:t>: </a:t>
            </a:r>
            <a:r>
              <a:rPr lang="pl-PL" sz="1800" u="sng" dirty="0" smtClean="0">
                <a:solidFill>
                  <a:srgbClr val="D60093"/>
                </a:solidFill>
              </a:rPr>
              <a:t>www.ipaw.walbrzych.eu</a:t>
            </a:r>
          </a:p>
          <a:p>
            <a:pPr>
              <a:spcBef>
                <a:spcPts val="2400"/>
              </a:spcBef>
            </a:pPr>
            <a:r>
              <a:rPr lang="pl-PL" sz="1800" dirty="0" smtClean="0"/>
              <a:t>Pytania indywidualne można kierować na adres: </a:t>
            </a:r>
            <a:r>
              <a:rPr lang="pl-PL" sz="1800" u="sng" dirty="0" smtClean="0">
                <a:hlinkClick r:id="rId3"/>
              </a:rPr>
              <a:t>promocja@dwup.pl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lub telefonicznie: 71 39 74 110 lub 71 39 74 111 lub nr infolinii 0 800 300 376</a:t>
            </a:r>
          </a:p>
          <a:p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W zakresie </a:t>
            </a:r>
            <a:r>
              <a:rPr lang="pl-PL" sz="1800" u="sng" dirty="0">
                <a:solidFill>
                  <a:schemeClr val="accent5">
                    <a:lumMod val="75000"/>
                  </a:schemeClr>
                </a:solidFill>
              </a:rPr>
              <a:t>oceny zgodności projektu ze Strategią ZIT </a:t>
            </a:r>
            <a:r>
              <a:rPr lang="pl-PL" sz="1800" u="sng" dirty="0" err="1">
                <a:solidFill>
                  <a:schemeClr val="accent5">
                    <a:lumMod val="75000"/>
                  </a:schemeClr>
                </a:solidFill>
              </a:rPr>
              <a:t>WrOF</a:t>
            </a:r>
            <a:r>
              <a:rPr lang="pl-PL" sz="18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pytania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można kierować na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adres: </a:t>
            </a:r>
            <a:r>
              <a:rPr lang="pl-PL" sz="1800" u="sng" dirty="0">
                <a:solidFill>
                  <a:schemeClr val="accent5">
                    <a:lumMod val="75000"/>
                  </a:schemeClr>
                </a:solidFill>
              </a:rPr>
              <a:t>zit@um.wroc.pl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lub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telefonicznie: 71 777 83 19 lub 71 777 87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50</a:t>
            </a:r>
          </a:p>
          <a:p>
            <a:r>
              <a:rPr lang="pl-PL" sz="1800" dirty="0">
                <a:solidFill>
                  <a:srgbClr val="008000"/>
                </a:solidFill>
              </a:rPr>
              <a:t>W zakresie oceny zgodności projektu ze Strategią ZIT AJ pytania </a:t>
            </a:r>
            <a:r>
              <a:rPr lang="pl-PL" sz="1800" dirty="0" smtClean="0">
                <a:solidFill>
                  <a:srgbClr val="008000"/>
                </a:solidFill>
              </a:rPr>
              <a:t/>
            </a:r>
            <a:br>
              <a:rPr lang="pl-PL" sz="1800" dirty="0" smtClean="0">
                <a:solidFill>
                  <a:srgbClr val="008000"/>
                </a:solidFill>
              </a:rPr>
            </a:br>
            <a:r>
              <a:rPr lang="pl-PL" sz="1800" dirty="0" smtClean="0">
                <a:solidFill>
                  <a:srgbClr val="008000"/>
                </a:solidFill>
              </a:rPr>
              <a:t>można kierować na </a:t>
            </a:r>
            <a:r>
              <a:rPr lang="pl-PL" sz="1800" dirty="0">
                <a:solidFill>
                  <a:srgbClr val="008000"/>
                </a:solidFill>
              </a:rPr>
              <a:t>adres: </a:t>
            </a:r>
            <a:r>
              <a:rPr lang="pl-PL" sz="1800" dirty="0" smtClean="0">
                <a:solidFill>
                  <a:srgbClr val="008000"/>
                </a:solidFill>
              </a:rPr>
              <a:t>zitaj@jeleniagora.pl</a:t>
            </a:r>
            <a:br>
              <a:rPr lang="pl-PL" sz="1800" dirty="0" smtClean="0">
                <a:solidFill>
                  <a:srgbClr val="008000"/>
                </a:solidFill>
              </a:rPr>
            </a:br>
            <a:r>
              <a:rPr lang="pl-PL" sz="1800" dirty="0" smtClean="0">
                <a:solidFill>
                  <a:srgbClr val="008000"/>
                </a:solidFill>
              </a:rPr>
              <a:t>lub </a:t>
            </a:r>
            <a:r>
              <a:rPr lang="pl-PL" sz="1800" dirty="0">
                <a:solidFill>
                  <a:srgbClr val="008000"/>
                </a:solidFill>
              </a:rPr>
              <a:t>telefonicznie: 75 75 46 249  oraz 75 75 46 </a:t>
            </a:r>
            <a:r>
              <a:rPr lang="pl-PL" sz="1800" dirty="0" smtClean="0">
                <a:solidFill>
                  <a:srgbClr val="008000"/>
                </a:solidFill>
              </a:rPr>
              <a:t>288</a:t>
            </a:r>
          </a:p>
          <a:p>
            <a:r>
              <a:rPr lang="pl-PL" sz="1800" dirty="0">
                <a:solidFill>
                  <a:srgbClr val="D60093"/>
                </a:solidFill>
              </a:rPr>
              <a:t>W zakresie oceny zgodności projektu ze Strategią ZIT AW pytania </a:t>
            </a:r>
            <a:r>
              <a:rPr lang="pl-PL" sz="1800" dirty="0" smtClean="0">
                <a:solidFill>
                  <a:srgbClr val="D60093"/>
                </a:solidFill>
              </a:rPr>
              <a:t/>
            </a:r>
            <a:br>
              <a:rPr lang="pl-PL" sz="1800" dirty="0" smtClean="0">
                <a:solidFill>
                  <a:srgbClr val="D60093"/>
                </a:solidFill>
              </a:rPr>
            </a:br>
            <a:r>
              <a:rPr lang="pl-PL" sz="1800" dirty="0" smtClean="0">
                <a:solidFill>
                  <a:srgbClr val="D60093"/>
                </a:solidFill>
              </a:rPr>
              <a:t>można kierować na </a:t>
            </a:r>
            <a:r>
              <a:rPr lang="pl-PL" sz="1800" dirty="0">
                <a:solidFill>
                  <a:srgbClr val="D60093"/>
                </a:solidFill>
              </a:rPr>
              <a:t>adres: ipaw@ipaw.walbrzych.eu </a:t>
            </a:r>
            <a:r>
              <a:rPr lang="pl-PL" sz="1800" dirty="0" smtClean="0">
                <a:solidFill>
                  <a:srgbClr val="D60093"/>
                </a:solidFill>
              </a:rPr>
              <a:t/>
            </a:r>
            <a:br>
              <a:rPr lang="pl-PL" sz="1800" dirty="0" smtClean="0">
                <a:solidFill>
                  <a:srgbClr val="D60093"/>
                </a:solidFill>
              </a:rPr>
            </a:br>
            <a:r>
              <a:rPr lang="pl-PL" sz="1800" dirty="0" smtClean="0">
                <a:solidFill>
                  <a:srgbClr val="D60093"/>
                </a:solidFill>
              </a:rPr>
              <a:t>lub </a:t>
            </a:r>
            <a:r>
              <a:rPr lang="pl-PL" sz="1800" dirty="0">
                <a:solidFill>
                  <a:srgbClr val="D60093"/>
                </a:solidFill>
              </a:rPr>
              <a:t>telefonicznie: 74 64 88 </a:t>
            </a:r>
            <a:r>
              <a:rPr lang="pl-PL" sz="1800" dirty="0" smtClean="0">
                <a:solidFill>
                  <a:srgbClr val="D60093"/>
                </a:solidFill>
              </a:rPr>
              <a:t>559</a:t>
            </a:r>
            <a:endParaRPr lang="pl-PL" sz="1800" dirty="0">
              <a:solidFill>
                <a:srgbClr val="D60093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3" name="Prostokąt 12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5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7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260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45452" y="2074056"/>
            <a:ext cx="774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5" name="Prostokąt 4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4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b="1" dirty="0" smtClean="0"/>
              <a:t>Wsparcie w ramach konkursu adresowane jest do obszarów Dolnego Śląska, które są objęte mechanizmem ZIT AJ, tj.: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28650" y="2250039"/>
            <a:ext cx="3886200" cy="3926923"/>
          </a:xfrm>
        </p:spPr>
        <p:txBody>
          <a:bodyPr/>
          <a:lstStyle/>
          <a:p>
            <a:pPr lvl="0"/>
            <a:r>
              <a:rPr lang="pl-PL" sz="1600" dirty="0" smtClean="0"/>
              <a:t>Miasto Jelenia Góra,</a:t>
            </a:r>
          </a:p>
          <a:p>
            <a:pPr lvl="0"/>
            <a:r>
              <a:rPr lang="pl-PL" sz="1600" dirty="0" smtClean="0"/>
              <a:t>Gmina Janowice Wielkie,</a:t>
            </a:r>
          </a:p>
          <a:p>
            <a:pPr lvl="0"/>
            <a:r>
              <a:rPr lang="pl-PL" sz="1600" dirty="0" smtClean="0"/>
              <a:t>Gmina Jeżów Sudecki, </a:t>
            </a:r>
          </a:p>
          <a:p>
            <a:pPr lvl="0"/>
            <a:r>
              <a:rPr lang="pl-PL" sz="1600" dirty="0" smtClean="0"/>
              <a:t>Miasto Karpacz, </a:t>
            </a:r>
          </a:p>
          <a:p>
            <a:pPr lvl="0"/>
            <a:r>
              <a:rPr lang="pl-PL" sz="1600" dirty="0" smtClean="0"/>
              <a:t>Miasto Kowary, </a:t>
            </a:r>
          </a:p>
          <a:p>
            <a:pPr lvl="0"/>
            <a:r>
              <a:rPr lang="pl-PL" sz="1600" dirty="0" smtClean="0"/>
              <a:t>Gmina Mysłakowice, </a:t>
            </a:r>
          </a:p>
          <a:p>
            <a:pPr lvl="0"/>
            <a:r>
              <a:rPr lang="pl-PL" sz="1600" dirty="0" smtClean="0"/>
              <a:t>Miasto Piechowice, </a:t>
            </a:r>
          </a:p>
          <a:p>
            <a:pPr lvl="0"/>
            <a:r>
              <a:rPr lang="pl-PL" sz="1600" dirty="0" smtClean="0"/>
              <a:t>Gmina Podgórzyn, </a:t>
            </a:r>
          </a:p>
          <a:p>
            <a:pPr lvl="0"/>
            <a:r>
              <a:rPr lang="pl-PL" sz="1600" dirty="0" smtClean="0"/>
              <a:t>Gmina Stara Kamienica, </a:t>
            </a:r>
          </a:p>
          <a:p>
            <a:r>
              <a:rPr lang="pl-PL" sz="1600" dirty="0" smtClean="0"/>
              <a:t>Miasto Szklarska Poręba,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29150" y="2239765"/>
            <a:ext cx="3886200" cy="3937197"/>
          </a:xfrm>
        </p:spPr>
        <p:txBody>
          <a:bodyPr/>
          <a:lstStyle/>
          <a:p>
            <a:pPr lvl="0"/>
            <a:r>
              <a:rPr lang="pl-PL" sz="1600" dirty="0" smtClean="0"/>
              <a:t>Gmina i Miasto Gryfów Śląski, </a:t>
            </a:r>
          </a:p>
          <a:p>
            <a:pPr lvl="0"/>
            <a:r>
              <a:rPr lang="pl-PL" sz="1600" dirty="0" smtClean="0"/>
              <a:t>Gmina i Miasto Lubomierz, </a:t>
            </a:r>
          </a:p>
          <a:p>
            <a:pPr lvl="0"/>
            <a:r>
              <a:rPr lang="pl-PL" sz="1600" dirty="0" smtClean="0"/>
              <a:t>Miasto i Gmina Mirsk,</a:t>
            </a:r>
          </a:p>
          <a:p>
            <a:pPr lvl="0"/>
            <a:r>
              <a:rPr lang="pl-PL" sz="1600" dirty="0" smtClean="0"/>
              <a:t>Miasto i Gmina Wleń,</a:t>
            </a:r>
          </a:p>
          <a:p>
            <a:pPr lvl="0"/>
            <a:r>
              <a:rPr lang="pl-PL" sz="1600" dirty="0" smtClean="0"/>
              <a:t>Gmina Pielgrzymka,</a:t>
            </a:r>
          </a:p>
          <a:p>
            <a:pPr lvl="0"/>
            <a:r>
              <a:rPr lang="pl-PL" sz="1600" dirty="0" smtClean="0"/>
              <a:t>Miasto i Gmina Świerzawa,</a:t>
            </a:r>
          </a:p>
          <a:p>
            <a:pPr lvl="0"/>
            <a:r>
              <a:rPr lang="pl-PL" sz="1600" dirty="0" smtClean="0"/>
              <a:t>Miasto Wojcieszów,</a:t>
            </a:r>
          </a:p>
          <a:p>
            <a:pPr lvl="0"/>
            <a:r>
              <a:rPr lang="pl-PL" sz="1600" dirty="0" smtClean="0"/>
              <a:t>Miasto Złotoryja.</a:t>
            </a:r>
          </a:p>
          <a:p>
            <a:r>
              <a:rPr lang="pl-PL" sz="1600" dirty="0" smtClean="0"/>
              <a:t>Wsparciem w ramach ZIT AJ objęte są w całości powiaty: jeleniogórski, Jelenia Góra Miasto.</a:t>
            </a:r>
          </a:p>
          <a:p>
            <a:pPr lvl="0"/>
            <a:endParaRPr lang="pl-PL" sz="1400" dirty="0" smtClean="0"/>
          </a:p>
          <a:p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7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9" name="Prostokąt 8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3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pSp>
        <p:nvGrpSpPr>
          <p:cNvPr id="15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6" name="Prostokąt 1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8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2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21" name="Obraz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504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latin typeface="+mj-lt"/>
              </a:rPr>
              <a:t>Kwota środków europejskich przeznaczona </a:t>
            </a:r>
            <a:br>
              <a:rPr lang="pl-PL" sz="2600" dirty="0" smtClean="0">
                <a:latin typeface="+mj-lt"/>
              </a:rPr>
            </a:br>
            <a:r>
              <a:rPr lang="pl-PL" sz="2600" dirty="0" smtClean="0">
                <a:latin typeface="+mj-lt"/>
              </a:rPr>
              <a:t>na </a:t>
            </a:r>
            <a:r>
              <a:rPr lang="pl-PL" sz="2600" dirty="0">
                <a:latin typeface="+mj-lt"/>
              </a:rPr>
              <a:t>dofinansowanie projektów w ramach </a:t>
            </a:r>
            <a:r>
              <a:rPr lang="pl-PL" sz="2600" dirty="0" smtClean="0">
                <a:latin typeface="+mj-lt"/>
              </a:rPr>
              <a:t>konkursu </a:t>
            </a:r>
            <a:r>
              <a:rPr lang="pl-PL" sz="3100" dirty="0" smtClean="0">
                <a:latin typeface="+mj-lt"/>
              </a:rPr>
              <a:t>nr </a:t>
            </a:r>
            <a:endParaRPr lang="pl-PL" sz="32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600" b="1" dirty="0" smtClean="0">
                <a:solidFill>
                  <a:srgbClr val="D60093"/>
                </a:solidFill>
              </a:rPr>
              <a:t>RPDS.09.02.04-IP.02-02-235/17</a:t>
            </a:r>
            <a:endParaRPr lang="pl-PL" sz="3600" i="1" dirty="0" smtClean="0">
              <a:solidFill>
                <a:srgbClr val="D60093"/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3 135 073 </a:t>
            </a:r>
            <a:r>
              <a:rPr lang="fr-F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726 586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dla ZIT AW</a:t>
            </a:r>
          </a:p>
          <a:p>
            <a:pPr algn="ctr">
              <a:buNone/>
            </a:pPr>
            <a:r>
              <a:rPr lang="pl-PL" sz="3100" dirty="0" smtClean="0">
                <a:latin typeface="+mj-lt"/>
              </a:rPr>
              <a:t>(co stanowi maksymalny dopuszczalny poziom dofinansowania UE)</a:t>
            </a: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1031635" y="4782338"/>
            <a:ext cx="757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Wsparcie w ramach konkursu adresowane jest do obszarów Dolnego Śląska,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które </a:t>
            </a:r>
            <a:r>
              <a:rPr lang="pl-PL" sz="2800" b="1" dirty="0"/>
              <a:t>są objęte mechanizmem ZIT </a:t>
            </a:r>
            <a:r>
              <a:rPr lang="pl-PL" sz="2800" b="1" dirty="0" smtClean="0"/>
              <a:t>AW.</a:t>
            </a:r>
            <a:endParaRPr lang="pl-PL" sz="2800" b="1" dirty="0"/>
          </a:p>
        </p:txBody>
      </p:sp>
      <p:grpSp>
        <p:nvGrpSpPr>
          <p:cNvPr id="12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14" name="Prostokąt 13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6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8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520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7700" y="1152525"/>
            <a:ext cx="5495925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pl-PL" sz="2200" b="1" dirty="0"/>
              <a:t>Maksymalny dopuszczalny poziom dofinansowania</a:t>
            </a:r>
            <a:r>
              <a:rPr lang="pl-PL" sz="2200" dirty="0"/>
              <a:t> </a:t>
            </a:r>
            <a:r>
              <a:rPr lang="pl-PL" sz="2200" b="1" dirty="0"/>
              <a:t>UE</a:t>
            </a:r>
            <a:r>
              <a:rPr lang="pl-PL" sz="2200" dirty="0"/>
              <a:t> wydatków kwalifikowalnych na poziomie projektu wynosi </a:t>
            </a:r>
            <a:r>
              <a:rPr lang="pl-PL" sz="2200" b="1" dirty="0"/>
              <a:t>85%</a:t>
            </a:r>
            <a:r>
              <a:rPr lang="pl-PL" sz="2200" dirty="0"/>
              <a:t>.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pl-PL" sz="2200" b="1" dirty="0"/>
              <a:t>Maksymalny poziom dofinansowania całkowitego wydatków</a:t>
            </a:r>
            <a:r>
              <a:rPr lang="pl-PL" sz="2200" dirty="0"/>
              <a:t> kwalifikowalnych na poziomie projektu </a:t>
            </a:r>
            <a:r>
              <a:rPr lang="pl-PL" sz="2200" dirty="0" smtClean="0"/>
              <a:t>wynosi </a:t>
            </a:r>
            <a:r>
              <a:rPr lang="pl-PL" sz="2200" b="1" dirty="0"/>
              <a:t>95%</a:t>
            </a:r>
            <a:r>
              <a:rPr lang="pl-PL" sz="2200" dirty="0"/>
              <a:t>.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pl-PL" sz="2200" b="1" dirty="0"/>
              <a:t>Minimalny udział wkładu własnego Beneficjenta </a:t>
            </a:r>
            <a:r>
              <a:rPr lang="pl-PL" sz="2200" dirty="0"/>
              <a:t>w ramach konkursu wynosi </a:t>
            </a:r>
            <a:r>
              <a:rPr lang="pl-PL" sz="2200" b="1" dirty="0"/>
              <a:t>5%</a:t>
            </a:r>
            <a:r>
              <a:rPr lang="pl-PL" sz="2200" dirty="0"/>
              <a:t> wydatków kwalifikowalnych projektu.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pl-PL" sz="2200" b="1" dirty="0"/>
              <a:t>Minimalna wartość projektu </a:t>
            </a:r>
            <a:r>
              <a:rPr lang="pl-PL" sz="2200" dirty="0"/>
              <a:t>dla typu operacji 9.2.B2. wynosi </a:t>
            </a:r>
            <a:br>
              <a:rPr lang="pl-PL" sz="2200" dirty="0"/>
            </a:br>
            <a:r>
              <a:rPr lang="pl-PL" sz="2200" dirty="0"/>
              <a:t>50 000 PLN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73" y="2049841"/>
            <a:ext cx="2265112" cy="21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3"/>
          <p:cNvGrpSpPr/>
          <p:nvPr/>
        </p:nvGrpSpPr>
        <p:grpSpPr>
          <a:xfrm>
            <a:off x="3648075" y="0"/>
            <a:ext cx="5495925" cy="1009650"/>
            <a:chOff x="4820575" y="0"/>
            <a:chExt cx="4323425" cy="949911"/>
          </a:xfrm>
          <a:pattFill prst="pct5">
            <a:fgClr>
              <a:schemeClr val="bg1"/>
            </a:fgClr>
            <a:bgClr>
              <a:schemeClr val="bg1"/>
            </a:bgClr>
          </a:pattFill>
        </p:grpSpPr>
        <p:sp>
          <p:nvSpPr>
            <p:cNvPr id="8" name="Prostokąt 7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0" name="Grupa 7"/>
            <p:cNvGrpSpPr/>
            <p:nvPr/>
          </p:nvGrpSpPr>
          <p:grpSpPr>
            <a:xfrm>
              <a:off x="4939733" y="154384"/>
              <a:ext cx="3922731" cy="624682"/>
              <a:chOff x="-40561" y="93216"/>
              <a:chExt cx="4899184" cy="780179"/>
            </a:xfrm>
            <a:grpFill/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161" y="205858"/>
                <a:ext cx="1819462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2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561" y="93216"/>
                <a:ext cx="1499083" cy="7801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7542" y="205857"/>
                <a:ext cx="1284041" cy="6091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170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10861</TotalTime>
  <Words>3341</Words>
  <Application>Microsoft Office PowerPoint</Application>
  <PresentationFormat>Pokaz na ekranie (4:3)</PresentationFormat>
  <Paragraphs>536</Paragraphs>
  <Slides>64</Slides>
  <Notes>8</Notes>
  <HiddenSlides>2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64</vt:i4>
      </vt:variant>
    </vt:vector>
  </HeadingPairs>
  <TitlesOfParts>
    <vt:vector size="72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   Wsparcie w ramach konkursu adresowane jest do obszarów Dolnego Śląska, które są objęte mechanizmem ZIT WrOF, tj.: </vt:lpstr>
      <vt:lpstr>Prezentacja programu PowerPoint</vt:lpstr>
      <vt:lpstr>   Wsparcie w ramach konkursu adresowane jest do obszarów Dolnego Śląska, które są objęte mechanizmem ZIT AJ, tj.: </vt:lpstr>
      <vt:lpstr>Prezentacja programu PowerPoint</vt:lpstr>
      <vt:lpstr>Prezentacja programu PowerPoint</vt:lpstr>
      <vt:lpstr>Prezentacja programu PowerPoint</vt:lpstr>
      <vt:lpstr>WNIOSKODAWCA – jak to zapisać we wniosku w przypadku jednostek organizacyjnych jst?</vt:lpstr>
      <vt:lpstr>Grupa docelowa/ostateczni odbiorcy wsparcia</vt:lpstr>
      <vt:lpstr>Osoby zagrożone wykluczeniem społecznym</vt:lpstr>
      <vt:lpstr>Osoby zagrożone wykluczeniem społecznym – c.d.</vt:lpstr>
      <vt:lpstr>Przedmiot konkursu –  drugi typ operacji 9.2 </vt:lpstr>
      <vt:lpstr>Przedmiot konkursu –  drugi typ operacji 9.2.B1</vt:lpstr>
      <vt:lpstr>Przedmiot konkursu –  drugi typ operacji 9.2.B1</vt:lpstr>
      <vt:lpstr>Przedmiot konkursu –  drugi typ operacji 9.2.B1 </vt:lpstr>
      <vt:lpstr>Przedmiot konkursu –  drugi typ operacji 9.2.B2</vt:lpstr>
      <vt:lpstr>Przedmiot konkursu –  drugi typ operacji 9.2.B2</vt:lpstr>
      <vt:lpstr>Przedmiot konkursu –  drugi typ operacji 9.2.B2</vt:lpstr>
      <vt:lpstr>Przedmiot konkursu –  drugi typ operacji 9.2.B2</vt:lpstr>
      <vt:lpstr>Przedmiot konkursu –  drugi typ operacji 9.2.B2</vt:lpstr>
      <vt:lpstr>Przedmiot konkursu –  drugi typ operacji 9.2.B2</vt:lpstr>
      <vt:lpstr>Przedmiot konkursu –  drugi typ operacji 9.2.B2</vt:lpstr>
      <vt:lpstr>Przedmiot konkursu –  drugi typ operacji 9.2.B2</vt:lpstr>
      <vt:lpstr>Mechanizm racjonalnych usprawnień</vt:lpstr>
      <vt:lpstr>Mechanizm racjonalnych usprawnień – c.d.</vt:lpstr>
      <vt:lpstr>Okres realizacji projektu</vt:lpstr>
      <vt:lpstr>Prezentacja programu PowerPoint</vt:lpstr>
      <vt:lpstr>SYSTEM OCENY WNIOSKÓW</vt:lpstr>
      <vt:lpstr>Szczegółowe kryteria dostępu – 1. Kryterium biura projektu </vt:lpstr>
      <vt:lpstr>Szczegółowe kryteria dostępu – 2. Kryterium liczby wniosków</vt:lpstr>
      <vt:lpstr>Szczegółowe kryteria dostępu – 3. Kryterium Wnioskodawcy </vt:lpstr>
      <vt:lpstr>Szczegółowe kryteria dostępu – 5. współpracy  z właściwą jednostką organizacyjną pomocy społecznej</vt:lpstr>
      <vt:lpstr>Szczegółowe kryteria dostępu – 6. Kryterium współpracy</vt:lpstr>
      <vt:lpstr>Szczegółowe kryteria dostępu – 7. Kryterium sposobu realizacji projektu </vt:lpstr>
      <vt:lpstr>  Szczegółowe kryteria dostępu – 8. Kryterium sposobu realizacji projektu. dotyczy tylko ZIT WrOF  (typ 9.2.B1) </vt:lpstr>
      <vt:lpstr>Szczegółowe kryteria dostępu – 9. Kryterium grupy docelowej – dotyczy tylko ZIT WrOF  (typ 9.2.B1)</vt:lpstr>
      <vt:lpstr>Prezentacja programu PowerPoint</vt:lpstr>
      <vt:lpstr>Szczegółowe kryteria dostępu – 11. Kryterium trwałości dotyczy tylko ZIT WrOF  (typ 9.2.B1)</vt:lpstr>
      <vt:lpstr>Szczegółowe kryteria dostępu – 12. Kryterium liczby osób objętych usługami - dotyczy tylko ZIT WrOF  (typ 9.2.B1) 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Zmiana kryteriów</vt:lpstr>
      <vt:lpstr>Zmiana kryteriów</vt:lpstr>
      <vt:lpstr>Prezentacja programu PowerPoint</vt:lpstr>
      <vt:lpstr>Zmiana kryteriów</vt:lpstr>
      <vt:lpstr>Zmienione stawki kosztów pośrednich</vt:lpstr>
      <vt:lpstr>Prezentacja programu PowerPoint</vt:lpstr>
      <vt:lpstr>Lista wskaźników rezultatu - cz. 1</vt:lpstr>
      <vt:lpstr>Lista wskaźników rezultatu - cz. 2</vt:lpstr>
      <vt:lpstr>Lista wskaźników rezultatu - cz. 3</vt:lpstr>
      <vt:lpstr>Dostępność dla osób z niepełnosprawnościami</vt:lpstr>
      <vt:lpstr>Prezentacja programu PowerPoint</vt:lpstr>
      <vt:lpstr>Prezentacja programu PowerPoint</vt:lpstr>
      <vt:lpstr>SOWA EFS RPDS  https://generator-efs.dwup.pl </vt:lpstr>
      <vt:lpstr>Prezentacja programu PowerPoint</vt:lpstr>
      <vt:lpstr>ROZSTRZYGNIĘCIE KONKURSU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390</cp:revision>
  <cp:lastPrinted>2015-05-07T12:58:34Z</cp:lastPrinted>
  <dcterms:created xsi:type="dcterms:W3CDTF">2015-03-25T10:25:25Z</dcterms:created>
  <dcterms:modified xsi:type="dcterms:W3CDTF">2017-03-27T08:27:52Z</dcterms:modified>
</cp:coreProperties>
</file>