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10" r:id="rId3"/>
    <p:sldMasterId id="2147483758" r:id="rId4"/>
    <p:sldMasterId id="2147483770" r:id="rId5"/>
    <p:sldMasterId id="2147483722" r:id="rId6"/>
    <p:sldMasterId id="2147483734" r:id="rId7"/>
    <p:sldMasterId id="2147483746" r:id="rId8"/>
    <p:sldMasterId id="2147483965" r:id="rId9"/>
  </p:sldMasterIdLst>
  <p:notesMasterIdLst>
    <p:notesMasterId r:id="rId62"/>
  </p:notesMasterIdLst>
  <p:handoutMasterIdLst>
    <p:handoutMasterId r:id="rId63"/>
  </p:handoutMasterIdLst>
  <p:sldIdLst>
    <p:sldId id="257" r:id="rId10"/>
    <p:sldId id="278" r:id="rId11"/>
    <p:sldId id="575" r:id="rId12"/>
    <p:sldId id="279" r:id="rId13"/>
    <p:sldId id="566" r:id="rId14"/>
    <p:sldId id="578" r:id="rId15"/>
    <p:sldId id="579" r:id="rId16"/>
    <p:sldId id="576" r:id="rId17"/>
    <p:sldId id="570" r:id="rId18"/>
    <p:sldId id="568" r:id="rId19"/>
    <p:sldId id="571" r:id="rId20"/>
    <p:sldId id="569" r:id="rId21"/>
    <p:sldId id="577" r:id="rId22"/>
    <p:sldId id="567" r:id="rId23"/>
    <p:sldId id="520" r:id="rId24"/>
    <p:sldId id="521" r:id="rId25"/>
    <p:sldId id="540" r:id="rId26"/>
    <p:sldId id="423" r:id="rId27"/>
    <p:sldId id="581" r:id="rId28"/>
    <p:sldId id="582" r:id="rId29"/>
    <p:sldId id="583" r:id="rId30"/>
    <p:sldId id="386" r:id="rId31"/>
    <p:sldId id="584" r:id="rId32"/>
    <p:sldId id="522" r:id="rId33"/>
    <p:sldId id="546" r:id="rId34"/>
    <p:sldId id="585" r:id="rId35"/>
    <p:sldId id="586" r:id="rId36"/>
    <p:sldId id="550" r:id="rId37"/>
    <p:sldId id="587" r:id="rId38"/>
    <p:sldId id="588" r:id="rId39"/>
    <p:sldId id="589" r:id="rId40"/>
    <p:sldId id="590" r:id="rId41"/>
    <p:sldId id="591" r:id="rId42"/>
    <p:sldId id="592" r:id="rId43"/>
    <p:sldId id="572" r:id="rId44"/>
    <p:sldId id="574" r:id="rId45"/>
    <p:sldId id="450" r:id="rId46"/>
    <p:sldId id="593" r:id="rId47"/>
    <p:sldId id="595" r:id="rId48"/>
    <p:sldId id="597" r:id="rId49"/>
    <p:sldId id="539" r:id="rId50"/>
    <p:sldId id="536" r:id="rId51"/>
    <p:sldId id="598" r:id="rId52"/>
    <p:sldId id="599" r:id="rId53"/>
    <p:sldId id="562" r:id="rId54"/>
    <p:sldId id="472" r:id="rId55"/>
    <p:sldId id="474" r:id="rId56"/>
    <p:sldId id="529" r:id="rId57"/>
    <p:sldId id="501" r:id="rId58"/>
    <p:sldId id="433" r:id="rId59"/>
    <p:sldId id="475" r:id="rId60"/>
    <p:sldId id="476" r:id="rId61"/>
  </p:sldIdLst>
  <p:sldSz cx="9144000" cy="6858000" type="screen4x3"/>
  <p:notesSz cx="6797675" cy="987425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0033CC"/>
    <a:srgbClr val="D60093"/>
    <a:srgbClr val="008000"/>
    <a:srgbClr val="FFB900"/>
    <a:srgbClr val="FFB800"/>
    <a:srgbClr val="FBBA00"/>
    <a:srgbClr val="1070A0"/>
    <a:srgbClr val="FF9966"/>
    <a:srgbClr val="FFBE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38" autoAdjust="0"/>
    <p:restoredTop sz="86346" autoAdjust="0"/>
  </p:normalViewPr>
  <p:slideViewPr>
    <p:cSldViewPr snapToGrid="0">
      <p:cViewPr varScale="1">
        <p:scale>
          <a:sx n="110" d="100"/>
          <a:sy n="110" d="100"/>
        </p:scale>
        <p:origin x="-1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04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BC7B15-A3ED-4600-8FB1-801663EB0E2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9385095-2336-40EC-BDE0-89778998B183}">
      <dgm:prSet phldrT="[Tekst]"/>
      <dgm:spPr/>
      <dgm:t>
        <a:bodyPr/>
        <a:lstStyle/>
        <a:p>
          <a:r>
            <a:rPr lang="pl-PL" dirty="0" smtClean="0"/>
            <a:t>Ocena Wniosku o dofinansowanie</a:t>
          </a:r>
          <a:endParaRPr lang="pl-PL" dirty="0"/>
        </a:p>
      </dgm:t>
    </dgm:pt>
    <dgm:pt modelId="{B7027E7C-72B1-47F3-948B-69152BABE1E6}" type="parTrans" cxnId="{8D91238A-6853-4FBE-8925-55068315217F}">
      <dgm:prSet/>
      <dgm:spPr/>
      <dgm:t>
        <a:bodyPr/>
        <a:lstStyle/>
        <a:p>
          <a:endParaRPr lang="pl-PL"/>
        </a:p>
      </dgm:t>
    </dgm:pt>
    <dgm:pt modelId="{683E8AD5-22C3-45F3-8BDD-9B15A6152EF4}" type="sibTrans" cxnId="{8D91238A-6853-4FBE-8925-55068315217F}">
      <dgm:prSet/>
      <dgm:spPr/>
      <dgm:t>
        <a:bodyPr/>
        <a:lstStyle/>
        <a:p>
          <a:endParaRPr lang="pl-PL"/>
        </a:p>
      </dgm:t>
    </dgm:pt>
    <dgm:pt modelId="{660EA3A3-8700-4DDF-9B39-007F20C4B9F9}">
      <dgm:prSet phldrT="[Tekst]"/>
      <dgm:spPr/>
      <dgm:t>
        <a:bodyPr/>
        <a:lstStyle/>
        <a:p>
          <a:pPr algn="ctr"/>
          <a:r>
            <a:rPr lang="pl-PL" u="sng" dirty="0" smtClean="0">
              <a:solidFill>
                <a:schemeClr val="bg1"/>
              </a:solidFill>
            </a:rPr>
            <a:t>System oceny wniosków w ramach konkursu o charakterze horyzontalnym</a:t>
          </a:r>
        </a:p>
        <a:p>
          <a:pPr algn="l"/>
          <a:r>
            <a:rPr lang="pl-PL" dirty="0" smtClean="0"/>
            <a:t>I. weryfikacja techniczna</a:t>
          </a:r>
        </a:p>
        <a:p>
          <a:pPr algn="l"/>
          <a:r>
            <a:rPr lang="pl-PL" dirty="0" smtClean="0"/>
            <a:t>II. ocena formalno-merytoryczna</a:t>
          </a:r>
        </a:p>
        <a:p>
          <a:pPr algn="l"/>
          <a:r>
            <a:rPr lang="pl-PL" dirty="0" smtClean="0"/>
            <a:t>- ocena kryteriów formalnych i szczegółowych kryteriów dostępu</a:t>
          </a:r>
        </a:p>
        <a:p>
          <a:pPr algn="l"/>
          <a:r>
            <a:rPr lang="pl-PL" dirty="0" smtClean="0"/>
            <a:t>- ocena kryteriów horyzontalnych i merytorycznych</a:t>
          </a:r>
        </a:p>
        <a:p>
          <a:pPr algn="l"/>
          <a:r>
            <a:rPr lang="pl-PL" dirty="0" smtClean="0">
              <a:solidFill>
                <a:srgbClr val="FF0000"/>
              </a:solidFill>
            </a:rPr>
            <a:t>- ocena kryteriów premiujących</a:t>
          </a:r>
        </a:p>
        <a:p>
          <a:pPr algn="l"/>
          <a:r>
            <a:rPr lang="pl-PL" dirty="0" smtClean="0"/>
            <a:t>- negocjacje</a:t>
          </a:r>
          <a:endParaRPr lang="pl-PL" dirty="0"/>
        </a:p>
      </dgm:t>
    </dgm:pt>
    <dgm:pt modelId="{6072A736-89F6-4908-A45E-51A886533F8E}" type="parTrans" cxnId="{9CB6A0B2-FB9B-49BE-B1ED-5D542819BA4B}">
      <dgm:prSet/>
      <dgm:spPr/>
      <dgm:t>
        <a:bodyPr/>
        <a:lstStyle/>
        <a:p>
          <a:endParaRPr lang="pl-PL"/>
        </a:p>
      </dgm:t>
    </dgm:pt>
    <dgm:pt modelId="{3689B57C-78AB-45A3-934B-FED62C981911}" type="sibTrans" cxnId="{9CB6A0B2-FB9B-49BE-B1ED-5D542819BA4B}">
      <dgm:prSet/>
      <dgm:spPr/>
      <dgm:t>
        <a:bodyPr/>
        <a:lstStyle/>
        <a:p>
          <a:endParaRPr lang="pl-PL"/>
        </a:p>
      </dgm:t>
    </dgm:pt>
    <dgm:pt modelId="{F85C5A1D-DF7E-45B7-B297-F02B67C1B71A}">
      <dgm:prSet phldrT="[Tekst]"/>
      <dgm:spPr/>
      <dgm:t>
        <a:bodyPr/>
        <a:lstStyle/>
        <a:p>
          <a:pPr algn="ctr"/>
          <a:r>
            <a:rPr lang="pl-PL" u="sng" dirty="0" smtClean="0">
              <a:solidFill>
                <a:schemeClr val="bg1"/>
              </a:solidFill>
            </a:rPr>
            <a:t>System oceny wniosków w ramach konkursu z mechanizmem ZIT</a:t>
          </a:r>
        </a:p>
        <a:p>
          <a:pPr algn="l"/>
          <a:r>
            <a:rPr lang="pl-PL" dirty="0" smtClean="0"/>
            <a:t>I. weryfikacja techniczna</a:t>
          </a:r>
        </a:p>
        <a:p>
          <a:pPr algn="l"/>
          <a:r>
            <a:rPr lang="pl-PL" dirty="0" smtClean="0"/>
            <a:t>II. ocena formalno-merytoryczna</a:t>
          </a:r>
        </a:p>
        <a:p>
          <a:pPr algn="l"/>
          <a:r>
            <a:rPr lang="pl-PL" dirty="0" smtClean="0"/>
            <a:t>- ocena kryteriów formalnych i szczegółowych kryteriów dostępu</a:t>
          </a:r>
        </a:p>
        <a:p>
          <a:pPr algn="l"/>
          <a:r>
            <a:rPr lang="pl-PL" dirty="0" smtClean="0"/>
            <a:t>- ocena kryteriów horyzontalnych i merytorycznych</a:t>
          </a:r>
        </a:p>
        <a:p>
          <a:pPr algn="l"/>
          <a:r>
            <a:rPr lang="pl-PL" dirty="0" smtClean="0">
              <a:solidFill>
                <a:srgbClr val="FF0000"/>
              </a:solidFill>
            </a:rPr>
            <a:t>- ocena zgodności ze strategią ZIT</a:t>
          </a:r>
        </a:p>
        <a:p>
          <a:pPr algn="l"/>
          <a:r>
            <a:rPr lang="pl-PL" dirty="0" smtClean="0"/>
            <a:t>- negocjacje (jako ostatni element oceny formalno-merytorycznej)</a:t>
          </a:r>
          <a:endParaRPr lang="pl-PL" dirty="0"/>
        </a:p>
      </dgm:t>
    </dgm:pt>
    <dgm:pt modelId="{CDAB5CBA-D9E5-4F36-88BD-9B53EBBCAEF3}" type="parTrans" cxnId="{D0C2AD7C-2957-4AA6-AF65-42D82A2C3C08}">
      <dgm:prSet/>
      <dgm:spPr/>
      <dgm:t>
        <a:bodyPr/>
        <a:lstStyle/>
        <a:p>
          <a:endParaRPr lang="pl-PL"/>
        </a:p>
      </dgm:t>
    </dgm:pt>
    <dgm:pt modelId="{6622107F-26B3-442D-B583-10EFE5CF060D}" type="sibTrans" cxnId="{D0C2AD7C-2957-4AA6-AF65-42D82A2C3C08}">
      <dgm:prSet/>
      <dgm:spPr/>
      <dgm:t>
        <a:bodyPr/>
        <a:lstStyle/>
        <a:p>
          <a:endParaRPr lang="pl-PL"/>
        </a:p>
      </dgm:t>
    </dgm:pt>
    <dgm:pt modelId="{57DA9B8F-EDAF-40C2-A3C1-4A146DF996CA}" type="pres">
      <dgm:prSet presAssocID="{75BC7B15-A3ED-4600-8FB1-801663EB0E2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FAA9154-DB11-405C-8A51-9D91689056E2}" type="pres">
      <dgm:prSet presAssocID="{69385095-2336-40EC-BDE0-89778998B183}" presName="roof" presStyleLbl="dkBgShp" presStyleIdx="0" presStyleCnt="2"/>
      <dgm:spPr/>
      <dgm:t>
        <a:bodyPr/>
        <a:lstStyle/>
        <a:p>
          <a:endParaRPr lang="pl-PL"/>
        </a:p>
      </dgm:t>
    </dgm:pt>
    <dgm:pt modelId="{58CBA5A4-618B-45BC-9A35-2B5DE74C7A46}" type="pres">
      <dgm:prSet presAssocID="{69385095-2336-40EC-BDE0-89778998B183}" presName="pillars" presStyleCnt="0"/>
      <dgm:spPr/>
    </dgm:pt>
    <dgm:pt modelId="{BA70B5F6-C114-4841-8246-977AAC281298}" type="pres">
      <dgm:prSet presAssocID="{69385095-2336-40EC-BDE0-89778998B18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4170D4-EE09-4ECA-9F1F-62EE79B6C298}" type="pres">
      <dgm:prSet presAssocID="{F85C5A1D-DF7E-45B7-B297-F02B67C1B71A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C5C89D-FCB3-4716-8DEC-B34D00B94532}" type="pres">
      <dgm:prSet presAssocID="{69385095-2336-40EC-BDE0-89778998B183}" presName="base" presStyleLbl="dkBgShp" presStyleIdx="1" presStyleCnt="2"/>
      <dgm:spPr/>
    </dgm:pt>
  </dgm:ptLst>
  <dgm:cxnLst>
    <dgm:cxn modelId="{D0C2AD7C-2957-4AA6-AF65-42D82A2C3C08}" srcId="{69385095-2336-40EC-BDE0-89778998B183}" destId="{F85C5A1D-DF7E-45B7-B297-F02B67C1B71A}" srcOrd="1" destOrd="0" parTransId="{CDAB5CBA-D9E5-4F36-88BD-9B53EBBCAEF3}" sibTransId="{6622107F-26B3-442D-B583-10EFE5CF060D}"/>
    <dgm:cxn modelId="{83DC8DB5-2101-4631-BAA8-BB615354796F}" type="presOf" srcId="{F85C5A1D-DF7E-45B7-B297-F02B67C1B71A}" destId="{344170D4-EE09-4ECA-9F1F-62EE79B6C298}" srcOrd="0" destOrd="0" presId="urn:microsoft.com/office/officeart/2005/8/layout/hList3"/>
    <dgm:cxn modelId="{B5586746-B729-4A5E-B010-0B9033774981}" type="presOf" srcId="{660EA3A3-8700-4DDF-9B39-007F20C4B9F9}" destId="{BA70B5F6-C114-4841-8246-977AAC281298}" srcOrd="0" destOrd="0" presId="urn:microsoft.com/office/officeart/2005/8/layout/hList3"/>
    <dgm:cxn modelId="{E15653B8-E13A-4A58-B48E-7E888E01B493}" type="presOf" srcId="{69385095-2336-40EC-BDE0-89778998B183}" destId="{2FAA9154-DB11-405C-8A51-9D91689056E2}" srcOrd="0" destOrd="0" presId="urn:microsoft.com/office/officeart/2005/8/layout/hList3"/>
    <dgm:cxn modelId="{8D91238A-6853-4FBE-8925-55068315217F}" srcId="{75BC7B15-A3ED-4600-8FB1-801663EB0E2A}" destId="{69385095-2336-40EC-BDE0-89778998B183}" srcOrd="0" destOrd="0" parTransId="{B7027E7C-72B1-47F3-948B-69152BABE1E6}" sibTransId="{683E8AD5-22C3-45F3-8BDD-9B15A6152EF4}"/>
    <dgm:cxn modelId="{19B785F4-625A-4F9E-9C1B-6F92F098BEC4}" type="presOf" srcId="{75BC7B15-A3ED-4600-8FB1-801663EB0E2A}" destId="{57DA9B8F-EDAF-40C2-A3C1-4A146DF996CA}" srcOrd="0" destOrd="0" presId="urn:microsoft.com/office/officeart/2005/8/layout/hList3"/>
    <dgm:cxn modelId="{9CB6A0B2-FB9B-49BE-B1ED-5D542819BA4B}" srcId="{69385095-2336-40EC-BDE0-89778998B183}" destId="{660EA3A3-8700-4DDF-9B39-007F20C4B9F9}" srcOrd="0" destOrd="0" parTransId="{6072A736-89F6-4908-A45E-51A886533F8E}" sibTransId="{3689B57C-78AB-45A3-934B-FED62C981911}"/>
    <dgm:cxn modelId="{D84C509D-CF02-422B-8DB2-21D3337713DE}" type="presParOf" srcId="{57DA9B8F-EDAF-40C2-A3C1-4A146DF996CA}" destId="{2FAA9154-DB11-405C-8A51-9D91689056E2}" srcOrd="0" destOrd="0" presId="urn:microsoft.com/office/officeart/2005/8/layout/hList3"/>
    <dgm:cxn modelId="{B99259E8-F427-4459-81BF-3B942C8E3C41}" type="presParOf" srcId="{57DA9B8F-EDAF-40C2-A3C1-4A146DF996CA}" destId="{58CBA5A4-618B-45BC-9A35-2B5DE74C7A46}" srcOrd="1" destOrd="0" presId="urn:microsoft.com/office/officeart/2005/8/layout/hList3"/>
    <dgm:cxn modelId="{C2BAE6F8-69F4-48B8-88F3-DAF1EF47A22E}" type="presParOf" srcId="{58CBA5A4-618B-45BC-9A35-2B5DE74C7A46}" destId="{BA70B5F6-C114-4841-8246-977AAC281298}" srcOrd="0" destOrd="0" presId="urn:microsoft.com/office/officeart/2005/8/layout/hList3"/>
    <dgm:cxn modelId="{9973617F-A6AE-4783-B1E1-B379B2D180E8}" type="presParOf" srcId="{58CBA5A4-618B-45BC-9A35-2B5DE74C7A46}" destId="{344170D4-EE09-4ECA-9F1F-62EE79B6C298}" srcOrd="1" destOrd="0" presId="urn:microsoft.com/office/officeart/2005/8/layout/hList3"/>
    <dgm:cxn modelId="{F68D4424-4A27-4AC6-BD95-6E3DCD1EBC84}" type="presParOf" srcId="{57DA9B8F-EDAF-40C2-A3C1-4A146DF996CA}" destId="{25C5C89D-FCB3-4716-8DEC-B34D00B9453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BC7B15-A3ED-4600-8FB1-801663EB0E2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9385095-2336-40EC-BDE0-89778998B183}">
      <dgm:prSet phldrT="[Tekst]"/>
      <dgm:spPr/>
      <dgm:t>
        <a:bodyPr/>
        <a:lstStyle/>
        <a:p>
          <a:r>
            <a:rPr lang="pl-PL" dirty="0" smtClean="0"/>
            <a:t>Projekt niespełniający któregokolwiek z kryteriów formalnych i/lub kryteriów dostępu zostanie odrzucony i nie będzie podlegał dalszej ocenie.</a:t>
          </a:r>
          <a:endParaRPr lang="pl-PL" dirty="0"/>
        </a:p>
      </dgm:t>
    </dgm:pt>
    <dgm:pt modelId="{B7027E7C-72B1-47F3-948B-69152BABE1E6}" type="parTrans" cxnId="{8D91238A-6853-4FBE-8925-55068315217F}">
      <dgm:prSet/>
      <dgm:spPr/>
      <dgm:t>
        <a:bodyPr/>
        <a:lstStyle/>
        <a:p>
          <a:endParaRPr lang="pl-PL"/>
        </a:p>
      </dgm:t>
    </dgm:pt>
    <dgm:pt modelId="{683E8AD5-22C3-45F3-8BDD-9B15A6152EF4}" type="sibTrans" cxnId="{8D91238A-6853-4FBE-8925-55068315217F}">
      <dgm:prSet/>
      <dgm:spPr/>
      <dgm:t>
        <a:bodyPr/>
        <a:lstStyle/>
        <a:p>
          <a:endParaRPr lang="pl-PL"/>
        </a:p>
      </dgm:t>
    </dgm:pt>
    <dgm:pt modelId="{660EA3A3-8700-4DDF-9B39-007F20C4B9F9}">
      <dgm:prSet phldrT="[Tekst]" custT="1"/>
      <dgm:spPr/>
      <dgm:t>
        <a:bodyPr/>
        <a:lstStyle/>
        <a:p>
          <a:pPr algn="ctr"/>
          <a:r>
            <a:rPr lang="pl-PL" sz="1600" u="sng" dirty="0" smtClean="0">
              <a:solidFill>
                <a:schemeClr val="bg1"/>
              </a:solidFill>
            </a:rPr>
            <a:t>System oceny wniosków w ramach konkursu </a:t>
          </a:r>
          <a:br>
            <a:rPr lang="pl-PL" sz="1600" u="sng" dirty="0" smtClean="0">
              <a:solidFill>
                <a:schemeClr val="bg1"/>
              </a:solidFill>
            </a:rPr>
          </a:br>
          <a:r>
            <a:rPr lang="pl-PL" sz="1600" u="sng" dirty="0" smtClean="0">
              <a:solidFill>
                <a:schemeClr val="bg1"/>
              </a:solidFill>
            </a:rPr>
            <a:t>o charakterze horyzontalnym</a:t>
          </a:r>
        </a:p>
        <a:p>
          <a:pPr algn="l"/>
          <a:r>
            <a:rPr lang="pl-PL" sz="1600" dirty="0" smtClean="0"/>
            <a:t>- Negocjacje prowadzone są tylko z Wnioskodawcami, którzy spełnili kryterium minimalnych wymagań, do wyczerpania kwoty środków przeznaczonych na konkurs.</a:t>
          </a:r>
        </a:p>
        <a:p>
          <a:pPr algn="l"/>
          <a:endParaRPr lang="pl-PL" sz="1000" dirty="0" smtClean="0"/>
        </a:p>
        <a:p>
          <a:pPr algn="ctr"/>
          <a:endParaRPr lang="pl-PL" sz="1000" dirty="0" smtClean="0"/>
        </a:p>
        <a:p>
          <a:pPr algn="ctr"/>
          <a:endParaRPr lang="pl-PL" sz="1000" dirty="0" smtClean="0"/>
        </a:p>
        <a:p>
          <a:pPr algn="ctr"/>
          <a:endParaRPr lang="pl-PL" sz="1000" dirty="0" smtClean="0"/>
        </a:p>
        <a:p>
          <a:pPr algn="ctr"/>
          <a:endParaRPr lang="pl-PL" sz="1000" dirty="0" smtClean="0"/>
        </a:p>
        <a:p>
          <a:pPr algn="ctr"/>
          <a:endParaRPr lang="pl-PL" sz="1000" dirty="0" smtClean="0"/>
        </a:p>
        <a:p>
          <a:pPr algn="ctr"/>
          <a:endParaRPr lang="pl-PL" sz="1000" dirty="0" smtClean="0"/>
        </a:p>
        <a:p>
          <a:pPr algn="ctr"/>
          <a:endParaRPr lang="pl-PL" sz="1000" dirty="0" smtClean="0"/>
        </a:p>
        <a:p>
          <a:pPr algn="ctr"/>
          <a:endParaRPr lang="pl-PL" sz="1000" dirty="0" smtClean="0"/>
        </a:p>
        <a:p>
          <a:pPr algn="ctr"/>
          <a:endParaRPr lang="pl-PL" sz="1000" dirty="0" smtClean="0"/>
        </a:p>
      </dgm:t>
    </dgm:pt>
    <dgm:pt modelId="{6072A736-89F6-4908-A45E-51A886533F8E}" type="parTrans" cxnId="{9CB6A0B2-FB9B-49BE-B1ED-5D542819BA4B}">
      <dgm:prSet/>
      <dgm:spPr/>
      <dgm:t>
        <a:bodyPr/>
        <a:lstStyle/>
        <a:p>
          <a:endParaRPr lang="pl-PL"/>
        </a:p>
      </dgm:t>
    </dgm:pt>
    <dgm:pt modelId="{3689B57C-78AB-45A3-934B-FED62C981911}" type="sibTrans" cxnId="{9CB6A0B2-FB9B-49BE-B1ED-5D542819BA4B}">
      <dgm:prSet/>
      <dgm:spPr/>
      <dgm:t>
        <a:bodyPr/>
        <a:lstStyle/>
        <a:p>
          <a:endParaRPr lang="pl-PL"/>
        </a:p>
      </dgm:t>
    </dgm:pt>
    <dgm:pt modelId="{F85C5A1D-DF7E-45B7-B297-F02B67C1B71A}">
      <dgm:prSet phldrT="[Tekst]" custT="1"/>
      <dgm:spPr/>
      <dgm:t>
        <a:bodyPr/>
        <a:lstStyle/>
        <a:p>
          <a:pPr algn="ctr"/>
          <a:endParaRPr lang="pl-PL" sz="1400" dirty="0" smtClean="0"/>
        </a:p>
        <a:p>
          <a:pPr algn="ctr"/>
          <a:endParaRPr lang="pl-PL" sz="1600" u="sng" dirty="0" smtClean="0">
            <a:solidFill>
              <a:schemeClr val="bg1"/>
            </a:solidFill>
          </a:endParaRPr>
        </a:p>
        <a:p>
          <a:pPr algn="ctr"/>
          <a:endParaRPr lang="pl-PL" sz="1600" u="sng" dirty="0" smtClean="0">
            <a:solidFill>
              <a:schemeClr val="bg1"/>
            </a:solidFill>
          </a:endParaRPr>
        </a:p>
        <a:p>
          <a:pPr algn="ctr"/>
          <a:endParaRPr lang="pl-PL" sz="1600" u="sng" dirty="0" smtClean="0">
            <a:solidFill>
              <a:schemeClr val="bg1"/>
            </a:solidFill>
          </a:endParaRPr>
        </a:p>
        <a:p>
          <a:pPr algn="ctr"/>
          <a:endParaRPr lang="pl-PL" sz="1600" u="sng" dirty="0" smtClean="0">
            <a:solidFill>
              <a:schemeClr val="bg1"/>
            </a:solidFill>
          </a:endParaRPr>
        </a:p>
        <a:p>
          <a:pPr algn="ctr"/>
          <a:r>
            <a:rPr lang="pl-PL" sz="1600" u="sng" dirty="0" smtClean="0">
              <a:solidFill>
                <a:schemeClr val="bg1"/>
              </a:solidFill>
            </a:rPr>
            <a:t>System oceny wniosków w ramach konkursu </a:t>
          </a:r>
          <a:br>
            <a:rPr lang="pl-PL" sz="1600" u="sng" dirty="0" smtClean="0">
              <a:solidFill>
                <a:schemeClr val="bg1"/>
              </a:solidFill>
            </a:rPr>
          </a:br>
          <a:r>
            <a:rPr lang="pl-PL" sz="1600" u="sng" dirty="0" smtClean="0">
              <a:solidFill>
                <a:schemeClr val="bg1"/>
              </a:solidFill>
            </a:rPr>
            <a:t>z mechanizmem ZIT</a:t>
          </a:r>
        </a:p>
        <a:p>
          <a:pPr algn="l"/>
          <a:r>
            <a:rPr lang="pl-PL" sz="1600" dirty="0" smtClean="0"/>
            <a:t>- Warunkiem skierowania wniosku do oceny zgodności ze Strategią ZIT jest uzyskanie pozytywnej oceny kryterium minimalnych wymagań w ramach oceny formalno-merytorycznej.</a:t>
          </a:r>
        </a:p>
        <a:p>
          <a:pPr algn="l"/>
          <a:r>
            <a:rPr lang="pl-PL" sz="1600" dirty="0" smtClean="0"/>
            <a:t>- Negocjacje prowadzone są tylko z Wnioskodawcami, którzy spełnili kryterium minimalnych wymagań i uzyskał pozytywną ocenę zgodności ze Strategią ZIT, </a:t>
          </a:r>
          <a:br>
            <a:rPr lang="pl-PL" sz="1600" dirty="0" smtClean="0"/>
          </a:br>
          <a:r>
            <a:rPr lang="pl-PL" sz="1600" dirty="0" smtClean="0"/>
            <a:t>do wyczerpania kwoty środków przeznaczonych na konkurs.</a:t>
          </a:r>
        </a:p>
        <a:p>
          <a:pPr algn="l"/>
          <a:endParaRPr lang="pl-PL" sz="1100" dirty="0" smtClean="0"/>
        </a:p>
        <a:p>
          <a:pPr algn="l"/>
          <a:endParaRPr lang="pl-PL" sz="1100" dirty="0" smtClean="0"/>
        </a:p>
        <a:p>
          <a:pPr algn="l"/>
          <a:endParaRPr lang="pl-PL" sz="1100" dirty="0" smtClean="0"/>
        </a:p>
        <a:p>
          <a:pPr algn="ctr"/>
          <a:endParaRPr lang="pl-PL" sz="1100" dirty="0" smtClean="0"/>
        </a:p>
        <a:p>
          <a:pPr algn="ctr"/>
          <a:endParaRPr lang="pl-PL" sz="1100" dirty="0" smtClean="0"/>
        </a:p>
        <a:p>
          <a:pPr algn="ctr"/>
          <a:endParaRPr lang="pl-PL" sz="1100" dirty="0" smtClean="0"/>
        </a:p>
        <a:p>
          <a:pPr algn="ctr"/>
          <a:endParaRPr lang="pl-PL" sz="1100" dirty="0" smtClean="0"/>
        </a:p>
        <a:p>
          <a:pPr algn="ctr"/>
          <a:endParaRPr lang="pl-PL" sz="1100" dirty="0" smtClean="0"/>
        </a:p>
        <a:p>
          <a:pPr algn="ctr"/>
          <a:endParaRPr lang="pl-PL" sz="1100" dirty="0" smtClean="0"/>
        </a:p>
      </dgm:t>
    </dgm:pt>
    <dgm:pt modelId="{CDAB5CBA-D9E5-4F36-88BD-9B53EBBCAEF3}" type="parTrans" cxnId="{D0C2AD7C-2957-4AA6-AF65-42D82A2C3C08}">
      <dgm:prSet/>
      <dgm:spPr/>
      <dgm:t>
        <a:bodyPr/>
        <a:lstStyle/>
        <a:p>
          <a:endParaRPr lang="pl-PL"/>
        </a:p>
      </dgm:t>
    </dgm:pt>
    <dgm:pt modelId="{6622107F-26B3-442D-B583-10EFE5CF060D}" type="sibTrans" cxnId="{D0C2AD7C-2957-4AA6-AF65-42D82A2C3C08}">
      <dgm:prSet/>
      <dgm:spPr/>
      <dgm:t>
        <a:bodyPr/>
        <a:lstStyle/>
        <a:p>
          <a:endParaRPr lang="pl-PL"/>
        </a:p>
      </dgm:t>
    </dgm:pt>
    <dgm:pt modelId="{57DA9B8F-EDAF-40C2-A3C1-4A146DF996CA}" type="pres">
      <dgm:prSet presAssocID="{75BC7B15-A3ED-4600-8FB1-801663EB0E2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FAA9154-DB11-405C-8A51-9D91689056E2}" type="pres">
      <dgm:prSet presAssocID="{69385095-2336-40EC-BDE0-89778998B183}" presName="roof" presStyleLbl="dkBgShp" presStyleIdx="0" presStyleCnt="2" custScaleY="41189"/>
      <dgm:spPr/>
      <dgm:t>
        <a:bodyPr/>
        <a:lstStyle/>
        <a:p>
          <a:endParaRPr lang="pl-PL"/>
        </a:p>
      </dgm:t>
    </dgm:pt>
    <dgm:pt modelId="{58CBA5A4-618B-45BC-9A35-2B5DE74C7A46}" type="pres">
      <dgm:prSet presAssocID="{69385095-2336-40EC-BDE0-89778998B183}" presName="pillars" presStyleCnt="0"/>
      <dgm:spPr/>
    </dgm:pt>
    <dgm:pt modelId="{BA70B5F6-C114-4841-8246-977AAC281298}" type="pres">
      <dgm:prSet presAssocID="{69385095-2336-40EC-BDE0-89778998B183}" presName="pillar1" presStyleLbl="node1" presStyleIdx="0" presStyleCnt="2" custScaleY="1289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4170D4-EE09-4ECA-9F1F-62EE79B6C298}" type="pres">
      <dgm:prSet presAssocID="{F85C5A1D-DF7E-45B7-B297-F02B67C1B71A}" presName="pillarX" presStyleLbl="node1" presStyleIdx="1" presStyleCnt="2" custScaleY="1289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C5C89D-FCB3-4716-8DEC-B34D00B94532}" type="pres">
      <dgm:prSet presAssocID="{69385095-2336-40EC-BDE0-89778998B183}" presName="base" presStyleLbl="dkBgShp" presStyleIdx="1" presStyleCnt="2"/>
      <dgm:spPr/>
    </dgm:pt>
  </dgm:ptLst>
  <dgm:cxnLst>
    <dgm:cxn modelId="{D0C2AD7C-2957-4AA6-AF65-42D82A2C3C08}" srcId="{69385095-2336-40EC-BDE0-89778998B183}" destId="{F85C5A1D-DF7E-45B7-B297-F02B67C1B71A}" srcOrd="1" destOrd="0" parTransId="{CDAB5CBA-D9E5-4F36-88BD-9B53EBBCAEF3}" sibTransId="{6622107F-26B3-442D-B583-10EFE5CF060D}"/>
    <dgm:cxn modelId="{B156B29F-BD3C-4CFF-A9FF-D8A9FF3B3A10}" type="presOf" srcId="{69385095-2336-40EC-BDE0-89778998B183}" destId="{2FAA9154-DB11-405C-8A51-9D91689056E2}" srcOrd="0" destOrd="0" presId="urn:microsoft.com/office/officeart/2005/8/layout/hList3"/>
    <dgm:cxn modelId="{8D91238A-6853-4FBE-8925-55068315217F}" srcId="{75BC7B15-A3ED-4600-8FB1-801663EB0E2A}" destId="{69385095-2336-40EC-BDE0-89778998B183}" srcOrd="0" destOrd="0" parTransId="{B7027E7C-72B1-47F3-948B-69152BABE1E6}" sibTransId="{683E8AD5-22C3-45F3-8BDD-9B15A6152EF4}"/>
    <dgm:cxn modelId="{6C744064-A65C-41EF-86FB-18126AAFCDEB}" type="presOf" srcId="{660EA3A3-8700-4DDF-9B39-007F20C4B9F9}" destId="{BA70B5F6-C114-4841-8246-977AAC281298}" srcOrd="0" destOrd="0" presId="urn:microsoft.com/office/officeart/2005/8/layout/hList3"/>
    <dgm:cxn modelId="{EDF4F20E-E75D-495E-8E13-27FCAEE9A318}" type="presOf" srcId="{75BC7B15-A3ED-4600-8FB1-801663EB0E2A}" destId="{57DA9B8F-EDAF-40C2-A3C1-4A146DF996CA}" srcOrd="0" destOrd="0" presId="urn:microsoft.com/office/officeart/2005/8/layout/hList3"/>
    <dgm:cxn modelId="{A3902C50-520F-414F-B0C1-53FCF765492C}" type="presOf" srcId="{F85C5A1D-DF7E-45B7-B297-F02B67C1B71A}" destId="{344170D4-EE09-4ECA-9F1F-62EE79B6C298}" srcOrd="0" destOrd="0" presId="urn:microsoft.com/office/officeart/2005/8/layout/hList3"/>
    <dgm:cxn modelId="{9CB6A0B2-FB9B-49BE-B1ED-5D542819BA4B}" srcId="{69385095-2336-40EC-BDE0-89778998B183}" destId="{660EA3A3-8700-4DDF-9B39-007F20C4B9F9}" srcOrd="0" destOrd="0" parTransId="{6072A736-89F6-4908-A45E-51A886533F8E}" sibTransId="{3689B57C-78AB-45A3-934B-FED62C981911}"/>
    <dgm:cxn modelId="{FA1B0865-65FB-45AB-A869-3691B37C30D8}" type="presParOf" srcId="{57DA9B8F-EDAF-40C2-A3C1-4A146DF996CA}" destId="{2FAA9154-DB11-405C-8A51-9D91689056E2}" srcOrd="0" destOrd="0" presId="urn:microsoft.com/office/officeart/2005/8/layout/hList3"/>
    <dgm:cxn modelId="{BF1B2216-8444-4DCD-9218-B6C28F496D93}" type="presParOf" srcId="{57DA9B8F-EDAF-40C2-A3C1-4A146DF996CA}" destId="{58CBA5A4-618B-45BC-9A35-2B5DE74C7A46}" srcOrd="1" destOrd="0" presId="urn:microsoft.com/office/officeart/2005/8/layout/hList3"/>
    <dgm:cxn modelId="{070C92CC-A082-4E1E-BD6C-182D241AD952}" type="presParOf" srcId="{58CBA5A4-618B-45BC-9A35-2B5DE74C7A46}" destId="{BA70B5F6-C114-4841-8246-977AAC281298}" srcOrd="0" destOrd="0" presId="urn:microsoft.com/office/officeart/2005/8/layout/hList3"/>
    <dgm:cxn modelId="{62FABFE8-CE98-4ED5-8334-E0191C552B18}" type="presParOf" srcId="{58CBA5A4-618B-45BC-9A35-2B5DE74C7A46}" destId="{344170D4-EE09-4ECA-9F1F-62EE79B6C298}" srcOrd="1" destOrd="0" presId="urn:microsoft.com/office/officeart/2005/8/layout/hList3"/>
    <dgm:cxn modelId="{34D05965-8993-44CA-B0F3-EF291D2070E1}" type="presParOf" srcId="{57DA9B8F-EDAF-40C2-A3C1-4A146DF996CA}" destId="{25C5C89D-FCB3-4716-8DEC-B34D00B9453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AA9154-DB11-405C-8A51-9D91689056E2}">
      <dsp:nvSpPr>
        <dsp:cNvPr id="0" name=""/>
        <dsp:cNvSpPr/>
      </dsp:nvSpPr>
      <dsp:spPr>
        <a:xfrm>
          <a:off x="0" y="0"/>
          <a:ext cx="8319052" cy="145641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500" kern="1200" dirty="0" smtClean="0"/>
            <a:t>Ocena Wniosku o dofinansowanie</a:t>
          </a:r>
          <a:endParaRPr lang="pl-PL" sz="4500" kern="1200" dirty="0"/>
        </a:p>
      </dsp:txBody>
      <dsp:txXfrm>
        <a:off x="0" y="0"/>
        <a:ext cx="8319052" cy="1456413"/>
      </dsp:txXfrm>
    </dsp:sp>
    <dsp:sp modelId="{BA70B5F6-C114-4841-8246-977AAC281298}">
      <dsp:nvSpPr>
        <dsp:cNvPr id="0" name=""/>
        <dsp:cNvSpPr/>
      </dsp:nvSpPr>
      <dsp:spPr>
        <a:xfrm>
          <a:off x="0" y="1456413"/>
          <a:ext cx="4159526" cy="3058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u="sng" kern="1200" dirty="0" smtClean="0">
              <a:solidFill>
                <a:schemeClr val="bg1"/>
              </a:solidFill>
            </a:rPr>
            <a:t>System oceny wniosków w ramach konkursu o charakterze horyzontalnym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I. weryfikacja techniczna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II. ocena formalno-merytoryczna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- ocena kryteriów formalnych i szczegółowych kryteriów dostępu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- ocena kryteriów horyzontalnych i merytorycznych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solidFill>
                <a:srgbClr val="FF0000"/>
              </a:solidFill>
            </a:rPr>
            <a:t>- ocena kryteriów premiujących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- negocjacje</a:t>
          </a:r>
          <a:endParaRPr lang="pl-PL" sz="1500" kern="1200" dirty="0"/>
        </a:p>
      </dsp:txBody>
      <dsp:txXfrm>
        <a:off x="0" y="1456413"/>
        <a:ext cx="4159526" cy="3058469"/>
      </dsp:txXfrm>
    </dsp:sp>
    <dsp:sp modelId="{344170D4-EE09-4ECA-9F1F-62EE79B6C298}">
      <dsp:nvSpPr>
        <dsp:cNvPr id="0" name=""/>
        <dsp:cNvSpPr/>
      </dsp:nvSpPr>
      <dsp:spPr>
        <a:xfrm>
          <a:off x="4159526" y="1456413"/>
          <a:ext cx="4159526" cy="3058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u="sng" kern="1200" dirty="0" smtClean="0">
              <a:solidFill>
                <a:schemeClr val="bg1"/>
              </a:solidFill>
            </a:rPr>
            <a:t>System oceny wniosków w ramach konkursu z mechanizmem ZIT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I. weryfikacja techniczna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II. ocena formalno-merytoryczna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- ocena kryteriów formalnych i szczegółowych kryteriów dostępu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- ocena kryteriów horyzontalnych i merytorycznych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solidFill>
                <a:srgbClr val="FF0000"/>
              </a:solidFill>
            </a:rPr>
            <a:t>- ocena zgodności ze strategią ZIT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- negocjacje (jako ostatni element oceny formalno-merytorycznej)</a:t>
          </a:r>
          <a:endParaRPr lang="pl-PL" sz="1500" kern="1200" dirty="0"/>
        </a:p>
      </dsp:txBody>
      <dsp:txXfrm>
        <a:off x="4159526" y="1456413"/>
        <a:ext cx="4159526" cy="3058469"/>
      </dsp:txXfrm>
    </dsp:sp>
    <dsp:sp modelId="{25C5C89D-FCB3-4716-8DEC-B34D00B94532}">
      <dsp:nvSpPr>
        <dsp:cNvPr id="0" name=""/>
        <dsp:cNvSpPr/>
      </dsp:nvSpPr>
      <dsp:spPr>
        <a:xfrm>
          <a:off x="0" y="4514883"/>
          <a:ext cx="8319052" cy="33982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AA9154-DB11-405C-8A51-9D91689056E2}">
      <dsp:nvSpPr>
        <dsp:cNvPr id="0" name=""/>
        <dsp:cNvSpPr/>
      </dsp:nvSpPr>
      <dsp:spPr>
        <a:xfrm>
          <a:off x="0" y="162683"/>
          <a:ext cx="8319052" cy="59988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Projekt niespełniający któregokolwiek z kryteriów formalnych i/lub kryteriów dostępu zostanie odrzucony i nie będzie podlegał dalszej ocenie.</a:t>
          </a:r>
          <a:endParaRPr lang="pl-PL" sz="1600" kern="1200" dirty="0"/>
        </a:p>
      </dsp:txBody>
      <dsp:txXfrm>
        <a:off x="0" y="162683"/>
        <a:ext cx="8319052" cy="599882"/>
      </dsp:txXfrm>
    </dsp:sp>
    <dsp:sp modelId="{BA70B5F6-C114-4841-8246-977AAC281298}">
      <dsp:nvSpPr>
        <dsp:cNvPr id="0" name=""/>
        <dsp:cNvSpPr/>
      </dsp:nvSpPr>
      <dsp:spPr>
        <a:xfrm>
          <a:off x="0" y="748102"/>
          <a:ext cx="4159526" cy="3943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u="sng" kern="1200" dirty="0" smtClean="0">
              <a:solidFill>
                <a:schemeClr val="bg1"/>
              </a:solidFill>
            </a:rPr>
            <a:t>System oceny wniosków w ramach konkursu </a:t>
          </a:r>
          <a:br>
            <a:rPr lang="pl-PL" sz="1600" u="sng" kern="1200" dirty="0" smtClean="0">
              <a:solidFill>
                <a:schemeClr val="bg1"/>
              </a:solidFill>
            </a:rPr>
          </a:br>
          <a:r>
            <a:rPr lang="pl-PL" sz="1600" u="sng" kern="1200" dirty="0" smtClean="0">
              <a:solidFill>
                <a:schemeClr val="bg1"/>
              </a:solidFill>
            </a:rPr>
            <a:t>o charakterze horyzontalnym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- Negocjacje prowadzone są tylko z Wnioskodawcami, którzy spełnili kryterium minimalnych wymagań, do wyczerpania kwoty środków przeznaczonych na konkurs.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kern="1200" dirty="0" smtClean="0"/>
        </a:p>
      </dsp:txBody>
      <dsp:txXfrm>
        <a:off x="0" y="748102"/>
        <a:ext cx="4159526" cy="3943926"/>
      </dsp:txXfrm>
    </dsp:sp>
    <dsp:sp modelId="{344170D4-EE09-4ECA-9F1F-62EE79B6C298}">
      <dsp:nvSpPr>
        <dsp:cNvPr id="0" name=""/>
        <dsp:cNvSpPr/>
      </dsp:nvSpPr>
      <dsp:spPr>
        <a:xfrm>
          <a:off x="4159526" y="748102"/>
          <a:ext cx="4159526" cy="3943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u="sng" kern="1200" dirty="0" smtClean="0">
            <a:solidFill>
              <a:schemeClr val="bg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u="sng" kern="1200" dirty="0" smtClean="0">
            <a:solidFill>
              <a:schemeClr val="bg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u="sng" kern="1200" dirty="0" smtClean="0">
            <a:solidFill>
              <a:schemeClr val="bg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u="sng" kern="1200" dirty="0" smtClean="0">
            <a:solidFill>
              <a:schemeClr val="bg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u="sng" kern="1200" dirty="0" smtClean="0">
              <a:solidFill>
                <a:schemeClr val="bg1"/>
              </a:solidFill>
            </a:rPr>
            <a:t>System oceny wniosków w ramach konkursu </a:t>
          </a:r>
          <a:br>
            <a:rPr lang="pl-PL" sz="1600" u="sng" kern="1200" dirty="0" smtClean="0">
              <a:solidFill>
                <a:schemeClr val="bg1"/>
              </a:solidFill>
            </a:rPr>
          </a:br>
          <a:r>
            <a:rPr lang="pl-PL" sz="1600" u="sng" kern="1200" dirty="0" smtClean="0">
              <a:solidFill>
                <a:schemeClr val="bg1"/>
              </a:solidFill>
            </a:rPr>
            <a:t>z mechanizmem ZIT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- Warunkiem skierowania wniosku do oceny zgodności ze Strategią ZIT jest uzyskanie pozytywnej oceny kryterium minimalnych wymagań w ramach oceny formalno-merytorycznej.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- Negocjacje prowadzone są tylko z Wnioskodawcami, którzy spełnili kryterium minimalnych wymagań i uzyskał pozytywną ocenę zgodności ze Strategią ZIT, </a:t>
          </a:r>
          <a:br>
            <a:rPr lang="pl-PL" sz="1600" kern="1200" dirty="0" smtClean="0"/>
          </a:br>
          <a:r>
            <a:rPr lang="pl-PL" sz="1600" kern="1200" dirty="0" smtClean="0"/>
            <a:t>do wyczerpania kwoty środków przeznaczonych na konkurs.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 dirty="0" smtClean="0"/>
        </a:p>
      </dsp:txBody>
      <dsp:txXfrm>
        <a:off x="4159526" y="748102"/>
        <a:ext cx="4159526" cy="3943926"/>
      </dsp:txXfrm>
    </dsp:sp>
    <dsp:sp modelId="{25C5C89D-FCB3-4716-8DEC-B34D00B94532}">
      <dsp:nvSpPr>
        <dsp:cNvPr id="0" name=""/>
        <dsp:cNvSpPr/>
      </dsp:nvSpPr>
      <dsp:spPr>
        <a:xfrm>
          <a:off x="0" y="4249300"/>
          <a:ext cx="8319052" cy="33982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71DB5-E1F9-4FB8-A2CC-9672718C73FA}" type="datetimeFigureOut">
              <a:rPr lang="pl-PL" smtClean="0"/>
              <a:pPr/>
              <a:t>2017-01-02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50EE3-86C3-4A86-857A-7E80D18E186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02764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708B6-522C-4A2E-8A4A-29650C96FAAA}" type="datetimeFigureOut">
              <a:rPr lang="pl-PL" smtClean="0"/>
              <a:pPr/>
              <a:t>2017-01-02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5D669-23D8-4A7B-BC26-4E562F24D5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171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37753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3745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3745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3745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3745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97407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37753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01221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01221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01221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01221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01221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01221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8267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4007-10BC-4570-AA93-B89E2D8BD8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44216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92891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11775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255201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CB10A-05C1-42B5-946F-F83045E2D45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1125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6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1125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D940-65B5-4AE2-AB0B-1F88FBC6AA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8237-5158-4B7C-930E-FBC2244560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B9133-8071-4CBC-823A-F3D446F4FD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0A568-537E-4A22-BED5-9F9D14A206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B4EB-B886-488A-ABC8-E698793165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C5765-E626-43B3-AE77-138B601E1E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F09EE-7716-4C47-9D79-3D08789E2E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C407E-E079-4AC2-9751-F59A5AF8D3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DC2BC-767A-43C6-A595-C9AF32D85C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-114300"/>
            <a:ext cx="46593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-114300"/>
            <a:ext cx="46593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ED8C-F095-4274-B6BA-B7B0A7C1EE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28B6-7CD0-461E-8145-5442C51BC9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EB015-F115-47D3-9F03-3C31A981B7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E7011-9940-4EEA-9D0C-8AE1E06E4DE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91962-776D-4ACF-A610-14A79AC1CD7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F113B-A332-4691-AC3C-50C64DFCCE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E9AFE-20A1-43EE-B94E-3ABBD5C078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4233-9982-4436-A8F5-B33DFB6B84C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167EC-C765-41C8-A9C6-5635F9AD78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ABD90-DE26-46C3-ACBA-EC028CB11E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7FDA-43C7-418D-B53B-C8BAFCB7DD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3A653-65C5-4F62-9132-8CCC4C49FA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663" y="-119063"/>
            <a:ext cx="423703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57358-3123-49AF-B0A5-CF1357F5F5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DDC40-EB1E-4C59-A628-F04976F059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EEDB-ABCF-447F-ADDA-B89E3012FA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1446-2E59-4E7D-B393-B4CA44AA96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0346-CCD7-4F55-A6FF-3454606796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5138F-8CB9-4E55-9E74-7BEEC45751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AF419-C5A2-4015-898D-9B7E8CAC2E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37087-E8FA-468F-98A7-E6E852F04A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EF3A-C6F6-43FB-BB43-0B325F11B5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1829-D916-4251-8119-AA6463213B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284BA-E256-46CF-8F39-210A2938A5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A370A-3F8D-4430-ADA7-E2C8D3E8E6B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A9654-46EF-46E0-886A-30D320B64ED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8C346-B7F5-4F95-B6A8-20C74B3F49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2D6A-F29F-496D-AEB5-02515193B0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DDE7-3D29-453F-91C9-D10EF2658D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A65CB-8FD5-4124-854D-C020F11ED1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0D58F-B6AD-46C0-88EC-D789B9E6A5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60A8B-0313-4CF7-AE4E-2221F9AA92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F0659-E524-4230-AFE4-B954867A52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2F1C-8F60-4402-9548-A21721D57D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E7929-50DD-462D-97EB-6559B25F8B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46C40-8F77-4FC9-8B1F-BB521824F0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2202-13AB-4787-8FD1-3B0252620A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584D8-4175-4D06-A0AF-731ED0A32C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547D2-DC00-40F9-8A86-3D0C7D6618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D0EBA-8CB2-4374-9676-F3C851943D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C89E-2689-461C-8D8C-887FFB67AF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FCE6B-E548-4458-BF4F-E80EC4B105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434D4-CC02-4A9C-B3B0-5FBF485A08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017FA-5E19-42B8-AC0D-42B66D9938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0160E-8FC5-49EF-907D-723E51873C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62E14-2061-48C3-9EFE-CA46EF40F4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0894F-7641-4CDE-A8BF-482670B875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DA49B-B7EA-4918-ADE8-806A86C5FF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A2687-4FC4-42CC-9A08-F6B71A67F3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10EAE-AB87-4CF1-B780-262216FB26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BF9E6-52F1-4FD5-9649-15F13D164B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0E975-0B2F-4F79-A2FC-F284CFD406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1DB91-1122-4D39-B83F-47B470E4A0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28650" y="4223742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49288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28650" y="4295750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33725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376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152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688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643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582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67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30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3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7071C2-305B-4462-9203-39719E4D27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964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E3D227-65F5-41D6-9FF0-CB91992D9D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83C021-3010-4D38-B0AE-05F7B41075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28F23A-CBF3-4888-95E0-3BE0338B7A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186C02-8285-4183-8CE5-567C165FE0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58C33E-ADAB-48A0-8B9B-17F1176304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F9AE73-FA79-43E8-8745-CD970851BBA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68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1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2.jpeg"/><Relationship Id="rId9" Type="http://schemas.microsoft.com/office/2007/relationships/diagramDrawing" Target="../diagrams/drawing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1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2.jpeg"/><Relationship Id="rId9" Type="http://schemas.microsoft.com/office/2007/relationships/diagramDrawing" Target="../diagrams/drawing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sowa.britenet.com.pl/SOWA_WR" TargetMode="Externa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rpo.dwup.pl/" TargetMode="Externa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po.dwup.pl/" TargetMode="External"/><Relationship Id="rId7" Type="http://schemas.openxmlformats.org/officeDocument/2006/relationships/image" Target="../media/image42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hyperlink" Target="mailto:promocja@dwup.pl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9.png"/><Relationship Id="rId4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16241" y="5069150"/>
            <a:ext cx="7288567" cy="523782"/>
          </a:xfrm>
          <a:prstGeom prst="rect">
            <a:avLst/>
          </a:prstGeom>
          <a:solidFill>
            <a:srgbClr val="FBBA00"/>
          </a:solidFill>
          <a:ln>
            <a:solidFill>
              <a:srgbClr val="FB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330200" y="311150"/>
            <a:ext cx="423545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6" name="Grupa 5"/>
          <p:cNvGrpSpPr/>
          <p:nvPr/>
        </p:nvGrpSpPr>
        <p:grpSpPr>
          <a:xfrm>
            <a:off x="35489" y="88314"/>
            <a:ext cx="4823135" cy="798172"/>
            <a:chOff x="35489" y="88314"/>
            <a:chExt cx="4823135" cy="798172"/>
          </a:xfrm>
        </p:grpSpPr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23955" y="205858"/>
              <a:ext cx="2034669" cy="609132"/>
            </a:xfrm>
            <a:prstGeom prst="rect">
              <a:avLst/>
            </a:prstGeom>
          </p:spPr>
        </p:pic>
        <p:pic>
          <p:nvPicPr>
            <p:cNvPr id="13" name="Picture 3" descr="FE_PR_POZIOM-Kolor-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9" y="88314"/>
              <a:ext cx="1533656" cy="798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52671" y="293394"/>
              <a:ext cx="1082545" cy="396000"/>
            </a:xfrm>
            <a:prstGeom prst="rect">
              <a:avLst/>
            </a:prstGeom>
          </p:spPr>
        </p:pic>
      </p:grpSp>
      <p:sp>
        <p:nvSpPr>
          <p:cNvPr id="7" name="Schemat blokowy: proces 6"/>
          <p:cNvSpPr/>
          <p:nvPr/>
        </p:nvSpPr>
        <p:spPr>
          <a:xfrm>
            <a:off x="2206776" y="4159179"/>
            <a:ext cx="6763876" cy="838475"/>
          </a:xfrm>
          <a:prstGeom prst="flowChartProcess">
            <a:avLst/>
          </a:prstGeom>
          <a:solidFill>
            <a:srgbClr val="FBBA00"/>
          </a:solidFill>
          <a:ln>
            <a:solidFill>
              <a:srgbClr val="FB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3"/>
          <p:cNvSpPr txBox="1">
            <a:spLocks/>
          </p:cNvSpPr>
          <p:nvPr/>
        </p:nvSpPr>
        <p:spPr>
          <a:xfrm>
            <a:off x="586594" y="4791159"/>
            <a:ext cx="8346009" cy="1127213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l-PL" sz="2800" dirty="0" smtClean="0"/>
          </a:p>
          <a:p>
            <a:pPr algn="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Godzenie życia zawodowego i prywatnego </a:t>
            </a:r>
          </a:p>
          <a:p>
            <a:pPr algn="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RPO WD 2014-2020  </a:t>
            </a:r>
            <a:r>
              <a:rPr lang="pl-PL" sz="2600" b="1" dirty="0" smtClean="0">
                <a:effectLst>
                  <a:outerShdw blurRad="63500" dist="127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600" b="1" dirty="0" smtClean="0">
                <a:effectLst>
                  <a:outerShdw blurRad="63500" dist="127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600" dirty="0"/>
          </a:p>
        </p:txBody>
      </p:sp>
      <p:sp>
        <p:nvSpPr>
          <p:cNvPr id="16" name="Podtytuł 2"/>
          <p:cNvSpPr txBox="1">
            <a:spLocks/>
          </p:cNvSpPr>
          <p:nvPr/>
        </p:nvSpPr>
        <p:spPr bwMode="auto">
          <a:xfrm>
            <a:off x="1045903" y="5930537"/>
            <a:ext cx="7886700" cy="7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dirty="0" smtClean="0">
                <a:solidFill>
                  <a:schemeClr val="tx1"/>
                </a:solidFill>
              </a:rPr>
              <a:t>Wrocław, 16 grudnia 2016 r.</a:t>
            </a:r>
          </a:p>
          <a:p>
            <a:endParaRPr lang="pl-PL" b="1" i="1" dirty="0" smtClean="0">
              <a:solidFill>
                <a:schemeClr val="tx1"/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268760"/>
            <a:ext cx="7886700" cy="316806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600" dirty="0" smtClean="0">
                <a:latin typeface="+mj-lt"/>
              </a:rPr>
              <a:t>Kwota środków europejskich przeznaczona </a:t>
            </a:r>
            <a:br>
              <a:rPr lang="pl-PL" sz="2600" dirty="0" smtClean="0">
                <a:latin typeface="+mj-lt"/>
              </a:rPr>
            </a:br>
            <a:r>
              <a:rPr lang="pl-PL" sz="2600" dirty="0" smtClean="0">
                <a:latin typeface="+mj-lt"/>
              </a:rPr>
              <a:t>na </a:t>
            </a:r>
            <a:r>
              <a:rPr lang="pl-PL" sz="2600" dirty="0">
                <a:latin typeface="+mj-lt"/>
              </a:rPr>
              <a:t>dofinansowanie projektów w ramach </a:t>
            </a:r>
            <a:r>
              <a:rPr lang="pl-PL" sz="2600" dirty="0" smtClean="0">
                <a:latin typeface="+mj-lt"/>
              </a:rPr>
              <a:t>konkursu </a:t>
            </a:r>
            <a:r>
              <a:rPr lang="pl-PL" sz="3100" dirty="0" smtClean="0">
                <a:latin typeface="+mj-lt"/>
              </a:rPr>
              <a:t>nr </a:t>
            </a:r>
            <a:endParaRPr lang="pl-PL" sz="3200" b="1" dirty="0">
              <a:cs typeface="Arial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pl-PL" sz="3600" b="1" dirty="0" smtClean="0">
                <a:solidFill>
                  <a:srgbClr val="008000"/>
                </a:solidFill>
              </a:rPr>
              <a:t>RPDS.08.04.03-IP.02-02-200/16</a:t>
            </a:r>
            <a:endParaRPr lang="pl-PL" sz="3600" i="1" dirty="0" smtClean="0">
              <a:solidFill>
                <a:srgbClr val="008000"/>
              </a:solidFill>
            </a:endParaRPr>
          </a:p>
          <a:p>
            <a:pPr algn="ctr">
              <a:spcBef>
                <a:spcPts val="1800"/>
              </a:spcBef>
              <a:buNone/>
            </a:pPr>
            <a:r>
              <a:rPr lang="fr-FR" sz="4400" b="1" dirty="0" smtClean="0"/>
              <a:t>2 307 527 PLN (532 830 EUR</a:t>
            </a:r>
            <a:r>
              <a:rPr lang="pl-PL" sz="4400" b="1" dirty="0" smtClean="0"/>
              <a:t>)</a:t>
            </a:r>
          </a:p>
          <a:p>
            <a:pPr algn="ctr">
              <a:spcBef>
                <a:spcPts val="1800"/>
              </a:spcBef>
              <a:buNone/>
            </a:pPr>
            <a:r>
              <a:rPr lang="pl-P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dla ZIT AJ</a:t>
            </a:r>
          </a:p>
          <a:p>
            <a:pPr algn="ctr">
              <a:buNone/>
            </a:pPr>
            <a:endParaRPr lang="pl-PL" sz="3100" dirty="0" smtClean="0">
              <a:latin typeface="+mj-lt"/>
            </a:endParaRPr>
          </a:p>
          <a:p>
            <a:pPr algn="ctr">
              <a:buNone/>
            </a:pPr>
            <a:endParaRPr lang="pl-PL" sz="3100" dirty="0" smtClean="0">
              <a:latin typeface="+mj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FB9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sp>
        <p:nvSpPr>
          <p:cNvPr id="13" name="pole tekstowe 12"/>
          <p:cNvSpPr txBox="1"/>
          <p:nvPr/>
        </p:nvSpPr>
        <p:spPr>
          <a:xfrm>
            <a:off x="937967" y="4768609"/>
            <a:ext cx="7577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Wsparcie w ramach konkursu adresowane jest do obszarów Dolnego Śląska,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które </a:t>
            </a:r>
            <a:r>
              <a:rPr lang="pl-PL" sz="2800" b="1" dirty="0"/>
              <a:t>są objęte mechanizmem ZIT </a:t>
            </a:r>
            <a:r>
              <a:rPr lang="pl-PL" sz="2800" b="1" dirty="0" smtClean="0"/>
              <a:t>AJ.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xmlns="" val="9002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u="sng" dirty="0" smtClean="0"/>
              <a:t/>
            </a:r>
            <a:br>
              <a:rPr lang="pl-PL" sz="2000" u="sng" dirty="0" smtClean="0"/>
            </a:br>
            <a:r>
              <a:rPr lang="pl-PL" sz="2000" u="sng" dirty="0" smtClean="0"/>
              <a:t/>
            </a:r>
            <a:br>
              <a:rPr lang="pl-PL" sz="2000" u="sng" dirty="0" smtClean="0"/>
            </a:br>
            <a:r>
              <a:rPr lang="pl-PL" sz="2000" u="sng" dirty="0" smtClean="0"/>
              <a:t/>
            </a:r>
            <a:br>
              <a:rPr lang="pl-PL" sz="2000" u="sng" dirty="0" smtClean="0"/>
            </a:br>
            <a:r>
              <a:rPr lang="pl-PL" sz="2000" b="1" dirty="0" smtClean="0"/>
              <a:t>Wsparcie w ramach konkursu adresowane jest do obszarów Dolnego Śląska, które są objęte mechanizmem ZIT AJ, tj.: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>
          <a:xfrm>
            <a:off x="628650" y="2250039"/>
            <a:ext cx="3886200" cy="3926923"/>
          </a:xfrm>
        </p:spPr>
        <p:txBody>
          <a:bodyPr/>
          <a:lstStyle/>
          <a:p>
            <a:pPr lvl="0"/>
            <a:r>
              <a:rPr lang="pl-PL" sz="1600" dirty="0" smtClean="0"/>
              <a:t>Miasto Jelenia Góra.</a:t>
            </a:r>
          </a:p>
          <a:p>
            <a:pPr lvl="0"/>
            <a:r>
              <a:rPr lang="pl-PL" sz="1600" dirty="0" smtClean="0"/>
              <a:t>Gmina Janowice Wielkie,</a:t>
            </a:r>
          </a:p>
          <a:p>
            <a:pPr lvl="0"/>
            <a:r>
              <a:rPr lang="pl-PL" sz="1600" dirty="0" smtClean="0"/>
              <a:t>Gmina Jeżów Sudecki </a:t>
            </a:r>
          </a:p>
          <a:p>
            <a:pPr lvl="0"/>
            <a:r>
              <a:rPr lang="pl-PL" sz="1600" dirty="0" smtClean="0"/>
              <a:t>Miasto Karpacz, </a:t>
            </a:r>
          </a:p>
          <a:p>
            <a:pPr lvl="0"/>
            <a:r>
              <a:rPr lang="pl-PL" sz="1600" dirty="0" smtClean="0"/>
              <a:t>Miasto Kowary, </a:t>
            </a:r>
          </a:p>
          <a:p>
            <a:pPr lvl="0"/>
            <a:r>
              <a:rPr lang="pl-PL" sz="1600" dirty="0" smtClean="0"/>
              <a:t>Gmina Mysłakowice </a:t>
            </a:r>
          </a:p>
          <a:p>
            <a:pPr lvl="0"/>
            <a:r>
              <a:rPr lang="pl-PL" sz="1600" dirty="0" smtClean="0"/>
              <a:t>Miasto Piechowice, </a:t>
            </a:r>
          </a:p>
          <a:p>
            <a:pPr lvl="0"/>
            <a:r>
              <a:rPr lang="pl-PL" sz="1600" dirty="0" smtClean="0"/>
              <a:t>Gmina Podgórzyn, </a:t>
            </a:r>
          </a:p>
          <a:p>
            <a:pPr lvl="0"/>
            <a:r>
              <a:rPr lang="pl-PL" sz="1600" dirty="0" smtClean="0"/>
              <a:t>Gmina Stara Kamienica, </a:t>
            </a:r>
          </a:p>
          <a:p>
            <a:r>
              <a:rPr lang="pl-PL" sz="1600" dirty="0" smtClean="0"/>
              <a:t>Miasto Szklarska Poręba,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629150" y="2239765"/>
            <a:ext cx="3886200" cy="3937197"/>
          </a:xfrm>
        </p:spPr>
        <p:txBody>
          <a:bodyPr/>
          <a:lstStyle/>
          <a:p>
            <a:pPr lvl="0"/>
            <a:r>
              <a:rPr lang="pl-PL" sz="1600" dirty="0" smtClean="0"/>
              <a:t>Gmina i Miasto Gryfów Śląski, </a:t>
            </a:r>
          </a:p>
          <a:p>
            <a:pPr lvl="0"/>
            <a:r>
              <a:rPr lang="pl-PL" sz="1600" dirty="0" smtClean="0"/>
              <a:t>Gmina i Miasto Lubomierz, </a:t>
            </a:r>
          </a:p>
          <a:p>
            <a:pPr lvl="0"/>
            <a:r>
              <a:rPr lang="pl-PL" sz="1600" dirty="0" smtClean="0"/>
              <a:t>Miasto i Gmina Mirsk,</a:t>
            </a:r>
          </a:p>
          <a:p>
            <a:pPr lvl="0"/>
            <a:r>
              <a:rPr lang="pl-PL" sz="1600" dirty="0" smtClean="0"/>
              <a:t>Miasto i Gmina Wleń,</a:t>
            </a:r>
          </a:p>
          <a:p>
            <a:pPr lvl="0"/>
            <a:r>
              <a:rPr lang="pl-PL" sz="1600" dirty="0" smtClean="0"/>
              <a:t>Gmina Pielgrzymka,</a:t>
            </a:r>
          </a:p>
          <a:p>
            <a:pPr lvl="0"/>
            <a:r>
              <a:rPr lang="pl-PL" sz="1600" dirty="0" smtClean="0"/>
              <a:t>Miasto i Gmina Świerzawa,</a:t>
            </a:r>
          </a:p>
          <a:p>
            <a:pPr lvl="0"/>
            <a:r>
              <a:rPr lang="pl-PL" sz="1600" dirty="0" smtClean="0"/>
              <a:t>Miasto Wojcieszów,</a:t>
            </a:r>
          </a:p>
          <a:p>
            <a:pPr lvl="0"/>
            <a:r>
              <a:rPr lang="pl-PL" sz="1600" dirty="0" smtClean="0"/>
              <a:t>Miasto Złotoryja.</a:t>
            </a:r>
          </a:p>
          <a:p>
            <a:r>
              <a:rPr lang="pl-PL" sz="1600" dirty="0" smtClean="0"/>
              <a:t>Wsparciem w ramach ZIT AJ objęte są w całości powiaty: jeleniogórski, Jelenia Góra Miasto.</a:t>
            </a:r>
          </a:p>
          <a:p>
            <a:pPr lvl="0"/>
            <a:endParaRPr lang="pl-PL" sz="1400" dirty="0" smtClean="0"/>
          </a:p>
          <a:p>
            <a:endParaRPr lang="pl-PL" sz="1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35-1339-48E5-A73B-3694FDF843BF}" type="slidenum">
              <a:rPr lang="pl-PL" smtClean="0"/>
              <a:pPr/>
              <a:t>11</a:t>
            </a:fld>
            <a:endParaRPr lang="pl-PL"/>
          </a:p>
        </p:txBody>
      </p:sp>
      <p:grpSp>
        <p:nvGrpSpPr>
          <p:cNvPr id="8" name="Grupa 7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9" name="Prostokąt 8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FB9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12" name="Obraz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3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Obraz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2605078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268760"/>
            <a:ext cx="7886700" cy="316806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600" dirty="0" smtClean="0">
                <a:latin typeface="+mj-lt"/>
              </a:rPr>
              <a:t>Kwota środków europejskich przeznaczona </a:t>
            </a:r>
            <a:br>
              <a:rPr lang="pl-PL" sz="2600" dirty="0" smtClean="0">
                <a:latin typeface="+mj-lt"/>
              </a:rPr>
            </a:br>
            <a:r>
              <a:rPr lang="pl-PL" sz="2600" dirty="0" smtClean="0">
                <a:latin typeface="+mj-lt"/>
              </a:rPr>
              <a:t>na </a:t>
            </a:r>
            <a:r>
              <a:rPr lang="pl-PL" sz="2600" dirty="0">
                <a:latin typeface="+mj-lt"/>
              </a:rPr>
              <a:t>dofinansowanie projektów w ramach </a:t>
            </a:r>
            <a:r>
              <a:rPr lang="pl-PL" sz="2600" dirty="0" smtClean="0">
                <a:latin typeface="+mj-lt"/>
              </a:rPr>
              <a:t>konkursu </a:t>
            </a:r>
            <a:r>
              <a:rPr lang="pl-PL" sz="3100" dirty="0" smtClean="0">
                <a:latin typeface="+mj-lt"/>
              </a:rPr>
              <a:t>nr </a:t>
            </a:r>
            <a:endParaRPr lang="pl-PL" sz="3200" b="1" dirty="0">
              <a:cs typeface="Arial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pl-PL" sz="3600" b="1" dirty="0" smtClean="0">
                <a:solidFill>
                  <a:srgbClr val="D60093"/>
                </a:solidFill>
              </a:rPr>
              <a:t>RPDS.08.04.04-IP.02-02-201/16</a:t>
            </a:r>
            <a:endParaRPr lang="pl-PL" sz="3600" i="1" dirty="0" smtClean="0">
              <a:solidFill>
                <a:srgbClr val="D60093"/>
              </a:solidFill>
            </a:endParaRPr>
          </a:p>
          <a:p>
            <a:pPr algn="ctr">
              <a:spcBef>
                <a:spcPts val="1800"/>
              </a:spcBef>
              <a:buNone/>
            </a:pPr>
            <a:r>
              <a:rPr lang="fr-FR" sz="4000" b="1" dirty="0" smtClean="0"/>
              <a:t>3 775 950 PLN (871 903 EUR)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800"/>
              </a:spcBef>
              <a:buNone/>
            </a:pPr>
            <a:r>
              <a:rPr lang="pl-P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dla ZIT AW</a:t>
            </a:r>
          </a:p>
          <a:p>
            <a:pPr algn="ctr">
              <a:buNone/>
            </a:pPr>
            <a:endParaRPr lang="pl-PL" sz="3100" dirty="0" smtClean="0">
              <a:latin typeface="+mj-lt"/>
            </a:endParaRPr>
          </a:p>
          <a:p>
            <a:pPr algn="ctr">
              <a:buNone/>
            </a:pPr>
            <a:endParaRPr lang="pl-PL" sz="3100" dirty="0" smtClean="0">
              <a:latin typeface="+mj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FB9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sp>
        <p:nvSpPr>
          <p:cNvPr id="13" name="pole tekstowe 12"/>
          <p:cNvSpPr txBox="1"/>
          <p:nvPr/>
        </p:nvSpPr>
        <p:spPr>
          <a:xfrm>
            <a:off x="1031635" y="4782338"/>
            <a:ext cx="7577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Wsparcie w ramach konkursu adresowane jest do obszarów Dolnego Śląska,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które </a:t>
            </a:r>
            <a:r>
              <a:rPr lang="pl-PL" sz="2800" b="1" dirty="0"/>
              <a:t>są objęte mechanizmem ZIT </a:t>
            </a:r>
            <a:r>
              <a:rPr lang="pl-PL" sz="2800" b="1" dirty="0" smtClean="0"/>
              <a:t>AW.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xmlns="" val="410457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u="sng" dirty="0" smtClean="0"/>
              <a:t/>
            </a:r>
            <a:br>
              <a:rPr lang="pl-PL" sz="2000" u="sng" dirty="0" smtClean="0"/>
            </a:br>
            <a:r>
              <a:rPr lang="pl-PL" sz="2000" u="sng" dirty="0" smtClean="0"/>
              <a:t/>
            </a:r>
            <a:br>
              <a:rPr lang="pl-PL" sz="2000" u="sng" dirty="0" smtClean="0"/>
            </a:br>
            <a:r>
              <a:rPr lang="pl-PL" sz="2000" u="sng" dirty="0" smtClean="0"/>
              <a:t/>
            </a:r>
            <a:br>
              <a:rPr lang="pl-PL" sz="2000" u="sng" dirty="0" smtClean="0"/>
            </a:br>
            <a:r>
              <a:rPr lang="pl-PL" sz="2000" b="1" dirty="0" smtClean="0"/>
              <a:t>Wsparcie w ramach konkursu adresowane jest do obszarów Dolnego Śląska, które są objęte mechanizmem ZIT AW, tj.: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>
          <a:xfrm>
            <a:off x="628650" y="2250039"/>
            <a:ext cx="3886200" cy="3926923"/>
          </a:xfrm>
        </p:spPr>
        <p:txBody>
          <a:bodyPr/>
          <a:lstStyle/>
          <a:p>
            <a:r>
              <a:rPr lang="pl-PL" sz="1600" dirty="0" smtClean="0"/>
              <a:t>Gmina Boguszów-Gorce, </a:t>
            </a:r>
          </a:p>
          <a:p>
            <a:r>
              <a:rPr lang="pl-PL" sz="1600" dirty="0" smtClean="0"/>
              <a:t>Gmina Czarny Bór, </a:t>
            </a:r>
          </a:p>
          <a:p>
            <a:r>
              <a:rPr lang="pl-PL" sz="1600" dirty="0" smtClean="0"/>
              <a:t>Gmina Dobromierz, </a:t>
            </a:r>
          </a:p>
          <a:p>
            <a:r>
              <a:rPr lang="pl-PL" sz="1600" dirty="0" smtClean="0"/>
              <a:t>Gmina Głuszyca, </a:t>
            </a:r>
          </a:p>
          <a:p>
            <a:r>
              <a:rPr lang="pl-PL" sz="1600" dirty="0" smtClean="0"/>
              <a:t>Gmina Jaworzyna Śląska, </a:t>
            </a:r>
          </a:p>
          <a:p>
            <a:r>
              <a:rPr lang="pl-PL" sz="1600" dirty="0" smtClean="0"/>
              <a:t>Gmina Jedlina Zdrój, </a:t>
            </a:r>
          </a:p>
          <a:p>
            <a:r>
              <a:rPr lang="pl-PL" sz="1600" dirty="0" smtClean="0"/>
              <a:t>Gmina Miejska Kamienna Góra, </a:t>
            </a:r>
          </a:p>
          <a:p>
            <a:r>
              <a:rPr lang="pl-PL" sz="1600" dirty="0" smtClean="0"/>
              <a:t>Gmina Kamienna Góra, </a:t>
            </a:r>
          </a:p>
          <a:p>
            <a:r>
              <a:rPr lang="pl-PL" sz="1600" dirty="0" smtClean="0"/>
              <a:t>Gmina Lubawka, </a:t>
            </a:r>
          </a:p>
          <a:p>
            <a:r>
              <a:rPr lang="pl-PL" sz="1600" dirty="0" smtClean="0"/>
              <a:t>Gmina Marcinowice, </a:t>
            </a:r>
          </a:p>
          <a:p>
            <a:r>
              <a:rPr lang="pl-PL" sz="1600" dirty="0" smtClean="0"/>
              <a:t>Gmina Mieroszów, </a:t>
            </a:r>
          </a:p>
          <a:p>
            <a:pPr>
              <a:buNone/>
            </a:pPr>
            <a:endParaRPr lang="pl-PL" sz="1600" dirty="0" smtClean="0"/>
          </a:p>
          <a:p>
            <a:endParaRPr lang="pl-PL" sz="1600" dirty="0" smtClean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629150" y="2239765"/>
            <a:ext cx="3886200" cy="4210731"/>
          </a:xfrm>
        </p:spPr>
        <p:txBody>
          <a:bodyPr/>
          <a:lstStyle/>
          <a:p>
            <a:r>
              <a:rPr lang="pl-PL" sz="1400" dirty="0" smtClean="0"/>
              <a:t>Gmina Miejska Nowa Ruda, </a:t>
            </a:r>
          </a:p>
          <a:p>
            <a:r>
              <a:rPr lang="pl-PL" sz="1400" dirty="0" smtClean="0"/>
              <a:t>Gmina Nowa Ruda, </a:t>
            </a:r>
          </a:p>
          <a:p>
            <a:r>
              <a:rPr lang="pl-PL" sz="1400" dirty="0" smtClean="0"/>
              <a:t>Gmina Stare Bogaczowice, </a:t>
            </a:r>
          </a:p>
          <a:p>
            <a:r>
              <a:rPr lang="pl-PL" sz="1400" dirty="0" smtClean="0"/>
              <a:t>Gmina Strzegom, </a:t>
            </a:r>
          </a:p>
          <a:p>
            <a:r>
              <a:rPr lang="pl-PL" sz="1400" dirty="0" smtClean="0"/>
              <a:t>Uzdrowiskowa Gmina Miejska Szczawno-Zdrój, </a:t>
            </a:r>
          </a:p>
          <a:p>
            <a:r>
              <a:rPr lang="pl-PL" sz="1400" dirty="0" smtClean="0"/>
              <a:t>Gmina Miasto Świdnica, </a:t>
            </a:r>
          </a:p>
          <a:p>
            <a:r>
              <a:rPr lang="pl-PL" sz="1400" dirty="0" smtClean="0"/>
              <a:t>Gmina Świdnica, </a:t>
            </a:r>
          </a:p>
          <a:p>
            <a:r>
              <a:rPr lang="pl-PL" sz="1400" dirty="0" smtClean="0"/>
              <a:t>Gmina Świebodzice, </a:t>
            </a:r>
          </a:p>
          <a:p>
            <a:r>
              <a:rPr lang="pl-PL" sz="1400" dirty="0" smtClean="0"/>
              <a:t>Gmina Walim, </a:t>
            </a:r>
          </a:p>
          <a:p>
            <a:r>
              <a:rPr lang="pl-PL" sz="1400" dirty="0" smtClean="0"/>
              <a:t>Gmina Wałbrzych, </a:t>
            </a:r>
          </a:p>
          <a:p>
            <a:r>
              <a:rPr lang="pl-PL" sz="1400" dirty="0" smtClean="0"/>
              <a:t>Gmina Żarów. </a:t>
            </a:r>
          </a:p>
          <a:p>
            <a:pPr lvl="0"/>
            <a:r>
              <a:rPr lang="pl-PL" sz="1400" dirty="0" smtClean="0"/>
              <a:t>Wsparciem w ramach ZIT AW objęte są w całości powiaty: świdnicki, wałbrzyski, Wałbrzych Miasto. </a:t>
            </a:r>
          </a:p>
          <a:p>
            <a:endParaRPr lang="pl-PL" sz="1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35-1339-48E5-A73B-3694FDF843BF}" type="slidenum">
              <a:rPr lang="pl-PL" smtClean="0"/>
              <a:pPr/>
              <a:t>13</a:t>
            </a:fld>
            <a:endParaRPr lang="pl-PL"/>
          </a:p>
        </p:txBody>
      </p:sp>
      <p:grpSp>
        <p:nvGrpSpPr>
          <p:cNvPr id="2" name="Grupa 7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9" name="Prostokąt 8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FB9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3" name="Grupa 10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12" name="Obraz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3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Obraz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2605078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94857" y="2406769"/>
            <a:ext cx="543024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dirty="0" smtClean="0"/>
              <a:t>Minimalny </a:t>
            </a:r>
            <a:r>
              <a:rPr lang="pl-PL" dirty="0"/>
              <a:t>udział wkładu własnego Beneficjenta </a:t>
            </a:r>
            <a:br>
              <a:rPr lang="pl-PL" dirty="0"/>
            </a:br>
            <a:r>
              <a:rPr lang="pl-PL" dirty="0"/>
              <a:t>wynosi </a:t>
            </a:r>
            <a:r>
              <a:rPr lang="pl-PL" b="1" u="sng" dirty="0"/>
              <a:t>15%</a:t>
            </a:r>
            <a:r>
              <a:rPr lang="pl-PL" dirty="0"/>
              <a:t> wydatków kwalifikowalnych projektu.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4660" y="2745580"/>
            <a:ext cx="2265112" cy="217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a 7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8" name="Prostokąt 7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FB9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0" name="Grupa 10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2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Obraz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4788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b="1" dirty="0" smtClean="0"/>
              <a:t>Kto może składać wnioski?</a:t>
            </a:r>
            <a:endParaRPr lang="pl-PL" sz="2400" dirty="0" smtClean="0"/>
          </a:p>
          <a:p>
            <a:pPr marL="0" lvl="0" indent="0" algn="just">
              <a:buNone/>
            </a:pPr>
            <a:r>
              <a:rPr lang="pl-PL" sz="2000" dirty="0" smtClean="0"/>
              <a:t>W ramach konkursu o dofinansowanie realizacji projektu mogą ubiegać się następujące  podmioty wyszczególnione w SZOOP RPO WD – tj. osoby prowadzące działalność gospodarczą, przedsiębiorcy, organizacje pracodawców, stowarzyszenia, związki zawodowe, jednostki samorządu terytorialnego, w tym samorządowe jednostki organizacyjne, spółdzielnie, samodzielne publiczne zakłady opieki zdrowotnej, fundacje, wspólnoty mieszkaniowe, placówki systemu oświaty, inne jednostki organizacyjne systemu oświaty niepubliczne. </a:t>
            </a:r>
          </a:p>
          <a:p>
            <a:pPr marL="0" indent="0" algn="just">
              <a:buNone/>
            </a:pPr>
            <a:endParaRPr lang="pl-PL" sz="2400" b="1" dirty="0" smtClean="0"/>
          </a:p>
          <a:p>
            <a:pPr>
              <a:buNone/>
            </a:pPr>
            <a:endParaRPr lang="pl-PL" sz="2400" b="1" dirty="0" smtClean="0"/>
          </a:p>
          <a:p>
            <a:pPr>
              <a:buNone/>
            </a:pPr>
            <a:endParaRPr lang="pl-PL" sz="2400" b="1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2627169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777525"/>
            <a:ext cx="8568952" cy="4459787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pl-PL" sz="2600" dirty="0" smtClean="0"/>
              <a:t>	</a:t>
            </a:r>
            <a:r>
              <a:rPr lang="pl-PL" dirty="0" smtClean="0"/>
              <a:t>Zgodnie z SZOOP RPO WD </a:t>
            </a:r>
            <a:r>
              <a:rPr lang="pl-PL" b="1" dirty="0" smtClean="0"/>
              <a:t>grupa docelowa/ostateczni odbiorcy wsparcia w zakresie projektów typu 8.4.A to: </a:t>
            </a:r>
          </a:p>
          <a:p>
            <a:r>
              <a:rPr lang="pl-PL" dirty="0" smtClean="0"/>
              <a:t>osoby powracające na rynek pracy </a:t>
            </a:r>
            <a:r>
              <a:rPr lang="pl-PL" dirty="0" err="1" smtClean="0"/>
              <a:t>po</a:t>
            </a:r>
            <a:r>
              <a:rPr lang="pl-PL" dirty="0" smtClean="0"/>
              <a:t> urlopach macierzyńskich, rodzicielskich, wychowawczych sprawujące opiekę nad dziećmi w wieku do lat 3; </a:t>
            </a:r>
          </a:p>
          <a:p>
            <a:r>
              <a:rPr lang="pl-PL" dirty="0" smtClean="0"/>
              <a:t>osoby pozostające bez zatrudnienia i sprawujące opiekę nad dziećmi w wieku do lat 3. </a:t>
            </a:r>
          </a:p>
          <a:p>
            <a:pPr algn="ctr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sp>
        <p:nvSpPr>
          <p:cNvPr id="12" name="Tytuł 1"/>
          <p:cNvSpPr>
            <a:spLocks noGrp="1"/>
          </p:cNvSpPr>
          <p:nvPr>
            <p:ph type="title"/>
          </p:nvPr>
        </p:nvSpPr>
        <p:spPr>
          <a:xfrm>
            <a:off x="568829" y="1051133"/>
            <a:ext cx="7886700" cy="658026"/>
          </a:xfrm>
        </p:spPr>
        <p:txBody>
          <a:bodyPr/>
          <a:lstStyle/>
          <a:p>
            <a:r>
              <a:rPr lang="pl-PL" sz="2400" b="1" u="sng" dirty="0"/>
              <a:t>Grupa docelowa/ostateczni odbiorcy wsparcia</a:t>
            </a:r>
          </a:p>
        </p:txBody>
      </p:sp>
    </p:spTree>
    <p:extLst>
      <p:ext uri="{BB962C8B-B14F-4D97-AF65-F5344CB8AC3E}">
        <p14:creationId xmlns:p14="http://schemas.microsoft.com/office/powerpoint/2010/main" xmlns="" val="395883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 smtClean="0"/>
              <a:t>Przedmiot konkursu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28504"/>
            <a:ext cx="7886700" cy="4891566"/>
          </a:xfrm>
          <a:noFill/>
        </p:spPr>
        <p:txBody>
          <a:bodyPr/>
          <a:lstStyle/>
          <a:p>
            <a:pPr algn="just">
              <a:buNone/>
            </a:pPr>
            <a:r>
              <a:rPr lang="pl-PL" sz="1600" dirty="0" smtClean="0"/>
              <a:t>1) W ramach niniejszego konkursu ogłoszony jest nabór na typ projektów </a:t>
            </a:r>
            <a:r>
              <a:rPr lang="pl-PL" sz="1600" b="1" dirty="0" smtClean="0"/>
              <a:t>8.4.A., tj.: aktywizację zawodową osób opiekujących się dziećmi w wieku do lat 3 poprzez tworzenie i rozwijanie miejsc opieki nad dziećmi do lat 3 zgodnie z ustawą o opiece nad dziećmi w wieku do lat 3 oraz pokrywanie kosztów opieki w tym: </a:t>
            </a:r>
          </a:p>
          <a:p>
            <a:pPr algn="just"/>
            <a:r>
              <a:rPr lang="pl-PL" sz="1600" dirty="0" smtClean="0"/>
              <a:t>tworzenie nowych miejsc opieki nad dziećmi do lat 3, w tym dostosowanych do potrzeb dzieci z </a:t>
            </a:r>
            <a:r>
              <a:rPr lang="pl-PL" sz="1600" dirty="0" err="1" smtClean="0"/>
              <a:t>niepełnosprawnościami</a:t>
            </a:r>
            <a:r>
              <a:rPr lang="pl-PL" sz="1600" dirty="0" smtClean="0"/>
              <a:t> w istniejących lub nowotworzonych formach opieki przewidzianych ustawą; </a:t>
            </a:r>
          </a:p>
          <a:p>
            <a:pPr algn="just"/>
            <a:r>
              <a:rPr lang="pl-PL" sz="1600" dirty="0" smtClean="0"/>
              <a:t>dostosowanie miejsc opieki nad dziećmi do lat 3 do potrzeb dzieci </a:t>
            </a:r>
            <a:br>
              <a:rPr lang="pl-PL" sz="1600" dirty="0" smtClean="0"/>
            </a:br>
            <a:r>
              <a:rPr lang="pl-PL" sz="1600" dirty="0" smtClean="0"/>
              <a:t>z niepełnosprawnościami; </a:t>
            </a:r>
          </a:p>
          <a:p>
            <a:pPr algn="just"/>
            <a:r>
              <a:rPr lang="pl-PL" sz="1600" dirty="0" smtClean="0"/>
              <a:t>sfinansowanie kosztów usług bieżącej opieki nad dziećmi lub wynagrodzenia dziennego opiekuna lub niani (</a:t>
            </a:r>
            <a:r>
              <a:rPr lang="pl-PL" sz="1600" i="1" dirty="0" smtClean="0"/>
              <a:t>dla opiekunów dzieci do lat 3 (dot. osób bezrobotnych lub biernych zawodowo pozostających poza rynkiem pracy ze względu na obowiązek opieki nad dziećmi do lat 3, w tym do osób, które przerwały karierę zawodową ze względu na urodzenie dziecka lub przebywających na urlopach macierzyńskich, rodzicielskich lub wychowawczych w rozumieniu ustawy z dnia 26 czerwca 1974 r. – Kodeks pracy))</a:t>
            </a:r>
            <a:r>
              <a:rPr lang="pl-PL" sz="1600" dirty="0" smtClean="0"/>
              <a:t>; </a:t>
            </a:r>
          </a:p>
          <a:p>
            <a:pPr algn="just"/>
            <a:r>
              <a:rPr lang="pl-PL" sz="1600" dirty="0" smtClean="0"/>
              <a:t>sfinansowanie kosztów przeszkolenia zawodowego dziennego opiekuna; </a:t>
            </a:r>
          </a:p>
          <a:p>
            <a:pPr algn="just"/>
            <a:r>
              <a:rPr lang="pl-PL" sz="1600" dirty="0" smtClean="0"/>
              <a:t>aktywizację zawodową opiekunów dzieci do lat 3 (realizowana wyłącznie jako element projektu z zakresu sfinansowania kosztów usług bieżącej opieki nad dziećmi lub wynagrodzenia dziennego opiekuna lub niani). 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41045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 smtClean="0"/>
              <a:t>Przedmiot konkursu c.d.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84962"/>
            <a:ext cx="7886700" cy="4492002"/>
          </a:xfrm>
          <a:noFill/>
        </p:spPr>
        <p:txBody>
          <a:bodyPr/>
          <a:lstStyle/>
          <a:p>
            <a:pPr>
              <a:buNone/>
            </a:pPr>
            <a:r>
              <a:rPr lang="pl-PL" sz="1600" dirty="0" smtClean="0"/>
              <a:t>	Elementem uzupełniającym projekt z zakresu sfinansowania kosztów usług bieżącej opieki nad dziećmi lub wynagrodzenia dziennego opiekuna lub niani może być aktywizacja zawodowa opiekunów dzieci do lat 3, którzy w momencie przystępowania do projektu pozostają bez zatrudnienia. </a:t>
            </a:r>
            <a:r>
              <a:rPr lang="pl-PL" sz="1600" b="1" dirty="0" smtClean="0"/>
              <a:t>W ramach aktywizacji zawodowej możliwa jest realizacja poradnictwa zawodowego, szkoleń oraz kursów zawodowych dopasowanych do indywidualnych potrzeb uczestnika projektu.</a:t>
            </a:r>
          </a:p>
          <a:p>
            <a:pPr>
              <a:buNone/>
            </a:pPr>
            <a:r>
              <a:rPr lang="pl-PL" sz="1600" b="1" dirty="0" smtClean="0"/>
              <a:t> </a:t>
            </a:r>
          </a:p>
          <a:p>
            <a:pPr>
              <a:buNone/>
            </a:pPr>
            <a:r>
              <a:rPr lang="pl-PL" sz="1600" b="1" dirty="0" smtClean="0"/>
              <a:t>	UWAGA! Zgodnie z ustawą o opiece nad dziećmi w wieku do lat 3: </a:t>
            </a:r>
          </a:p>
          <a:p>
            <a:r>
              <a:rPr lang="pl-PL" sz="1600" dirty="0" smtClean="0"/>
              <a:t>opieka nad dzieckiem może być sprawowana do ukończenia roku szkolnego, w którym dziecko ukończy 3 rok życia lub w przypadku gdy niemożliwe lub utrudnione jest objęcie dziecka wychowaniem przedszkolnym – 4 rok życia; </a:t>
            </a:r>
          </a:p>
          <a:p>
            <a:r>
              <a:rPr lang="pl-PL" sz="1600" dirty="0" smtClean="0"/>
              <a:t>przez opiekunów dzieci należy rozumieć rodziców/opiekunów prawnych oraz inne osoby, którym sąd powierzył sprawowanie opieki nad dzieckiem. </a:t>
            </a:r>
          </a:p>
          <a:p>
            <a:pPr>
              <a:buNone/>
            </a:pPr>
            <a:endParaRPr lang="pl-PL" sz="16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 smtClean="0"/>
              <a:t>Przedmiot konkursu c.d.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84961"/>
            <a:ext cx="7886700" cy="4815229"/>
          </a:xfrm>
          <a:noFill/>
        </p:spPr>
        <p:txBody>
          <a:bodyPr/>
          <a:lstStyle/>
          <a:p>
            <a:pPr algn="just">
              <a:buNone/>
            </a:pPr>
            <a:r>
              <a:rPr lang="pl-PL" sz="1600" dirty="0" smtClean="0"/>
              <a:t>2) W ramach projektów </a:t>
            </a:r>
            <a:r>
              <a:rPr lang="pl-PL" sz="1600" b="1" dirty="0" smtClean="0"/>
              <a:t>ukierunkowanych na tworzenie nowych miejsc opieki nad dziećmi do lat 3 możliwe są m.in. następujące kategorie działań: </a:t>
            </a:r>
          </a:p>
          <a:p>
            <a:pPr algn="just">
              <a:buNone/>
            </a:pPr>
            <a:r>
              <a:rPr lang="pl-PL" sz="1600" dirty="0" smtClean="0"/>
              <a:t>a) dostosowanie pomieszczeń do potrzeb dzieci, w tym do wymogów budowlanych, sanitarno-higienicznych, bezpieczeństwa przeciwpożarowego, organizacja kuchni, stołówek, szatni zgodnie z koncepcją uniwersalnego projektowania itp.; </a:t>
            </a:r>
          </a:p>
          <a:p>
            <a:pPr algn="just">
              <a:buNone/>
            </a:pPr>
            <a:r>
              <a:rPr lang="pl-PL" sz="1600" dirty="0" smtClean="0"/>
              <a:t>b) zakup i montaż wyposażenia (w tym m. in. meble, wyposażenie wypoczynkowe, wyposażenie sanitarne, zabawki); </a:t>
            </a:r>
          </a:p>
          <a:p>
            <a:pPr algn="just">
              <a:buNone/>
            </a:pPr>
            <a:r>
              <a:rPr lang="pl-PL" sz="1600" dirty="0" smtClean="0"/>
              <a:t>c) zakup pomocy do prowadzenia zajęć opiekuńczo-wychowawczych i edukacyjnych, specjalistycznego sprzętu oraz narzędzi do rozpoznawania potrzeb rozwojowych </a:t>
            </a:r>
            <a:br>
              <a:rPr lang="pl-PL" sz="1600" dirty="0" smtClean="0"/>
            </a:br>
            <a:r>
              <a:rPr lang="pl-PL" sz="1600" dirty="0" smtClean="0"/>
              <a:t>i edukacyjnych oraz możliwości psychofizycznych dzieci, wspomagania rozwoju </a:t>
            </a:r>
            <a:br>
              <a:rPr lang="pl-PL" sz="1600" dirty="0" smtClean="0"/>
            </a:br>
            <a:r>
              <a:rPr lang="pl-PL" sz="1600" dirty="0" smtClean="0"/>
              <a:t>i prowadzenia terapii dzieci ze specjalnymi potrzebami edukacyjnymi, ze szczególnym uwzględnieniem tych pomocy, sprzętu i narzędzi, które są zgodne z koncepcją uniwersalnego projektowania; </a:t>
            </a:r>
          </a:p>
          <a:p>
            <a:pPr algn="just">
              <a:buNone/>
            </a:pPr>
            <a:r>
              <a:rPr lang="pl-PL" sz="1600" dirty="0" smtClean="0"/>
              <a:t>d) wyposażenie i montaż placu zabaw wraz z bezpieczną nawierzchnią i ogrodzeniem; </a:t>
            </a:r>
          </a:p>
          <a:p>
            <a:pPr algn="just">
              <a:buNone/>
            </a:pPr>
            <a:r>
              <a:rPr lang="pl-PL" sz="1600" dirty="0" smtClean="0"/>
              <a:t>e) modyfikacja przestrzeni wspierająca rozwój psychoruchowy i poznawczy dzieci; </a:t>
            </a:r>
          </a:p>
          <a:p>
            <a:pPr algn="just">
              <a:buNone/>
            </a:pPr>
            <a:r>
              <a:rPr lang="pl-PL" sz="1600" dirty="0" smtClean="0"/>
              <a:t>f) zapewnienie bieżącego funkcjonowania utworzonego miejsca opieki nad dziećmi do lat 3, w tym: koszty wynagrodzenia personelu zatrudnionego w miejscu opieki nad dziećmi do lat 3, koszty żywienia dzieci;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017767"/>
            <a:ext cx="7886700" cy="5422790"/>
          </a:xfrm>
        </p:spPr>
        <p:txBody>
          <a:bodyPr/>
          <a:lstStyle/>
          <a:p>
            <a:pPr algn="ctr">
              <a:buNone/>
            </a:pPr>
            <a:r>
              <a:rPr lang="pl-PL" sz="2000" b="1" dirty="0" smtClean="0"/>
              <a:t>Konkursy przeprowadzane w ramach:</a:t>
            </a:r>
          </a:p>
          <a:p>
            <a:pPr algn="ctr">
              <a:buNone/>
            </a:pPr>
            <a:r>
              <a:rPr lang="pl-PL" sz="1800" dirty="0" smtClean="0"/>
              <a:t>Regionalnego Programu Operacyjnego Województwa Dolnośląskiego 2014-2020</a:t>
            </a:r>
          </a:p>
          <a:p>
            <a:pPr algn="ctr">
              <a:buNone/>
            </a:pPr>
            <a:r>
              <a:rPr lang="pl-PL" sz="1800" b="1" dirty="0" smtClean="0"/>
              <a:t>Oś priorytetowa 8 </a:t>
            </a:r>
            <a:r>
              <a:rPr lang="pl-PL" sz="1800" i="1" dirty="0" smtClean="0"/>
              <a:t>Rynek Pracy</a:t>
            </a:r>
            <a:endParaRPr lang="pl-PL" sz="1800" dirty="0" smtClean="0"/>
          </a:p>
          <a:p>
            <a:pPr algn="ctr">
              <a:buNone/>
            </a:pPr>
            <a:r>
              <a:rPr lang="pl-PL" sz="1800" b="1" dirty="0"/>
              <a:t>Działanie </a:t>
            </a:r>
            <a:r>
              <a:rPr lang="pl-PL" sz="1800" b="1" dirty="0" smtClean="0"/>
              <a:t>8.4 </a:t>
            </a:r>
            <a:r>
              <a:rPr lang="pl-PL" sz="1800" i="1" dirty="0" smtClean="0"/>
              <a:t>Godzenie życia zawodowego i prywatnego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sz="2000" b="1" dirty="0" smtClean="0"/>
              <a:t> </a:t>
            </a:r>
            <a:r>
              <a:rPr lang="pl-PL" sz="2000" b="1" dirty="0" err="1" smtClean="0"/>
              <a:t>Poddziałanie</a:t>
            </a:r>
            <a:r>
              <a:rPr lang="pl-PL" sz="2000" b="1" dirty="0" smtClean="0"/>
              <a:t> 8.4.1 Godzenie życia zawodowego i prywatnego – konkursy horyzontalne</a:t>
            </a:r>
            <a:endParaRPr lang="pl-PL" sz="2000" i="1" dirty="0" smtClean="0"/>
          </a:p>
          <a:p>
            <a:pPr algn="ctr">
              <a:buNone/>
            </a:pPr>
            <a:r>
              <a:rPr lang="pl-PL" sz="2000" b="1" dirty="0" smtClean="0">
                <a:solidFill>
                  <a:srgbClr val="FFC000"/>
                </a:solidFill>
              </a:rPr>
              <a:t>Konkurs nr RPDS.08.04.01-IP.02-02-198/16</a:t>
            </a:r>
            <a:endParaRPr lang="pl-PL" sz="1800" i="1" dirty="0" smtClean="0">
              <a:solidFill>
                <a:srgbClr val="FFC000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sz="2000" b="1" dirty="0" smtClean="0"/>
              <a:t> </a:t>
            </a:r>
            <a:r>
              <a:rPr lang="pl-PL" sz="2000" b="1" dirty="0" err="1" smtClean="0"/>
              <a:t>Poddziałanie</a:t>
            </a:r>
            <a:r>
              <a:rPr lang="pl-PL" sz="2000" b="1" dirty="0" smtClean="0"/>
              <a:t> 8.4.2 Godzenie życia zawodowego i prywatnego– ZIT </a:t>
            </a:r>
            <a:r>
              <a:rPr lang="pl-PL" sz="2000" b="1" dirty="0" err="1" smtClean="0"/>
              <a:t>WrOF</a:t>
            </a:r>
            <a:endParaRPr lang="pl-PL" sz="2000" i="1" dirty="0" smtClean="0"/>
          </a:p>
          <a:p>
            <a:pPr algn="ctr">
              <a:buNone/>
            </a:pPr>
            <a:r>
              <a:rPr lang="pl-PL" sz="2000" b="1" dirty="0" smtClean="0">
                <a:solidFill>
                  <a:schemeClr val="accent5">
                    <a:lumMod val="75000"/>
                  </a:schemeClr>
                </a:solidFill>
              </a:rPr>
              <a:t>Konkurs </a:t>
            </a:r>
            <a:r>
              <a:rPr lang="pl-PL" sz="2000" b="1" dirty="0">
                <a:solidFill>
                  <a:schemeClr val="accent5">
                    <a:lumMod val="75000"/>
                  </a:schemeClr>
                </a:solidFill>
              </a:rPr>
              <a:t>nr </a:t>
            </a:r>
            <a:r>
              <a:rPr lang="pl-PL" sz="2000" b="1" dirty="0" smtClean="0">
                <a:solidFill>
                  <a:schemeClr val="accent5">
                    <a:lumMod val="75000"/>
                  </a:schemeClr>
                </a:solidFill>
              </a:rPr>
              <a:t>RPDS.08.04.02-IP.02-02-199/16</a:t>
            </a:r>
            <a:endParaRPr lang="pl-PL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sz="2000" b="1" dirty="0"/>
              <a:t> </a:t>
            </a:r>
            <a:r>
              <a:rPr lang="pl-PL" sz="2000" b="1" dirty="0" err="1"/>
              <a:t>Poddziałanie</a:t>
            </a:r>
            <a:r>
              <a:rPr lang="pl-PL" sz="2000" b="1" dirty="0"/>
              <a:t> </a:t>
            </a:r>
            <a:r>
              <a:rPr lang="pl-PL" sz="2000" b="1" dirty="0" smtClean="0"/>
              <a:t>8.4.3 Godzenie życia zawodowego i prywatnego – ZIT AJ</a:t>
            </a:r>
            <a:endParaRPr lang="pl-PL" sz="2000" b="1" dirty="0"/>
          </a:p>
          <a:p>
            <a:pPr algn="ctr">
              <a:buNone/>
            </a:pPr>
            <a:r>
              <a:rPr lang="pl-PL" sz="2000" b="1" dirty="0">
                <a:solidFill>
                  <a:srgbClr val="008000"/>
                </a:solidFill>
              </a:rPr>
              <a:t>Konkurs nr </a:t>
            </a:r>
            <a:r>
              <a:rPr lang="pl-PL" sz="2000" b="1" dirty="0" smtClean="0">
                <a:solidFill>
                  <a:srgbClr val="008000"/>
                </a:solidFill>
              </a:rPr>
              <a:t>RPDS.08.04.03-IP.02-02-200/16</a:t>
            </a:r>
            <a:endParaRPr lang="pl-PL" sz="2000" b="1" dirty="0">
              <a:solidFill>
                <a:srgbClr val="008000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sz="2000" b="1" dirty="0"/>
              <a:t> </a:t>
            </a:r>
            <a:r>
              <a:rPr lang="pl-PL" sz="2000" b="1" dirty="0" err="1"/>
              <a:t>Poddziałanie</a:t>
            </a:r>
            <a:r>
              <a:rPr lang="pl-PL" sz="2000" b="1" dirty="0"/>
              <a:t> </a:t>
            </a:r>
            <a:r>
              <a:rPr lang="pl-PL" sz="2000" b="1" dirty="0" smtClean="0"/>
              <a:t>8.4.4</a:t>
            </a:r>
            <a:r>
              <a:rPr lang="pl-PL" sz="2000" dirty="0" smtClean="0"/>
              <a:t> </a:t>
            </a:r>
            <a:r>
              <a:rPr lang="pl-PL" sz="2000" b="1" dirty="0" smtClean="0"/>
              <a:t>Godzenie życia zawodowego i prywatnego – ZIT AW</a:t>
            </a:r>
            <a:endParaRPr lang="pl-PL" sz="2000" b="1" dirty="0"/>
          </a:p>
          <a:p>
            <a:pPr algn="ctr">
              <a:buNone/>
            </a:pPr>
            <a:r>
              <a:rPr lang="pl-PL" sz="2000" b="1" dirty="0">
                <a:solidFill>
                  <a:srgbClr val="D60093"/>
                </a:solidFill>
              </a:rPr>
              <a:t>Konkurs nr </a:t>
            </a:r>
            <a:r>
              <a:rPr lang="pl-PL" sz="2000" b="1" dirty="0" smtClean="0">
                <a:solidFill>
                  <a:srgbClr val="D60093"/>
                </a:solidFill>
              </a:rPr>
              <a:t>RPDS.08.04.04-IP.02-02-201/16</a:t>
            </a:r>
            <a:endParaRPr lang="pl-PL" sz="2000" b="1" dirty="0">
              <a:solidFill>
                <a:srgbClr val="D60093"/>
              </a:solidFill>
            </a:endParaRPr>
          </a:p>
          <a:p>
            <a:pPr algn="ctr">
              <a:buNone/>
            </a:pPr>
            <a:endParaRPr lang="pl-PL" sz="600" b="1" dirty="0" smtClean="0"/>
          </a:p>
          <a:p>
            <a:pPr algn="ctr">
              <a:buNone/>
            </a:pPr>
            <a:endParaRPr lang="pl-PL" sz="1800" dirty="0"/>
          </a:p>
          <a:p>
            <a:pPr algn="ctr"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02469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35125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750680"/>
          </a:xfrm>
        </p:spPr>
        <p:txBody>
          <a:bodyPr/>
          <a:lstStyle/>
          <a:p>
            <a:r>
              <a:rPr lang="pl-PL" sz="2800" b="1" dirty="0" smtClean="0"/>
              <a:t>Przedmiot konkursu c.d.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00809"/>
            <a:ext cx="7886700" cy="5237921"/>
          </a:xfrm>
          <a:noFill/>
        </p:spPr>
        <p:txBody>
          <a:bodyPr/>
          <a:lstStyle/>
          <a:p>
            <a:pPr algn="just">
              <a:buNone/>
            </a:pPr>
            <a:r>
              <a:rPr lang="pl-PL" sz="1600" dirty="0" smtClean="0"/>
              <a:t>g) inne wydatki, o ile są niezbędne do prawidłowego funkcjonowania miejsca opieki nad dziećmi do lat 3. </a:t>
            </a:r>
          </a:p>
          <a:p>
            <a:pPr algn="just">
              <a:buNone/>
            </a:pPr>
            <a:r>
              <a:rPr lang="pl-PL" sz="1600" dirty="0" smtClean="0"/>
              <a:t>	Powyższe wydatki mogą być ponoszone również na dostosowanie istniejących miejsc opieki nad dziećmi w wieku do lat 3 do potrzeb dzieci z niepełnosprawnościami, jednak wyłącznie w zakresie bezpośrednio wynikającym z diagnozy potrzeb konkretnych dzieci </a:t>
            </a:r>
            <a:br>
              <a:rPr lang="pl-PL" sz="1600" dirty="0" smtClean="0"/>
            </a:br>
            <a:r>
              <a:rPr lang="pl-PL" sz="1600" dirty="0" smtClean="0"/>
              <a:t>i stopnia niedostosowania placówki. </a:t>
            </a:r>
          </a:p>
          <a:p>
            <a:pPr algn="just">
              <a:buNone/>
            </a:pPr>
            <a:r>
              <a:rPr lang="pl-PL" sz="1600" dirty="0" smtClean="0"/>
              <a:t>3) </a:t>
            </a:r>
            <a:r>
              <a:rPr lang="pl-PL" sz="1600" b="1" dirty="0" smtClean="0"/>
              <a:t>Finansowanie działalności bieżącej nowo utworzonych miejsc opieki nad dziećmi do 3 lat w formie żłobków lub klubów dziecięcych oraz dziennego opiekuna w ramach projektów może trwać przez okres nie dłuższy niż 24 miesiące. </a:t>
            </a:r>
          </a:p>
          <a:p>
            <a:pPr algn="just">
              <a:buNone/>
            </a:pPr>
            <a:r>
              <a:rPr lang="pl-PL" sz="1600" dirty="0" smtClean="0"/>
              <a:t>4) </a:t>
            </a:r>
            <a:r>
              <a:rPr lang="pl-PL" sz="1600" b="1" dirty="0" smtClean="0"/>
              <a:t>Pokrycie kosztów związanych z bieżącym świadczeniem usług opieki nad dziećmi do lat 3 obejmuje: </a:t>
            </a:r>
          </a:p>
          <a:p>
            <a:pPr algn="just">
              <a:buNone/>
            </a:pPr>
            <a:r>
              <a:rPr lang="pl-PL" sz="1600" dirty="0" smtClean="0"/>
              <a:t>a) opiekę nad dzieckiem w żłobku lub klubie dziecięcym lub </a:t>
            </a:r>
          </a:p>
          <a:p>
            <a:pPr algn="just">
              <a:buNone/>
            </a:pPr>
            <a:r>
              <a:rPr lang="pl-PL" sz="1600" dirty="0" smtClean="0"/>
              <a:t>b) wynagrodzenie opiekuna dziennego w części odpowiadającej kosztom opieki nad dzieckiem skierowanym w ramach projektu lub </a:t>
            </a:r>
          </a:p>
          <a:p>
            <a:pPr algn="just">
              <a:buNone/>
            </a:pPr>
            <a:r>
              <a:rPr lang="pl-PL" sz="1600" dirty="0" smtClean="0"/>
              <a:t>c) wynagrodzenie oraz koszty składek na ubezpieczenia społeczne niani sprawującej opiekę nad dzieckiem, zgodnie z umową o świadczenie usług oraz zgodnie z ustawą z dnia 4 lutego 2011 r. o opiece nad dziećmi w wieku do lat 3 (Koszty składek na ubezpieczenia społeczne pokrywane przez Zakład Ubezpieczeń Społecznych zgodnie z ustawą z dnia 4 lutego 2011 r. o opiece nad dziećmi w wieku do lat 3 nie są objęte dofinansowaniem </a:t>
            </a:r>
            <a:br>
              <a:rPr lang="pl-PL" sz="1600" dirty="0" smtClean="0"/>
            </a:br>
            <a:r>
              <a:rPr lang="pl-PL" sz="1600" dirty="0" smtClean="0"/>
              <a:t>w ramach projektu)</a:t>
            </a:r>
          </a:p>
          <a:p>
            <a:pPr>
              <a:buNone/>
            </a:pPr>
            <a:endParaRPr lang="pl-PL" sz="16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/>
            </a:r>
            <a:br>
              <a:rPr lang="pl-PL" dirty="0" smtClean="0">
                <a:solidFill>
                  <a:prstClr val="black">
                    <a:tint val="75000"/>
                  </a:prstClr>
                </a:solidFill>
              </a:rPr>
            </a:b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750680"/>
          </a:xfrm>
        </p:spPr>
        <p:txBody>
          <a:bodyPr/>
          <a:lstStyle/>
          <a:p>
            <a:r>
              <a:rPr lang="pl-PL" sz="2800" b="1" dirty="0" smtClean="0"/>
              <a:t>Przedmiot konkursu c.d.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00810"/>
            <a:ext cx="7886700" cy="4681330"/>
          </a:xfrm>
          <a:noFill/>
        </p:spPr>
        <p:txBody>
          <a:bodyPr/>
          <a:lstStyle/>
          <a:p>
            <a:pPr>
              <a:buNone/>
            </a:pPr>
            <a:r>
              <a:rPr lang="pl-PL" sz="1600" b="1" dirty="0" smtClean="0"/>
              <a:t>	Ww. koszty względem konkretnego dziecka i opiekuna są finansowane ze środków EFS przez okres nie dłuższy niż 12 miesięcy i nie stanowią kosztów związanych z zapewnieniem finansowania działalności bieżącej nowo utworzonych miejsc opieki nad dziećmi do lat 3, o których mowa w pkt. 3. </a:t>
            </a:r>
          </a:p>
          <a:p>
            <a:pPr>
              <a:buNone/>
            </a:pPr>
            <a:r>
              <a:rPr lang="pl-PL" sz="1600" dirty="0" smtClean="0"/>
              <a:t>5) Wnioskodawca we wniosku o dofinansowanie zawiera co najmniej następujące informacje: </a:t>
            </a:r>
          </a:p>
          <a:p>
            <a:pPr>
              <a:buNone/>
            </a:pPr>
            <a:r>
              <a:rPr lang="pl-PL" sz="1600" dirty="0" smtClean="0"/>
              <a:t>a) uzasadnienie zapotrzebowania na miejsca opieki nad dziećmi do lat 3, w tym analizę uwarunkowań w zakresie zróżnicowań przestrzennych w dostępie do form opieki i prognoz demograficznych; </a:t>
            </a:r>
          </a:p>
          <a:p>
            <a:pPr>
              <a:buNone/>
            </a:pPr>
            <a:r>
              <a:rPr lang="pl-PL" sz="1600" dirty="0" smtClean="0"/>
              <a:t>b) warunki lokalowe, tj. wykorzystanie bazy lokalowej, w której będzie realizowana opieka nad dziećmi do lat 3; </a:t>
            </a:r>
          </a:p>
          <a:p>
            <a:pPr>
              <a:buNone/>
            </a:pPr>
            <a:r>
              <a:rPr lang="pl-PL" sz="1600" dirty="0" smtClean="0"/>
              <a:t>c) zasady rekrutacji uczestników do projektu; </a:t>
            </a:r>
          </a:p>
          <a:p>
            <a:pPr>
              <a:buNone/>
            </a:pPr>
            <a:r>
              <a:rPr lang="pl-PL" sz="1600" dirty="0" smtClean="0"/>
              <a:t>d) informacje dotyczące sposobu utrzymania funkcjonowania miejsc opieki nad dziećmi do lat 3 </a:t>
            </a:r>
            <a:r>
              <a:rPr lang="pl-PL" sz="1600" dirty="0" err="1" smtClean="0"/>
              <a:t>po</a:t>
            </a:r>
            <a:r>
              <a:rPr lang="pl-PL" sz="1600" dirty="0" smtClean="0"/>
              <a:t> ustaniu finansowania z EFS, tj. informacje, z jakiego źródła, innego niż </a:t>
            </a:r>
            <a:r>
              <a:rPr lang="pl-PL" sz="1600" dirty="0" err="1" smtClean="0"/>
              <a:t>wsparcie</a:t>
            </a:r>
            <a:r>
              <a:rPr lang="pl-PL" sz="1600" dirty="0" smtClean="0"/>
              <a:t> EFS, miejsca te będą utrzymane przez okres minimum 2 lat </a:t>
            </a:r>
            <a:r>
              <a:rPr lang="pl-PL" sz="1600" dirty="0" err="1" smtClean="0"/>
              <a:t>po</a:t>
            </a:r>
            <a:r>
              <a:rPr lang="pl-PL" sz="1600" dirty="0" smtClean="0"/>
              <a:t> ustaniu finansowania EFS, a także planowane działania zmierzające do utrzymania funkcjonowania tych miejsc opieki </a:t>
            </a:r>
            <a:r>
              <a:rPr lang="pl-PL" sz="1600" dirty="0" err="1" smtClean="0"/>
              <a:t>po</a:t>
            </a:r>
            <a:r>
              <a:rPr lang="pl-PL" sz="1600" dirty="0" smtClean="0"/>
              <a:t> ustaniu finansowania EFS. </a:t>
            </a:r>
          </a:p>
          <a:p>
            <a:pPr>
              <a:buNone/>
            </a:pPr>
            <a:endParaRPr lang="pl-PL" sz="16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628650" y="958851"/>
            <a:ext cx="7886700" cy="528118"/>
          </a:xfrm>
        </p:spPr>
        <p:txBody>
          <a:bodyPr/>
          <a:lstStyle/>
          <a:p>
            <a:r>
              <a:rPr lang="pl-PL" sz="2800" b="1" dirty="0" smtClean="0"/>
              <a:t>Mechanizm racjonalnych usprawnień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7195" y="1461331"/>
            <a:ext cx="7886700" cy="4982198"/>
          </a:xfrm>
          <a:noFill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 smtClean="0"/>
              <a:t>Mechanizm racjonalnych usprawnień to </a:t>
            </a:r>
            <a:r>
              <a:rPr lang="pl-PL" sz="1800" dirty="0"/>
              <a:t>konieczne i odpowiednie zmiany oraz dostosowania, nienakładające nieproporcjonalnego lub nadmiernego obciążenia, rozpatrywane osobno dla każdego konkretnego przypadku, w celu zapewnienia osobom z niepełnosprawnościami możliwości korzystania z wszelkich praw człowieka i podstawowych wolności oraz ich wykonywania na zasadzie równości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/>
              <a:t>innymi </a:t>
            </a:r>
            <a:r>
              <a:rPr lang="pl-PL" sz="1800" dirty="0" smtClean="0"/>
              <a:t>osobami.</a:t>
            </a:r>
          </a:p>
          <a:p>
            <a:pPr algn="just"/>
            <a:r>
              <a:rPr lang="pl-PL" sz="1800" dirty="0" smtClean="0"/>
              <a:t>W projektach dedykowanych wyłącznie lub przede wszystkim osobom </a:t>
            </a:r>
            <a:br>
              <a:rPr lang="pl-PL" sz="1800" dirty="0" smtClean="0"/>
            </a:br>
            <a:r>
              <a:rPr lang="pl-PL" sz="1800" dirty="0" smtClean="0"/>
              <a:t>z niepełnosprawnościami, szczególnie z rozpoznanymi specjalnymi potrzebami uczestników, wydatki na sfinansowanie mechanizmu racjonalnych usprawnień należy zaplanować na poziomie wniosku o dofinansowanie projektu. Wówczas limit 12 tys. PLN na uczestnika nie obowiązuje. Natomiast konieczne jest wskazanie we wniosku diagnozy potrzeb danej grupy oraz zaplanowanie działań i wskaźników adekwatnych do skali środków przeznaczonych na </a:t>
            </a:r>
            <a:r>
              <a:rPr lang="pl-PL" sz="1800" dirty="0" err="1" smtClean="0"/>
              <a:t>wsparcie</a:t>
            </a:r>
            <a:r>
              <a:rPr lang="pl-PL" sz="1800" dirty="0" smtClean="0"/>
              <a:t> bezpośrednie osoby/uczestnika, prowadzące do uzyskania przez nią korzyści (np. nabycia kompetencji). </a:t>
            </a:r>
          </a:p>
          <a:p>
            <a:pPr algn="just"/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3936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628650" y="958851"/>
            <a:ext cx="7886700" cy="528118"/>
          </a:xfrm>
        </p:spPr>
        <p:txBody>
          <a:bodyPr/>
          <a:lstStyle/>
          <a:p>
            <a:r>
              <a:rPr lang="pl-PL" sz="2800" b="1" dirty="0" smtClean="0"/>
              <a:t>Mechanizm racjonalnych usprawnień c.d.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7195" y="1461331"/>
            <a:ext cx="7886700" cy="4982198"/>
          </a:xfrm>
          <a:noFill/>
        </p:spPr>
        <p:txBody>
          <a:bodyPr>
            <a:noAutofit/>
          </a:bodyPr>
          <a:lstStyle/>
          <a:p>
            <a:pPr algn="just"/>
            <a:r>
              <a:rPr lang="pl-PL" sz="1800" dirty="0" smtClean="0"/>
              <a:t>W ramach projektów ogólnodostępnych, w szczególności w przypadku braku możliwości świadczenia usługi spełniającej zasadę równości szans </a:t>
            </a:r>
            <a:br>
              <a:rPr lang="pl-PL" sz="1800" dirty="0" smtClean="0"/>
            </a:br>
            <a:r>
              <a:rPr lang="pl-PL" sz="1800" dirty="0" smtClean="0"/>
              <a:t>i niedyskryminacji dla osób z niepełnosprawnościami w celu zapewnienia możliwości pełnego uczestnictwa osób z niepełnosprawnościami, również należy zastosować mechanizm racjonalnych usprawnień. Wnioskodawca w trakcie realizacji projektu ma możliwość finansowania nieprzewidzianych we wniosku kosztów związanych z koniecznością dostosowania projektu lub wykorzystywanej infrastruktury do potrzeb osób z </a:t>
            </a:r>
            <a:r>
              <a:rPr lang="pl-PL" sz="1800" dirty="0" err="1" smtClean="0"/>
              <a:t>niepełnosprawnościami</a:t>
            </a:r>
            <a:r>
              <a:rPr lang="pl-PL" sz="1800" dirty="0" smtClean="0"/>
              <a:t>. Oznacza to możliwość finansowania specyficznych usług dostosowawczych lub oddziaływania na szeroko pojętą infrastrukturę, nieprzewidzianych z góry we wniosku </a:t>
            </a:r>
            <a:br>
              <a:rPr lang="pl-PL" sz="1800" dirty="0" smtClean="0"/>
            </a:br>
            <a:r>
              <a:rPr lang="pl-PL" sz="1800" dirty="0" smtClean="0"/>
              <a:t>o dofinansowanie projektu, lecz uruchamianych wraz z pojawieniem się </a:t>
            </a:r>
            <a:br>
              <a:rPr lang="pl-PL" sz="1800" dirty="0" smtClean="0"/>
            </a:br>
            <a:r>
              <a:rPr lang="pl-PL" sz="1800" dirty="0" smtClean="0"/>
              <a:t>w projekcie (w charakterze uczestnika lub personelu) osoby </a:t>
            </a:r>
            <a:br>
              <a:rPr lang="pl-PL" sz="1800" dirty="0" smtClean="0"/>
            </a:br>
            <a:r>
              <a:rPr lang="pl-PL" sz="1800" dirty="0" smtClean="0"/>
              <a:t>z niepełnosprawnością. </a:t>
            </a:r>
          </a:p>
          <a:p>
            <a:pPr algn="just">
              <a:buNone/>
            </a:pPr>
            <a:r>
              <a:rPr lang="pl-PL" sz="1800" dirty="0" smtClean="0"/>
              <a:t>	Decyzję w sprawie finansowania mechanizmu racjonalnych usprawnień podejmuje IOK będąca stroną umowy o dofinansowanie projektu biorąc pod uwagę zasadność i racjonalność poniesienia dodatkowych kosztów. Wydatki, </a:t>
            </a:r>
            <a:br>
              <a:rPr lang="pl-PL" sz="1800" dirty="0" smtClean="0"/>
            </a:br>
            <a:r>
              <a:rPr lang="pl-PL" sz="1800" dirty="0" smtClean="0"/>
              <a:t>o których mowa powyżej można ponosić po uzyskaniu akceptacji IOK. </a:t>
            </a:r>
          </a:p>
          <a:p>
            <a:pPr algn="just"/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393655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latin typeface="+mn-lt"/>
                <a:cs typeface="Arial" panose="020B0604020202020204" pitchFamily="34" charset="0"/>
              </a:rPr>
              <a:t>Okres realizacji 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7488" y="2104876"/>
            <a:ext cx="8062423" cy="3713163"/>
          </a:xfrm>
        </p:spPr>
        <p:txBody>
          <a:bodyPr/>
          <a:lstStyle/>
          <a:p>
            <a:r>
              <a:rPr lang="pl-PL" dirty="0" smtClean="0">
                <a:cs typeface="Arial" panose="020B0604020202020204" pitchFamily="34" charset="0"/>
              </a:rPr>
              <a:t>Rozpoczęcie realizacji projektu</a:t>
            </a:r>
            <a:r>
              <a:rPr lang="pl-PL" b="1" dirty="0" smtClean="0">
                <a:cs typeface="Arial" panose="020B0604020202020204" pitchFamily="34" charset="0"/>
              </a:rPr>
              <a:t> w 2017 r.</a:t>
            </a:r>
          </a:p>
          <a:p>
            <a:pPr marL="0" indent="0">
              <a:buNone/>
            </a:pPr>
            <a:endParaRPr lang="pl-PL" b="1" dirty="0" smtClean="0">
              <a:cs typeface="Arial" panose="020B0604020202020204" pitchFamily="34" charset="0"/>
            </a:endParaRPr>
          </a:p>
          <a:p>
            <a:r>
              <a:rPr lang="pl-PL" dirty="0" smtClean="0">
                <a:cs typeface="Arial" panose="020B0604020202020204" pitchFamily="34" charset="0"/>
              </a:rPr>
              <a:t>Zakończenie realizacji projektu </a:t>
            </a:r>
            <a:br>
              <a:rPr lang="pl-PL" dirty="0" smtClean="0">
                <a:cs typeface="Arial" panose="020B0604020202020204" pitchFamily="34" charset="0"/>
              </a:rPr>
            </a:br>
            <a:r>
              <a:rPr lang="pl-PL" b="1" dirty="0" smtClean="0">
                <a:cs typeface="Arial" panose="020B0604020202020204" pitchFamily="34" charset="0"/>
              </a:rPr>
              <a:t>do </a:t>
            </a:r>
            <a:r>
              <a:rPr lang="pl-PL" b="1" dirty="0" smtClean="0">
                <a:solidFill>
                  <a:srgbClr val="000000"/>
                </a:solidFill>
                <a:cs typeface="Arial" panose="020B0604020202020204" pitchFamily="34" charset="0"/>
              </a:rPr>
              <a:t>31.10.2019 </a:t>
            </a:r>
            <a:r>
              <a:rPr lang="pl-PL" b="1" dirty="0">
                <a:solidFill>
                  <a:srgbClr val="000000"/>
                </a:solidFill>
                <a:cs typeface="Arial" panose="020B0604020202020204" pitchFamily="34" charset="0"/>
              </a:rPr>
              <a:t>r. </a:t>
            </a:r>
            <a:endParaRPr lang="pl-PL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pl-PL" dirty="0" smtClean="0"/>
          </a:p>
          <a:p>
            <a:r>
              <a:rPr lang="pl-PL" dirty="0" smtClean="0"/>
              <a:t>Projekt może trwać maksymalnie 24 miesiące</a:t>
            </a:r>
            <a:endParaRPr lang="pl-PL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8" name="Picture 4" descr="Znalezione obrazy dla zapytania kalendarz 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2692" y="2646228"/>
            <a:ext cx="1240034" cy="175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7" name="Prostokąt 6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9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10" name="Obraz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1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Obraz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12812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955963"/>
            <a:ext cx="8705590" cy="5721927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r>
              <a:rPr lang="pl-PL" sz="3200" b="1" dirty="0"/>
              <a:t>OCENA WNIOSKU O DOFINANSOWANIE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7470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955963"/>
            <a:ext cx="8705590" cy="5721927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graphicFrame>
        <p:nvGraphicFramePr>
          <p:cNvPr id="12" name="Diagram 11"/>
          <p:cNvGraphicFramePr/>
          <p:nvPr/>
        </p:nvGraphicFramePr>
        <p:xfrm>
          <a:off x="327991" y="1396999"/>
          <a:ext cx="8319052" cy="4854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7470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955963"/>
            <a:ext cx="8705590" cy="5721927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2274137965"/>
              </p:ext>
            </p:extLst>
          </p:nvPr>
        </p:nvGraphicFramePr>
        <p:xfrm>
          <a:off x="327991" y="1396999"/>
          <a:ext cx="8319052" cy="4854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7470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750309"/>
          </a:xfrm>
        </p:spPr>
        <p:txBody>
          <a:bodyPr/>
          <a:lstStyle/>
          <a:p>
            <a:r>
              <a:rPr lang="pl-PL" sz="2400" b="1" dirty="0"/>
              <a:t>Szczegółowe kryteria </a:t>
            </a:r>
            <a:r>
              <a:rPr lang="pl-PL" sz="2400" b="1" dirty="0" smtClean="0"/>
              <a:t>dostępu w konkursie o charakterze horyzontalnym oraz z mechanizmem ZIT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734796"/>
            <a:ext cx="7886700" cy="444216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pl-PL" sz="1800" dirty="0" smtClean="0"/>
              <a:t>Kryterium liczby wniosków </a:t>
            </a:r>
          </a:p>
          <a:p>
            <a:r>
              <a:rPr lang="pl-PL" sz="1800" dirty="0" smtClean="0"/>
              <a:t>Czy Wnioskodawca złożył w ramach konkursu (jako lider lub partner) maksymalnie 2 wnioski o dofinansowanie projektu? </a:t>
            </a:r>
          </a:p>
          <a:p>
            <a:pPr>
              <a:buNone/>
            </a:pPr>
            <a:r>
              <a:rPr lang="pl-PL" sz="1800" dirty="0" smtClean="0"/>
              <a:t>	Zadaniem kryterium jest umożliwienie realizowania projektów przez większą liczbę Wnioskodawców. Kryterium zostanie zweryfikowane na podstawie rejestru prowadzonego przez Instytucję Organizującą Konkurs. Decyduje kolejność rejestracji wpływu wniosku w Instytucji Organizującej Konkurs. W przypadku złożenia więcej niż dwóch wniosków o dofinansowanie, w których ten sam podmiot występuje jako lider i/lub partner, Instytucja Organizująca Konkurs odrzuca wszystkie złożone w odpowiedzi na konkurs wnioski, w związku z niespełnieniem przez Wnioskodawcę kryterium. W przypadku wycofania wniosku o dofinansowanie Wnioskodawca ma prawo złożyć kolejny wniosek. 	</a:t>
            </a:r>
          </a:p>
          <a:p>
            <a:pPr marL="342900" indent="-342900">
              <a:buNone/>
            </a:pPr>
            <a:r>
              <a:rPr lang="pl-PL" sz="1800" dirty="0" smtClean="0"/>
              <a:t>	</a:t>
            </a:r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3190291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750309"/>
          </a:xfrm>
        </p:spPr>
        <p:txBody>
          <a:bodyPr/>
          <a:lstStyle/>
          <a:p>
            <a:r>
              <a:rPr lang="pl-PL" sz="2400" b="1" dirty="0"/>
              <a:t>Szczegółowe kryteria </a:t>
            </a:r>
            <a:r>
              <a:rPr lang="pl-PL" sz="2400" b="1" dirty="0" smtClean="0"/>
              <a:t>dostępu w konkursie o charakterze horyzontalnym oraz z mechanizmem ZIT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734796"/>
            <a:ext cx="7886700" cy="4442167"/>
          </a:xfrm>
        </p:spPr>
        <p:txBody>
          <a:bodyPr/>
          <a:lstStyle/>
          <a:p>
            <a:pPr algn="just">
              <a:buNone/>
            </a:pPr>
            <a:r>
              <a:rPr lang="pl-PL" sz="1800" dirty="0" smtClean="0"/>
              <a:t>2. Kryterium biura projektu 	</a:t>
            </a:r>
          </a:p>
          <a:p>
            <a:pPr algn="just"/>
            <a:r>
              <a:rPr lang="pl-PL" sz="1800" dirty="0" smtClean="0"/>
              <a:t>Czy Wnioskodawca (lider) w okresie realizacji projektu posiada siedzibę lub będzie prowadził </a:t>
            </a:r>
            <a:r>
              <a:rPr lang="pl-PL" sz="1800" dirty="0" err="1" smtClean="0"/>
              <a:t>biuro</a:t>
            </a:r>
            <a:r>
              <a:rPr lang="pl-PL" sz="1800" dirty="0" smtClean="0"/>
              <a:t> projektu na terenie województwa dolnośląskiego? </a:t>
            </a:r>
          </a:p>
          <a:p>
            <a:pPr algn="just">
              <a:buNone/>
            </a:pPr>
            <a:r>
              <a:rPr lang="pl-PL" sz="1800" dirty="0" smtClean="0"/>
              <a:t>	Realizacja projektu przez beneficjentów prowadzących działalność na terenie województwa dolnośląskiego lub posiadających </a:t>
            </a:r>
            <a:r>
              <a:rPr lang="pl-PL" sz="1800" dirty="0" err="1" smtClean="0"/>
              <a:t>biuro</a:t>
            </a:r>
            <a:r>
              <a:rPr lang="pl-PL" sz="1800" dirty="0" smtClean="0"/>
              <a:t> projektu na terenie województwa dolnośląskiego jest uzasadniona regionalnym/ lokalnym charakterem wsparcia oraz pozytywnie wpłynie na efektywność realizacji projektu. Kryterium zostanie zweryfikowane na podstawie zapisów we wniosku o dofinansowanie projektu. Fakt posiadania siedziby na terenie województwa dolnośląskiego zostanie zweryfikowany na podstawie części 2.8 wniosku </a:t>
            </a:r>
            <a:br>
              <a:rPr lang="pl-PL" sz="1800" dirty="0" smtClean="0"/>
            </a:br>
            <a:r>
              <a:rPr lang="pl-PL" sz="1800" dirty="0" smtClean="0"/>
              <a:t>o dofinansowanie. W przypadku braku posiadania przez Wnioskodawcę (lidera) siedziby na terenie woj. dolnośląskiego, Wnioskodawca jest zobowiązany wpisać do treści wniosku oświadczenie, że będzie prowadził </a:t>
            </a:r>
            <a:r>
              <a:rPr lang="pl-PL" sz="1800" dirty="0" err="1" smtClean="0"/>
              <a:t>biuro</a:t>
            </a:r>
            <a:r>
              <a:rPr lang="pl-PL" sz="1800" dirty="0" smtClean="0"/>
              <a:t> projektu na terenie województwa dolnośląskiego. Brak w/</a:t>
            </a:r>
            <a:r>
              <a:rPr lang="pl-PL" sz="1800" dirty="0" err="1" smtClean="0"/>
              <a:t>w</a:t>
            </a:r>
            <a:r>
              <a:rPr lang="pl-PL" sz="1800" dirty="0" smtClean="0"/>
              <a:t> oświadczenia skutkować będzie niespełnieniem kryterium. 	</a:t>
            </a:r>
          </a:p>
          <a:p>
            <a:pPr>
              <a:buNone/>
            </a:pPr>
            <a:r>
              <a:rPr lang="pl-PL" sz="1800" dirty="0" smtClean="0"/>
              <a:t> 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 marL="342900" indent="-342900">
              <a:buNone/>
            </a:pPr>
            <a:r>
              <a:rPr lang="pl-PL" sz="1800" dirty="0" smtClean="0"/>
              <a:t>	</a:t>
            </a:r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319029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017767"/>
            <a:ext cx="7886700" cy="5422790"/>
          </a:xfrm>
        </p:spPr>
        <p:txBody>
          <a:bodyPr/>
          <a:lstStyle/>
          <a:p>
            <a:pPr algn="ctr">
              <a:buNone/>
            </a:pPr>
            <a:endParaRPr lang="pl-PL" sz="1800" dirty="0" smtClean="0"/>
          </a:p>
          <a:p>
            <a:pPr>
              <a:buNone/>
            </a:pPr>
            <a:r>
              <a:rPr lang="pl-PL" b="1" dirty="0" smtClean="0"/>
              <a:t>	</a:t>
            </a:r>
          </a:p>
          <a:p>
            <a:pPr>
              <a:buNone/>
            </a:pPr>
            <a:endParaRPr lang="pl-PL" sz="2000" b="1" dirty="0"/>
          </a:p>
          <a:p>
            <a:pPr>
              <a:buNone/>
            </a:pPr>
            <a:endParaRPr lang="pl-PL" sz="2000" b="1" dirty="0" smtClean="0"/>
          </a:p>
          <a:p>
            <a:pPr>
              <a:buNone/>
            </a:pPr>
            <a:endParaRPr lang="pl-PL" sz="2000" b="1" dirty="0"/>
          </a:p>
          <a:p>
            <a:pPr algn="ctr">
              <a:buNone/>
            </a:pPr>
            <a:r>
              <a:rPr lang="pl-PL" sz="2000" b="1" dirty="0" smtClean="0"/>
              <a:t>Wsparcie na projekty aktywizacji zawodowej osób opiekujących się dziećmi w wieku do lat 3 poprzez tworzenie i rozwijanie miejsc opieki nad dziećmi do lat 3 zgodnie z ustawą o opiece nad dziećmi </a:t>
            </a:r>
            <a:br>
              <a:rPr lang="pl-PL" sz="2000" b="1" dirty="0" smtClean="0"/>
            </a:br>
            <a:r>
              <a:rPr lang="pl-PL" sz="2000" b="1" dirty="0" smtClean="0"/>
              <a:t>w wieku do lat 3 oraz pokrywanie kosztów opieki</a:t>
            </a: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02469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35125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750309"/>
          </a:xfrm>
        </p:spPr>
        <p:txBody>
          <a:bodyPr/>
          <a:lstStyle/>
          <a:p>
            <a:r>
              <a:rPr lang="pl-PL" sz="2400" b="1" dirty="0"/>
              <a:t>Szczegółowe kryteria </a:t>
            </a:r>
            <a:r>
              <a:rPr lang="pl-PL" sz="2400" b="1" dirty="0" smtClean="0"/>
              <a:t>dostępu w konkursie o charakterze horyzontalnym oraz z mechanizmem ZIT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734796"/>
            <a:ext cx="7886700" cy="4815091"/>
          </a:xfrm>
        </p:spPr>
        <p:txBody>
          <a:bodyPr/>
          <a:lstStyle/>
          <a:p>
            <a:pPr algn="just">
              <a:buNone/>
            </a:pPr>
            <a:r>
              <a:rPr lang="pl-PL" sz="1800" dirty="0" smtClean="0"/>
              <a:t>3. Kryterium trwałości projektu 		</a:t>
            </a:r>
          </a:p>
          <a:p>
            <a:pPr algn="just"/>
            <a:r>
              <a:rPr lang="pl-PL" sz="1800" dirty="0" smtClean="0"/>
              <a:t>Czy Wnioskodawca przedstawił deklarację zapewnienia funkcjonowania utworzonych w ramach projektu miejsc opieki nad dziećmi do lat 3 w żłobkach, klubach dziecięcych i przez dziennego opiekuna przez okres co najmniej 2 lat od daty zakończenia realizacji projektu? </a:t>
            </a:r>
          </a:p>
          <a:p>
            <a:pPr algn="just">
              <a:buNone/>
            </a:pPr>
            <a:r>
              <a:rPr lang="pl-PL" sz="1800" dirty="0" smtClean="0"/>
              <a:t>	Kryterium wprowadzono w celu zapewnienia trwałości produktów projektu </a:t>
            </a:r>
            <a:r>
              <a:rPr lang="pl-PL" sz="1800" dirty="0" err="1" smtClean="0"/>
              <a:t>po</a:t>
            </a:r>
            <a:r>
              <a:rPr lang="pl-PL" sz="1800" dirty="0" smtClean="0"/>
              <a:t> zakończeniu jego realizacji. We wniosku o dofinansowanie należy zamieścić deklarację o zapewnieniu funkcjonowania miejsc opieki nad dziećmi </a:t>
            </a:r>
            <a:r>
              <a:rPr lang="pl-PL" sz="1800" dirty="0" err="1" smtClean="0"/>
              <a:t>po</a:t>
            </a:r>
            <a:r>
              <a:rPr lang="pl-PL" sz="1800" dirty="0" smtClean="0"/>
              <a:t> zakończeniu finansowania z EFS, wskazującą m.in. planowane źródło pokrywania kosztów funkcjonowania ośrodka. Trwałość jest rozumiana jako instytucjonalna gotowość miejsc opieki nad dziećmi do lat 3 do świadczenia usług. Powyższy warunek nie ma zastosowania w przypadku dostosowania istniejących miejsc opieki do potrzeb dzieci z </a:t>
            </a:r>
            <a:r>
              <a:rPr lang="pl-PL" sz="1800" dirty="0" err="1" smtClean="0"/>
              <a:t>niepełnosprawnościami</a:t>
            </a:r>
            <a:r>
              <a:rPr lang="pl-PL" sz="1800" dirty="0" smtClean="0"/>
              <a:t> oraz projektów zakładających sfinansowanie kosztów usług bieżącej opieki nad dziećmi poprzez pokrycie kosztów opłat za pobyt dziecka w żłobku, klubie dziecięcym lub u dziennego opiekuna ponoszonych przez opiekunów dzieci lub formę sprawowania opieki nad dziećmi przez nianie. Kryterium zostanie zweryfikowane na podstawie zapisów wniosku o dofinansowanie projektu. 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 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 marL="342900" indent="-342900">
              <a:buNone/>
            </a:pPr>
            <a:r>
              <a:rPr lang="pl-PL" sz="1800" dirty="0" smtClean="0"/>
              <a:t>	</a:t>
            </a:r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3190291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750309"/>
          </a:xfrm>
        </p:spPr>
        <p:txBody>
          <a:bodyPr/>
          <a:lstStyle/>
          <a:p>
            <a:r>
              <a:rPr lang="pl-PL" sz="2400" b="1" dirty="0"/>
              <a:t>Szczegółowe kryteria </a:t>
            </a:r>
            <a:r>
              <a:rPr lang="pl-PL" sz="2400" b="1" dirty="0" smtClean="0"/>
              <a:t>dostępu w konkursie o charakterze horyzontalnym oraz z mechanizmem ZIT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734796"/>
            <a:ext cx="7886700" cy="4815091"/>
          </a:xfrm>
        </p:spPr>
        <p:txBody>
          <a:bodyPr/>
          <a:lstStyle/>
          <a:p>
            <a:pPr algn="just">
              <a:buNone/>
            </a:pPr>
            <a:r>
              <a:rPr lang="pl-PL" sz="1800" dirty="0" smtClean="0"/>
              <a:t>4. Kryterium formy wsparcia 			</a:t>
            </a:r>
          </a:p>
          <a:p>
            <a:pPr algn="just"/>
            <a:r>
              <a:rPr lang="pl-PL" sz="1800" dirty="0" smtClean="0"/>
              <a:t>Czy we wniosku o dofinansowanie projektu Wnioskodawca wykazał, że realizacja projektu przyczyni się do zwiększenia liczby miejsc opieki nad dziećmi do lat 3 prowadzonych przez daną instytucję publiczną lub niepubliczną? </a:t>
            </a:r>
          </a:p>
          <a:p>
            <a:pPr algn="just">
              <a:buNone/>
            </a:pPr>
            <a:r>
              <a:rPr lang="pl-PL" sz="1800" dirty="0" smtClean="0"/>
              <a:t>	Projekty realizowane w ramach RPO WD 2014-2020 mają przyczyniać się do zwiększenia liczby miejsc opieki nad dziećmi do lat 3. Powyższy warunek nie ma zastosowania w przypadku dostosowania istniejących miejsc opieki do potrzeb dzieci z </a:t>
            </a:r>
            <a:r>
              <a:rPr lang="pl-PL" sz="1800" dirty="0" err="1" smtClean="0"/>
              <a:t>niepełnosprawnościami</a:t>
            </a:r>
            <a:r>
              <a:rPr lang="pl-PL" sz="1800" dirty="0" smtClean="0"/>
              <a:t> oraz projektów zakładających sfinansowanie kosztów usług bieżącej opieki nad dziećmi poprzez pokrycie kosztów opłat za pobyt dziecka w żłobku, klubie dziecięcym lub u dziennego opiekuna ponoszonych przez opiekunów dzieci lub pokrycia kosztów wynagrodzenia niani ponoszonych przez opiekunów dzieci do lat 3. Kryterium zostanie zweryfikowane na podstawie zapisów wniosku o dofinansowanie projektu. 	</a:t>
            </a:r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 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 marL="342900" indent="-342900">
              <a:buNone/>
            </a:pPr>
            <a:r>
              <a:rPr lang="pl-PL" sz="1800" dirty="0" smtClean="0"/>
              <a:t>	</a:t>
            </a:r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3190291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750309"/>
          </a:xfrm>
        </p:spPr>
        <p:txBody>
          <a:bodyPr/>
          <a:lstStyle/>
          <a:p>
            <a:r>
              <a:rPr lang="pl-PL" sz="2400" b="1" dirty="0"/>
              <a:t>Szczegółowe kryteria </a:t>
            </a:r>
            <a:r>
              <a:rPr lang="pl-PL" sz="2400" b="1" dirty="0" smtClean="0"/>
              <a:t>dostępu w konkursie o charakterze horyzontalnym oraz z mechanizmem ZIT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734796"/>
            <a:ext cx="7886700" cy="4815091"/>
          </a:xfrm>
        </p:spPr>
        <p:txBody>
          <a:bodyPr/>
          <a:lstStyle/>
          <a:p>
            <a:pPr>
              <a:buNone/>
            </a:pPr>
            <a:r>
              <a:rPr lang="pl-PL" sz="1800" dirty="0" smtClean="0"/>
              <a:t>5. Kryterium efektywności zatrudnieniowej 				</a:t>
            </a:r>
          </a:p>
          <a:p>
            <a:r>
              <a:rPr lang="pl-PL" sz="1800" dirty="0" smtClean="0"/>
              <a:t>Czy w przypadku uwzględnienia w projektach z zakresu opieki nad dziećmi do lat 3 działań z zakresu aktywizacji zawodowej dla opiekunów dzieci tj. osób bezrobotnych lub osób biernych zawodowo pozostających poza rynkiem pracy ze względu na obowiązek opieki nad dziećmi do lat 3, w tym do osób, które przerwały karierę zawodową ze względu na urodzenie dziecka lub przebywających na urlopie wychowawczym w rozumieniu ustawy z dnia 26 czerwca 1974 r. – Kodeks pracy </a:t>
            </a:r>
            <a:r>
              <a:rPr lang="pl-PL" sz="1800" dirty="0" err="1" smtClean="0"/>
              <a:t>projekt</a:t>
            </a:r>
            <a:r>
              <a:rPr lang="pl-PL" sz="1800" dirty="0" smtClean="0"/>
              <a:t> zakłada osiągnięcie efektywności zatrudnieniowej na poziomie co najmniej: </a:t>
            </a:r>
          </a:p>
          <a:p>
            <a:pPr>
              <a:buNone/>
            </a:pPr>
            <a:r>
              <a:rPr lang="pl-PL" sz="1800" dirty="0" smtClean="0"/>
              <a:t>	– dla kobiet - wskaźnik efektywności zatrudnieniowej na poziomie co najmniej 39%, </a:t>
            </a:r>
          </a:p>
          <a:p>
            <a:pPr>
              <a:buNone/>
            </a:pPr>
            <a:r>
              <a:rPr lang="pl-PL" sz="1800" dirty="0" smtClean="0"/>
              <a:t>	– dla osób długotrwale bezrobotnych - wskaźnik efektywności zatrudnieniowej na poziomie co najmniej 30%, </a:t>
            </a:r>
          </a:p>
          <a:p>
            <a:pPr>
              <a:buNone/>
            </a:pPr>
            <a:r>
              <a:rPr lang="pl-PL" sz="1800" dirty="0" smtClean="0"/>
              <a:t>	– dla osób o niskich kwalifikacjach (z wykształceniem gimnazjalnym lub niższym)  – wskaźnik efektywności zatrudnieniowej na poziomie co najmniej 29%, 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 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 marL="342900" indent="-342900">
              <a:buNone/>
            </a:pPr>
            <a:r>
              <a:rPr lang="pl-PL" sz="1800" dirty="0" smtClean="0"/>
              <a:t>	</a:t>
            </a:r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3190291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750309"/>
          </a:xfrm>
        </p:spPr>
        <p:txBody>
          <a:bodyPr/>
          <a:lstStyle/>
          <a:p>
            <a:r>
              <a:rPr lang="pl-PL" sz="2400" b="1" dirty="0"/>
              <a:t>Szczegółowe kryteria </a:t>
            </a:r>
            <a:r>
              <a:rPr lang="pl-PL" sz="2400" b="1" dirty="0" smtClean="0"/>
              <a:t>dostępu w konkursie o charakterze horyzontalnym oraz z mechanizmem ZIT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734796"/>
            <a:ext cx="7886700" cy="4815091"/>
          </a:xfrm>
        </p:spPr>
        <p:txBody>
          <a:bodyPr/>
          <a:lstStyle/>
          <a:p>
            <a:pPr algn="just">
              <a:buNone/>
            </a:pPr>
            <a:r>
              <a:rPr lang="pl-PL" sz="1800" dirty="0" smtClean="0"/>
              <a:t>	– dla osób z </a:t>
            </a:r>
            <a:r>
              <a:rPr lang="pl-PL" sz="1800" dirty="0" err="1" smtClean="0"/>
              <a:t>niepełnosprawnościami</a:t>
            </a:r>
            <a:r>
              <a:rPr lang="pl-PL" sz="1800" dirty="0" smtClean="0"/>
              <a:t> - wskaźnik efektywności zatrudnieniowej na poziomie co najmniej 33%? </a:t>
            </a:r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r>
              <a:rPr lang="pl-PL" sz="1800" dirty="0" smtClean="0"/>
              <a:t>	Projekty przewidujące, że jednym z rezultatów będzie podjęcie zatrudnienia przez co najmniej określony powyżej odsetek uczestników projektu, przyczynią się do zwiększenia skuteczności realizowanego wsparcia. Ponadto kryterium pozytywnie wpłynie na trwałość osiąganych rezultatów i przyczyni się do zwiększenia aktywności zawodowej mieszkańców regionu. Kryterium zostanie zweryfikowane na podstawie zapisów wniosku o dofinansowanie projektu. 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 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 marL="342900" indent="-342900">
              <a:buNone/>
            </a:pPr>
            <a:r>
              <a:rPr lang="pl-PL" sz="1800" dirty="0" smtClean="0"/>
              <a:t>	</a:t>
            </a:r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3190291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750309"/>
          </a:xfrm>
        </p:spPr>
        <p:txBody>
          <a:bodyPr/>
          <a:lstStyle/>
          <a:p>
            <a:r>
              <a:rPr lang="pl-PL" sz="2400" b="1" dirty="0"/>
              <a:t>Szczegółowe kryteria </a:t>
            </a:r>
            <a:r>
              <a:rPr lang="pl-PL" sz="2400" b="1" dirty="0" smtClean="0"/>
              <a:t>dostępu w konkursie o charakterze horyzontalnym oraz z mechanizmem ZIT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734796"/>
            <a:ext cx="7886700" cy="4815091"/>
          </a:xfrm>
        </p:spPr>
        <p:txBody>
          <a:bodyPr/>
          <a:lstStyle/>
          <a:p>
            <a:pPr algn="just">
              <a:buNone/>
            </a:pPr>
            <a:r>
              <a:rPr lang="pl-PL" sz="1800" dirty="0" smtClean="0"/>
              <a:t>6. Okres realizacji wsparcia 					</a:t>
            </a:r>
          </a:p>
          <a:p>
            <a:pPr algn="just"/>
            <a:r>
              <a:rPr lang="pl-PL" sz="1800" dirty="0" smtClean="0"/>
              <a:t>Czy Wnioskodawca przewidział finansowanie działalności bieżącej nowo utworzonych miejsc opieki nad dziećmi do 3 lat w formie żłobków, klubów dziecięcych lub dziennego opiekuna w ramach projektów współfinansowanych ze środków EFS przez okres nie dłuższy niż 24 miesiące, a koszty związane </a:t>
            </a:r>
            <a:br>
              <a:rPr lang="pl-PL" sz="1800" dirty="0" smtClean="0"/>
            </a:br>
            <a:r>
              <a:rPr lang="pl-PL" sz="1800" dirty="0" smtClean="0"/>
              <a:t>z bieżącym świadczeniem usług opieki nad dziećmi do lat 3 względem konkretnego dziecka i opiekuna ze środków EFS przez okres nie dłuższy niż 12 miesięcy? </a:t>
            </a:r>
          </a:p>
          <a:p>
            <a:pPr algn="just">
              <a:buNone/>
            </a:pPr>
            <a:r>
              <a:rPr lang="pl-PL" sz="1800" dirty="0" smtClean="0"/>
              <a:t>	Kryterium wprowadzono w celu zgodności z Wytycznymi w zakresie realizacji przedsięwzięć z udziałem środków Europejskiego Funduszu Społecznego </a:t>
            </a:r>
            <a:br>
              <a:rPr lang="pl-PL" sz="1800" dirty="0" smtClean="0"/>
            </a:br>
            <a:r>
              <a:rPr lang="pl-PL" sz="1800" dirty="0" smtClean="0"/>
              <a:t>w obszarze rynku pracy na lata 2014-2020. Kryterium weryfikowane na podstawie wniosku o dofinansowanie projektu. 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 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 marL="342900" indent="-342900">
              <a:buNone/>
            </a:pPr>
            <a:r>
              <a:rPr lang="pl-PL" sz="1800" dirty="0" smtClean="0"/>
              <a:t>	</a:t>
            </a:r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3190291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955963"/>
            <a:ext cx="8705590" cy="5721927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r>
              <a:rPr lang="pl-PL" sz="3200" b="1" dirty="0" smtClean="0"/>
              <a:t>Minimalny standard usług i katalog stawek</a:t>
            </a:r>
          </a:p>
          <a:p>
            <a:pPr algn="ctr">
              <a:buNone/>
            </a:pPr>
            <a:r>
              <a:rPr lang="pl-PL" sz="3200" b="1" dirty="0" smtClean="0">
                <a:solidFill>
                  <a:srgbClr val="FF0000"/>
                </a:solidFill>
              </a:rPr>
              <a:t>- załącznik nr 5 do Regulaminu konkursu w projektach o charakterze horyzontalnym </a:t>
            </a:r>
            <a:br>
              <a:rPr lang="pl-PL" sz="3200" b="1" dirty="0" smtClean="0">
                <a:solidFill>
                  <a:srgbClr val="FF0000"/>
                </a:solidFill>
              </a:rPr>
            </a:br>
            <a:r>
              <a:rPr lang="pl-PL" sz="3200" b="1" dirty="0" smtClean="0">
                <a:solidFill>
                  <a:srgbClr val="FF0000"/>
                </a:solidFill>
              </a:rPr>
              <a:t>i z mechanizmem ZIT</a:t>
            </a:r>
            <a:endParaRPr lang="pl-PL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346516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55963"/>
            <a:ext cx="9144000" cy="572192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l-PL" sz="1600" b="1" dirty="0" smtClean="0"/>
              <a:t>Regulacje ogólne: </a:t>
            </a:r>
          </a:p>
          <a:p>
            <a:pPr algn="just">
              <a:buNone/>
            </a:pPr>
            <a:r>
              <a:rPr lang="pl-PL" sz="1600" dirty="0" smtClean="0"/>
              <a:t>1. </a:t>
            </a:r>
            <a:r>
              <a:rPr lang="pl-PL" sz="1600" i="1" dirty="0" smtClean="0"/>
              <a:t>Wykaz dopuszczalnych stawek dla towarów i usług określa najczęściej występujące koszty w projektach finansowanych z EFS w ramach programu regionalnego. </a:t>
            </a:r>
            <a:endParaRPr lang="pl-PL" sz="1600" dirty="0" smtClean="0"/>
          </a:p>
          <a:p>
            <a:pPr algn="just">
              <a:buNone/>
            </a:pPr>
            <a:r>
              <a:rPr lang="pl-PL" sz="1600" dirty="0" smtClean="0"/>
              <a:t>2. Przyjęcie dopuszczalnej stawki nie oznacza, że będzie ona akceptowana w każdym budżecie – przy ocenie będą brane pod uwagę takie czynniki jak: specyfika projektu, stopień złożoności projektu, wielkość grupy docelowej, miejsce realizacji projektu. </a:t>
            </a:r>
          </a:p>
          <a:p>
            <a:pPr algn="just">
              <a:buNone/>
            </a:pPr>
            <a:r>
              <a:rPr lang="pl-PL" sz="1600" dirty="0" smtClean="0"/>
              <a:t>3</a:t>
            </a:r>
            <a:r>
              <a:rPr lang="pl-PL" sz="1600" dirty="0" smtClean="0"/>
              <a:t>. </a:t>
            </a:r>
            <a:r>
              <a:rPr lang="pl-PL" sz="1600" dirty="0" smtClean="0"/>
              <a:t>Wprowadzenie katalogu maksymalnych dopuszczalnych stawek nie oznacza automatycznego akceptowania przez oceniających stawek w ich maksymalnie dopuszczonej wysokości. Oceniający każdorazowo zobowiązani są do weryfikacji kosztów zgodnie z zasadą efektywnego zarządzania finansami. </a:t>
            </a:r>
          </a:p>
          <a:p>
            <a:pPr algn="just">
              <a:buNone/>
            </a:pPr>
            <a:r>
              <a:rPr lang="pl-PL" sz="1600" dirty="0" smtClean="0"/>
              <a:t>4</a:t>
            </a:r>
            <a:r>
              <a:rPr lang="pl-PL" sz="1600" dirty="0" smtClean="0"/>
              <a:t>. </a:t>
            </a:r>
            <a:r>
              <a:rPr lang="pl-PL" sz="1600" dirty="0" smtClean="0"/>
              <a:t>Jeśli koszt nie został ujęty w katalogu, istnieje możliwość odniesienia się do ceny podobnej kategorii kosztowej. </a:t>
            </a:r>
          </a:p>
          <a:p>
            <a:pPr algn="just">
              <a:buNone/>
            </a:pPr>
            <a:r>
              <a:rPr lang="pl-PL" sz="1600" dirty="0" smtClean="0"/>
              <a:t>5</a:t>
            </a:r>
            <a:r>
              <a:rPr lang="pl-PL" sz="1600" dirty="0" smtClean="0"/>
              <a:t>. </a:t>
            </a:r>
            <a:r>
              <a:rPr lang="pl-PL" sz="1600" i="1" dirty="0" smtClean="0"/>
              <a:t>Wykaz dopuszczalnych stawek dla towarów i usług nie stanowi katalogu zamkniętego i może być rozszerzany o nowe pozycje przez Instytucję Pośredniczącą. W przypadku wystąpienia w budżecie projektu kosztu spoza katalogu, oceniający każdorazowo zobowiązani są do dokonania oceny tego kosztu </a:t>
            </a:r>
            <a:br>
              <a:rPr lang="pl-PL" sz="1600" i="1" dirty="0" smtClean="0"/>
            </a:br>
            <a:r>
              <a:rPr lang="pl-PL" sz="1600" i="1" dirty="0" smtClean="0"/>
              <a:t>z perspektywy efektywności i racjonalności kosztowej, w tym spełniania odpowiedniej relacji nakład – rezultat. </a:t>
            </a:r>
          </a:p>
          <a:p>
            <a:pPr algn="just">
              <a:buNone/>
            </a:pPr>
            <a:r>
              <a:rPr lang="pl-PL" sz="1600" dirty="0" smtClean="0"/>
              <a:t>6</a:t>
            </a:r>
            <a:r>
              <a:rPr lang="pl-PL" sz="1600" dirty="0" smtClean="0"/>
              <a:t>. </a:t>
            </a:r>
            <a:r>
              <a:rPr lang="pl-PL" sz="1600" dirty="0" smtClean="0"/>
              <a:t>Katalog ten jest obowiązkowym narzędziem oceny racjonalności i efektywności kosztów. 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23343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55963"/>
            <a:ext cx="9144000" cy="5721927"/>
          </a:xfrm>
        </p:spPr>
        <p:txBody>
          <a:bodyPr>
            <a:noAutofit/>
          </a:bodyPr>
          <a:lstStyle/>
          <a:p>
            <a:pPr lvl="0" algn="ctr">
              <a:spcAft>
                <a:spcPts val="0"/>
              </a:spcAft>
              <a:buNone/>
            </a:pPr>
            <a:endParaRPr lang="pl-PL" sz="3200" b="1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pl-PL" altLang="pl-PL" sz="3200" b="1" dirty="0" smtClean="0"/>
          </a:p>
          <a:p>
            <a:pPr algn="ctr">
              <a:buNone/>
            </a:pPr>
            <a:endParaRPr lang="pl-PL" altLang="pl-PL" sz="3200" b="1" dirty="0"/>
          </a:p>
          <a:p>
            <a:pPr algn="ctr">
              <a:buNone/>
            </a:pPr>
            <a:r>
              <a:rPr lang="pl-PL" altLang="pl-PL" sz="3200" b="1" dirty="0" smtClean="0"/>
              <a:t>Najczęstsze </a:t>
            </a:r>
            <a:r>
              <a:rPr lang="pl-PL" altLang="pl-PL" sz="3200" b="1" dirty="0"/>
              <a:t>błędy występujące we wnioskach </a:t>
            </a:r>
            <a:br>
              <a:rPr lang="pl-PL" altLang="pl-PL" sz="3200" b="1" dirty="0"/>
            </a:br>
            <a:r>
              <a:rPr lang="pl-PL" altLang="pl-PL" sz="3200" b="1" dirty="0"/>
              <a:t>o dofinansowanie w konkursach realizowanych </a:t>
            </a:r>
            <a:br>
              <a:rPr lang="pl-PL" altLang="pl-PL" sz="3200" b="1" dirty="0"/>
            </a:br>
            <a:r>
              <a:rPr lang="pl-PL" altLang="pl-PL" sz="3200" b="1" dirty="0"/>
              <a:t>w RPO 2014-2020</a:t>
            </a:r>
            <a:endParaRPr lang="pl-PL" sz="32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3936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55963"/>
            <a:ext cx="9144000" cy="5721927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None/>
              <a:defRPr/>
            </a:pPr>
            <a:r>
              <a:rPr lang="pl-PL" sz="1800" b="1" dirty="0" smtClean="0">
                <a:cs typeface="Arial" panose="020B0604020202020204" pitchFamily="34" charset="0"/>
              </a:rPr>
              <a:t>Najczęstsze błędy występujące we wnioskach o dofinansowanie w konkursach realizowanych w RPO 2014-2020</a:t>
            </a:r>
            <a:endParaRPr lang="pl-PL" sz="1800" dirty="0" smtClean="0">
              <a:cs typeface="Arial" panose="020B0604020202020204" pitchFamily="34" charset="0"/>
            </a:endParaRPr>
          </a:p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Brak znajomości regulaminu konkursu i podstawowych dokumentów programowych, w tym  Wytycznych w zakresie </a:t>
            </a:r>
            <a:r>
              <a:rPr lang="pl-PL" altLang="pl-PL" sz="1800" dirty="0" err="1" smtClean="0">
                <a:cs typeface="Arial" panose="020B0604020202020204" pitchFamily="34" charset="0"/>
              </a:rPr>
              <a:t>kwalifikowalności</a:t>
            </a:r>
            <a:r>
              <a:rPr lang="pl-PL" altLang="pl-PL" sz="1800" dirty="0" smtClean="0">
                <a:cs typeface="Arial" panose="020B0604020202020204" pitchFamily="34" charset="0"/>
              </a:rPr>
              <a:t> wydatków w ramach europejskiego Funduszu Rozwoju Regionalnego, Europejskiego Funduszu Społecznego oraz Funduszu Spójności na lata 2014-2020.</a:t>
            </a:r>
            <a:endParaRPr lang="pl-PL" altLang="pl-PL" sz="18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342900" indent="-342900" algn="just">
              <a:defRPr/>
            </a:pPr>
            <a:r>
              <a:rPr lang="pl-PL" sz="1800" dirty="0" smtClean="0">
                <a:cs typeface="Arial" panose="020B0604020202020204" pitchFamily="34" charset="0"/>
              </a:rPr>
              <a:t>Błędnie wnoszony wkład własny w projektach, w wysokości poniżej - 15%</a:t>
            </a:r>
          </a:p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Błędne oznaczanie wydatków jako pomoc de </a:t>
            </a:r>
            <a:r>
              <a:rPr lang="pl-PL" altLang="pl-PL" sz="1800" dirty="0" err="1" smtClean="0">
                <a:cs typeface="Arial" panose="020B0604020202020204" pitchFamily="34" charset="0"/>
              </a:rPr>
              <a:t>minimis</a:t>
            </a:r>
            <a:r>
              <a:rPr lang="pl-PL" altLang="pl-PL" sz="1800" dirty="0" smtClean="0">
                <a:cs typeface="Arial" panose="020B0604020202020204" pitchFamily="34" charset="0"/>
              </a:rPr>
              <a:t>/pomoc publiczna. W projektach </a:t>
            </a:r>
            <a:br>
              <a:rPr lang="pl-PL" altLang="pl-PL" sz="1800" dirty="0" smtClean="0">
                <a:cs typeface="Arial" panose="020B0604020202020204" pitchFamily="34" charset="0"/>
              </a:rPr>
            </a:br>
            <a:r>
              <a:rPr lang="pl-PL" altLang="pl-PL" sz="1800" dirty="0" smtClean="0">
                <a:cs typeface="Arial" panose="020B0604020202020204" pitchFamily="34" charset="0"/>
              </a:rPr>
              <a:t>w ramach konkursu 8.4 pomoc publiczna/de </a:t>
            </a:r>
            <a:r>
              <a:rPr lang="pl-PL" altLang="pl-PL" sz="1800" dirty="0" err="1" smtClean="0">
                <a:cs typeface="Arial" panose="020B0604020202020204" pitchFamily="34" charset="0"/>
              </a:rPr>
              <a:t>minimis</a:t>
            </a:r>
            <a:r>
              <a:rPr lang="pl-PL" altLang="pl-PL" sz="1800" dirty="0" smtClean="0">
                <a:cs typeface="Arial" panose="020B0604020202020204" pitchFamily="34" charset="0"/>
              </a:rPr>
              <a:t> nie występuje;</a:t>
            </a:r>
          </a:p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Uwzględnianie </a:t>
            </a:r>
            <a:r>
              <a:rPr lang="pl-PL" altLang="pl-PL" sz="1800" dirty="0" smtClean="0">
                <a:cs typeface="Arial" panose="020B0604020202020204" pitchFamily="34" charset="0"/>
              </a:rPr>
              <a:t>w budżetach wydatków związanych z organizacją wsparcia dodatkowego, które nie zostało przewidziane zapisami regulaminu konkursu</a:t>
            </a:r>
            <a:r>
              <a:rPr lang="pl-PL" altLang="pl-PL" sz="1800" dirty="0" smtClean="0"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Kopiowanie treści wniosków złożonych w odpowiedzi na inne konkursy</a:t>
            </a:r>
            <a:r>
              <a:rPr lang="pl-PL" altLang="pl-PL" sz="1800" dirty="0" smtClean="0"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defRPr/>
            </a:pPr>
            <a:r>
              <a:rPr lang="pl-PL" sz="1800" dirty="0" smtClean="0">
                <a:cs typeface="Arial" panose="020B0604020202020204" pitchFamily="34" charset="0"/>
              </a:rPr>
              <a:t>Wnioski nie zawierają wszystkich wymaganych składowych dot. deklaracji zapewnienia funkcjonowania utworzonych miejsc opieki nad dziećmi (najczęściej brak wskazanego finansowania po ustaniu finansowania </a:t>
            </a:r>
            <a:r>
              <a:rPr lang="pl-PL" sz="1800" dirty="0" smtClean="0">
                <a:cs typeface="Arial" panose="020B0604020202020204" pitchFamily="34" charset="0"/>
              </a:rPr>
              <a:t>EFS). </a:t>
            </a:r>
            <a:endParaRPr lang="pl-PL" sz="1800" dirty="0" smtClean="0">
              <a:cs typeface="Arial" panose="020B0604020202020204" pitchFamily="34" charset="0"/>
            </a:endParaRPr>
          </a:p>
          <a:p>
            <a:pPr marL="342900" indent="-342900" algn="just">
              <a:defRPr/>
            </a:pPr>
            <a:endParaRPr lang="pl-PL" altLang="pl-PL" sz="1800" dirty="0" smtClean="0">
              <a:cs typeface="Arial" panose="020B0604020202020204" pitchFamily="34" charset="0"/>
            </a:endParaRPr>
          </a:p>
          <a:p>
            <a:pPr marL="342900" indent="-342900" algn="just">
              <a:defRPr/>
            </a:pPr>
            <a:endParaRPr lang="pl-PL" altLang="pl-PL" sz="1800" dirty="0" smtClean="0">
              <a:cs typeface="Arial" panose="020B0604020202020204" pitchFamily="34" charset="0"/>
            </a:endParaRPr>
          </a:p>
          <a:p>
            <a:pPr marL="342900" indent="-342900" algn="just">
              <a:defRPr/>
            </a:pPr>
            <a:endParaRPr lang="pl-PL" sz="1800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3936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55963"/>
            <a:ext cx="9144000" cy="5721927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pl-PL" sz="1800" b="1" dirty="0" smtClean="0">
                <a:cs typeface="Arial" panose="020B0604020202020204" pitchFamily="34" charset="0"/>
              </a:rPr>
              <a:t>Najczęstsze błędy występujące we wnioskach o dofinansowanie w konkursach realizowanych w RPO 2014-2020</a:t>
            </a:r>
            <a:endParaRPr lang="pl-PL" sz="1800" dirty="0" smtClean="0">
              <a:cs typeface="Arial" panose="020B0604020202020204" pitchFamily="34" charset="0"/>
            </a:endParaRPr>
          </a:p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Przy tworzeniu dodatkowych miejsc opieki w istniejącym już żłobku/klubie dziecięcym, brak jest informacji o rozdzielności prowadzonych prac/dokonywanych zakupów w stosunku do istniejących miejsc opieki. Często uwzględnione w budżecie wydatki dotyczą całego obiektu, a nie są wyliczone proporcjonalnie do nowoutworzonych miejsc opieki.;</a:t>
            </a:r>
          </a:p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Podobnie w przypadku zatrudnienia personelu projektu – koszty wynagrodzeń (np. dyrektora, pielęgniarki) dotyczą całej placówki, a nie </a:t>
            </a:r>
            <a:r>
              <a:rPr lang="pl-PL" altLang="pl-PL" sz="1800" dirty="0" smtClean="0">
                <a:cs typeface="Arial" panose="020B0604020202020204" pitchFamily="34" charset="0"/>
              </a:rPr>
              <a:t>są </a:t>
            </a:r>
            <a:r>
              <a:rPr lang="pl-PL" altLang="pl-PL" sz="1800" dirty="0" smtClean="0">
                <a:cs typeface="Arial" panose="020B0604020202020204" pitchFamily="34" charset="0"/>
              </a:rPr>
              <a:t>wyliczone proporcjonalnie </a:t>
            </a:r>
            <a:br>
              <a:rPr lang="pl-PL" altLang="pl-PL" sz="1800" dirty="0" smtClean="0">
                <a:cs typeface="Arial" panose="020B0604020202020204" pitchFamily="34" charset="0"/>
              </a:rPr>
            </a:br>
            <a:r>
              <a:rPr lang="pl-PL" altLang="pl-PL" sz="1800" dirty="0" smtClean="0">
                <a:cs typeface="Arial" panose="020B0604020202020204" pitchFamily="34" charset="0"/>
              </a:rPr>
              <a:t>w stosunku do miejsc tworzonych w ramach projektu.;</a:t>
            </a:r>
          </a:p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Zakup wyposażenia stanowiska pracy dla osób zatrudnionych na umowę cywilno-prawną. Specjaliści (np. logopeda, psycholog) zatrudnieni na umowę cywilno-prawną, powinni dysponować własnym, niezbędnym sprzętem do świadczenia usługi;</a:t>
            </a:r>
          </a:p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Przedstawianie wydatków jako zestawy bez wyodrębniania poszczególnych </a:t>
            </a:r>
            <a:r>
              <a:rPr lang="pl-PL" altLang="pl-PL" sz="1800" dirty="0" smtClean="0">
                <a:cs typeface="Arial" panose="020B0604020202020204" pitchFamily="34" charset="0"/>
              </a:rPr>
              <a:t>wydatków (wyodrębnienie wydatków może zostać zawarte pod budżetem);</a:t>
            </a:r>
          </a:p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Przyjmowanie maksymalnych dopuszczalnych stawek, określonych </a:t>
            </a:r>
            <a:br>
              <a:rPr lang="pl-PL" altLang="pl-PL" sz="1800" dirty="0" smtClean="0">
                <a:cs typeface="Arial" panose="020B0604020202020204" pitchFamily="34" charset="0"/>
              </a:rPr>
            </a:br>
            <a:r>
              <a:rPr lang="pl-PL" altLang="pl-PL" sz="1800" dirty="0" smtClean="0">
                <a:cs typeface="Arial" panose="020B0604020202020204" pitchFamily="34" charset="0"/>
              </a:rPr>
              <a:t>w Minimalnym standardzie usług i katalogu stawek dla projektów konkursowych realizowanych w ramach Regionalnego Programu Operacyjnego Województwa Dolnośląskiego 2014-2020, bez rozeznania rynku i uwzględnienia specyfiki projektu;</a:t>
            </a:r>
          </a:p>
          <a:p>
            <a:pPr marL="342900" indent="-342900" algn="just">
              <a:defRPr/>
            </a:pPr>
            <a:endParaRPr lang="pl-PL" altLang="pl-PL" sz="1800" dirty="0" smtClean="0">
              <a:cs typeface="Arial" panose="020B0604020202020204" pitchFamily="34" charset="0"/>
            </a:endParaRPr>
          </a:p>
          <a:p>
            <a:pPr marL="342900" indent="-342900" algn="just">
              <a:defRPr/>
            </a:pPr>
            <a:endParaRPr lang="pl-PL" sz="1800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3936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772816"/>
            <a:ext cx="7886700" cy="3713163"/>
          </a:xfrm>
        </p:spPr>
        <p:txBody>
          <a:bodyPr/>
          <a:lstStyle/>
          <a:p>
            <a:pPr algn="ctr">
              <a:buNone/>
            </a:pPr>
            <a:endParaRPr lang="pl-PL" sz="3200" b="1" dirty="0" smtClean="0">
              <a:latin typeface="+mj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sz="4000" b="1" dirty="0" smtClean="0">
              <a:latin typeface="+mj-lt"/>
              <a:cs typeface="Arial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4000" b="1" dirty="0" smtClean="0">
                <a:latin typeface="+mj-lt"/>
                <a:cs typeface="Arial" pitchFamily="34" charset="0"/>
              </a:rPr>
              <a:t>Ogólne informacje dotyczące konkursów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13505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55963"/>
            <a:ext cx="9144000" cy="5721927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pl-PL" sz="1800" b="1" dirty="0" smtClean="0">
                <a:cs typeface="Arial" panose="020B0604020202020204" pitchFamily="34" charset="0"/>
              </a:rPr>
              <a:t>Najczęstsze błędy występujące we wnioskach o dofinansowanie w konkursach realizowanych w RPO 2014-2020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pl-PL" altLang="pl-PL" sz="1800" b="1" dirty="0" smtClean="0">
              <a:cs typeface="Arial" panose="020B0604020202020204" pitchFamily="34" charset="0"/>
            </a:endParaRPr>
          </a:p>
          <a:p>
            <a:pPr marL="342900" indent="-342900" algn="just">
              <a:defRPr/>
            </a:pPr>
            <a:r>
              <a:rPr lang="pl-PL" altLang="pl-PL" sz="1800" dirty="0">
                <a:cs typeface="Arial" panose="020B0604020202020204" pitchFamily="34" charset="0"/>
              </a:rPr>
              <a:t>Dzielenie informacji pomiędzy różne części wniosku, np. opis grupy docelowej w kilku częściach wniosku, co utrudnia weryfikację spełnienia kryteriów;</a:t>
            </a:r>
          </a:p>
          <a:p>
            <a:pPr marL="342900" indent="-342900" algn="just">
              <a:defRPr/>
            </a:pPr>
            <a:r>
              <a:rPr lang="pl-PL" altLang="pl-PL" sz="1800" dirty="0">
                <a:cs typeface="Arial" panose="020B0604020202020204" pitchFamily="34" charset="0"/>
              </a:rPr>
              <a:t>Przepisywanie treści dokumentów programowych zamiast skupiania się na informacjach istotnych dla realizacji projektu;</a:t>
            </a:r>
          </a:p>
          <a:p>
            <a:pPr marL="342900" indent="-342900" algn="just">
              <a:defRPr/>
            </a:pPr>
            <a:r>
              <a:rPr lang="pl-PL" altLang="pl-PL" sz="1800" dirty="0">
                <a:cs typeface="Arial" panose="020B0604020202020204" pitchFamily="34" charset="0"/>
              </a:rPr>
              <a:t>Zbyt duża ilość skrótów</a:t>
            </a:r>
            <a:r>
              <a:rPr lang="pl-PL" altLang="pl-PL" sz="1800" dirty="0" smtClean="0">
                <a:cs typeface="Arial" panose="020B0604020202020204" pitchFamily="34" charset="0"/>
              </a:rPr>
              <a:t>;</a:t>
            </a:r>
          </a:p>
          <a:p>
            <a:pPr marL="342900" indent="-342900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Zbyt ogólne pozycje budżetowe, brak wyliczeń, brak uzasadnienia ponoszonych wydatków i przyjętych jednostek miary pod budżetem projektu;</a:t>
            </a:r>
          </a:p>
          <a:p>
            <a:pPr marL="342900" indent="-342900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Brak wszystkich obligatoryjnych wskaźników</a:t>
            </a:r>
            <a:r>
              <a:rPr lang="pl-PL" altLang="pl-PL" sz="1800" dirty="0" smtClean="0">
                <a:cs typeface="Arial" panose="020B0604020202020204" pitchFamily="34" charset="0"/>
              </a:rPr>
              <a:t>;</a:t>
            </a:r>
          </a:p>
          <a:p>
            <a:pPr marL="342900" indent="-342900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Zbyt ogólny opis grupy docelowej, który nie pozwala na weryfikację założonych wartości docelowych wskaźników;</a:t>
            </a:r>
          </a:p>
          <a:p>
            <a:pPr marL="342900" indent="-342900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Sporządzanie wniosków według zasad obowiązujących w poprzednim okresie programowania;</a:t>
            </a:r>
          </a:p>
          <a:p>
            <a:pPr marL="342900" indent="-342900">
              <a:defRPr/>
            </a:pPr>
            <a:endParaRPr lang="pl-PL" altLang="pl-PL" sz="1800" dirty="0" smtClean="0">
              <a:cs typeface="Arial" panose="020B0604020202020204" pitchFamily="34" charset="0"/>
            </a:endParaRPr>
          </a:p>
          <a:p>
            <a:pPr marL="342900" indent="-342900">
              <a:defRPr/>
            </a:pPr>
            <a:endParaRPr lang="pl-PL" altLang="pl-PL" sz="1800" dirty="0" smtClean="0"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3936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55963"/>
            <a:ext cx="9144000" cy="5721927"/>
          </a:xfrm>
        </p:spPr>
        <p:txBody>
          <a:bodyPr>
            <a:noAutofit/>
          </a:bodyPr>
          <a:lstStyle/>
          <a:p>
            <a:pPr lvl="0" algn="ctr">
              <a:spcAft>
                <a:spcPts val="0"/>
              </a:spcAft>
              <a:buNone/>
            </a:pPr>
            <a:endParaRPr lang="pl-PL" sz="3200" b="1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pl-PL" altLang="pl-PL" sz="3200" b="1" dirty="0" smtClean="0"/>
          </a:p>
          <a:p>
            <a:pPr algn="ctr">
              <a:buNone/>
            </a:pPr>
            <a:endParaRPr lang="pl-PL" altLang="pl-PL" sz="3200" b="1" dirty="0" smtClean="0"/>
          </a:p>
          <a:p>
            <a:pPr algn="ctr">
              <a:buNone/>
            </a:pPr>
            <a:endParaRPr lang="pl-PL" altLang="pl-PL" sz="3200" b="1" dirty="0"/>
          </a:p>
          <a:p>
            <a:pPr algn="ctr">
              <a:buNone/>
            </a:pPr>
            <a:r>
              <a:rPr lang="pl-PL" altLang="pl-PL" sz="3200" b="1" dirty="0" smtClean="0"/>
              <a:t>WAŻNE ZMIANY i UPROSZCZENIA</a:t>
            </a:r>
            <a:endParaRPr lang="pl-PL" sz="32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14182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11027"/>
          </a:xfrm>
        </p:spPr>
        <p:txBody>
          <a:bodyPr/>
          <a:lstStyle/>
          <a:p>
            <a:r>
              <a:rPr lang="pl-PL" sz="2400" b="1" dirty="0" smtClean="0"/>
              <a:t>Zmiana kryteriów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1737" y="1632246"/>
            <a:ext cx="7886700" cy="4647267"/>
          </a:xfrm>
        </p:spPr>
        <p:txBody>
          <a:bodyPr/>
          <a:lstStyle/>
          <a:p>
            <a:pPr marL="342900" indent="-342900">
              <a:defRPr/>
            </a:pPr>
            <a:r>
              <a:rPr lang="pl-PL" sz="2400" dirty="0" smtClean="0">
                <a:cs typeface="Arial" panose="020B0604020202020204" pitchFamily="34" charset="0"/>
              </a:rPr>
              <a:t>Czy </a:t>
            </a:r>
            <a:r>
              <a:rPr lang="pl-PL" sz="2400" dirty="0">
                <a:cs typeface="Arial" panose="020B0604020202020204" pitchFamily="34" charset="0"/>
              </a:rPr>
              <a:t>Wnioskodawca (lider) w okresie realizacji projektu posiada siedzibę lub  będzie prowadził biuro projektu  na terenie województwa dolnośląskiego?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altLang="pl-PL" sz="2400" b="1" u="sng" dirty="0">
                <a:cs typeface="Arial" panose="020B0604020202020204" pitchFamily="34" charset="0"/>
              </a:rPr>
              <a:t>w miejsce</a:t>
            </a:r>
          </a:p>
          <a:p>
            <a:pPr marL="342900" indent="-342900">
              <a:defRPr/>
            </a:pPr>
            <a:r>
              <a:rPr lang="pl-PL" sz="2400" dirty="0">
                <a:cs typeface="Arial" panose="020B0604020202020204" pitchFamily="34" charset="0"/>
              </a:rPr>
              <a:t>Projektodawca w okresie realizacji projektu prowadzi biuro projektu (lub posiada siedzibę, filię, delegaturę, oddział lub inną prawnie dozwoloną formę organizacyjną działalności podmiotu) na terenie województwa dolnośląskiego z możliwością udostępnienia pełnej dokumentacji wdrażanego projektu oraz zapewni uczestnikom projektu możliwość osobistego kontaktu z kadrą projektu. </a:t>
            </a:r>
            <a:endParaRPr lang="pl-PL" altLang="pl-PL" sz="2400" dirty="0"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9368" y="0"/>
            <a:ext cx="4334632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44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11027"/>
          </a:xfrm>
        </p:spPr>
        <p:txBody>
          <a:bodyPr/>
          <a:lstStyle/>
          <a:p>
            <a:r>
              <a:rPr lang="pl-PL" sz="2400" b="1" dirty="0" smtClean="0"/>
              <a:t>Zmiana kryteriów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1737" y="1632246"/>
            <a:ext cx="7886700" cy="4647267"/>
          </a:xfrm>
        </p:spPr>
        <p:txBody>
          <a:bodyPr/>
          <a:lstStyle/>
          <a:p>
            <a:pPr marL="342900" indent="-342900" algn="just">
              <a:defRPr/>
            </a:pPr>
            <a:r>
              <a:rPr lang="pl-PL" sz="2200" dirty="0" smtClean="0">
                <a:cs typeface="Arial" panose="020B0604020202020204" pitchFamily="34" charset="0"/>
              </a:rPr>
              <a:t>Realizacja projektu przez beneficjentów prowadzących działalność na terenie województwa dolnośląskiego lub posiadających biuro projektu na terenie województwa dolnośląskiego jest uzasadniona regionalnym/ lokalnym charakterem wsparcia oraz pozytywnie wpłynie na efektywność realizacji projektu. </a:t>
            </a:r>
            <a:r>
              <a:rPr lang="pl-PL" sz="2200" u="sng" dirty="0" smtClean="0">
                <a:cs typeface="Arial" panose="020B0604020202020204" pitchFamily="34" charset="0"/>
              </a:rPr>
              <a:t>Kryterium zostanie zweryfikowane na podstawie zapisów we wniosku o dofinansowanie projektu. Fakt posiadania siedziby na terenie województwa dolnośląskiego zostanie zweryfikowany na podstawie części 2.8 wniosku o dofinansowanie. W przypadku braku posiadania przez Wnioskodawcę (lidera) siedziby na terenie woj. dolnośląskiego, Wnioskodawca jest zobowiązany wpisać do treści wniosku oświadczenie, że będzie prowadził biuro projektu na terenie województwa dolnośląskiego.</a:t>
            </a:r>
            <a:r>
              <a:rPr lang="pl-PL" sz="2200" dirty="0" smtClean="0">
                <a:cs typeface="Arial" panose="020B0604020202020204" pitchFamily="34" charset="0"/>
              </a:rPr>
              <a:t> Brak w/w oświadczenia skutkować będzie niespełnieniem kryterium.</a:t>
            </a:r>
            <a:endParaRPr lang="pl-PL" sz="2200" dirty="0"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9368" y="0"/>
            <a:ext cx="4334632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44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11027"/>
          </a:xfrm>
        </p:spPr>
        <p:txBody>
          <a:bodyPr/>
          <a:lstStyle/>
          <a:p>
            <a:r>
              <a:rPr lang="pl-PL" sz="2400" b="1" dirty="0" smtClean="0"/>
              <a:t>Zmiana kryteriów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1737" y="1632246"/>
            <a:ext cx="7886700" cy="4647267"/>
          </a:xfrm>
        </p:spPr>
        <p:txBody>
          <a:bodyPr/>
          <a:lstStyle/>
          <a:p>
            <a:pPr marL="342900" indent="-342900" algn="just">
              <a:defRPr/>
            </a:pPr>
            <a:r>
              <a:rPr lang="pl-PL" sz="1600" dirty="0" smtClean="0">
                <a:cs typeface="Arial" panose="020B0604020202020204" pitchFamily="34" charset="0"/>
              </a:rPr>
              <a:t>Czy w przypadku uwzględnienia w projektach z zakresu opieki nad dziećmi do lat 3 działań z zakresu aktywizacji zawodowej dla opiekunów dzieci tj. osób bezrobotnych lub osób biernych zawodowo pozostających poza rynkiem pracy ze względu na obowiązek opieki nad dziećmi do lat 3, w tym do osób, które przerwały karierę zawodową ze względu na urodzenie dziecka lub przebywających na urlopie wychowawczym w rozumieniu ustawy z dnia 26 czerwca 1974 r. – Kodeks pracy projekt zakłada osiągnięcie efektywności zatrudnieniowej na poziomie co najmniej:</a:t>
            </a:r>
          </a:p>
          <a:p>
            <a:pPr marL="342900" indent="-342900" algn="just">
              <a:buNone/>
              <a:defRPr/>
            </a:pPr>
            <a:r>
              <a:rPr lang="pl-PL" sz="1600" dirty="0" smtClean="0">
                <a:cs typeface="Arial" panose="020B0604020202020204" pitchFamily="34" charset="0"/>
              </a:rPr>
              <a:t>	–	dla kobiet - wskaźnik efektywności zatrudnieniowej na poziomie co najmniej 39%,</a:t>
            </a:r>
          </a:p>
          <a:p>
            <a:pPr marL="342900" indent="-342900" algn="just">
              <a:buNone/>
              <a:defRPr/>
            </a:pPr>
            <a:r>
              <a:rPr lang="pl-PL" sz="1600" dirty="0" smtClean="0">
                <a:cs typeface="Arial" panose="020B0604020202020204" pitchFamily="34" charset="0"/>
              </a:rPr>
              <a:t>	–	dla osób długotrwale bezrobotnych - wskaźnik efektywności zatrudnieniowej na poziomie co najmniej 30%,</a:t>
            </a:r>
          </a:p>
          <a:p>
            <a:pPr marL="342900" indent="-342900" algn="just">
              <a:buNone/>
              <a:defRPr/>
            </a:pPr>
            <a:r>
              <a:rPr lang="pl-PL" sz="1600" dirty="0" smtClean="0">
                <a:cs typeface="Arial" panose="020B0604020202020204" pitchFamily="34" charset="0"/>
              </a:rPr>
              <a:t>	–	dla osób o niskich kwalifikacjach (z wykształceniem gimnazjalnym lub niższym) – wskaźnik efektywności zatrudnieniowej na poziomie co najmniej 29%,</a:t>
            </a:r>
          </a:p>
          <a:p>
            <a:pPr marL="342900" indent="-342900" algn="just">
              <a:buNone/>
              <a:defRPr/>
            </a:pPr>
            <a:r>
              <a:rPr lang="pl-PL" sz="1600" dirty="0" smtClean="0">
                <a:cs typeface="Arial" panose="020B0604020202020204" pitchFamily="34" charset="0"/>
              </a:rPr>
              <a:t>	–	dla osób z niepełnosprawnościami - wskaźnik efektywności zatrudnieniowej na poziomie co najmniej 33%?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pl-PL" sz="1600" b="1" dirty="0" smtClean="0">
                <a:cs typeface="Arial" panose="020B0604020202020204" pitchFamily="34" charset="0"/>
              </a:rPr>
              <a:t>w miejsce</a:t>
            </a:r>
          </a:p>
          <a:p>
            <a:pPr marL="285750" indent="-285750" algn="just">
              <a:defRPr/>
            </a:pPr>
            <a:r>
              <a:rPr lang="pl-PL" sz="1600" dirty="0" smtClean="0">
                <a:cs typeface="Arial" panose="020B0604020202020204" pitchFamily="34" charset="0"/>
              </a:rPr>
              <a:t>brak</a:t>
            </a:r>
            <a:endParaRPr lang="pl-PL" sz="1600" dirty="0"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9368" y="0"/>
            <a:ext cx="4334632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44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22122"/>
          </a:xfrm>
        </p:spPr>
        <p:txBody>
          <a:bodyPr/>
          <a:lstStyle/>
          <a:p>
            <a:r>
              <a:rPr lang="pl-PL" sz="2400" b="1" dirty="0" smtClean="0"/>
              <a:t>Zmienione stawki kosztów pośrednich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59" y="1626312"/>
            <a:ext cx="7886700" cy="4424110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/>
              <a:t>Koszty pośrednie rozliczane są wyłącznie z wykorzystaniem następujących stawek </a:t>
            </a:r>
            <a:r>
              <a:rPr lang="pl-PL" sz="1800" dirty="0" smtClean="0"/>
              <a:t>ryczałtowych: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sz="1800" dirty="0" smtClean="0"/>
              <a:t>25</a:t>
            </a:r>
            <a:r>
              <a:rPr lang="pl-PL" sz="1800" dirty="0"/>
              <a:t>% kosztów bezpośrednich – w przypadku projektów o wartości kosztów </a:t>
            </a:r>
            <a:r>
              <a:rPr lang="pl-PL" sz="1800" dirty="0" smtClean="0"/>
              <a:t>bezpośrednich* </a:t>
            </a:r>
            <a:r>
              <a:rPr lang="pl-PL" sz="1800" dirty="0"/>
              <a:t>do 830 tys. PLN włącznie,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sz="1800" dirty="0" smtClean="0"/>
              <a:t>20</a:t>
            </a:r>
            <a:r>
              <a:rPr lang="pl-PL" sz="1800" dirty="0"/>
              <a:t>% kosztów bezpośrednich – w przypadku projektów o wartości kosztów </a:t>
            </a:r>
            <a:r>
              <a:rPr lang="pl-PL" sz="1800" dirty="0" smtClean="0"/>
              <a:t>bezpośrednich* </a:t>
            </a:r>
            <a:r>
              <a:rPr lang="pl-PL" sz="1800" dirty="0"/>
              <a:t>powyżej 830 tys. PLN do </a:t>
            </a:r>
            <a:r>
              <a:rPr lang="pl-PL" sz="1800" dirty="0" smtClean="0"/>
              <a:t>1,74 mln PLN </a:t>
            </a:r>
            <a:r>
              <a:rPr lang="pl-PL" sz="1800" dirty="0"/>
              <a:t>włącznie,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sz="1800" dirty="0" smtClean="0"/>
              <a:t>15</a:t>
            </a:r>
            <a:r>
              <a:rPr lang="pl-PL" sz="1800" dirty="0"/>
              <a:t>% kosztów bezpośrednich – w przypadku projektów o wartości kosztów </a:t>
            </a:r>
            <a:r>
              <a:rPr lang="pl-PL" sz="1800" dirty="0" smtClean="0"/>
              <a:t>bezpośrednich* </a:t>
            </a:r>
            <a:r>
              <a:rPr lang="pl-PL" sz="1800" dirty="0"/>
              <a:t>powyżej </a:t>
            </a:r>
            <a:r>
              <a:rPr lang="pl-PL" sz="1800" dirty="0" smtClean="0"/>
              <a:t>1, 74 PLN </a:t>
            </a:r>
            <a:r>
              <a:rPr lang="pl-PL" sz="1800" dirty="0"/>
              <a:t>do </a:t>
            </a:r>
            <a:r>
              <a:rPr lang="pl-PL" sz="1800" dirty="0" smtClean="0"/>
              <a:t>4,55 mln </a:t>
            </a:r>
            <a:r>
              <a:rPr lang="pl-PL" sz="1800" dirty="0"/>
              <a:t>PLN włącznie,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sz="1800" dirty="0" smtClean="0"/>
              <a:t>10</a:t>
            </a:r>
            <a:r>
              <a:rPr lang="pl-PL" sz="1800" dirty="0"/>
              <a:t>% kosztów bezpośrednich – w przypadku projektów o wartości kosztów </a:t>
            </a:r>
            <a:r>
              <a:rPr lang="pl-PL" sz="1800" dirty="0" smtClean="0"/>
              <a:t>bezpośrednich* </a:t>
            </a:r>
            <a:r>
              <a:rPr lang="pl-PL" sz="1800" dirty="0"/>
              <a:t>przekraczającej </a:t>
            </a:r>
            <a:r>
              <a:rPr lang="pl-PL" sz="1800" dirty="0" smtClean="0"/>
              <a:t>4,55 mln PLN.</a:t>
            </a:r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r>
              <a:rPr lang="pl-PL" sz="1600" dirty="0" smtClean="0"/>
              <a:t>* Z </a:t>
            </a:r>
            <a:r>
              <a:rPr lang="pl-PL" sz="1600" dirty="0"/>
              <a:t>pomniejszeniem kosztu racjonalnych usprawnień, o których mowa w Wytycznych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w </a:t>
            </a:r>
            <a:r>
              <a:rPr lang="pl-PL" sz="1600" dirty="0"/>
              <a:t>zakresie realizacji zasady równości szans i niedyskryminacji, w tym dostępności dla osób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z </a:t>
            </a:r>
            <a:r>
              <a:rPr lang="pl-PL" sz="1600" dirty="0"/>
              <a:t>niepełnosprawnościami oraz zasady równości szans kobiet i mężczyzn w ramach funduszy unijnych na lata 2014-2020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12602493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83568" y="2762925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3600" b="1" dirty="0" smtClean="0">
                <a:solidFill>
                  <a:prstClr val="black"/>
                </a:solidFill>
                <a:latin typeface="Calibri"/>
              </a:rPr>
              <a:t>Informacje dotyczące składania wniosków</a:t>
            </a:r>
            <a:endParaRPr lang="pl-PL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3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5" name="Prostokąt 4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4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13751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3"/>
            <a:ext cx="8568952" cy="513537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sz="2400" b="1" dirty="0" smtClean="0"/>
              <a:t>Sposób składania wniosków o dofinansowanie</a:t>
            </a:r>
          </a:p>
          <a:p>
            <a:pPr>
              <a:buNone/>
            </a:pPr>
            <a:endParaRPr lang="pl-PL" sz="2400" b="1" dirty="0" smtClean="0"/>
          </a:p>
          <a:p>
            <a:r>
              <a:rPr lang="pl-PL" sz="1800" b="1" dirty="0" smtClean="0"/>
              <a:t>w formie dokumentu elektronicznego</a:t>
            </a:r>
            <a:r>
              <a:rPr lang="pl-PL" sz="1800" dirty="0" smtClean="0"/>
              <a:t> za pośrednictwem </a:t>
            </a:r>
            <a:r>
              <a:rPr lang="pl-PL" sz="1800" b="1" dirty="0" smtClean="0"/>
              <a:t>SOWA </a:t>
            </a:r>
            <a:r>
              <a:rPr lang="pl-PL" sz="1800" b="1" dirty="0"/>
              <a:t>EFS RPDS </a:t>
            </a:r>
          </a:p>
          <a:p>
            <a:pPr>
              <a:buNone/>
            </a:pPr>
            <a:r>
              <a:rPr lang="pl-PL" sz="1800" dirty="0" smtClean="0"/>
              <a:t>oraz</a:t>
            </a:r>
          </a:p>
          <a:p>
            <a:pPr lvl="0" algn="just">
              <a:lnSpc>
                <a:spcPct val="114000"/>
              </a:lnSpc>
            </a:pPr>
            <a:r>
              <a:rPr lang="pl-PL" sz="1800" b="1" dirty="0" smtClean="0"/>
              <a:t>w formie papierowej</a:t>
            </a:r>
            <a:r>
              <a:rPr lang="pl-PL" sz="1800" dirty="0" smtClean="0"/>
              <a:t> wydrukowanej z systemu SOWA i opatrzonej podpisem osoby uprawnionej/podpisami osób uprawnionych do złożenia tego wniosku. Wniosek </a:t>
            </a:r>
            <a:br>
              <a:rPr lang="pl-PL" sz="1800" dirty="0" smtClean="0"/>
            </a:br>
            <a:r>
              <a:rPr lang="pl-PL" sz="1800" dirty="0" smtClean="0"/>
              <a:t>w formie papierowej należy złożyć </a:t>
            </a:r>
            <a:r>
              <a:rPr lang="pl-PL" sz="1800" b="1" dirty="0" smtClean="0"/>
              <a:t>w jednym egzemplarzu</a:t>
            </a:r>
            <a:r>
              <a:rPr lang="pl-PL" sz="1800" dirty="0" smtClean="0"/>
              <a:t>:</a:t>
            </a:r>
          </a:p>
          <a:p>
            <a:pPr lvl="1" algn="just">
              <a:lnSpc>
                <a:spcPct val="114000"/>
              </a:lnSpc>
            </a:pPr>
            <a:r>
              <a:rPr lang="pl-PL" sz="1800" b="1" dirty="0"/>
              <a:t>osobiście</a:t>
            </a:r>
            <a:r>
              <a:rPr lang="pl-PL" sz="1800" dirty="0"/>
              <a:t> do Punktu Informacyjnego w Dolnośląskim Wojewódzkim Urzędzie Pracy - Filia we Wrocławiu, al. Armii Krajowej 54, pokój nr 100 I piętro</a:t>
            </a:r>
            <a:r>
              <a:rPr lang="pl-PL" sz="1800" dirty="0" smtClean="0"/>
              <a:t>,</a:t>
            </a:r>
          </a:p>
          <a:p>
            <a:pPr lvl="1" algn="just">
              <a:lnSpc>
                <a:spcPct val="114000"/>
              </a:lnSpc>
            </a:pPr>
            <a:r>
              <a:rPr lang="pl-PL" sz="1800" b="1" dirty="0"/>
              <a:t>za pośrednictwem kuriera</a:t>
            </a:r>
            <a:r>
              <a:rPr lang="pl-PL" sz="1800" dirty="0"/>
              <a:t> na adres: Dolnośląski Wojewódzki Urząd Pracy - Filia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we </a:t>
            </a:r>
            <a:r>
              <a:rPr lang="pl-PL" sz="1800" dirty="0"/>
              <a:t>Wrocławiu, al. Armii Krajowej 54, 50-541 </a:t>
            </a:r>
            <a:r>
              <a:rPr lang="pl-PL" sz="1800" dirty="0" smtClean="0"/>
              <a:t>Wrocław w </a:t>
            </a:r>
            <a:r>
              <a:rPr lang="pl-PL" sz="1800" dirty="0"/>
              <a:t>dni robocze od poniedziałku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do </a:t>
            </a:r>
            <a:r>
              <a:rPr lang="pl-PL" sz="1800" dirty="0"/>
              <a:t>piątku w godzinach od 7:30 do </a:t>
            </a:r>
            <a:r>
              <a:rPr lang="pl-PL" sz="1800" dirty="0" smtClean="0"/>
              <a:t>15:30, </a:t>
            </a:r>
          </a:p>
          <a:p>
            <a:pPr lvl="1" algn="just">
              <a:lnSpc>
                <a:spcPct val="114000"/>
              </a:lnSpc>
            </a:pPr>
            <a:r>
              <a:rPr lang="pl-PL" sz="1800" b="1" dirty="0" smtClean="0"/>
              <a:t>za </a:t>
            </a:r>
            <a:r>
              <a:rPr lang="pl-PL" sz="1800" b="1" dirty="0"/>
              <a:t>pośrednictwem polskiego operatora</a:t>
            </a:r>
            <a:r>
              <a:rPr lang="pl-PL" sz="1800" dirty="0"/>
              <a:t> wyznaczonego w rozumieniu ustawy z dnia 23 listopada 2012 r. – Prawo pocztowe (</a:t>
            </a:r>
            <a:r>
              <a:rPr lang="pl-PL" sz="1800" dirty="0" err="1"/>
              <a:t>t.j</a:t>
            </a:r>
            <a:r>
              <a:rPr lang="pl-PL" sz="1800" dirty="0"/>
              <a:t>. Dz. U. z 2016 r. poz. 1113, z późn. zm.) na adres: Dolnośląski Wojewódzki Urząd Pracy - Filia we Wrocławiu, al. Armii Krajowej 54, 50-541 Wrocław, od poniedziałku do piątku w godzinach pracy IOK, tj. od 7:30 do 15:30</a:t>
            </a:r>
            <a:r>
              <a:rPr lang="pl-PL" sz="1800" dirty="0" smtClean="0"/>
              <a:t>.</a:t>
            </a:r>
            <a:endParaRPr lang="pl-PL" sz="1800" dirty="0"/>
          </a:p>
          <a:p>
            <a:pPr marL="457200" lvl="1" indent="0" algn="just">
              <a:lnSpc>
                <a:spcPct val="114000"/>
              </a:lnSpc>
              <a:buNone/>
            </a:pPr>
            <a:r>
              <a:rPr lang="pl-PL" sz="1800" b="1" u="sng" dirty="0" smtClean="0">
                <a:solidFill>
                  <a:srgbClr val="FF0000"/>
                </a:solidFill>
              </a:rPr>
              <a:t>Wniosek skutecznie złożony to taki, którego wersja elektroniczna i </a:t>
            </a:r>
            <a:r>
              <a:rPr lang="pl-PL" sz="1800" b="1" u="sng" dirty="0">
                <a:solidFill>
                  <a:srgbClr val="FF0000"/>
                </a:solidFill>
              </a:rPr>
              <a:t>papierowa wpłynęły do DWUP Filia we Wrocławiu, al. Armii Krajowej 54 </a:t>
            </a:r>
            <a:r>
              <a:rPr lang="pl-PL" sz="1800" b="1" u="sng" dirty="0" smtClean="0">
                <a:solidFill>
                  <a:srgbClr val="FF0000"/>
                </a:solidFill>
              </a:rPr>
              <a:t>do godziny 15:30 ostatniego dnia naboru.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393655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 smtClean="0">
                <a:hlinkClick r:id="rId2"/>
              </a:rPr>
              <a:t>SOWA EFS RPDS</a:t>
            </a:r>
            <a:r>
              <a:rPr lang="pl-PL" sz="3600" dirty="0" smtClean="0"/>
              <a:t> </a:t>
            </a:r>
            <a:br>
              <a:rPr lang="pl-PL" sz="3600" dirty="0" smtClean="0"/>
            </a:br>
            <a:r>
              <a:rPr lang="pl-PL" sz="2000" u="sng" dirty="0" smtClean="0"/>
              <a:t>https</a:t>
            </a:r>
            <a:r>
              <a:rPr lang="pl-PL" sz="2000" u="sng" dirty="0"/>
              <a:t>://generator-efs.dwup.pl </a:t>
            </a:r>
            <a:endParaRPr lang="pl-PL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34" t="10096" r="18683" b="4999"/>
          <a:stretch/>
        </p:blipFill>
        <p:spPr bwMode="auto">
          <a:xfrm>
            <a:off x="1026030" y="1805388"/>
            <a:ext cx="6460620" cy="473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206697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6101" y="1087846"/>
            <a:ext cx="7886700" cy="5156200"/>
          </a:xfrm>
        </p:spPr>
        <p:txBody>
          <a:bodyPr/>
          <a:lstStyle/>
          <a:p>
            <a:pPr lvl="0" algn="just">
              <a:buNone/>
            </a:pPr>
            <a:endParaRPr lang="pl-PL" u="sng" dirty="0" smtClean="0">
              <a:ea typeface="Calibri" panose="020F0502020204030204" pitchFamily="34" charset="0"/>
            </a:endParaRPr>
          </a:p>
          <a:p>
            <a:pPr algn="ctr">
              <a:buNone/>
            </a:pPr>
            <a:r>
              <a:rPr lang="pl-PL" dirty="0" smtClean="0">
                <a:ea typeface="Calibri" panose="020F0502020204030204" pitchFamily="34" charset="0"/>
              </a:rPr>
              <a:t>Nabór </a:t>
            </a:r>
            <a:r>
              <a:rPr lang="pl-PL" dirty="0">
                <a:ea typeface="Calibri" panose="020F0502020204030204" pitchFamily="34" charset="0"/>
              </a:rPr>
              <a:t>wniosków </a:t>
            </a:r>
            <a:r>
              <a:rPr lang="pl-PL" dirty="0" smtClean="0">
                <a:ea typeface="Calibri" panose="020F0502020204030204" pitchFamily="34" charset="0"/>
              </a:rPr>
              <a:t> od </a:t>
            </a:r>
            <a:r>
              <a:rPr lang="pl-PL" b="1" u="sng" dirty="0" smtClean="0">
                <a:ea typeface="Calibri" panose="020F0502020204030204" pitchFamily="34" charset="0"/>
              </a:rPr>
              <a:t>13.01.2017 </a:t>
            </a:r>
            <a:r>
              <a:rPr lang="pl-PL" b="1" u="sng" dirty="0">
                <a:ea typeface="Calibri" panose="020F0502020204030204" pitchFamily="34" charset="0"/>
              </a:rPr>
              <a:t>r.</a:t>
            </a:r>
            <a:r>
              <a:rPr lang="pl-PL" dirty="0">
                <a:ea typeface="Calibri" panose="020F0502020204030204" pitchFamily="34" charset="0"/>
              </a:rPr>
              <a:t> do </a:t>
            </a:r>
            <a:r>
              <a:rPr lang="pl-PL" b="1" u="sng" dirty="0" smtClean="0">
                <a:ea typeface="Calibri" panose="020F0502020204030204" pitchFamily="34" charset="0"/>
              </a:rPr>
              <a:t>26.01.2017 </a:t>
            </a:r>
            <a:r>
              <a:rPr lang="pl-PL" b="1" u="sng" dirty="0">
                <a:ea typeface="Calibri" panose="020F0502020204030204" pitchFamily="34" charset="0"/>
              </a:rPr>
              <a:t>r</a:t>
            </a:r>
            <a:r>
              <a:rPr lang="pl-PL" b="1" u="sng" dirty="0" smtClean="0">
                <a:ea typeface="Calibri" panose="020F0502020204030204" pitchFamily="34" charset="0"/>
              </a:rPr>
              <a:t>.</a:t>
            </a:r>
            <a:endParaRPr lang="pl-PL" b="1" u="sng" dirty="0"/>
          </a:p>
          <a:p>
            <a:pPr marL="0" indent="0" algn="just">
              <a:buNone/>
            </a:pPr>
            <a:r>
              <a:rPr lang="pl-PL" sz="1800" dirty="0" smtClean="0"/>
              <a:t>Dla </a:t>
            </a:r>
            <a:r>
              <a:rPr lang="pl-PL" sz="1800" dirty="0"/>
              <a:t>wersji elektronicznej wniosków składanych za pośrednictwem systemu SOWA EFS RPDS nabór rozpocznie się dnia </a:t>
            </a:r>
            <a:r>
              <a:rPr lang="pl-PL" sz="1800" dirty="0" smtClean="0"/>
              <a:t>13.01.2017 </a:t>
            </a:r>
            <a:r>
              <a:rPr lang="pl-PL" sz="1800" dirty="0"/>
              <a:t>r. o godz. 00:01 i zakończy się </a:t>
            </a:r>
            <a:r>
              <a:rPr lang="pl-PL" sz="1800" dirty="0" smtClean="0"/>
              <a:t>26.01.2017 </a:t>
            </a:r>
            <a:r>
              <a:rPr lang="pl-PL" sz="1800" dirty="0"/>
              <a:t>r. o godz. 15.30 </a:t>
            </a:r>
            <a:endParaRPr lang="pl-PL" sz="1800" dirty="0" smtClean="0"/>
          </a:p>
          <a:p>
            <a:pPr marL="0" indent="0" algn="just">
              <a:buNone/>
            </a:pPr>
            <a:endParaRPr lang="pl-PL" sz="1800" dirty="0"/>
          </a:p>
          <a:p>
            <a:pPr lvl="0" algn="ctr">
              <a:buNone/>
            </a:pPr>
            <a:r>
              <a:rPr lang="pl-PL" sz="1800" dirty="0" smtClean="0">
                <a:ea typeface="Calibri" panose="020F0502020204030204" pitchFamily="34" charset="0"/>
              </a:rPr>
              <a:t>Przewidywany termin rozstrzygnięcia konkursu:</a:t>
            </a:r>
          </a:p>
          <a:p>
            <a:pPr lvl="0">
              <a:buNone/>
            </a:pPr>
            <a:r>
              <a:rPr lang="pl-PL" sz="1800" dirty="0" smtClean="0">
                <a:ea typeface="Calibri" panose="020F0502020204030204" pitchFamily="34" charset="0"/>
              </a:rPr>
              <a:t>1. Dla konkursu o charakterze horyzontalnym:</a:t>
            </a:r>
            <a:endParaRPr lang="pl-PL" sz="1800" dirty="0">
              <a:ea typeface="Calibri" panose="020F0502020204030204" pitchFamily="34" charset="0"/>
            </a:endParaRPr>
          </a:p>
          <a:p>
            <a:pPr lvl="0" algn="just">
              <a:buFontTx/>
              <a:buChar char="-"/>
            </a:pPr>
            <a:r>
              <a:rPr lang="pl-PL" sz="1800" b="1" u="sng" dirty="0" smtClean="0">
                <a:ea typeface="Calibri" panose="020F0502020204030204" pitchFamily="34" charset="0"/>
              </a:rPr>
              <a:t>czerwiec </a:t>
            </a:r>
            <a:r>
              <a:rPr lang="pl-PL" sz="1800" b="1" u="sng" dirty="0">
                <a:ea typeface="Calibri" panose="020F0502020204030204" pitchFamily="34" charset="0"/>
              </a:rPr>
              <a:t>2017 r. </a:t>
            </a:r>
            <a:r>
              <a:rPr lang="pl-PL" sz="1800" dirty="0">
                <a:ea typeface="Calibri" panose="020F0502020204030204" pitchFamily="34" charset="0"/>
              </a:rPr>
              <a:t>– w przypadku, gdy ocenie formalno-merytorycznej podlegać będzie do 200 </a:t>
            </a:r>
            <a:r>
              <a:rPr lang="pl-PL" sz="1800" dirty="0" smtClean="0">
                <a:ea typeface="Calibri" panose="020F0502020204030204" pitchFamily="34" charset="0"/>
              </a:rPr>
              <a:t>wniosków</a:t>
            </a:r>
          </a:p>
          <a:p>
            <a:pPr lvl="0">
              <a:buNone/>
            </a:pPr>
            <a:r>
              <a:rPr lang="pl-PL" sz="1800" dirty="0" smtClean="0">
                <a:ea typeface="Calibri" panose="020F0502020204030204" pitchFamily="34" charset="0"/>
              </a:rPr>
              <a:t>2. Dla konkursów z mechanizmem ZIT:</a:t>
            </a:r>
          </a:p>
          <a:p>
            <a:pPr lvl="0" algn="just">
              <a:buFontTx/>
              <a:buChar char="-"/>
            </a:pPr>
            <a:r>
              <a:rPr lang="pl-PL" sz="1800" b="1" u="sng" dirty="0" smtClean="0">
                <a:ea typeface="Calibri" panose="020F0502020204030204" pitchFamily="34" charset="0"/>
              </a:rPr>
              <a:t>lipiec 2017 r. </a:t>
            </a:r>
            <a:r>
              <a:rPr lang="pl-PL" sz="1800" dirty="0" smtClean="0">
                <a:ea typeface="Calibri" panose="020F0502020204030204" pitchFamily="34" charset="0"/>
              </a:rPr>
              <a:t>– w przypadku, gdy ocenie formalno-merytorycznej podlegać będzie do 200 wniosków</a:t>
            </a:r>
          </a:p>
          <a:p>
            <a:pPr lvl="0" algn="just">
              <a:buFontTx/>
              <a:buChar char="-"/>
            </a:pPr>
            <a:endParaRPr lang="pl-PL" sz="2400" dirty="0">
              <a:ea typeface="Calibri" panose="020F0502020204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9368" y="0"/>
            <a:ext cx="4334632" cy="96325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7635" y="4377778"/>
            <a:ext cx="1883874" cy="188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366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268760"/>
            <a:ext cx="7886700" cy="316806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3400" dirty="0" smtClean="0"/>
              <a:t>Kwota środków europejskich przeznaczona </a:t>
            </a:r>
            <a:br>
              <a:rPr lang="pl-PL" sz="3400" dirty="0" smtClean="0"/>
            </a:br>
            <a:r>
              <a:rPr lang="pl-PL" sz="3400" dirty="0" smtClean="0"/>
              <a:t>na </a:t>
            </a:r>
            <a:r>
              <a:rPr lang="pl-PL" sz="3400" dirty="0"/>
              <a:t>dofinansowanie projektów w ramach </a:t>
            </a:r>
            <a:r>
              <a:rPr lang="pl-PL" sz="3400" dirty="0" smtClean="0"/>
              <a:t>konkursu nr </a:t>
            </a:r>
            <a:endParaRPr lang="pl-PL" sz="3400" b="1" dirty="0">
              <a:cs typeface="Arial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pl-PL" sz="3400" b="1" dirty="0" smtClean="0">
                <a:solidFill>
                  <a:srgbClr val="FFC000"/>
                </a:solidFill>
              </a:rPr>
              <a:t>RPDS.08.04.01-IP.02-02-198/16</a:t>
            </a:r>
            <a:endParaRPr lang="pl-PL" sz="3400" i="1" dirty="0" smtClean="0">
              <a:solidFill>
                <a:srgbClr val="FFC000"/>
              </a:solidFill>
            </a:endParaRPr>
          </a:p>
          <a:p>
            <a:pPr algn="ctr">
              <a:spcBef>
                <a:spcPts val="1800"/>
              </a:spcBef>
              <a:buNone/>
            </a:pPr>
            <a:r>
              <a:rPr lang="fr-FR" sz="3400" b="1" dirty="0" smtClean="0"/>
              <a:t>18 565 087 PLN (4 286 856 EUR)</a:t>
            </a:r>
            <a:r>
              <a:rPr lang="pl-PL" sz="3400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pl-PL" sz="3400" dirty="0" smtClean="0"/>
              <a:t>w tym na: </a:t>
            </a:r>
          </a:p>
          <a:p>
            <a:r>
              <a:rPr lang="fr-FR" sz="3400" b="1" dirty="0" smtClean="0"/>
              <a:t>ZOI - 3 341 261 PLN (771 529 EUR); </a:t>
            </a:r>
          </a:p>
          <a:p>
            <a:r>
              <a:rPr lang="fr-FR" sz="3400" b="1" dirty="0" smtClean="0"/>
              <a:t>LGOI - 5 405 952 PLN (1 248 286 EUR); </a:t>
            </a:r>
          </a:p>
          <a:p>
            <a:r>
              <a:rPr lang="pl-PL" sz="3400" b="1" dirty="0" smtClean="0"/>
              <a:t>OIDB - 3 291 778 PLN (760 103 EUR); </a:t>
            </a:r>
          </a:p>
          <a:p>
            <a:r>
              <a:rPr lang="pl-PL" sz="3400" b="1" dirty="0" smtClean="0"/>
              <a:t>OIRW - 2 379 689 PLN (549 493 EUR); </a:t>
            </a:r>
          </a:p>
          <a:p>
            <a:r>
              <a:rPr lang="pl-PL" sz="3400" b="1" dirty="0" smtClean="0"/>
              <a:t>ZKD - 4 146 407 PLN (957 445 EUR). </a:t>
            </a:r>
          </a:p>
          <a:p>
            <a:pPr algn="ctr">
              <a:spcBef>
                <a:spcPts val="1800"/>
              </a:spcBef>
              <a:buNone/>
            </a:pPr>
            <a:endParaRPr lang="pl-PL" sz="3100" dirty="0" smtClean="0">
              <a:latin typeface="+mj-lt"/>
            </a:endParaRPr>
          </a:p>
          <a:p>
            <a:pPr algn="ctr">
              <a:buNone/>
            </a:pPr>
            <a:endParaRPr lang="pl-PL" sz="3100" dirty="0" smtClean="0">
              <a:latin typeface="+mj-lt"/>
            </a:endParaRPr>
          </a:p>
          <a:p>
            <a:pPr algn="ctr">
              <a:buNone/>
            </a:pPr>
            <a:endParaRPr lang="pl-PL" sz="3100" dirty="0" smtClean="0">
              <a:latin typeface="+mj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FB9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sp>
        <p:nvSpPr>
          <p:cNvPr id="13" name="pole tekstowe 12"/>
          <p:cNvSpPr txBox="1"/>
          <p:nvPr/>
        </p:nvSpPr>
        <p:spPr>
          <a:xfrm>
            <a:off x="937967" y="4553924"/>
            <a:ext cx="7577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 smtClean="0">
                <a:latin typeface="+mn-lt"/>
              </a:rPr>
              <a:t>Konkurs ma charakter horyzontalny, tzn. ukierunkowany jest terytorialnie na OSI. </a:t>
            </a:r>
            <a:br>
              <a:rPr lang="pl-PL" sz="1600" dirty="0" smtClean="0">
                <a:latin typeface="+mn-lt"/>
              </a:rPr>
            </a:br>
            <a:r>
              <a:rPr lang="pl-PL" sz="1600" dirty="0" smtClean="0">
                <a:latin typeface="+mn-lt"/>
              </a:rPr>
              <a:t>W związku z powyższym w odpowiedzi na konkurs mogą być składane </a:t>
            </a:r>
            <a:r>
              <a:rPr lang="pl-PL" sz="1600" b="1" dirty="0" smtClean="0">
                <a:latin typeface="+mn-lt"/>
              </a:rPr>
              <a:t>projekty ukierunkowane na OSI. </a:t>
            </a:r>
            <a:endParaRPr lang="pl-PL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56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839128"/>
          </a:xfrm>
        </p:spPr>
        <p:txBody>
          <a:bodyPr/>
          <a:lstStyle/>
          <a:p>
            <a:pPr algn="ctr"/>
            <a:r>
              <a:rPr lang="pl-PL" sz="2000" b="1" dirty="0" smtClean="0"/>
              <a:t>ROZSTRZYGNIĘCIE KONKURSU</a:t>
            </a: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797978"/>
            <a:ext cx="7886700" cy="4613096"/>
          </a:xfrm>
        </p:spPr>
        <p:txBody>
          <a:bodyPr/>
          <a:lstStyle/>
          <a:p>
            <a:pPr algn="ctr">
              <a:buNone/>
            </a:pPr>
            <a:endParaRPr lang="pl-PL" sz="1600" dirty="0" smtClean="0"/>
          </a:p>
          <a:p>
            <a:pPr algn="ctr">
              <a:buNone/>
            </a:pPr>
            <a:r>
              <a:rPr lang="pl-PL" sz="1600" dirty="0" smtClean="0"/>
              <a:t>Po rozstrzygnięciu konkursu IOK zamieszcza na stronie internetowej:</a:t>
            </a:r>
          </a:p>
          <a:p>
            <a:pPr algn="ctr">
              <a:buNone/>
            </a:pPr>
            <a:endParaRPr lang="pl-PL" sz="1200" dirty="0" smtClean="0"/>
          </a:p>
          <a:p>
            <a:pPr algn="ctr">
              <a:buNone/>
            </a:pPr>
            <a:r>
              <a:rPr lang="pl-PL" sz="1600" u="sng" dirty="0" smtClean="0">
                <a:hlinkClick r:id="rId2"/>
              </a:rPr>
              <a:t>www.rpo.dwup.pl</a:t>
            </a:r>
            <a:r>
              <a:rPr lang="pl-PL" sz="1600" dirty="0" smtClean="0"/>
              <a:t> </a:t>
            </a:r>
          </a:p>
          <a:p>
            <a:pPr algn="ctr">
              <a:buNone/>
            </a:pPr>
            <a:r>
              <a:rPr lang="pl-PL" sz="1600" dirty="0" smtClean="0"/>
              <a:t>na stronach:</a:t>
            </a:r>
          </a:p>
          <a:p>
            <a:pPr marL="457200" lvl="1" indent="0" algn="ctr">
              <a:spcBef>
                <a:spcPts val="1200"/>
              </a:spcBef>
              <a:buNone/>
            </a:pPr>
            <a:r>
              <a:rPr lang="pl-PL" sz="1800" dirty="0" smtClean="0">
                <a:solidFill>
                  <a:schemeClr val="accent5">
                    <a:lumMod val="75000"/>
                  </a:schemeClr>
                </a:solidFill>
              </a:rPr>
              <a:t>Dla ZIT </a:t>
            </a:r>
            <a:r>
              <a:rPr lang="pl-PL" sz="1800" dirty="0" err="1" smtClean="0">
                <a:solidFill>
                  <a:schemeClr val="accent5">
                    <a:lumMod val="75000"/>
                  </a:schemeClr>
                </a:solidFill>
              </a:rPr>
              <a:t>WrOF</a:t>
            </a:r>
            <a:r>
              <a:rPr lang="pl-PL" sz="1800" dirty="0" smtClean="0">
                <a:solidFill>
                  <a:schemeClr val="accent5">
                    <a:lumMod val="75000"/>
                  </a:schemeClr>
                </a:solidFill>
              </a:rPr>
              <a:t>: www.zit.wrof.pl</a:t>
            </a:r>
          </a:p>
          <a:p>
            <a:pPr marL="457200" lvl="1" indent="0" algn="ctr">
              <a:spcBef>
                <a:spcPts val="1200"/>
              </a:spcBef>
              <a:buNone/>
            </a:pPr>
            <a:r>
              <a:rPr lang="pl-PL" sz="1800" dirty="0" smtClean="0">
                <a:solidFill>
                  <a:srgbClr val="008000"/>
                </a:solidFill>
              </a:rPr>
              <a:t>Dla </a:t>
            </a:r>
            <a:r>
              <a:rPr lang="pl-PL" sz="1800" dirty="0">
                <a:solidFill>
                  <a:srgbClr val="008000"/>
                </a:solidFill>
              </a:rPr>
              <a:t>ZIT AJ: www.zitaj.jeleniagora.pl</a:t>
            </a:r>
          </a:p>
          <a:p>
            <a:pPr marL="457200" lvl="1" indent="0" algn="ctr">
              <a:spcBef>
                <a:spcPts val="1200"/>
              </a:spcBef>
              <a:buNone/>
            </a:pPr>
            <a:r>
              <a:rPr lang="pl-PL" sz="1800" dirty="0">
                <a:solidFill>
                  <a:srgbClr val="D60093"/>
                </a:solidFill>
              </a:rPr>
              <a:t>Dla ZIT AW: </a:t>
            </a:r>
            <a:r>
              <a:rPr lang="pl-PL" sz="1800" u="sng" dirty="0">
                <a:solidFill>
                  <a:srgbClr val="D60093"/>
                </a:solidFill>
              </a:rPr>
              <a:t>www.ipaw.walbrzych.eu</a:t>
            </a:r>
          </a:p>
          <a:p>
            <a:pPr algn="ctr">
              <a:buNone/>
            </a:pPr>
            <a:endParaRPr lang="pl-PL" sz="1200" dirty="0" smtClean="0"/>
          </a:p>
          <a:p>
            <a:pPr algn="ctr">
              <a:buNone/>
            </a:pPr>
            <a:r>
              <a:rPr lang="pl-PL" sz="1600" dirty="0" smtClean="0"/>
              <a:t>	oraz na portalu, nie później niż 7 dni od rozstrzygnięcia konkursu, listę projektów, </a:t>
            </a:r>
            <a:br>
              <a:rPr lang="pl-PL" sz="1600" dirty="0" smtClean="0"/>
            </a:br>
            <a:r>
              <a:rPr lang="pl-PL" sz="1600" dirty="0" smtClean="0"/>
              <a:t>które uzyskały wymaganą liczbę punktów, z wyróżnieniem projektów wybranych </a:t>
            </a:r>
            <a:br>
              <a:rPr lang="pl-PL" sz="1600" dirty="0" smtClean="0"/>
            </a:br>
            <a:r>
              <a:rPr lang="pl-PL" sz="1600" dirty="0" smtClean="0"/>
              <a:t>do dofinansowania (</a:t>
            </a:r>
            <a:r>
              <a:rPr lang="pl-PL" sz="1600" b="1" u="sng" dirty="0"/>
              <a:t>listę rankingową</a:t>
            </a:r>
            <a:r>
              <a:rPr lang="pl-PL" sz="1600" dirty="0" smtClean="0"/>
              <a:t>), </a:t>
            </a:r>
            <a:r>
              <a:rPr lang="pl-PL" sz="1600" dirty="0"/>
              <a:t>tj</a:t>
            </a:r>
            <a:r>
              <a:rPr lang="pl-PL" sz="1600" dirty="0" smtClean="0"/>
              <a:t>. listę, która nie będzie uwzględniała tych projektów, które brały udział w konkursie, ale nie uzyskały wymaganej liczby punktów </a:t>
            </a:r>
            <a:br>
              <a:rPr lang="pl-PL" sz="1600" dirty="0" smtClean="0"/>
            </a:br>
            <a:r>
              <a:rPr lang="pl-PL" sz="1600" dirty="0" smtClean="0"/>
              <a:t>oraz informację o składzie KOP.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2760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400" b="1" dirty="0" smtClean="0"/>
              <a:t>Pytania i odpowiedzi</a:t>
            </a:r>
            <a:endParaRPr lang="pl-PL" sz="1000" b="1" dirty="0" smtClean="0"/>
          </a:p>
          <a:p>
            <a:r>
              <a:rPr lang="pl-PL" sz="1800" dirty="0" smtClean="0"/>
              <a:t>Wyjaśnienia o charakterze ogólnym publikowane są na stronie internetowej IOK: </a:t>
            </a:r>
            <a:r>
              <a:rPr lang="pl-PL" sz="1800" u="sng" dirty="0" smtClean="0">
                <a:hlinkClick r:id="rId3"/>
              </a:rPr>
              <a:t>www.rpo.dwup.pl</a:t>
            </a:r>
            <a:r>
              <a:rPr lang="pl-PL" sz="1800" dirty="0"/>
              <a:t> </a:t>
            </a:r>
            <a:r>
              <a:rPr lang="pl-PL" sz="1800" dirty="0" smtClean="0"/>
              <a:t>oraz odpowiednio:</a:t>
            </a:r>
          </a:p>
          <a:p>
            <a:pPr lvl="1"/>
            <a:r>
              <a:rPr lang="pl-PL" sz="1800" dirty="0" smtClean="0">
                <a:solidFill>
                  <a:schemeClr val="accent5">
                    <a:lumMod val="75000"/>
                  </a:schemeClr>
                </a:solidFill>
              </a:rPr>
              <a:t>Dla ZIT </a:t>
            </a:r>
            <a:r>
              <a:rPr lang="pl-PL" sz="1800" dirty="0" err="1" smtClean="0">
                <a:solidFill>
                  <a:schemeClr val="accent5">
                    <a:lumMod val="75000"/>
                  </a:schemeClr>
                </a:solidFill>
              </a:rPr>
              <a:t>WrOF</a:t>
            </a:r>
            <a:r>
              <a:rPr lang="pl-PL" sz="1800" dirty="0">
                <a:solidFill>
                  <a:schemeClr val="accent5">
                    <a:lumMod val="75000"/>
                  </a:schemeClr>
                </a:solidFill>
              </a:rPr>
              <a:t>: www.zit.wrof.pl</a:t>
            </a:r>
            <a:endParaRPr lang="pl-PL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pl-PL" sz="1800" dirty="0">
                <a:solidFill>
                  <a:srgbClr val="008000"/>
                </a:solidFill>
              </a:rPr>
              <a:t>Dla ZIT AJ: www.zitaj.jeleniagora.pl</a:t>
            </a:r>
          </a:p>
          <a:p>
            <a:pPr lvl="1"/>
            <a:r>
              <a:rPr lang="pl-PL" sz="1800" dirty="0" smtClean="0">
                <a:solidFill>
                  <a:srgbClr val="D60093"/>
                </a:solidFill>
              </a:rPr>
              <a:t>Dla ZIT AW</a:t>
            </a:r>
            <a:r>
              <a:rPr lang="pl-PL" sz="1800" dirty="0">
                <a:solidFill>
                  <a:srgbClr val="D60093"/>
                </a:solidFill>
              </a:rPr>
              <a:t>: </a:t>
            </a:r>
            <a:r>
              <a:rPr lang="pl-PL" sz="1800" u="sng" dirty="0" smtClean="0">
                <a:solidFill>
                  <a:srgbClr val="D60093"/>
                </a:solidFill>
              </a:rPr>
              <a:t>www.ipaw.walbrzych.eu</a:t>
            </a:r>
          </a:p>
          <a:p>
            <a:pPr>
              <a:spcBef>
                <a:spcPts val="2400"/>
              </a:spcBef>
            </a:pPr>
            <a:r>
              <a:rPr lang="pl-PL" sz="1800" dirty="0" smtClean="0"/>
              <a:t>Pytania indywidualne można kierować na adres: </a:t>
            </a:r>
            <a:r>
              <a:rPr lang="pl-PL" sz="1800" u="sng" dirty="0" smtClean="0">
                <a:hlinkClick r:id="rId4"/>
              </a:rPr>
              <a:t>promocja@dwup.pl</a:t>
            </a:r>
            <a:r>
              <a:rPr lang="pl-PL" sz="1800" dirty="0" smtClean="0"/>
              <a:t> </a:t>
            </a:r>
            <a:br>
              <a:rPr lang="pl-PL" sz="1800" dirty="0" smtClean="0"/>
            </a:br>
            <a:r>
              <a:rPr lang="pl-PL" sz="1800" dirty="0" smtClean="0"/>
              <a:t>lub telefonicznie: 71 39 74 110 lub 71 39 74 111 lub nr infolinii 0 800 300 376</a:t>
            </a:r>
          </a:p>
          <a:p>
            <a:r>
              <a:rPr lang="pl-PL" sz="1800" dirty="0">
                <a:solidFill>
                  <a:schemeClr val="accent5">
                    <a:lumMod val="75000"/>
                  </a:schemeClr>
                </a:solidFill>
              </a:rPr>
              <a:t>W zakresie </a:t>
            </a:r>
            <a:r>
              <a:rPr lang="pl-PL" sz="1800" u="sng" dirty="0">
                <a:solidFill>
                  <a:schemeClr val="accent5">
                    <a:lumMod val="75000"/>
                  </a:schemeClr>
                </a:solidFill>
              </a:rPr>
              <a:t>oceny zgodności projektu ze Strategią ZIT </a:t>
            </a:r>
            <a:r>
              <a:rPr lang="pl-PL" sz="1800" u="sng" dirty="0" err="1">
                <a:solidFill>
                  <a:schemeClr val="accent5">
                    <a:lumMod val="75000"/>
                  </a:schemeClr>
                </a:solidFill>
              </a:rPr>
              <a:t>WrOF</a:t>
            </a:r>
            <a:r>
              <a:rPr lang="pl-PL" sz="18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1800" dirty="0">
                <a:solidFill>
                  <a:schemeClr val="accent5">
                    <a:lumMod val="75000"/>
                  </a:schemeClr>
                </a:solidFill>
              </a:rPr>
              <a:t>pytania można </a:t>
            </a:r>
            <a:r>
              <a:rPr lang="pl-PL" sz="1800" dirty="0" smtClean="0">
                <a:solidFill>
                  <a:schemeClr val="accent5">
                    <a:lumMod val="75000"/>
                  </a:schemeClr>
                </a:solidFill>
              </a:rPr>
              <a:t>kierować </a:t>
            </a:r>
            <a:br>
              <a:rPr lang="pl-PL" sz="1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pl-PL" sz="1800" dirty="0" smtClean="0">
                <a:solidFill>
                  <a:schemeClr val="accent5">
                    <a:lumMod val="75000"/>
                  </a:schemeClr>
                </a:solidFill>
              </a:rPr>
              <a:t>na </a:t>
            </a:r>
            <a:r>
              <a:rPr lang="pl-PL" sz="1800" dirty="0">
                <a:solidFill>
                  <a:schemeClr val="accent5">
                    <a:lumMod val="75000"/>
                  </a:schemeClr>
                </a:solidFill>
              </a:rPr>
              <a:t>adres: </a:t>
            </a:r>
            <a:r>
              <a:rPr lang="pl-PL" sz="1800" u="sng" dirty="0">
                <a:solidFill>
                  <a:schemeClr val="accent5">
                    <a:lumMod val="75000"/>
                  </a:schemeClr>
                </a:solidFill>
              </a:rPr>
              <a:t>zit@um.wroc.pl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>
                <a:solidFill>
                  <a:schemeClr val="accent5">
                    <a:lumMod val="75000"/>
                  </a:schemeClr>
                </a:solidFill>
              </a:rPr>
              <a:t>lub </a:t>
            </a:r>
            <a:r>
              <a:rPr lang="pl-PL" sz="1800" dirty="0">
                <a:solidFill>
                  <a:schemeClr val="accent5">
                    <a:lumMod val="75000"/>
                  </a:schemeClr>
                </a:solidFill>
              </a:rPr>
              <a:t>telefonicznie: 71 777 83 19 lub 71 777 87 </a:t>
            </a:r>
            <a:r>
              <a:rPr lang="pl-PL" sz="1800" dirty="0" smtClean="0">
                <a:solidFill>
                  <a:schemeClr val="accent5">
                    <a:lumMod val="75000"/>
                  </a:schemeClr>
                </a:solidFill>
              </a:rPr>
              <a:t>50</a:t>
            </a:r>
          </a:p>
          <a:p>
            <a:r>
              <a:rPr lang="pl-PL" sz="1800" dirty="0">
                <a:solidFill>
                  <a:srgbClr val="008000"/>
                </a:solidFill>
              </a:rPr>
              <a:t>W zakresie oceny zgodności projektu ze Strategią ZIT AJ pytania można </a:t>
            </a:r>
            <a:r>
              <a:rPr lang="pl-PL" sz="1800" dirty="0" smtClean="0">
                <a:solidFill>
                  <a:srgbClr val="008000"/>
                </a:solidFill>
              </a:rPr>
              <a:t>kierować </a:t>
            </a:r>
            <a:br>
              <a:rPr lang="pl-PL" sz="1800" dirty="0" smtClean="0">
                <a:solidFill>
                  <a:srgbClr val="008000"/>
                </a:solidFill>
              </a:rPr>
            </a:br>
            <a:r>
              <a:rPr lang="pl-PL" sz="1800" dirty="0" smtClean="0">
                <a:solidFill>
                  <a:srgbClr val="008000"/>
                </a:solidFill>
              </a:rPr>
              <a:t>na </a:t>
            </a:r>
            <a:r>
              <a:rPr lang="pl-PL" sz="1800" dirty="0">
                <a:solidFill>
                  <a:srgbClr val="008000"/>
                </a:solidFill>
              </a:rPr>
              <a:t>adres: </a:t>
            </a:r>
            <a:r>
              <a:rPr lang="pl-PL" sz="1800" dirty="0" smtClean="0">
                <a:solidFill>
                  <a:srgbClr val="008000"/>
                </a:solidFill>
              </a:rPr>
              <a:t>zitaj@jeleniagora.pl</a:t>
            </a:r>
            <a:br>
              <a:rPr lang="pl-PL" sz="1800" dirty="0" smtClean="0">
                <a:solidFill>
                  <a:srgbClr val="008000"/>
                </a:solidFill>
              </a:rPr>
            </a:br>
            <a:r>
              <a:rPr lang="pl-PL" sz="1800" dirty="0" smtClean="0">
                <a:solidFill>
                  <a:srgbClr val="008000"/>
                </a:solidFill>
              </a:rPr>
              <a:t>lub </a:t>
            </a:r>
            <a:r>
              <a:rPr lang="pl-PL" sz="1800" dirty="0">
                <a:solidFill>
                  <a:srgbClr val="008000"/>
                </a:solidFill>
              </a:rPr>
              <a:t>telefonicznie: 75 75 46 249  oraz 75 75 46 </a:t>
            </a:r>
            <a:r>
              <a:rPr lang="pl-PL" sz="1800" dirty="0" smtClean="0">
                <a:solidFill>
                  <a:srgbClr val="008000"/>
                </a:solidFill>
              </a:rPr>
              <a:t>288</a:t>
            </a:r>
          </a:p>
          <a:p>
            <a:r>
              <a:rPr lang="pl-PL" sz="1800" dirty="0">
                <a:solidFill>
                  <a:srgbClr val="D60093"/>
                </a:solidFill>
              </a:rPr>
              <a:t>W zakresie oceny zgodności projektu ze Strategią ZIT AW pytania można </a:t>
            </a:r>
            <a:r>
              <a:rPr lang="pl-PL" sz="1800" dirty="0" smtClean="0">
                <a:solidFill>
                  <a:srgbClr val="D60093"/>
                </a:solidFill>
              </a:rPr>
              <a:t>kierować </a:t>
            </a:r>
            <a:br>
              <a:rPr lang="pl-PL" sz="1800" dirty="0" smtClean="0">
                <a:solidFill>
                  <a:srgbClr val="D60093"/>
                </a:solidFill>
              </a:rPr>
            </a:br>
            <a:r>
              <a:rPr lang="pl-PL" sz="1800" dirty="0" smtClean="0">
                <a:solidFill>
                  <a:srgbClr val="D60093"/>
                </a:solidFill>
              </a:rPr>
              <a:t>na </a:t>
            </a:r>
            <a:r>
              <a:rPr lang="pl-PL" sz="1800" dirty="0">
                <a:solidFill>
                  <a:srgbClr val="D60093"/>
                </a:solidFill>
              </a:rPr>
              <a:t>adres: ipaw@ipaw.walbrzych.eu </a:t>
            </a:r>
            <a:r>
              <a:rPr lang="pl-PL" sz="1800" dirty="0" smtClean="0">
                <a:solidFill>
                  <a:srgbClr val="D60093"/>
                </a:solidFill>
              </a:rPr>
              <a:t/>
            </a:r>
            <a:br>
              <a:rPr lang="pl-PL" sz="1800" dirty="0" smtClean="0">
                <a:solidFill>
                  <a:srgbClr val="D60093"/>
                </a:solidFill>
              </a:rPr>
            </a:br>
            <a:r>
              <a:rPr lang="pl-PL" sz="1800" dirty="0" smtClean="0">
                <a:solidFill>
                  <a:srgbClr val="D60093"/>
                </a:solidFill>
              </a:rPr>
              <a:t>lub </a:t>
            </a:r>
            <a:r>
              <a:rPr lang="pl-PL" sz="1800" dirty="0">
                <a:solidFill>
                  <a:srgbClr val="D60093"/>
                </a:solidFill>
              </a:rPr>
              <a:t>telefonicznie: 74 64 88 </a:t>
            </a:r>
            <a:r>
              <a:rPr lang="pl-PL" sz="1800" dirty="0" smtClean="0">
                <a:solidFill>
                  <a:srgbClr val="D60093"/>
                </a:solidFill>
              </a:rPr>
              <a:t>559</a:t>
            </a:r>
            <a:endParaRPr lang="pl-PL" sz="1800" dirty="0">
              <a:solidFill>
                <a:srgbClr val="D60093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393655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83568" y="2778906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5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Dziękujemy za uwagę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3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5" name="Prostokąt 4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BBA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4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9082" y="3702236"/>
            <a:ext cx="9163082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87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268759"/>
            <a:ext cx="7886700" cy="53507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400" dirty="0" smtClean="0"/>
              <a:t>W skład poszczególnych OSI wchodzą następujące jednostki terytorialne: </a:t>
            </a:r>
          </a:p>
          <a:p>
            <a:pPr>
              <a:buNone/>
            </a:pPr>
            <a:r>
              <a:rPr lang="pl-PL" sz="1400" dirty="0" smtClean="0"/>
              <a:t>a) w przypadku </a:t>
            </a:r>
            <a:r>
              <a:rPr lang="pl-PL" sz="1400" b="1" dirty="0" smtClean="0"/>
              <a:t>ZOI: </a:t>
            </a:r>
          </a:p>
          <a:p>
            <a:r>
              <a:rPr lang="pl-PL" sz="1400" dirty="0" smtClean="0"/>
              <a:t>gminy miejskie: Bolesławiec, Lubań, Świeradów-Zdrój, Zawidów, </a:t>
            </a:r>
            <a:r>
              <a:rPr lang="pl-PL" sz="1400" dirty="0" err="1" smtClean="0"/>
              <a:t>Zgorzelec;oraz</a:t>
            </a:r>
            <a:endParaRPr lang="pl-PL" sz="1400" dirty="0" smtClean="0"/>
          </a:p>
          <a:p>
            <a:r>
              <a:rPr lang="pl-PL" sz="1400" dirty="0" smtClean="0"/>
              <a:t>gminy wiejskie: Bolesławiec, Gromadka, Osiecznica, Warta Bolesławiecka, Lubań, Platerówka, Siekierczyn, Sulików, Zgorzelec, Zagrodno; oraz </a:t>
            </a:r>
          </a:p>
          <a:p>
            <a:r>
              <a:rPr lang="pl-PL" sz="1400" dirty="0" smtClean="0"/>
              <a:t>gminy miejsko - wiejskie: Nowogrodziec, Leśna, Olszyna, Lwówek Śląski, Bogatynia, Pieńsk, Węgliniec, </a:t>
            </a:r>
          </a:p>
          <a:p>
            <a:pPr>
              <a:buNone/>
            </a:pPr>
            <a:r>
              <a:rPr lang="pl-PL" sz="1400" dirty="0" smtClean="0"/>
              <a:t>	</a:t>
            </a:r>
            <a:r>
              <a:rPr lang="pl-PL" sz="1400" u="sng" dirty="0" smtClean="0"/>
              <a:t>Obszar interwencji ukierunkowany na ZOI obejmuje w całości powiaty: bolesławiecki, zgorzelecki, lubański. </a:t>
            </a:r>
          </a:p>
          <a:p>
            <a:pPr>
              <a:buNone/>
            </a:pPr>
            <a:endParaRPr lang="pl-PL" sz="1400" dirty="0" smtClean="0"/>
          </a:p>
          <a:p>
            <a:pPr>
              <a:buNone/>
            </a:pPr>
            <a:r>
              <a:rPr lang="pl-PL" sz="1400" dirty="0" smtClean="0"/>
              <a:t>b) w przypadku </a:t>
            </a:r>
            <a:r>
              <a:rPr lang="pl-PL" sz="1400" b="1" dirty="0" smtClean="0"/>
              <a:t>LGOI: </a:t>
            </a:r>
          </a:p>
          <a:p>
            <a:r>
              <a:rPr lang="pl-PL" sz="1400" dirty="0" smtClean="0"/>
              <a:t>gminy miejskie: Jawor, Głogów, Chojnów, Lubin, Legnica; oraz </a:t>
            </a:r>
          </a:p>
          <a:p>
            <a:r>
              <a:rPr lang="pl-PL" sz="1400" dirty="0" smtClean="0"/>
              <a:t>gminy wiejskie: Męcinka, Mściwojów, Paszowice, Wądroże Wielkie, Złotoryja, Głogów, Jerzmanowa, Kotla, Pęcław, Żukowice, Chojnów, Krotoszyce, Kunice, Legnickie Pole, Marciszów, Miłkowice, Ruja, Lubin, Rudna, Gaworzyce, Grębocice, Radwanice; oraz </a:t>
            </a:r>
          </a:p>
          <a:p>
            <a:r>
              <a:rPr lang="pl-PL" sz="1400" dirty="0" smtClean="0"/>
              <a:t>gminy miejsko - wiejskie: Prochowice, Ścinawa, Chocianów, Polkowice, Przemków, Bolków, </a:t>
            </a:r>
          </a:p>
          <a:p>
            <a:pPr>
              <a:buNone/>
            </a:pPr>
            <a:r>
              <a:rPr lang="pl-PL" sz="1400" dirty="0" smtClean="0"/>
              <a:t>	</a:t>
            </a:r>
            <a:r>
              <a:rPr lang="pl-PL" sz="1400" u="sng" dirty="0" smtClean="0"/>
              <a:t>Obszar interwencji ukierunkowany na LGOI obejmuje w całości powiaty: głogowski, jaworski, Legnica miasto, legnicki, lubiński, polkowicki. </a:t>
            </a:r>
            <a:endParaRPr lang="pl-PL" sz="1400" u="sng" dirty="0" smtClean="0">
              <a:latin typeface="+mj-lt"/>
            </a:endParaRPr>
          </a:p>
          <a:p>
            <a:pPr algn="ctr">
              <a:buNone/>
            </a:pPr>
            <a:endParaRPr lang="pl-PL" sz="3100" dirty="0" smtClean="0">
              <a:latin typeface="+mj-lt"/>
            </a:endParaRPr>
          </a:p>
          <a:p>
            <a:pPr algn="ctr">
              <a:buNone/>
            </a:pPr>
            <a:endParaRPr lang="pl-PL" sz="3100" dirty="0" smtClean="0">
              <a:latin typeface="+mj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FB9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sp>
        <p:nvSpPr>
          <p:cNvPr id="13" name="pole tekstowe 12"/>
          <p:cNvSpPr txBox="1"/>
          <p:nvPr/>
        </p:nvSpPr>
        <p:spPr>
          <a:xfrm>
            <a:off x="937967" y="4553924"/>
            <a:ext cx="7577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56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268759"/>
            <a:ext cx="7886700" cy="53507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1400" dirty="0" smtClean="0"/>
              <a:t>c) w przypadku </a:t>
            </a:r>
            <a:r>
              <a:rPr lang="pl-PL" sz="1400" b="1" dirty="0" smtClean="0"/>
              <a:t>OIDB: </a:t>
            </a:r>
          </a:p>
          <a:p>
            <a:r>
              <a:rPr lang="pl-PL" sz="1400" dirty="0" smtClean="0"/>
              <a:t>gminy wiejskie: Jemielno, Niechlów, Cieszków, Krośnice, Dobroszyce, Dziadowa Kłoda, Zawonia, Wińsko; oraz </a:t>
            </a:r>
          </a:p>
          <a:p>
            <a:r>
              <a:rPr lang="pl-PL" sz="1400" dirty="0" smtClean="0"/>
              <a:t>gminy miejsko - wiejskie: Góra, Wąsosz, Milicz, Bierutów, Międzybórz, Syców, Twardogóra, Prusice, Żmigród, Brzeg Dolny, Wołów, </a:t>
            </a:r>
          </a:p>
          <a:p>
            <a:pPr>
              <a:buNone/>
            </a:pPr>
            <a:r>
              <a:rPr lang="pl-PL" sz="1400" dirty="0" smtClean="0"/>
              <a:t>	</a:t>
            </a:r>
            <a:r>
              <a:rPr lang="pl-PL" sz="1400" u="sng" dirty="0" smtClean="0"/>
              <a:t>Obszar interwencji ukierunkowany na OIDB obejmuje w całości powiaty: górowski, milicki, wołowski. </a:t>
            </a:r>
          </a:p>
          <a:p>
            <a:pPr>
              <a:buNone/>
            </a:pPr>
            <a:r>
              <a:rPr lang="pl-PL" sz="1400" dirty="0" smtClean="0"/>
              <a:t>d) w przypadku </a:t>
            </a:r>
            <a:r>
              <a:rPr lang="pl-PL" sz="1400" b="1" dirty="0" smtClean="0"/>
              <a:t>OIRW: </a:t>
            </a:r>
          </a:p>
          <a:p>
            <a:r>
              <a:rPr lang="pl-PL" sz="1400" dirty="0" smtClean="0"/>
              <a:t>gmina miejska: Oława; oraz </a:t>
            </a:r>
          </a:p>
          <a:p>
            <a:r>
              <a:rPr lang="pl-PL" sz="1400" dirty="0" smtClean="0"/>
              <a:t>gminy wiejskie: Domaniów, Oława, Borów, Kondratowice, Przeworno, Kostomłoty, Malczyce, Udanin, Jordanów Śląski, Mietków; oraz </a:t>
            </a:r>
          </a:p>
          <a:p>
            <a:r>
              <a:rPr lang="pl-PL" sz="1400" dirty="0" smtClean="0"/>
              <a:t>gminy miejsko - wiejskie: Strzelin, Wiązów, Środa Śląska, </a:t>
            </a:r>
          </a:p>
          <a:p>
            <a:pPr>
              <a:buNone/>
            </a:pPr>
            <a:r>
              <a:rPr lang="pl-PL" sz="1400" dirty="0" smtClean="0"/>
              <a:t>	</a:t>
            </a:r>
            <a:r>
              <a:rPr lang="pl-PL" sz="1400" u="sng" dirty="0" smtClean="0"/>
              <a:t>Obszar interwencji ukierunkowany na OIRW obejmuje w całości powiat strzeliński. </a:t>
            </a:r>
            <a:endParaRPr lang="pl-PL" sz="1400" dirty="0" smtClean="0"/>
          </a:p>
          <a:p>
            <a:pPr>
              <a:buNone/>
            </a:pPr>
            <a:r>
              <a:rPr lang="pl-PL" sz="1400" dirty="0" smtClean="0"/>
              <a:t>e) w przypadku </a:t>
            </a:r>
            <a:r>
              <a:rPr lang="pl-PL" sz="1400" b="1" dirty="0" smtClean="0"/>
              <a:t>ZKD: </a:t>
            </a:r>
          </a:p>
          <a:p>
            <a:r>
              <a:rPr lang="pl-PL" sz="1400" dirty="0" smtClean="0"/>
              <a:t>gminy miejskie: Bielawa, Dzierżoniów, Pieszyce, Piława Górna, Duszniki – Zdrój, Kłodzko, Kudowa - Zdrój, Polanica – Zdrój; oraz </a:t>
            </a:r>
          </a:p>
          <a:p>
            <a:r>
              <a:rPr lang="pl-PL" sz="1400" dirty="0" smtClean="0"/>
              <a:t>gminy wiejskie: Dzierżoniów, Łagiewniki, Kłodzko, Lewin Kłodzki, Ciepłowody, Kamieniec Ząbkowicki, Stoszowice; oraz </a:t>
            </a:r>
          </a:p>
          <a:p>
            <a:r>
              <a:rPr lang="pl-PL" sz="1400" dirty="0" smtClean="0"/>
              <a:t>gminy miejsko - wiejskie: Niemcza, Bystrzyca Kłodzka, Lądek – Zdrój, Międzylesie, Radków, Stronie Śląskie, Szczytna, Bardo, Ząbkowice Śląskie, Ziębice, Złoty Stok. </a:t>
            </a:r>
          </a:p>
          <a:p>
            <a:pPr>
              <a:buNone/>
            </a:pPr>
            <a:r>
              <a:rPr lang="pl-PL" sz="1400" dirty="0" smtClean="0"/>
              <a:t>	</a:t>
            </a:r>
            <a:r>
              <a:rPr lang="pl-PL" sz="1400" u="sng" dirty="0" smtClean="0"/>
              <a:t>Obszar interwencji ukierunkowany na ZKD obejmuje w całości powiaty: dzierżoniowski i ząbkowicki. </a:t>
            </a:r>
            <a:endParaRPr lang="pl-PL" sz="1400" u="sng" dirty="0" smtClean="0">
              <a:latin typeface="+mj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FB9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sp>
        <p:nvSpPr>
          <p:cNvPr id="13" name="pole tekstowe 12"/>
          <p:cNvSpPr txBox="1"/>
          <p:nvPr/>
        </p:nvSpPr>
        <p:spPr>
          <a:xfrm>
            <a:off x="937967" y="4553924"/>
            <a:ext cx="7577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56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268760"/>
            <a:ext cx="7886700" cy="316806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600" dirty="0" smtClean="0">
                <a:latin typeface="+mj-lt"/>
              </a:rPr>
              <a:t>Kwota środków europejskich przeznaczona </a:t>
            </a:r>
            <a:br>
              <a:rPr lang="pl-PL" sz="2600" dirty="0" smtClean="0">
                <a:latin typeface="+mj-lt"/>
              </a:rPr>
            </a:br>
            <a:r>
              <a:rPr lang="pl-PL" sz="2600" dirty="0" smtClean="0">
                <a:latin typeface="+mj-lt"/>
              </a:rPr>
              <a:t>na </a:t>
            </a:r>
            <a:r>
              <a:rPr lang="pl-PL" sz="2600" dirty="0">
                <a:latin typeface="+mj-lt"/>
              </a:rPr>
              <a:t>dofinansowanie projektów w ramach </a:t>
            </a:r>
            <a:r>
              <a:rPr lang="pl-PL" sz="2600" dirty="0" smtClean="0">
                <a:latin typeface="+mj-lt"/>
              </a:rPr>
              <a:t>konkursu </a:t>
            </a:r>
            <a:r>
              <a:rPr lang="pl-PL" sz="3100" dirty="0" smtClean="0">
                <a:latin typeface="+mj-lt"/>
              </a:rPr>
              <a:t>nr </a:t>
            </a:r>
            <a:endParaRPr lang="pl-PL" sz="3200" b="1" dirty="0">
              <a:cs typeface="Arial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pl-PL" sz="3600" b="1" dirty="0" smtClean="0">
                <a:solidFill>
                  <a:schemeClr val="accent5">
                    <a:lumMod val="75000"/>
                  </a:schemeClr>
                </a:solidFill>
              </a:rPr>
              <a:t>RPDS.08.04.02-IP.02-02-199/16</a:t>
            </a:r>
            <a:endParaRPr lang="pl-PL" sz="36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spcBef>
                <a:spcPts val="1800"/>
              </a:spcBef>
              <a:buNone/>
            </a:pPr>
            <a:r>
              <a:rPr lang="fr-FR" sz="4000" b="1" dirty="0" smtClean="0"/>
              <a:t>3 356 401 PLN (775 025 EUR)</a:t>
            </a:r>
            <a:r>
              <a:rPr lang="pl-PL" sz="4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1800"/>
              </a:spcBef>
              <a:buNone/>
            </a:pPr>
            <a:r>
              <a:rPr lang="pl-P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dla ZIT </a:t>
            </a:r>
            <a:r>
              <a:rPr lang="pl-P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WrOF</a:t>
            </a:r>
            <a:endParaRPr lang="pl-PL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pl-PL" sz="3100" dirty="0" smtClean="0">
              <a:latin typeface="+mj-lt"/>
            </a:endParaRPr>
          </a:p>
          <a:p>
            <a:pPr algn="ctr">
              <a:buNone/>
            </a:pPr>
            <a:endParaRPr lang="pl-PL" sz="3100" dirty="0" smtClean="0">
              <a:latin typeface="+mj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6" name="Prostokąt 5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FB9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5" name="Grupa 7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9" name="Obraz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0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  <p:sp>
        <p:nvSpPr>
          <p:cNvPr id="13" name="pole tekstowe 12"/>
          <p:cNvSpPr txBox="1"/>
          <p:nvPr/>
        </p:nvSpPr>
        <p:spPr>
          <a:xfrm>
            <a:off x="937967" y="4553924"/>
            <a:ext cx="7577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Wsparcie w ramach konkursu adresowane jest do obszarów Dolnego Śląska,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które </a:t>
            </a:r>
            <a:r>
              <a:rPr lang="pl-PL" sz="2800" b="1" dirty="0"/>
              <a:t>są objęte mechanizmem ZIT </a:t>
            </a:r>
            <a:r>
              <a:rPr lang="pl-PL" sz="2800" b="1" dirty="0" err="1" smtClean="0"/>
              <a:t>WrOF</a:t>
            </a:r>
            <a:r>
              <a:rPr lang="pl-PL" sz="2800" b="1" dirty="0" smtClean="0"/>
              <a:t>.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xmlns="" val="127556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u="sng" dirty="0" smtClean="0"/>
              <a:t/>
            </a:r>
            <a:br>
              <a:rPr lang="pl-PL" sz="2000" u="sng" dirty="0" smtClean="0"/>
            </a:br>
            <a:r>
              <a:rPr lang="pl-PL" sz="2000" u="sng" dirty="0" smtClean="0"/>
              <a:t/>
            </a:r>
            <a:br>
              <a:rPr lang="pl-PL" sz="2000" u="sng" dirty="0" smtClean="0"/>
            </a:br>
            <a:r>
              <a:rPr lang="pl-PL" sz="2000" u="sng" dirty="0" smtClean="0"/>
              <a:t/>
            </a:r>
            <a:br>
              <a:rPr lang="pl-PL" sz="2000" u="sng" dirty="0" smtClean="0"/>
            </a:br>
            <a:r>
              <a:rPr lang="pl-PL" sz="2000" b="1" dirty="0" smtClean="0"/>
              <a:t>Wsparcie w ramach konkursu adresowane jest do obszarów Dolnego Śląska, które są objęte mechanizmem ZIT </a:t>
            </a:r>
            <a:r>
              <a:rPr lang="pl-PL" sz="2000" b="1" dirty="0" err="1" smtClean="0"/>
              <a:t>WrOF</a:t>
            </a:r>
            <a:r>
              <a:rPr lang="pl-PL" sz="2000" b="1" dirty="0" smtClean="0"/>
              <a:t>, tj.: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>
          <a:xfrm>
            <a:off x="628650" y="2250039"/>
            <a:ext cx="3886200" cy="3926923"/>
          </a:xfrm>
        </p:spPr>
        <p:txBody>
          <a:bodyPr/>
          <a:lstStyle/>
          <a:p>
            <a:pPr lvl="0"/>
            <a:r>
              <a:rPr lang="pl-PL" sz="2000" dirty="0" smtClean="0"/>
              <a:t>Gmina Wrocław.</a:t>
            </a:r>
          </a:p>
          <a:p>
            <a:pPr lvl="0"/>
            <a:r>
              <a:rPr lang="pl-PL" sz="2000" dirty="0" smtClean="0"/>
              <a:t> Gmina Jelcz-Laskowice,</a:t>
            </a:r>
          </a:p>
          <a:p>
            <a:pPr lvl="0"/>
            <a:r>
              <a:rPr lang="pl-PL" sz="2000" dirty="0" smtClean="0"/>
              <a:t>Miasto i Gmina Kąty Wrocławskie, </a:t>
            </a:r>
          </a:p>
          <a:p>
            <a:pPr lvl="0"/>
            <a:r>
              <a:rPr lang="pl-PL" sz="2000" dirty="0" smtClean="0"/>
              <a:t>Gmina Siechnice, </a:t>
            </a:r>
          </a:p>
          <a:p>
            <a:pPr lvl="0"/>
            <a:r>
              <a:rPr lang="pl-PL" sz="2000" dirty="0" smtClean="0"/>
              <a:t>Gmina Trzebnica, </a:t>
            </a:r>
          </a:p>
          <a:p>
            <a:pPr lvl="0"/>
            <a:r>
              <a:rPr lang="pl-PL" sz="2000" dirty="0" smtClean="0"/>
              <a:t>Miasto i Gmina Sobótka, </a:t>
            </a:r>
          </a:p>
          <a:p>
            <a:pPr lvl="0"/>
            <a:r>
              <a:rPr lang="pl-PL" sz="2000" dirty="0" smtClean="0"/>
              <a:t>Miasto Oleśnica, </a:t>
            </a:r>
          </a:p>
          <a:p>
            <a:pPr lvl="0"/>
            <a:r>
              <a:rPr lang="pl-PL" sz="2000" dirty="0" smtClean="0"/>
              <a:t>Gmina Długołęka,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629150" y="2239765"/>
            <a:ext cx="3886200" cy="3937197"/>
          </a:xfrm>
        </p:spPr>
        <p:txBody>
          <a:bodyPr/>
          <a:lstStyle/>
          <a:p>
            <a:r>
              <a:rPr lang="pl-PL" sz="2000" dirty="0" smtClean="0"/>
              <a:t>Gmina Czernica, </a:t>
            </a:r>
          </a:p>
          <a:p>
            <a:pPr lvl="0"/>
            <a:r>
              <a:rPr lang="pl-PL" sz="2000" dirty="0" smtClean="0"/>
              <a:t>Gmina Kobierzyce, </a:t>
            </a:r>
          </a:p>
          <a:p>
            <a:pPr lvl="0"/>
            <a:r>
              <a:rPr lang="pl-PL" sz="2000" dirty="0" smtClean="0"/>
              <a:t>Gmina Miękinia,</a:t>
            </a:r>
          </a:p>
          <a:p>
            <a:pPr lvl="0"/>
            <a:r>
              <a:rPr lang="pl-PL" sz="2000" dirty="0" smtClean="0"/>
              <a:t>Gmina Oleśnica </a:t>
            </a:r>
          </a:p>
          <a:p>
            <a:pPr lvl="0"/>
            <a:r>
              <a:rPr lang="pl-PL" sz="2000" dirty="0" smtClean="0"/>
              <a:t>Gmina Wisznia Mała, </a:t>
            </a:r>
          </a:p>
          <a:p>
            <a:pPr lvl="0"/>
            <a:r>
              <a:rPr lang="pl-PL" sz="2000" dirty="0" smtClean="0"/>
              <a:t>Gmina Żórawina, </a:t>
            </a:r>
          </a:p>
          <a:p>
            <a:pPr lvl="0"/>
            <a:r>
              <a:rPr lang="pl-PL" sz="2000" dirty="0" smtClean="0"/>
              <a:t>Gmina Oborniki Śląskie.</a:t>
            </a:r>
          </a:p>
          <a:p>
            <a:r>
              <a:rPr lang="pl-PL" sz="2000" dirty="0" smtClean="0"/>
              <a:t>Wsparciem w ramach ZIT WROF objęty jest w całości powiat Miasto Wrocław.</a:t>
            </a:r>
          </a:p>
          <a:p>
            <a:pPr lvl="0"/>
            <a:endParaRPr lang="pl-PL" sz="2000" dirty="0" smtClean="0"/>
          </a:p>
          <a:p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35-1339-48E5-A73B-3694FDF843BF}" type="slidenum">
              <a:rPr lang="pl-PL" smtClean="0"/>
              <a:pPr/>
              <a:t>9</a:t>
            </a:fld>
            <a:endParaRPr lang="pl-PL"/>
          </a:p>
        </p:txBody>
      </p:sp>
      <p:grpSp>
        <p:nvGrpSpPr>
          <p:cNvPr id="8" name="Grupa 7"/>
          <p:cNvGrpSpPr/>
          <p:nvPr/>
        </p:nvGrpSpPr>
        <p:grpSpPr>
          <a:xfrm>
            <a:off x="4820575" y="0"/>
            <a:ext cx="4323425" cy="949911"/>
            <a:chOff x="4820575" y="0"/>
            <a:chExt cx="4323425" cy="949911"/>
          </a:xfrm>
        </p:grpSpPr>
        <p:sp>
          <p:nvSpPr>
            <p:cNvPr id="9" name="Prostokąt 8"/>
            <p:cNvSpPr/>
            <p:nvPr/>
          </p:nvSpPr>
          <p:spPr>
            <a:xfrm>
              <a:off x="4820575" y="0"/>
              <a:ext cx="4323425" cy="949911"/>
            </a:xfrm>
            <a:prstGeom prst="rect">
              <a:avLst/>
            </a:prstGeom>
            <a:solidFill>
              <a:srgbClr val="FFB900"/>
            </a:solidFill>
            <a:ln>
              <a:solidFill>
                <a:srgbClr val="FB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5000626" y="128588"/>
              <a:ext cx="3848100" cy="676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000626" y="150460"/>
              <a:ext cx="3861839" cy="639089"/>
              <a:chOff x="35489" y="88314"/>
              <a:chExt cx="4823135" cy="798172"/>
            </a:xfrm>
          </p:grpSpPr>
          <p:pic>
            <p:nvPicPr>
              <p:cNvPr id="12" name="Obraz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23955" y="205858"/>
                <a:ext cx="2034669" cy="609132"/>
              </a:xfrm>
              <a:prstGeom prst="rect">
                <a:avLst/>
              </a:prstGeom>
            </p:spPr>
          </p:pic>
          <p:pic>
            <p:nvPicPr>
              <p:cNvPr id="13" name="Picture 3" descr="FE_PR_POZIOM-Kolor-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9" y="88314"/>
                <a:ext cx="1533656" cy="798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Obraz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52671" y="293394"/>
                <a:ext cx="1082545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3479601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duszeEuropejskiePrezentacjaTemplat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41BC98EB-B254-48DE-A757-86CC93C6277F}"/>
    </a:ext>
  </a:extLst>
</a:theme>
</file>

<file path=ppt/theme/theme10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frastruktura i Środowisko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D7BFAF85-3AFF-408A-9214-9771CA74E33C}"/>
    </a:ext>
  </a:extLst>
</a:theme>
</file>

<file path=ppt/theme/theme3.xml><?xml version="1.0" encoding="utf-8"?>
<a:theme xmlns:a="http://schemas.openxmlformats.org/drawingml/2006/main" name="Inteligentny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D7262E80-C742-4C3A-B4FD-B9DFB2A85E65}"/>
    </a:ext>
  </a:extLst>
</a:theme>
</file>

<file path=ppt/theme/theme4.xml><?xml version="1.0" encoding="utf-8"?>
<a:theme xmlns:a="http://schemas.openxmlformats.org/drawingml/2006/main" name="Rozwój Polski Wschodnie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5D6DABCB-300B-4583-9DC2-84BDBB033C22}"/>
    </a:ext>
  </a:extLst>
</a:theme>
</file>

<file path=ppt/theme/theme5.xml><?xml version="1.0" encoding="utf-8"?>
<a:theme xmlns:a="http://schemas.openxmlformats.org/drawingml/2006/main" name="Wiedza Edukacja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53FA2FB3-9C38-4B68-A4DF-76B77B12EB81}"/>
    </a:ext>
  </a:extLst>
</a:theme>
</file>

<file path=ppt/theme/theme6.xml><?xml version="1.0" encoding="utf-8"?>
<a:theme xmlns:a="http://schemas.openxmlformats.org/drawingml/2006/main" name="Polska Cyfro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A4A928A6-969B-40E6-93A8-BBEF1A2F6A09}"/>
    </a:ext>
  </a:extLst>
</a:theme>
</file>

<file path=ppt/theme/theme7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92000801-0B03-4AC3-8040-626073FD01A7}"/>
    </a:ext>
  </a:extLst>
</a:theme>
</file>

<file path=ppt/theme/theme8.xml><?xml version="1.0" encoding="utf-8"?>
<a:theme xmlns:a="http://schemas.openxmlformats.org/drawingml/2006/main" name="Pomoc Techniczn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F455CDD5-C0D5-4F1E-9423-3AD99BE16955}"/>
    </a:ext>
  </a:extLst>
</a:theme>
</file>

<file path=ppt/theme/theme9.xml><?xml version="1.0" encoding="utf-8"?>
<a:theme xmlns:a="http://schemas.openxmlformats.org/drawingml/2006/main" name="1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92000801-0B03-4AC3-8040-626073FD01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10649</TotalTime>
  <Words>2201</Words>
  <Application>Microsoft Office PowerPoint</Application>
  <PresentationFormat>Pokaz na ekranie (4:3)</PresentationFormat>
  <Paragraphs>538</Paragraphs>
  <Slides>52</Slides>
  <Notes>14</Notes>
  <HiddenSlides>4</HiddenSlides>
  <MMClips>0</MMClips>
  <ScaleCrop>false</ScaleCrop>
  <HeadingPairs>
    <vt:vector size="4" baseType="variant">
      <vt:variant>
        <vt:lpstr>Motyw</vt:lpstr>
      </vt:variant>
      <vt:variant>
        <vt:i4>9</vt:i4>
      </vt:variant>
      <vt:variant>
        <vt:lpstr>Tytuły slajdów</vt:lpstr>
      </vt:variant>
      <vt:variant>
        <vt:i4>52</vt:i4>
      </vt:variant>
    </vt:vector>
  </HeadingPairs>
  <TitlesOfParts>
    <vt:vector size="61" baseType="lpstr">
      <vt:lpstr>FunduszeEuropejskiePrezentacjaTemplate</vt:lpstr>
      <vt:lpstr>Infrastruktura i Środowisko</vt:lpstr>
      <vt:lpstr>Inteligentny Rozwoj</vt:lpstr>
      <vt:lpstr>Rozwój Polski Wschodniej</vt:lpstr>
      <vt:lpstr>Wiedza Edukacja Rozwoj</vt:lpstr>
      <vt:lpstr>Polska Cyfrowa</vt:lpstr>
      <vt:lpstr>Programy Regionalne</vt:lpstr>
      <vt:lpstr>Pomoc Techniczna</vt:lpstr>
      <vt:lpstr>1_Programy Regionalne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   Wsparcie w ramach konkursu adresowane jest do obszarów Dolnego Śląska, które są objęte mechanizmem ZIT WrOF, tj.: </vt:lpstr>
      <vt:lpstr>Slajd 10</vt:lpstr>
      <vt:lpstr>   Wsparcie w ramach konkursu adresowane jest do obszarów Dolnego Śląska, które są objęte mechanizmem ZIT AJ, tj.: </vt:lpstr>
      <vt:lpstr>Slajd 12</vt:lpstr>
      <vt:lpstr>   Wsparcie w ramach konkursu adresowane jest do obszarów Dolnego Śląska, które są objęte mechanizmem ZIT AW, tj.: </vt:lpstr>
      <vt:lpstr>Slajd 14</vt:lpstr>
      <vt:lpstr>Slajd 15</vt:lpstr>
      <vt:lpstr>Grupa docelowa/ostateczni odbiorcy wsparcia</vt:lpstr>
      <vt:lpstr>Przedmiot konkursu</vt:lpstr>
      <vt:lpstr>Przedmiot konkursu c.d.</vt:lpstr>
      <vt:lpstr>Przedmiot konkursu c.d.</vt:lpstr>
      <vt:lpstr>Przedmiot konkursu c.d.</vt:lpstr>
      <vt:lpstr>Przedmiot konkursu c.d.</vt:lpstr>
      <vt:lpstr>Mechanizm racjonalnych usprawnień</vt:lpstr>
      <vt:lpstr>Mechanizm racjonalnych usprawnień c.d.</vt:lpstr>
      <vt:lpstr>Okres realizacji projektu</vt:lpstr>
      <vt:lpstr>Slajd 25</vt:lpstr>
      <vt:lpstr>Slajd 26</vt:lpstr>
      <vt:lpstr>Slajd 27</vt:lpstr>
      <vt:lpstr>Szczegółowe kryteria dostępu w konkursie o charakterze horyzontalnym oraz z mechanizmem ZIT</vt:lpstr>
      <vt:lpstr>Szczegółowe kryteria dostępu w konkursie o charakterze horyzontalnym oraz z mechanizmem ZIT</vt:lpstr>
      <vt:lpstr>Szczegółowe kryteria dostępu w konkursie o charakterze horyzontalnym oraz z mechanizmem ZIT</vt:lpstr>
      <vt:lpstr>Szczegółowe kryteria dostępu w konkursie o charakterze horyzontalnym oraz z mechanizmem ZIT</vt:lpstr>
      <vt:lpstr>Szczegółowe kryteria dostępu w konkursie o charakterze horyzontalnym oraz z mechanizmem ZIT</vt:lpstr>
      <vt:lpstr>Szczegółowe kryteria dostępu w konkursie o charakterze horyzontalnym oraz z mechanizmem ZIT</vt:lpstr>
      <vt:lpstr>Szczegółowe kryteria dostępu w konkursie o charakterze horyzontalnym oraz z mechanizmem ZIT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Zmiana kryteriów</vt:lpstr>
      <vt:lpstr>Zmiana kryteriów</vt:lpstr>
      <vt:lpstr>Zmiana kryteriów</vt:lpstr>
      <vt:lpstr>Zmienione stawki kosztów pośrednich</vt:lpstr>
      <vt:lpstr>Slajd 46</vt:lpstr>
      <vt:lpstr>Slajd 47</vt:lpstr>
      <vt:lpstr>SOWA EFS RPDS  https://generator-efs.dwup.pl </vt:lpstr>
      <vt:lpstr>Slajd 49</vt:lpstr>
      <vt:lpstr>ROZSTRZYGNIĘCIE KONKURSU</vt:lpstr>
      <vt:lpstr>Slajd 51</vt:lpstr>
      <vt:lpstr>Slajd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Zbigniew Ratajczak</dc:creator>
  <cp:lastModifiedBy>kjablonka</cp:lastModifiedBy>
  <cp:revision>345</cp:revision>
  <cp:lastPrinted>2015-05-07T12:58:34Z</cp:lastPrinted>
  <dcterms:created xsi:type="dcterms:W3CDTF">2015-03-25T10:25:25Z</dcterms:created>
  <dcterms:modified xsi:type="dcterms:W3CDTF">2017-01-02T09:14:42Z</dcterms:modified>
</cp:coreProperties>
</file>